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sldIdLst>
    <p:sldId id="274" r:id="rId2"/>
    <p:sldId id="288" r:id="rId3"/>
    <p:sldId id="301" r:id="rId4"/>
    <p:sldId id="303" r:id="rId5"/>
    <p:sldId id="304" r:id="rId6"/>
    <p:sldId id="281" r:id="rId7"/>
    <p:sldId id="318" r:id="rId8"/>
    <p:sldId id="319" r:id="rId9"/>
    <p:sldId id="320" r:id="rId10"/>
    <p:sldId id="321" r:id="rId11"/>
    <p:sldId id="323" r:id="rId12"/>
    <p:sldId id="322" r:id="rId13"/>
    <p:sldId id="324" r:id="rId14"/>
    <p:sldId id="307" r:id="rId15"/>
    <p:sldId id="306" r:id="rId16"/>
    <p:sldId id="308" r:id="rId17"/>
    <p:sldId id="309" r:id="rId18"/>
    <p:sldId id="310" r:id="rId19"/>
    <p:sldId id="330" r:id="rId20"/>
    <p:sldId id="329" r:id="rId21"/>
    <p:sldId id="328" r:id="rId22"/>
    <p:sldId id="331" r:id="rId23"/>
    <p:sldId id="339" r:id="rId24"/>
    <p:sldId id="337" r:id="rId25"/>
    <p:sldId id="316" r:id="rId26"/>
    <p:sldId id="341" r:id="rId27"/>
    <p:sldId id="335" r:id="rId28"/>
    <p:sldId id="336" r:id="rId29"/>
    <p:sldId id="333" r:id="rId30"/>
    <p:sldId id="338" r:id="rId31"/>
    <p:sldId id="340" r:id="rId32"/>
    <p:sldId id="332" r:id="rId33"/>
    <p:sldId id="302" r:id="rId34"/>
    <p:sldId id="326" r:id="rId35"/>
    <p:sldId id="315" r:id="rId36"/>
    <p:sldId id="327" r:id="rId37"/>
    <p:sldId id="325" r:id="rId38"/>
    <p:sldId id="317"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C52712-A057-40C1-921C-6214AAD4082C}" type="datetimeFigureOut">
              <a:rPr lang="en-US" smtClean="0"/>
              <a:t>10/9/2024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5A232-6524-43B5-A4BC-C258D4033BB9}" type="slidenum">
              <a:rPr lang="en-US" smtClean="0"/>
              <a:t>‹#›</a:t>
            </a:fld>
            <a:endParaRPr lang="en-US"/>
          </a:p>
        </p:txBody>
      </p:sp>
    </p:spTree>
    <p:extLst>
      <p:ext uri="{BB962C8B-B14F-4D97-AF65-F5344CB8AC3E}">
        <p14:creationId xmlns:p14="http://schemas.microsoft.com/office/powerpoint/2010/main" val="1544170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5A232-6524-43B5-A4BC-C258D4033BB9}" type="slidenum">
              <a:rPr lang="en-US" smtClean="0"/>
              <a:t>1</a:t>
            </a:fld>
            <a:endParaRPr lang="en-US"/>
          </a:p>
        </p:txBody>
      </p:sp>
    </p:spTree>
    <p:extLst>
      <p:ext uri="{BB962C8B-B14F-4D97-AF65-F5344CB8AC3E}">
        <p14:creationId xmlns:p14="http://schemas.microsoft.com/office/powerpoint/2010/main" val="33602609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0"/>
            <a:ext cx="9144000" cy="3365500"/>
            <a:chOff x="0" y="0"/>
            <a:chExt cx="5760" cy="2120"/>
          </a:xfrm>
        </p:grpSpPr>
        <p:pic>
          <p:nvPicPr>
            <p:cNvPr id="32771" name="Picture 3" descr="D:\FRONTPAGE THEMES\ARTSY\ARTBANNA.PNG"/>
            <p:cNvPicPr>
              <a:picLocks noChangeAspect="1" noChangeArrowheads="1"/>
            </p:cNvPicPr>
            <p:nvPr userDrawn="1"/>
          </p:nvPicPr>
          <p:blipFill>
            <a:blip r:embed="rId2"/>
            <a:srcRect l="8125"/>
            <a:stretch>
              <a:fillRect/>
            </a:stretch>
          </p:blipFill>
          <p:spPr bwMode="invGray">
            <a:xfrm>
              <a:off x="0" y="0"/>
              <a:ext cx="5760" cy="576"/>
            </a:xfrm>
            <a:prstGeom prst="rect">
              <a:avLst/>
            </a:prstGeom>
            <a:noFill/>
          </p:spPr>
        </p:pic>
        <p:pic>
          <p:nvPicPr>
            <p:cNvPr id="32772" name="Picture 4" descr="P:\!Themes\Artsy\Arthsepa.gif"/>
            <p:cNvPicPr>
              <a:picLocks noChangeAspect="1" noChangeArrowheads="1"/>
            </p:cNvPicPr>
            <p:nvPr userDrawn="1"/>
          </p:nvPicPr>
          <p:blipFill>
            <a:blip r:embed="rId3"/>
            <a:srcRect/>
            <a:stretch>
              <a:fillRect/>
            </a:stretch>
          </p:blipFill>
          <p:spPr bwMode="auto">
            <a:xfrm>
              <a:off x="2688" y="2059"/>
              <a:ext cx="2832" cy="61"/>
            </a:xfrm>
            <a:prstGeom prst="rect">
              <a:avLst/>
            </a:prstGeom>
            <a:noFill/>
          </p:spPr>
        </p:pic>
      </p:grpSp>
      <p:sp>
        <p:nvSpPr>
          <p:cNvPr id="32773"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32774"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32775" name="Rectangle 7"/>
          <p:cNvSpPr>
            <a:spLocks noGrp="1" noChangeArrowheads="1"/>
          </p:cNvSpPr>
          <p:nvPr>
            <p:ph type="dt" sz="half" idx="2"/>
          </p:nvPr>
        </p:nvSpPr>
        <p:spPr>
          <a:xfrm>
            <a:off x="3359150" y="6343650"/>
            <a:ext cx="1905000" cy="457200"/>
          </a:xfrm>
        </p:spPr>
        <p:txBody>
          <a:bodyPr/>
          <a:lstStyle>
            <a:lvl1pPr>
              <a:defRPr/>
            </a:lvl1pPr>
          </a:lstStyle>
          <a:p>
            <a:fld id="{71B0827C-FD7B-441A-86E4-869346E20385}" type="datetimeFigureOut">
              <a:rPr lang="en-US"/>
              <a:pPr/>
              <a:t>10/9/2024</a:t>
            </a:fld>
            <a:endParaRPr lang="en-US"/>
          </a:p>
        </p:txBody>
      </p:sp>
      <p:sp>
        <p:nvSpPr>
          <p:cNvPr id="32776" name="Rectangle 8"/>
          <p:cNvSpPr>
            <a:spLocks noGrp="1" noChangeArrowheads="1"/>
          </p:cNvSpPr>
          <p:nvPr>
            <p:ph type="ftr" sz="quarter" idx="3"/>
          </p:nvPr>
        </p:nvSpPr>
        <p:spPr>
          <a:xfrm>
            <a:off x="6019800" y="6343650"/>
            <a:ext cx="2895600" cy="457200"/>
          </a:xfrm>
        </p:spPr>
        <p:txBody>
          <a:bodyPr/>
          <a:lstStyle>
            <a:lvl1pPr>
              <a:defRPr/>
            </a:lvl1pPr>
          </a:lstStyle>
          <a:p>
            <a:endParaRPr lang="en-US"/>
          </a:p>
        </p:txBody>
      </p:sp>
      <p:sp>
        <p:nvSpPr>
          <p:cNvPr id="32777" name="Rectangle 9"/>
          <p:cNvSpPr>
            <a:spLocks noGrp="1" noChangeArrowheads="1"/>
          </p:cNvSpPr>
          <p:nvPr>
            <p:ph type="sldNum" sz="quarter" idx="4"/>
          </p:nvPr>
        </p:nvSpPr>
        <p:spPr>
          <a:xfrm>
            <a:off x="125413" y="6361113"/>
            <a:ext cx="1905000" cy="457200"/>
          </a:xfrm>
        </p:spPr>
        <p:txBody>
          <a:bodyPr/>
          <a:lstStyle>
            <a:lvl1pPr>
              <a:defRPr/>
            </a:lvl1pPr>
          </a:lstStyle>
          <a:p>
            <a:fld id="{E22B0699-5886-4E23-9CDF-7D5EFC3B0B0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BF6C74D-4EF8-4816-A18C-D5BB12C17E52}" type="datetimeFigureOut">
              <a:rPr lang="en-US"/>
              <a:pPr/>
              <a:t>10/9/2024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B3CEF98-C2BC-459B-A64E-A04F019E589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722313"/>
            <a:ext cx="21590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7500" y="722313"/>
            <a:ext cx="6326188"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17D1043-0ED9-42EE-95BC-B19ECF944CB7}" type="datetimeFigureOut">
              <a:rPr lang="en-US"/>
              <a:pPr/>
              <a:t>10/9/2024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5FFD1A-D16D-4635-A1D9-31D2F389293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4E6372C-F039-4446-9467-D7F16792CE79}" type="datetimeFigureOut">
              <a:rPr lang="en-US"/>
              <a:pPr/>
              <a:t>10/9/2024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2ED055-EBA2-4007-B234-E854C91ED98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3C2C11E2-D8C9-4B45-8DA7-6295277E6F9D}" type="datetimeFigureOut">
              <a:rPr lang="en-US"/>
              <a:pPr/>
              <a:t>10/9/2024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781768-2556-4599-AC2C-F194947C21B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C8282FA4-B24B-4DDA-8EE4-9D30EE3B0569}" type="datetimeFigureOut">
              <a:rPr lang="en-US"/>
              <a:pPr/>
              <a:t>10/9/2024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4AC8E34-DFCF-45F6-857B-AD992D07FAD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1476E06A-A6F3-46EE-84E2-1421712B2D63}" type="datetimeFigureOut">
              <a:rPr lang="en-US"/>
              <a:pPr/>
              <a:t>10/9/2024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DCDC7CE-C1F9-4F01-9078-39DB56F0DC3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2D34A475-F625-459D-8DE5-7261A799D4FB}" type="datetimeFigureOut">
              <a:rPr lang="en-US"/>
              <a:pPr/>
              <a:t>10/9/2024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F8B18CC-2F64-4FF9-9AAE-01FD6BCA314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60B01D6-D9E1-4A17-B578-4234FBA1C33A}" type="datetimeFigureOut">
              <a:rPr lang="en-US"/>
              <a:pPr/>
              <a:t>10/9/2024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2A290F7-F440-4975-A108-78A16FAED9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2202BEA3-111C-4564-8C1B-D72D5EF99404}" type="datetimeFigureOut">
              <a:rPr lang="en-US"/>
              <a:pPr/>
              <a:t>10/9/2024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F10E0EB-FE3B-44B2-A773-8FF5EB664DA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B440920-0A31-4B5C-878A-B4C0292882A6}" type="datetimeFigureOut">
              <a:rPr lang="en-US"/>
              <a:pPr/>
              <a:t>10/9/2024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76D346-1AFA-4A13-8054-E89B77DF4C8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7938" y="1636713"/>
            <a:ext cx="9148763" cy="4618037"/>
            <a:chOff x="-5" y="1031"/>
            <a:chExt cx="5763" cy="2909"/>
          </a:xfrm>
        </p:grpSpPr>
        <p:pic>
          <p:nvPicPr>
            <p:cNvPr id="31747" name="Picture 3" descr="D:\FRONTPAGE THEMES\ARTSY\ARTHSEPA.PNG"/>
            <p:cNvPicPr>
              <a:picLocks noChangeAspect="1" noChangeArrowheads="1"/>
            </p:cNvPicPr>
            <p:nvPr/>
          </p:nvPicPr>
          <p:blipFill>
            <a:blip r:embed="rId13"/>
            <a:srcRect/>
            <a:stretch>
              <a:fillRect/>
            </a:stretch>
          </p:blipFill>
          <p:spPr bwMode="gray">
            <a:xfrm>
              <a:off x="3778" y="3893"/>
              <a:ext cx="1980" cy="47"/>
            </a:xfrm>
            <a:prstGeom prst="rect">
              <a:avLst/>
            </a:prstGeom>
            <a:noFill/>
          </p:spPr>
        </p:pic>
        <p:pic>
          <p:nvPicPr>
            <p:cNvPr id="31748" name="Picture 4" descr="P:\!Themes\Artsy\Arthsepa.gif"/>
            <p:cNvPicPr>
              <a:picLocks noChangeAspect="1" noChangeArrowheads="1"/>
            </p:cNvPicPr>
            <p:nvPr/>
          </p:nvPicPr>
          <p:blipFill>
            <a:blip r:embed="rId14"/>
            <a:srcRect/>
            <a:stretch>
              <a:fillRect/>
            </a:stretch>
          </p:blipFill>
          <p:spPr bwMode="auto">
            <a:xfrm>
              <a:off x="-5" y="1031"/>
              <a:ext cx="2832" cy="61"/>
            </a:xfrm>
            <a:prstGeom prst="rect">
              <a:avLst/>
            </a:prstGeom>
            <a:noFill/>
          </p:spPr>
        </p:pic>
      </p:grpSp>
      <p:sp>
        <p:nvSpPr>
          <p:cNvPr id="31749" name="Rectangle 5"/>
          <p:cNvSpPr>
            <a:spLocks noGrp="1" noChangeArrowheads="1"/>
          </p:cNvSpPr>
          <p:nvPr>
            <p:ph type="title"/>
          </p:nvPr>
        </p:nvSpPr>
        <p:spPr bwMode="auto">
          <a:xfrm>
            <a:off x="317500" y="722313"/>
            <a:ext cx="8637588" cy="762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
        <p:nvSpPr>
          <p:cNvPr id="31750" name="Rectangle 6"/>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751" name="Rectangle 7"/>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fld id="{8F45C057-CFD3-490F-9B2A-726624D6EE09}" type="datetimeFigureOut">
              <a:rPr lang="en-US"/>
              <a:pPr/>
              <a:t>10/9/2024</a:t>
            </a:fld>
            <a:endParaRPr lang="en-US"/>
          </a:p>
        </p:txBody>
      </p:sp>
      <p:sp>
        <p:nvSpPr>
          <p:cNvPr id="31752" name="Rectangle 8"/>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endParaRPr lang="en-US"/>
          </a:p>
        </p:txBody>
      </p:sp>
      <p:sp>
        <p:nvSpPr>
          <p:cNvPr id="31753" name="Rectangle 9"/>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mn-lt"/>
              </a:defRPr>
            </a:lvl1pPr>
          </a:lstStyle>
          <a:p>
            <a:fld id="{A97429E6-61C9-4545-99B6-527EFD1E83E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hyperlink" Target="http://www.aacc.net/"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doi.org/10.1080/20008198.2018.1550344" TargetMode="External"/><Relationship Id="rId2" Type="http://schemas.openxmlformats.org/officeDocument/2006/relationships/hyperlink" Target="http://dx.doi.org/10.1037/pst0000238" TargetMode="External"/><Relationship Id="rId1" Type="http://schemas.openxmlformats.org/officeDocument/2006/relationships/slideLayout" Target="../slideLayouts/slideLayout7.xml"/><Relationship Id="rId4" Type="http://schemas.openxmlformats.org/officeDocument/2006/relationships/hyperlink" Target="https://www.infona.pl/resource/bwmeta1.element.elsevier-953bd191-eecb-3e50-b1b1-a043cad4a0d2/tab/summary"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psycnet.apa.org/doi/10.1037/tra0000922"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7.xml"/><Relationship Id="rId1" Type="http://schemas.openxmlformats.org/officeDocument/2006/relationships/video" Target="https://www.youtube.com/embed/_CjbCcyIiQw?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191000" y="1066800"/>
            <a:ext cx="4419600" cy="2123658"/>
          </a:xfrm>
        </p:spPr>
        <p:txBody>
          <a:bodyPr/>
          <a:lstStyle/>
          <a:p>
            <a:pPr algn="ctr"/>
            <a:r>
              <a:rPr lang="en-US" dirty="0">
                <a:latin typeface="Bell MT" panose="02020503060305020303" pitchFamily="18" charset="0"/>
              </a:rPr>
              <a:t>Christ-Centered, Narrative-Based, Trauma Therapy</a:t>
            </a:r>
          </a:p>
        </p:txBody>
      </p:sp>
      <p:pic>
        <p:nvPicPr>
          <p:cNvPr id="4" name="Picture 3" descr="A painting of a person in a red robe&#10;&#10;Description automatically generated">
            <a:extLst>
              <a:ext uri="{FF2B5EF4-FFF2-40B4-BE49-F238E27FC236}">
                <a16:creationId xmlns:a16="http://schemas.microsoft.com/office/drawing/2014/main" id="{30022594-3898-17A4-F56B-AABC3C95FE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5468" y="1600200"/>
            <a:ext cx="2732271" cy="4572000"/>
          </a:xfrm>
          <a:prstGeom prst="rect">
            <a:avLst/>
          </a:prstGeom>
        </p:spPr>
      </p:pic>
      <p:sp>
        <p:nvSpPr>
          <p:cNvPr id="3" name="TextBox 2">
            <a:extLst>
              <a:ext uri="{FF2B5EF4-FFF2-40B4-BE49-F238E27FC236}">
                <a16:creationId xmlns:a16="http://schemas.microsoft.com/office/drawing/2014/main" id="{2BF5EED3-EBF0-7ED1-3A78-31B5D547A7D1}"/>
              </a:ext>
            </a:extLst>
          </p:cNvPr>
          <p:cNvSpPr txBox="1"/>
          <p:nvPr/>
        </p:nvSpPr>
        <p:spPr>
          <a:xfrm>
            <a:off x="4000500" y="4628047"/>
            <a:ext cx="4953000" cy="1077218"/>
          </a:xfrm>
          <a:prstGeom prst="rect">
            <a:avLst/>
          </a:prstGeom>
          <a:noFill/>
        </p:spPr>
        <p:txBody>
          <a:bodyPr wrap="square">
            <a:spAutoFit/>
          </a:bodyPr>
          <a:lstStyle/>
          <a:p>
            <a:pPr marL="171450" algn="ctr">
              <a:buClr>
                <a:schemeClr val="tx2"/>
              </a:buClr>
              <a:buSzPct val="100000"/>
            </a:pPr>
            <a:r>
              <a:rPr lang="en-US" sz="2400" kern="0" dirty="0">
                <a:latin typeface="Bodoni MT" panose="02070603080606020203" pitchFamily="18" charset="0"/>
              </a:rPr>
              <a:t>Eric L. Johnson, Ph.D. </a:t>
            </a:r>
          </a:p>
          <a:p>
            <a:pPr marL="171450" algn="ctr">
              <a:buClr>
                <a:schemeClr val="tx2"/>
              </a:buClr>
              <a:buSzPct val="100000"/>
            </a:pPr>
            <a:r>
              <a:rPr lang="en-US" sz="2000" kern="0" dirty="0">
                <a:solidFill>
                  <a:schemeClr val="tx2"/>
                </a:solidFill>
                <a:latin typeface="Bodoni MT" panose="02070603080606020203" pitchFamily="18" charset="0"/>
              </a:rPr>
              <a:t>Christian Psychology Institute</a:t>
            </a:r>
          </a:p>
          <a:p>
            <a:pPr marL="171450" algn="ctr">
              <a:buClr>
                <a:schemeClr val="tx2"/>
              </a:buClr>
              <a:buSzPct val="100000"/>
            </a:pPr>
            <a:r>
              <a:rPr lang="en-US" sz="2000" kern="0" dirty="0">
                <a:latin typeface="Bodoni MT" panose="02070603080606020203" pitchFamily="18" charset="0"/>
              </a:rPr>
              <a:t>www.Christianpsychinstitute.org</a:t>
            </a:r>
          </a:p>
        </p:txBody>
      </p:sp>
      <p:sp>
        <p:nvSpPr>
          <p:cNvPr id="5" name="TextBox 4">
            <a:extLst>
              <a:ext uri="{FF2B5EF4-FFF2-40B4-BE49-F238E27FC236}">
                <a16:creationId xmlns:a16="http://schemas.microsoft.com/office/drawing/2014/main" id="{47A5608F-FDB7-DD83-35CA-AB7A8E4C2E53}"/>
              </a:ext>
            </a:extLst>
          </p:cNvPr>
          <p:cNvSpPr txBox="1"/>
          <p:nvPr/>
        </p:nvSpPr>
        <p:spPr>
          <a:xfrm>
            <a:off x="4000500" y="3389707"/>
            <a:ext cx="4953000" cy="1077218"/>
          </a:xfrm>
          <a:prstGeom prst="rect">
            <a:avLst/>
          </a:prstGeom>
          <a:noFill/>
        </p:spPr>
        <p:txBody>
          <a:bodyPr wrap="square">
            <a:spAutoFit/>
          </a:bodyPr>
          <a:lstStyle/>
          <a:p>
            <a:pPr marL="171450" algn="ctr">
              <a:buClr>
                <a:schemeClr val="tx2"/>
              </a:buClr>
              <a:buSzPct val="100000"/>
            </a:pPr>
            <a:r>
              <a:rPr lang="en-US" sz="2400" kern="0" dirty="0">
                <a:latin typeface="Bodoni MT" panose="02070603080606020203" pitchFamily="18" charset="0"/>
              </a:rPr>
              <a:t>Nicolene Joubert, Ph.D. </a:t>
            </a:r>
          </a:p>
          <a:p>
            <a:pPr marL="171450" algn="ctr">
              <a:buClr>
                <a:schemeClr val="tx2"/>
              </a:buClr>
              <a:buSzPct val="100000"/>
            </a:pPr>
            <a:r>
              <a:rPr lang="en-US" sz="2000" kern="0" dirty="0">
                <a:solidFill>
                  <a:schemeClr val="tx2"/>
                </a:solidFill>
                <a:latin typeface="Bodoni MT" panose="02070603080606020203" pitchFamily="18" charset="0"/>
              </a:rPr>
              <a:t>Society for Christian Psychology</a:t>
            </a:r>
          </a:p>
          <a:p>
            <a:pPr marL="171450" algn="ctr">
              <a:buClr>
                <a:schemeClr val="tx2"/>
              </a:buClr>
              <a:buSzPct val="100000"/>
            </a:pPr>
            <a:r>
              <a:rPr lang="en-US" sz="2000" kern="0" dirty="0">
                <a:latin typeface="Bodoni MT" panose="02070603080606020203" pitchFamily="18" charset="0"/>
              </a:rPr>
              <a:t>A Division of AACC</a:t>
            </a:r>
          </a:p>
        </p:txBody>
      </p:sp>
      <p:sp>
        <p:nvSpPr>
          <p:cNvPr id="7" name="TextBox 6">
            <a:extLst>
              <a:ext uri="{FF2B5EF4-FFF2-40B4-BE49-F238E27FC236}">
                <a16:creationId xmlns:a16="http://schemas.microsoft.com/office/drawing/2014/main" id="{7AFFCEF1-8537-ACEF-1FB6-7D3F0D779AD7}"/>
              </a:ext>
            </a:extLst>
          </p:cNvPr>
          <p:cNvSpPr txBox="1"/>
          <p:nvPr/>
        </p:nvSpPr>
        <p:spPr>
          <a:xfrm>
            <a:off x="4000500" y="5989616"/>
            <a:ext cx="4953000" cy="830997"/>
          </a:xfrm>
          <a:prstGeom prst="rect">
            <a:avLst/>
          </a:prstGeom>
          <a:noFill/>
        </p:spPr>
        <p:txBody>
          <a:bodyPr wrap="square">
            <a:spAutoFit/>
          </a:bodyPr>
          <a:lstStyle/>
          <a:p>
            <a:pPr marL="171450" algn="ctr">
              <a:buClr>
                <a:schemeClr val="tx2"/>
              </a:buClr>
              <a:buSzPct val="100000"/>
            </a:pPr>
            <a:r>
              <a:rPr lang="en-US" sz="2400" kern="0" dirty="0">
                <a:latin typeface="Bodoni MT" panose="02070603080606020203" pitchFamily="18" charset="0"/>
              </a:rPr>
              <a:t>2024 AACC National Conference</a:t>
            </a:r>
          </a:p>
          <a:p>
            <a:pPr marL="171450" algn="ctr">
              <a:buClr>
                <a:schemeClr val="tx2"/>
              </a:buClr>
              <a:buSzPct val="100000"/>
            </a:pPr>
            <a:r>
              <a:rPr lang="en-US" sz="2400" kern="0" dirty="0">
                <a:latin typeface="Bodoni MT" panose="02070603080606020203" pitchFamily="18" charset="0"/>
              </a:rPr>
              <a:t>October 9-11,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838200" y="2133600"/>
            <a:ext cx="8153400" cy="1569660"/>
          </a:xfrm>
          <a:prstGeom prst="rect">
            <a:avLst/>
          </a:prstGeom>
          <a:noFill/>
        </p:spPr>
        <p:txBody>
          <a:bodyPr wrap="square">
            <a:spAutoFit/>
          </a:bodyPr>
          <a:lstStyle/>
          <a:p>
            <a:pPr marL="0" marR="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Less like a prison, more like my room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It's less like a casket, more like a womb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Less like dying, more like transcending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Less like fear, less like an ending </a:t>
            </a: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 cont’d</a:t>
            </a:r>
          </a:p>
        </p:txBody>
      </p:sp>
    </p:spTree>
    <p:extLst>
      <p:ext uri="{BB962C8B-B14F-4D97-AF65-F5344CB8AC3E}">
        <p14:creationId xmlns:p14="http://schemas.microsoft.com/office/powerpoint/2010/main" val="3247326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838200" y="2133600"/>
            <a:ext cx="8153400" cy="2677656"/>
          </a:xfrm>
          <a:prstGeom prst="rect">
            <a:avLst/>
          </a:prstGeom>
          <a:noFill/>
        </p:spPr>
        <p:txBody>
          <a:bodyPr wrap="square">
            <a:spAutoFit/>
          </a:bodyPr>
          <a:lstStyle/>
          <a:p>
            <a:pPr marL="0" marR="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feel you here, and you're picking up the pieces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45720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Forever faithful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It seemed out of my hands, a bad situation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US" dirty="0">
                <a:effectLst/>
                <a:latin typeface="Book Antiqua" panose="02040602050305030304" pitchFamily="18" charset="0"/>
                <a:ea typeface="Times New Roman" panose="02020603050405020304" pitchFamily="18" charset="0"/>
                <a:cs typeface="Times New Roman" panose="02020603050405020304" pitchFamily="18" charset="0"/>
              </a:rPr>
              <a:t>But you are able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in your hands the pain and hurt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Look less like scars and more like…character </a:t>
            </a:r>
            <a:b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 cont’d</a:t>
            </a:r>
          </a:p>
        </p:txBody>
      </p:sp>
    </p:spTree>
    <p:extLst>
      <p:ext uri="{BB962C8B-B14F-4D97-AF65-F5344CB8AC3E}">
        <p14:creationId xmlns:p14="http://schemas.microsoft.com/office/powerpoint/2010/main" val="1088692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914400" y="2133600"/>
            <a:ext cx="8067675" cy="4154984"/>
          </a:xfrm>
          <a:prstGeom prst="rect">
            <a:avLst/>
          </a:prstGeom>
          <a:noFill/>
        </p:spPr>
        <p:txBody>
          <a:bodyPr wrap="square">
            <a:spAutoFit/>
          </a:bodyPr>
          <a:lstStyle/>
          <a:p>
            <a:pPr marL="0" marR="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Just a little while ago</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 couldn't feel the power or the hope, I couldn't cope, I couldn't feel a thing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Just a little while back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 was desperate, broken, laid out, hoping…you would come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need you</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want you here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feel you </a:t>
            </a:r>
            <a:b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 cont’d</a:t>
            </a:r>
          </a:p>
        </p:txBody>
      </p:sp>
    </p:spTree>
    <p:extLst>
      <p:ext uri="{BB962C8B-B14F-4D97-AF65-F5344CB8AC3E}">
        <p14:creationId xmlns:p14="http://schemas.microsoft.com/office/powerpoint/2010/main" val="658484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838200" y="2133600"/>
            <a:ext cx="8153400" cy="2677656"/>
          </a:xfrm>
          <a:prstGeom prst="rect">
            <a:avLst/>
          </a:prstGeom>
          <a:noFill/>
        </p:spPr>
        <p:txBody>
          <a:bodyPr wrap="square">
            <a:spAutoFit/>
          </a:bodyPr>
          <a:lstStyle/>
          <a:p>
            <a:pPr marL="0" marR="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feel you here, and you're picking up the pieces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45720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Forever faithful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It seemed out of my hands, a bad situation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US" dirty="0">
                <a:effectLst/>
                <a:latin typeface="Book Antiqua" panose="02040602050305030304" pitchFamily="18" charset="0"/>
                <a:ea typeface="Times New Roman" panose="02020603050405020304" pitchFamily="18" charset="0"/>
                <a:cs typeface="Times New Roman" panose="02020603050405020304" pitchFamily="18" charset="0"/>
              </a:rPr>
              <a:t>But you are able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in your hands the pain and hurt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Look less like scars and more like…character </a:t>
            </a:r>
            <a:b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 cont’d</a:t>
            </a:r>
          </a:p>
        </p:txBody>
      </p:sp>
    </p:spTree>
    <p:extLst>
      <p:ext uri="{BB962C8B-B14F-4D97-AF65-F5344CB8AC3E}">
        <p14:creationId xmlns:p14="http://schemas.microsoft.com/office/powerpoint/2010/main" val="4157440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152399" y="1895475"/>
            <a:ext cx="6400801"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Narrative therapy is deeply embedded in Christianity. </a:t>
            </a:r>
          </a:p>
        </p:txBody>
      </p:sp>
      <p:sp>
        <p:nvSpPr>
          <p:cNvPr id="5" name="Title 1">
            <a:extLst>
              <a:ext uri="{FF2B5EF4-FFF2-40B4-BE49-F238E27FC236}">
                <a16:creationId xmlns:a16="http://schemas.microsoft.com/office/drawing/2014/main" id="{80A6253A-FC91-23CF-70D3-6C4C4977FA67}"/>
              </a:ext>
            </a:extLst>
          </p:cNvPr>
          <p:cNvSpPr txBox="1">
            <a:spLocks/>
          </p:cNvSpPr>
          <p:nvPr/>
        </p:nvSpPr>
        <p:spPr bwMode="auto">
          <a:xfrm>
            <a:off x="1524000" y="304800"/>
            <a:ext cx="44196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fontScale="97500"/>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a:latin typeface="Bell MT" panose="02020503060305020303" pitchFamily="18" charset="0"/>
              </a:rPr>
              <a:t>The Biblical, Soul-Healing Meta-Narrative</a:t>
            </a:r>
            <a:endParaRPr lang="en-US" sz="3200" kern="0" dirty="0">
              <a:latin typeface="Bell MT" panose="02020503060305020303" pitchFamily="18" charset="0"/>
            </a:endParaRPr>
          </a:p>
        </p:txBody>
      </p:sp>
      <p:pic>
        <p:nvPicPr>
          <p:cNvPr id="7" name="Picture 6" descr="A painting of a person in the sky&#10;&#10;Description automatically generated">
            <a:extLst>
              <a:ext uri="{FF2B5EF4-FFF2-40B4-BE49-F238E27FC236}">
                <a16:creationId xmlns:a16="http://schemas.microsoft.com/office/drawing/2014/main" id="{11FED1E0-8A0F-1B53-D729-F866F5808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3789" y="109538"/>
            <a:ext cx="2567812" cy="2362200"/>
          </a:xfrm>
          <a:prstGeom prst="rect">
            <a:avLst/>
          </a:prstGeom>
        </p:spPr>
      </p:pic>
      <p:sp>
        <p:nvSpPr>
          <p:cNvPr id="8" name="Content Placeholder 2">
            <a:extLst>
              <a:ext uri="{FF2B5EF4-FFF2-40B4-BE49-F238E27FC236}">
                <a16:creationId xmlns:a16="http://schemas.microsoft.com/office/drawing/2014/main" id="{BE403556-C8C8-63E4-7AE6-72144D2F1006}"/>
              </a:ext>
            </a:extLst>
          </p:cNvPr>
          <p:cNvSpPr txBox="1">
            <a:spLocks/>
          </p:cNvSpPr>
          <p:nvPr/>
        </p:nvSpPr>
        <p:spPr bwMode="auto">
          <a:xfrm>
            <a:off x="0" y="2519363"/>
            <a:ext cx="9144000" cy="3733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000" dirty="0">
                <a:latin typeface="Bodoni MT" panose="02070603080606020203" pitchFamily="18" charset="0"/>
              </a:rPr>
              <a:t>The Bible situates humanity with a story of divine healing that begins w/ creation &amp; climaxes in eternity with God </a:t>
            </a:r>
            <a:endParaRPr lang="en-US" sz="2000" kern="0" dirty="0">
              <a:latin typeface="Bodoni MT" panose="02070603080606020203" pitchFamily="18" charset="0"/>
            </a:endParaRPr>
          </a:p>
          <a:p>
            <a:pPr marL="457200" indent="-285750">
              <a:buClr>
                <a:schemeClr val="tx2"/>
              </a:buClr>
              <a:buSzPct val="100000"/>
              <a:buFont typeface="+mj-lt"/>
              <a:buAutoNum type="arabicPeriod"/>
            </a:pPr>
            <a:r>
              <a:rPr lang="en-US" sz="2000" kern="0" dirty="0">
                <a:latin typeface="Bodoni MT" panose="02070603080606020203" pitchFamily="18" charset="0"/>
              </a:rPr>
              <a:t>The story is dominated by four major events Creation, the Fall, Redemption, and the Consummation, but Redemption (or Soul-Healing) is the main plot.</a:t>
            </a:r>
          </a:p>
          <a:p>
            <a:pPr marL="457200" indent="-285750">
              <a:buClr>
                <a:schemeClr val="tx2"/>
              </a:buClr>
              <a:buSzPct val="100000"/>
              <a:buFont typeface="+mj-lt"/>
              <a:buAutoNum type="arabicPeriod"/>
            </a:pPr>
            <a:r>
              <a:rPr lang="en-US" sz="2000" kern="0" dirty="0">
                <a:latin typeface="Bodoni MT" panose="02070603080606020203" pitchFamily="18" charset="0"/>
              </a:rPr>
              <a:t>The ultimate author is the triune God – Father, Son, and Holy Spirit. The story originated in the Father’s imagination to glorify his Son, who is its hero. </a:t>
            </a:r>
          </a:p>
          <a:p>
            <a:pPr marL="457200" indent="-285750">
              <a:buClr>
                <a:schemeClr val="tx2"/>
              </a:buClr>
              <a:buSzPct val="100000"/>
              <a:buFont typeface="+mj-lt"/>
              <a:buAutoNum type="arabicPeriod"/>
            </a:pPr>
            <a:r>
              <a:rPr lang="en-US" sz="2000" kern="0" dirty="0">
                <a:latin typeface="Bodoni MT" panose="02070603080606020203" pitchFamily="18" charset="0"/>
              </a:rPr>
              <a:t>Those created (good) in God’s image are, nonetheless, born with a serious flaw (original sin) and are given an utterly unique “origin story,” composed of a mixture of suffering and joy, mostly in their family-of-origin, until they start authoring their own story in late adolescence/early adulthood. </a:t>
            </a:r>
          </a:p>
          <a:p>
            <a:pPr marL="457200" indent="-285750">
              <a:buClr>
                <a:schemeClr val="tx2"/>
              </a:buClr>
              <a:buSzPct val="100000"/>
              <a:buFont typeface="+mj-lt"/>
              <a:buAutoNum type="arabicPeriod"/>
            </a:pPr>
            <a:endParaRPr lang="en-US" sz="2000" kern="0" dirty="0">
              <a:latin typeface="Bodoni MT" panose="02070603080606020203" pitchFamily="18" charset="0"/>
            </a:endParaRPr>
          </a:p>
        </p:txBody>
      </p:sp>
      <p:sp>
        <p:nvSpPr>
          <p:cNvPr id="10" name="Content Placeholder 2">
            <a:extLst>
              <a:ext uri="{FF2B5EF4-FFF2-40B4-BE49-F238E27FC236}">
                <a16:creationId xmlns:a16="http://schemas.microsoft.com/office/drawing/2014/main" id="{1093110D-A0E7-0FA7-615A-A015585FB701}"/>
              </a:ext>
            </a:extLst>
          </p:cNvPr>
          <p:cNvSpPr txBox="1">
            <a:spLocks/>
          </p:cNvSpPr>
          <p:nvPr/>
        </p:nvSpPr>
        <p:spPr bwMode="auto">
          <a:xfrm>
            <a:off x="2057400" y="2209800"/>
            <a:ext cx="6400801"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Why do we say that?</a:t>
            </a:r>
          </a:p>
        </p:txBody>
      </p:sp>
    </p:spTree>
    <p:extLst>
      <p:ext uri="{BB962C8B-B14F-4D97-AF65-F5344CB8AC3E}">
        <p14:creationId xmlns:p14="http://schemas.microsoft.com/office/powerpoint/2010/main" val="1818622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500"/>
                                        <p:tgtEl>
                                          <p:spTgt spid="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3" end="3"/>
                                            </p:txEl>
                                          </p:spTgt>
                                        </p:tgtEl>
                                        <p:attrNameLst>
                                          <p:attrName>style.visibility</p:attrName>
                                        </p:attrNameLst>
                                      </p:cBhvr>
                                      <p:to>
                                        <p:strVal val="visible"/>
                                      </p:to>
                                    </p:set>
                                    <p:animEffect transition="in" filter="fade">
                                      <p:cBhvr>
                                        <p:cTn id="37"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0" y="304800"/>
            <a:ext cx="4419600" cy="1058654"/>
          </a:xfrm>
        </p:spPr>
        <p:txBody>
          <a:bodyPr anchor="ctr">
            <a:normAutofit fontScale="90000"/>
          </a:bodyPr>
          <a:lstStyle/>
          <a:p>
            <a:pPr algn="ctr"/>
            <a:r>
              <a:rPr lang="en-US" sz="3200" dirty="0">
                <a:latin typeface="Bell MT" panose="02020503060305020303" pitchFamily="18" charset="0"/>
              </a:rPr>
              <a:t>The Biblical, Soul-Healing Meta-Narrative</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152400" y="1714500"/>
            <a:ext cx="7010400" cy="10586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457200" indent="-285750">
              <a:buClr>
                <a:schemeClr val="tx2"/>
              </a:buClr>
              <a:buSzPct val="100000"/>
              <a:buFont typeface="+mj-lt"/>
              <a:buAutoNum type="arabicPeriod" startAt="4"/>
            </a:pPr>
            <a:r>
              <a:rPr lang="en-US" sz="2000" kern="0" dirty="0">
                <a:latin typeface="Bodoni MT" panose="02070603080606020203" pitchFamily="18" charset="0"/>
              </a:rPr>
              <a:t>The climax of Redemption is the heroic story of the Son, who became a human to bring healing to those who believe in him by joining himself to their sin (2Co 5:21), suffering (Mt 27:46), and woundedness (Is 53:6) (Stump, 2018).</a:t>
            </a:r>
          </a:p>
        </p:txBody>
      </p:sp>
      <p:pic>
        <p:nvPicPr>
          <p:cNvPr id="5" name="Picture 4" descr="A painting of a person in a hospital bed&#10;&#10;Description automatically generated">
            <a:extLst>
              <a:ext uri="{FF2B5EF4-FFF2-40B4-BE49-F238E27FC236}">
                <a16:creationId xmlns:a16="http://schemas.microsoft.com/office/drawing/2014/main" id="{ECE1B678-1B3D-6F61-6BC0-3606369C6F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8950" y="126584"/>
            <a:ext cx="2114550" cy="2745893"/>
          </a:xfrm>
          <a:prstGeom prst="rect">
            <a:avLst/>
          </a:prstGeom>
        </p:spPr>
      </p:pic>
      <p:sp>
        <p:nvSpPr>
          <p:cNvPr id="6" name="Content Placeholder 2">
            <a:extLst>
              <a:ext uri="{FF2B5EF4-FFF2-40B4-BE49-F238E27FC236}">
                <a16:creationId xmlns:a16="http://schemas.microsoft.com/office/drawing/2014/main" id="{4BBE4CDB-E233-B40D-5763-31C3A0C08DA0}"/>
              </a:ext>
            </a:extLst>
          </p:cNvPr>
          <p:cNvSpPr txBox="1">
            <a:spLocks/>
          </p:cNvSpPr>
          <p:nvPr/>
        </p:nvSpPr>
        <p:spPr bwMode="auto">
          <a:xfrm>
            <a:off x="-152400" y="2971800"/>
            <a:ext cx="9067800" cy="3657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742950" indent="-285750">
              <a:buClr>
                <a:schemeClr val="tx2"/>
              </a:buClr>
              <a:buSzPct val="100000"/>
              <a:buBlip>
                <a:blip r:embed="rId3"/>
              </a:buBlip>
            </a:pPr>
            <a:r>
              <a:rPr lang="en-US" sz="2000" kern="0" dirty="0">
                <a:latin typeface="Bodoni MT" panose="02070603080606020203" pitchFamily="18" charset="0"/>
              </a:rPr>
              <a:t>Believers in Christ are immediately united with Christ and his story, and given many gifts, incl. adoption into the triune God’s family, their </a:t>
            </a:r>
            <a:r>
              <a:rPr lang="en-US" sz="2000" i="1" kern="0" dirty="0">
                <a:latin typeface="Bodoni MT" panose="02070603080606020203" pitchFamily="18" charset="0"/>
              </a:rPr>
              <a:t>family-of-destiny</a:t>
            </a:r>
            <a:r>
              <a:rPr lang="en-US" sz="2000" kern="0" dirty="0">
                <a:latin typeface="Bodoni MT" panose="02070603080606020203" pitchFamily="18" charset="0"/>
              </a:rPr>
              <a:t>, along with all God’s children.</a:t>
            </a:r>
            <a:endParaRPr lang="en-US" sz="2000" i="1" kern="0" dirty="0">
              <a:latin typeface="Bodoni MT" panose="02070603080606020203" pitchFamily="18" charset="0"/>
            </a:endParaRPr>
          </a:p>
          <a:p>
            <a:pPr marL="742950" indent="-285750">
              <a:buClr>
                <a:schemeClr val="tx2"/>
              </a:buClr>
              <a:buSzPct val="100000"/>
              <a:buBlip>
                <a:blip r:embed="rId3"/>
              </a:buBlip>
            </a:pPr>
            <a:r>
              <a:rPr lang="en-US" sz="2000" kern="0" dirty="0">
                <a:latin typeface="Bodoni MT" panose="02070603080606020203" pitchFamily="18" charset="0"/>
              </a:rPr>
              <a:t>The indwelling Holy Spirit is surely the best gift – given, in part, to become increasingly a co-author with them of their personal story, to help them weave it – experientially – into Christ’s story, so that, their story </a:t>
            </a:r>
            <a:r>
              <a:rPr lang="en-US" sz="2000" i="1" kern="0" dirty="0">
                <a:latin typeface="Bodoni MT" panose="02070603080606020203" pitchFamily="18" charset="0"/>
              </a:rPr>
              <a:t>fulfills</a:t>
            </a:r>
            <a:r>
              <a:rPr lang="en-US" sz="2000" kern="0" dirty="0">
                <a:latin typeface="Bodoni MT" panose="02070603080606020203" pitchFamily="18" charset="0"/>
              </a:rPr>
              <a:t> or </a:t>
            </a:r>
            <a:r>
              <a:rPr lang="en-US" sz="2000" i="1" kern="0" dirty="0">
                <a:latin typeface="Bodoni MT" panose="02070603080606020203" pitchFamily="18" charset="0"/>
              </a:rPr>
              <a:t>supplants</a:t>
            </a:r>
            <a:r>
              <a:rPr lang="en-US" sz="2000" kern="0" dirty="0">
                <a:latin typeface="Bodoni MT" panose="02070603080606020203" pitchFamily="18" charset="0"/>
              </a:rPr>
              <a:t> their family-of-origin story (usually both), so that it corresponds more and more to the Father’s desired plotline and </a:t>
            </a:r>
            <a:r>
              <a:rPr lang="en-US" sz="2000" i="1" kern="0" dirty="0">
                <a:latin typeface="Bodoni MT" panose="02070603080606020203" pitchFamily="18" charset="0"/>
              </a:rPr>
              <a:t>telos </a:t>
            </a:r>
            <a:r>
              <a:rPr lang="en-US" sz="2000" kern="0" dirty="0">
                <a:latin typeface="Bodoni MT" panose="02070603080606020203" pitchFamily="18" charset="0"/>
              </a:rPr>
              <a:t>(Christlikeness),</a:t>
            </a:r>
            <a:r>
              <a:rPr lang="en-US" sz="2000" i="1" kern="0" dirty="0">
                <a:latin typeface="Bodoni MT" panose="02070603080606020203" pitchFamily="18" charset="0"/>
              </a:rPr>
              <a:t> </a:t>
            </a:r>
            <a:r>
              <a:rPr lang="en-US" sz="2000" kern="0" dirty="0">
                <a:latin typeface="Bodoni MT" panose="02070603080606020203" pitchFamily="18" charset="0"/>
              </a:rPr>
              <a:t>and at the same time manifests their utter uniqueness.</a:t>
            </a:r>
          </a:p>
          <a:p>
            <a:pPr marL="742950" indent="-285750">
              <a:buClr>
                <a:schemeClr val="tx2"/>
              </a:buClr>
              <a:buSzPct val="100000"/>
              <a:buBlip>
                <a:blip r:embed="rId3"/>
              </a:buBlip>
            </a:pPr>
            <a:r>
              <a:rPr lang="en-US" sz="2000" kern="0" dirty="0">
                <a:latin typeface="Bodoni MT" panose="02070603080606020203" pitchFamily="18" charset="0"/>
              </a:rPr>
              <a:t>In the course of their soul-healing journey, believers become heroes, too.    (see Adler, 2012)</a:t>
            </a:r>
          </a:p>
          <a:p>
            <a:pPr marL="457200" indent="-285750">
              <a:buClr>
                <a:schemeClr val="tx2"/>
              </a:buClr>
              <a:buSzPct val="100000"/>
              <a:buFont typeface="+mj-lt"/>
              <a:buAutoNum type="arabicPeriod" startAt="5"/>
            </a:pPr>
            <a:endParaRPr lang="en-US" sz="2000" kern="0" dirty="0">
              <a:latin typeface="Bodoni MT" panose="02070603080606020203" pitchFamily="18" charset="0"/>
            </a:endParaRPr>
          </a:p>
          <a:p>
            <a:pPr marL="457200" indent="-285750">
              <a:buClr>
                <a:schemeClr val="tx2"/>
              </a:buClr>
              <a:buSzPct val="100000"/>
              <a:buFont typeface="+mj-lt"/>
              <a:buAutoNum type="arabicPeriod" startAt="5"/>
            </a:pPr>
            <a:endParaRPr lang="en-US" sz="2000" kern="0" dirty="0">
              <a:latin typeface="Bodoni MT" panose="02070603080606020203" pitchFamily="18" charset="0"/>
            </a:endParaRPr>
          </a:p>
        </p:txBody>
      </p:sp>
    </p:spTree>
    <p:extLst>
      <p:ext uri="{BB962C8B-B14F-4D97-AF65-F5344CB8AC3E}">
        <p14:creationId xmlns:p14="http://schemas.microsoft.com/office/powerpoint/2010/main" val="151938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0"/>
            <a:ext cx="8534400" cy="1600200"/>
          </a:xfrm>
        </p:spPr>
        <p:txBody>
          <a:bodyPr anchor="ctr">
            <a:normAutofit/>
          </a:bodyPr>
          <a:lstStyle/>
          <a:p>
            <a:pPr algn="ctr"/>
            <a:r>
              <a:rPr lang="en-US" sz="3200" dirty="0">
                <a:latin typeface="Bell MT" panose="02020503060305020303" pitchFamily="18" charset="0"/>
              </a:rPr>
              <a:t>Narrative within the </a:t>
            </a:r>
            <a:br>
              <a:rPr lang="en-US" sz="3200" dirty="0">
                <a:latin typeface="Bell MT" panose="02020503060305020303" pitchFamily="18" charset="0"/>
              </a:rPr>
            </a:br>
            <a:r>
              <a:rPr lang="en-US" sz="3200" dirty="0">
                <a:latin typeface="Bell MT" panose="02020503060305020303" pitchFamily="18" charset="0"/>
              </a:rPr>
              <a:t>Christian Soul-Healing Tradition</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752600"/>
            <a:ext cx="91440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457200" indent="-285750">
              <a:buClr>
                <a:schemeClr val="tx2"/>
              </a:buClr>
              <a:buSzPct val="100000"/>
              <a:buFont typeface="+mj-lt"/>
              <a:buAutoNum type="arabicPeriod"/>
            </a:pPr>
            <a:r>
              <a:rPr lang="en-US" sz="1800" kern="0" dirty="0">
                <a:latin typeface="Bodoni MT" panose="02070603080606020203" pitchFamily="18" charset="0"/>
              </a:rPr>
              <a:t>Beginning in the Bible, the book of Acts sets the stage with a number of remarkable stories of the healing transformation of believers (e.g., Peter &amp; Paul)</a:t>
            </a:r>
          </a:p>
          <a:p>
            <a:pPr marL="457200" indent="-285750">
              <a:buClr>
                <a:schemeClr val="tx2"/>
              </a:buClr>
              <a:buSzPct val="100000"/>
              <a:buFont typeface="+mj-lt"/>
              <a:buAutoNum type="arabicPeriod"/>
            </a:pPr>
            <a:r>
              <a:rPr lang="en-US" sz="1800" kern="0" dirty="0">
                <a:latin typeface="Bodoni MT" panose="02070603080606020203" pitchFamily="18" charset="0"/>
              </a:rPr>
              <a:t>Many Christian biographies were written over the centuries to inspire Christians to pursue transformation, beginning with </a:t>
            </a:r>
            <a:r>
              <a:rPr lang="en-US" sz="1800" kern="0" dirty="0" err="1">
                <a:latin typeface="Bodoni MT" panose="02070603080606020203" pitchFamily="18" charset="0"/>
              </a:rPr>
              <a:t>Athansius’s</a:t>
            </a:r>
            <a:r>
              <a:rPr lang="en-US" sz="1800" kern="0" dirty="0">
                <a:latin typeface="Bodoni MT" panose="02070603080606020203" pitchFamily="18" charset="0"/>
              </a:rPr>
              <a:t> </a:t>
            </a:r>
            <a:r>
              <a:rPr lang="en-US" sz="1800" i="1" kern="0" dirty="0">
                <a:latin typeface="Bodoni MT" panose="02070603080606020203" pitchFamily="18" charset="0"/>
              </a:rPr>
              <a:t>The Life of Anthony</a:t>
            </a:r>
            <a:r>
              <a:rPr lang="en-US" sz="1800" kern="0" dirty="0">
                <a:latin typeface="Bodoni MT" panose="02070603080606020203" pitchFamily="18" charset="0"/>
              </a:rPr>
              <a:t>. </a:t>
            </a:r>
          </a:p>
          <a:p>
            <a:pPr marL="457200" indent="-285750">
              <a:buClr>
                <a:schemeClr val="tx2"/>
              </a:buClr>
              <a:buSzPct val="100000"/>
              <a:buFont typeface="+mj-lt"/>
              <a:buAutoNum type="arabicPeriod"/>
            </a:pPr>
            <a:r>
              <a:rPr lang="en-US" sz="1800" kern="0" dirty="0">
                <a:latin typeface="Bodoni MT" panose="02070603080606020203" pitchFamily="18" charset="0"/>
              </a:rPr>
              <a:t>Augustine’s (1991) </a:t>
            </a:r>
            <a:r>
              <a:rPr lang="en-US" sz="1800" i="1" kern="0" dirty="0">
                <a:latin typeface="Bodoni MT" panose="02070603080606020203" pitchFamily="18" charset="0"/>
              </a:rPr>
              <a:t>Confessions</a:t>
            </a:r>
            <a:r>
              <a:rPr lang="en-US" sz="1800" kern="0" dirty="0">
                <a:latin typeface="Bodoni MT" panose="02070603080606020203" pitchFamily="18" charset="0"/>
              </a:rPr>
              <a:t> is the classic Christian re-telling of one’s story in light of the </a:t>
            </a:r>
            <a:r>
              <a:rPr lang="en-US" sz="1800" kern="0" dirty="0" err="1">
                <a:latin typeface="Bodoni MT" panose="02070603080606020203" pitchFamily="18" charset="0"/>
              </a:rPr>
              <a:t>X’n</a:t>
            </a:r>
            <a:r>
              <a:rPr lang="en-US" sz="1800" kern="0" dirty="0">
                <a:latin typeface="Bodoni MT" panose="02070603080606020203" pitchFamily="18" charset="0"/>
              </a:rPr>
              <a:t> meta-narrative: “I tell my story for love of your love!” (p. 221)</a:t>
            </a:r>
            <a:endParaRPr lang="en-US" sz="1800" i="1" kern="0" dirty="0">
              <a:latin typeface="Bodoni MT" panose="02070603080606020203" pitchFamily="18" charset="0"/>
            </a:endParaRPr>
          </a:p>
          <a:p>
            <a:pPr marL="457200" indent="-285750">
              <a:buClr>
                <a:schemeClr val="tx2"/>
              </a:buClr>
              <a:buSzPct val="100000"/>
              <a:buFont typeface="+mj-lt"/>
              <a:buAutoNum type="arabicPeriod"/>
            </a:pPr>
            <a:r>
              <a:rPr lang="en-US" sz="1800" kern="0" dirty="0">
                <a:latin typeface="Bodoni MT" panose="02070603080606020203" pitchFamily="18" charset="0"/>
              </a:rPr>
              <a:t>Many stage models of psychospiritual development were composed in the early church and medieval eras</a:t>
            </a:r>
          </a:p>
          <a:p>
            <a:pPr marL="457200" indent="-285750">
              <a:buClr>
                <a:schemeClr val="tx2"/>
              </a:buClr>
              <a:buSzPct val="100000"/>
              <a:buFont typeface="+mj-lt"/>
              <a:buAutoNum type="arabicPeriod"/>
            </a:pPr>
            <a:r>
              <a:rPr lang="en-US" sz="1800" kern="0" dirty="0">
                <a:latin typeface="Bodoni MT" panose="02070603080606020203" pitchFamily="18" charset="0"/>
              </a:rPr>
              <a:t>John Bunyan’s (1678/2009) </a:t>
            </a:r>
            <a:r>
              <a:rPr lang="en-US" sz="1800" i="1" kern="0" dirty="0">
                <a:latin typeface="Bodoni MT" panose="02070603080606020203" pitchFamily="18" charset="0"/>
              </a:rPr>
              <a:t>Pilgrim’s Progress</a:t>
            </a:r>
            <a:r>
              <a:rPr lang="en-US" sz="1800" kern="0" dirty="0">
                <a:latin typeface="Bodoni MT" panose="02070603080606020203" pitchFamily="18" charset="0"/>
              </a:rPr>
              <a:t> became an archetypal allegorical narrative for generations of Protestants. </a:t>
            </a:r>
          </a:p>
          <a:p>
            <a:pPr marL="457200" indent="-285750">
              <a:buClr>
                <a:schemeClr val="tx2"/>
              </a:buClr>
              <a:buSzPct val="100000"/>
              <a:buFont typeface="+mj-lt"/>
              <a:buAutoNum type="arabicPeriod"/>
            </a:pPr>
            <a:r>
              <a:rPr lang="en-US" sz="1800" kern="0" dirty="0">
                <a:latin typeface="Bodoni MT" panose="02070603080606020203" pitchFamily="18" charset="0"/>
              </a:rPr>
              <a:t>C. S. Lewis and J. R. R. Tolkien (inspired by George MacDonald) argued that truth can be conveyed through narrative and symbolism, sometimes to greater effect than prose (see Ryken, 2002).</a:t>
            </a:r>
          </a:p>
          <a:p>
            <a:pPr marL="457200" indent="-285750">
              <a:buClr>
                <a:schemeClr val="tx2"/>
              </a:buClr>
              <a:buSzPct val="100000"/>
              <a:buFont typeface="+mj-lt"/>
              <a:buAutoNum type="arabicPeriod"/>
            </a:pPr>
            <a:r>
              <a:rPr lang="en-US" sz="1800" kern="0" dirty="0">
                <a:latin typeface="Bodoni MT" panose="02070603080606020203" pitchFamily="18" charset="0"/>
              </a:rPr>
              <a:t>Evangelicalism, through revivalism, came to embrace a powerful, but extremely simplistic narrative (McAdams, 2021), summarized by the line from Amazing Grace, “I once was lost, but now am found; was blind, but now I see,” (which McAdams [2013] argues led to “the redemptive self,” a “master narrative” common in America)</a:t>
            </a:r>
          </a:p>
        </p:txBody>
      </p:sp>
      <p:pic>
        <p:nvPicPr>
          <p:cNvPr id="5" name="Picture 4" descr="A person carrying a large bag and a walking stick&#10;&#10;Description automatically generated">
            <a:extLst>
              <a:ext uri="{FF2B5EF4-FFF2-40B4-BE49-F238E27FC236}">
                <a16:creationId xmlns:a16="http://schemas.microsoft.com/office/drawing/2014/main" id="{BBEE649E-98A2-C146-0BB4-C95A1D7842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1070" y="0"/>
            <a:ext cx="1238130" cy="1766887"/>
          </a:xfrm>
          <a:prstGeom prst="rect">
            <a:avLst/>
          </a:prstGeom>
        </p:spPr>
      </p:pic>
    </p:spTree>
    <p:extLst>
      <p:ext uri="{BB962C8B-B14F-4D97-AF65-F5344CB8AC3E}">
        <p14:creationId xmlns:p14="http://schemas.microsoft.com/office/powerpoint/2010/main" val="366943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90600" y="152400"/>
            <a:ext cx="7086600" cy="1447800"/>
          </a:xfrm>
        </p:spPr>
        <p:txBody>
          <a:bodyPr anchor="ctr">
            <a:noAutofit/>
          </a:bodyPr>
          <a:lstStyle/>
          <a:p>
            <a:pPr algn="ctr"/>
            <a:r>
              <a:rPr lang="en-US" sz="3200" dirty="0">
                <a:latin typeface="Bell MT" panose="02020503060305020303" pitchFamily="18" charset="0"/>
              </a:rPr>
              <a:t>Modern Psychology Documented the Impact of One’s Family-of-Origin Story</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Perhaps modern psychology’s greatest discovery: One’s earliest experiences come to shape one’s development across the lifespan</a:t>
            </a:r>
            <a:endParaRPr lang="en-US" sz="2000" kern="0" dirty="0">
              <a:latin typeface="Bodoni MT" panose="02070603080606020203" pitchFamily="18" charset="0"/>
            </a:endParaRPr>
          </a:p>
          <a:p>
            <a:pPr marL="457200" indent="-285750">
              <a:buClr>
                <a:schemeClr val="tx2"/>
              </a:buClr>
              <a:buSzPct val="100000"/>
              <a:buFont typeface="+mj-lt"/>
              <a:buAutoNum type="arabicPeriod"/>
            </a:pPr>
            <a:r>
              <a:rPr lang="en-US" sz="2000" kern="0" dirty="0">
                <a:latin typeface="Bodoni MT" panose="02070603080606020203" pitchFamily="18" charset="0"/>
              </a:rPr>
              <a:t>Freud’s discovery of the formative impact of the family-of-origin story (though he got many details wrong), confirmed by psychodynamic case studies, orphanage studies, animal studies, and early attachment research</a:t>
            </a:r>
          </a:p>
          <a:p>
            <a:pPr marL="457200" indent="-285750">
              <a:buClr>
                <a:schemeClr val="tx2"/>
              </a:buClr>
              <a:buSzPct val="100000"/>
              <a:buFont typeface="+mj-lt"/>
              <a:buAutoNum type="arabicPeriod"/>
            </a:pPr>
            <a:r>
              <a:rPr lang="en-US" sz="2000" kern="0" dirty="0">
                <a:latin typeface="Bodoni MT" panose="02070603080606020203" pitchFamily="18" charset="0"/>
              </a:rPr>
              <a:t>The 3</a:t>
            </a:r>
            <a:r>
              <a:rPr lang="en-US" sz="2000" kern="0" baseline="30000" dirty="0">
                <a:latin typeface="Bodoni MT" panose="02070603080606020203" pitchFamily="18" charset="0"/>
              </a:rPr>
              <a:t>rd</a:t>
            </a:r>
            <a:r>
              <a:rPr lang="en-US" sz="2000" kern="0" dirty="0">
                <a:latin typeface="Bodoni MT" panose="02070603080606020203" pitchFamily="18" charset="0"/>
              </a:rPr>
              <a:t>-generation attachment research of Mary Mains (1995) and others, using the Adult Attachment Interview, demonstrated that the quality of one’s family-of-origin experiences affects the ability to form a coherent narrative by adulthood</a:t>
            </a:r>
          </a:p>
          <a:p>
            <a:pPr marL="800100">
              <a:buClr>
                <a:schemeClr val="tx2"/>
              </a:buClr>
              <a:buSzPct val="100000"/>
              <a:buBlip>
                <a:blip r:embed="rId2"/>
              </a:buBlip>
            </a:pPr>
            <a:r>
              <a:rPr lang="en-US" sz="2000" kern="0" dirty="0">
                <a:latin typeface="Bodoni MT" panose="02070603080606020203" pitchFamily="18" charset="0"/>
              </a:rPr>
              <a:t>When adults with securely attached children were asked to tell their own  family-of-origin story, Mains (1995; Siegel, 2020) found the stories were more coherent, detailed, and objective, regardless of the degree of suffering reported; compared with adults with insecurely attached children whose stories were more fragmented, overidealized, emotionally unresolved, and verbally obscure, with greater memory lapses.</a:t>
            </a:r>
          </a:p>
        </p:txBody>
      </p:sp>
    </p:spTree>
    <p:extLst>
      <p:ext uri="{BB962C8B-B14F-4D97-AF65-F5344CB8AC3E}">
        <p14:creationId xmlns:p14="http://schemas.microsoft.com/office/powerpoint/2010/main" val="2516927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76200"/>
            <a:ext cx="8382000" cy="1447800"/>
          </a:xfrm>
        </p:spPr>
        <p:txBody>
          <a:bodyPr anchor="ctr">
            <a:noAutofit/>
          </a:bodyPr>
          <a:lstStyle/>
          <a:p>
            <a:pPr algn="ctr"/>
            <a:r>
              <a:rPr lang="en-US" sz="3200" dirty="0">
                <a:latin typeface="Bell MT" panose="02020503060305020303" pitchFamily="18" charset="0"/>
              </a:rPr>
              <a:t>Modern Research on Narrative in Human Life</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457200" indent="-285750">
              <a:buClr>
                <a:schemeClr val="tx2"/>
              </a:buClr>
              <a:buSzPct val="100000"/>
              <a:buFont typeface="+mj-lt"/>
              <a:buAutoNum type="arabicPeriod"/>
            </a:pPr>
            <a:r>
              <a:rPr lang="en-US" sz="2000" kern="0" dirty="0">
                <a:latin typeface="Bodoni MT" panose="02070603080606020203" pitchFamily="18" charset="0"/>
              </a:rPr>
              <a:t>Over the past 4 decades, McAdams (2021) has forged a remarkable research program documenting the fundamental role of narrative in human life, encompassing personality, development, motivation, culture, identity, suffering, meaningfulness, and political views. </a:t>
            </a:r>
          </a:p>
          <a:p>
            <a:pPr marL="457200" indent="-285750">
              <a:buClr>
                <a:schemeClr val="tx2"/>
              </a:buClr>
              <a:buSzPct val="100000"/>
              <a:buFont typeface="+mj-lt"/>
              <a:buAutoNum type="arabicPeriod"/>
            </a:pPr>
            <a:r>
              <a:rPr lang="en-US" sz="2000" kern="0" dirty="0">
                <a:latin typeface="Bodoni MT" panose="02070603080606020203" pitchFamily="18" charset="0"/>
              </a:rPr>
              <a:t>Adolescents use “autobiographical reasoning” to form narrative themes that shape their stories (Habermas &amp; </a:t>
            </a:r>
            <a:r>
              <a:rPr lang="en-US" sz="2000" kern="0" dirty="0" err="1">
                <a:latin typeface="Bodoni MT" panose="02070603080606020203" pitchFamily="18" charset="0"/>
              </a:rPr>
              <a:t>Bluck</a:t>
            </a:r>
            <a:r>
              <a:rPr lang="en-US" sz="2000" kern="0" dirty="0">
                <a:latin typeface="Bodoni MT" panose="02070603080606020203" pitchFamily="18" charset="0"/>
              </a:rPr>
              <a:t>, 2000). </a:t>
            </a:r>
          </a:p>
          <a:p>
            <a:pPr marL="457200" indent="-285750">
              <a:buClr>
                <a:schemeClr val="tx2"/>
              </a:buClr>
              <a:buSzPct val="100000"/>
              <a:buFont typeface="+mj-lt"/>
              <a:buAutoNum type="arabicPeriod"/>
            </a:pPr>
            <a:r>
              <a:rPr lang="en-US" sz="2000" kern="0" dirty="0">
                <a:latin typeface="Bodoni MT" panose="02070603080606020203" pitchFamily="18" charset="0"/>
              </a:rPr>
              <a:t>One’s narrative identity is shaped through conversation as people share episodes with others, get feedback from them, which in turn informs how the episode is interpreted and stored (McLean, et al., 2007).</a:t>
            </a:r>
          </a:p>
          <a:p>
            <a:pPr marL="457200" indent="-285750">
              <a:buClr>
                <a:schemeClr val="tx2"/>
              </a:buClr>
              <a:buSzPct val="100000"/>
              <a:buFont typeface="+mj-lt"/>
              <a:buAutoNum type="arabicPeriod"/>
            </a:pPr>
            <a:r>
              <a:rPr lang="en-US" sz="2000" kern="0" dirty="0">
                <a:latin typeface="Bodoni MT" panose="02070603080606020203" pitchFamily="18" charset="0"/>
              </a:rPr>
              <a:t>Cultures provide “master narratives” that shape the individual stories of their members (e.g., the holy man; the poor child who becomes rich; the scientist; the entrepreneur) (Hammack, 2008). </a:t>
            </a:r>
          </a:p>
          <a:p>
            <a:pPr marL="457200" indent="-285750">
              <a:buClr>
                <a:schemeClr val="tx2"/>
              </a:buClr>
              <a:buSzPct val="100000"/>
              <a:buFont typeface="+mj-lt"/>
              <a:buAutoNum type="arabicPeriod"/>
            </a:pPr>
            <a:r>
              <a:rPr lang="en-US" sz="2000" kern="0" dirty="0">
                <a:latin typeface="Bodoni MT" panose="02070603080606020203" pitchFamily="18" charset="0"/>
              </a:rPr>
              <a:t>Narrative identity contributes to a sense of personal wellbeing (Adler, et al., 2016).</a:t>
            </a:r>
          </a:p>
        </p:txBody>
      </p:sp>
    </p:spTree>
    <p:extLst>
      <p:ext uri="{BB962C8B-B14F-4D97-AF65-F5344CB8AC3E}">
        <p14:creationId xmlns:p14="http://schemas.microsoft.com/office/powerpoint/2010/main" val="57979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6A9553E-C68D-242B-A6B7-8108FA602D51}"/>
              </a:ext>
            </a:extLst>
          </p:cNvPr>
          <p:cNvSpPr txBox="1">
            <a:spLocks/>
          </p:cNvSpPr>
          <p:nvPr/>
        </p:nvSpPr>
        <p:spPr bwMode="auto">
          <a:xfrm>
            <a:off x="0" y="76200"/>
            <a:ext cx="91440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Different Ways Narrative Informs Modern Therapy</a:t>
            </a:r>
          </a:p>
        </p:txBody>
      </p:sp>
      <p:sp>
        <p:nvSpPr>
          <p:cNvPr id="2" name="Content Placeholder 2">
            <a:extLst>
              <a:ext uri="{FF2B5EF4-FFF2-40B4-BE49-F238E27FC236}">
                <a16:creationId xmlns:a16="http://schemas.microsoft.com/office/drawing/2014/main" id="{542FEBCD-7303-D8BB-4FC4-CDC8B90E5367}"/>
              </a:ext>
            </a:extLst>
          </p:cNvPr>
          <p:cNvSpPr txBox="1">
            <a:spLocks/>
          </p:cNvSpPr>
          <p:nvPr/>
        </p:nvSpPr>
        <p:spPr bwMode="auto">
          <a:xfrm>
            <a:off x="0" y="1905000"/>
            <a:ext cx="9067800" cy="2514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400" kern="0" dirty="0">
                <a:solidFill>
                  <a:schemeClr val="tx2"/>
                </a:solidFill>
                <a:latin typeface="Bodoni MT" panose="02070603080606020203" pitchFamily="18" charset="0"/>
              </a:rPr>
              <a:t>Modern models vary in the degree to which they focus on narrative</a:t>
            </a:r>
          </a:p>
          <a:p>
            <a:pPr marL="457200" indent="-285750">
              <a:buClr>
                <a:schemeClr val="tx2"/>
              </a:buClr>
              <a:buSzPct val="100000"/>
              <a:buFont typeface="+mj-lt"/>
              <a:buAutoNum type="arabicPeriod"/>
            </a:pPr>
            <a:r>
              <a:rPr lang="en-US" sz="2000" kern="0" dirty="0">
                <a:latin typeface="Bodoni MT" panose="02070603080606020203" pitchFamily="18" charset="0"/>
              </a:rPr>
              <a:t>Most modern models of therapy encourage some exploration of difficult episodes in one’s story, including psychodynamic, family-systems, and experiential models, as well as EMDR</a:t>
            </a:r>
          </a:p>
          <a:p>
            <a:pPr marL="457200" indent="-285750">
              <a:buClr>
                <a:schemeClr val="tx2"/>
              </a:buClr>
              <a:buSzPct val="100000"/>
              <a:buFont typeface="+mj-lt"/>
              <a:buAutoNum type="arabicPeriod"/>
            </a:pPr>
            <a:r>
              <a:rPr lang="en-US" sz="2000" kern="0" dirty="0">
                <a:latin typeface="Bodoni MT" panose="02070603080606020203" pitchFamily="18" charset="0"/>
              </a:rPr>
              <a:t>Cognitive-Behavioral Therapy seems to largely ignore narrative and generally stays in the present</a:t>
            </a:r>
          </a:p>
          <a:p>
            <a:pPr marL="457200" indent="-285750">
              <a:buClr>
                <a:schemeClr val="tx2"/>
              </a:buClr>
              <a:buSzPct val="100000"/>
              <a:buFont typeface="+mj-lt"/>
              <a:buAutoNum type="arabicPeriod"/>
            </a:pPr>
            <a:r>
              <a:rPr lang="en-US" sz="2000" kern="0" dirty="0">
                <a:latin typeface="Bodoni MT" panose="02070603080606020203" pitchFamily="18" charset="0"/>
              </a:rPr>
              <a:t>Narrative therapy (obviously makes story its primary modality. It has been found to be effective in treating a variety of psychological problems, like depression (Lopes, et al., 2014; </a:t>
            </a:r>
            <a:r>
              <a:rPr lang="en-US" sz="2000" kern="0" dirty="0" err="1">
                <a:latin typeface="Bodoni MT" panose="02070603080606020203" pitchFamily="18" charset="0"/>
              </a:rPr>
              <a:t>Vromans</a:t>
            </a:r>
            <a:r>
              <a:rPr lang="en-US" sz="2000" kern="0" dirty="0">
                <a:latin typeface="Bodoni MT" panose="02070603080606020203" pitchFamily="18" charset="0"/>
              </a:rPr>
              <a:t> &amp; Schweitzer, 2011) and social phobia (</a:t>
            </a:r>
            <a:r>
              <a:rPr lang="en-US" sz="2000" kern="0" dirty="0" err="1">
                <a:latin typeface="Bodoni MT" panose="02070603080606020203" pitchFamily="18" charset="0"/>
              </a:rPr>
              <a:t>Looyeh</a:t>
            </a:r>
            <a:r>
              <a:rPr lang="en-US" sz="2000" kern="0" dirty="0">
                <a:latin typeface="Bodoni MT" panose="02070603080606020203" pitchFamily="18" charset="0"/>
              </a:rPr>
              <a:t>, et al., 2014), as well as trauma. </a:t>
            </a:r>
          </a:p>
        </p:txBody>
      </p:sp>
    </p:spTree>
    <p:extLst>
      <p:ext uri="{BB962C8B-B14F-4D97-AF65-F5344CB8AC3E}">
        <p14:creationId xmlns:p14="http://schemas.microsoft.com/office/powerpoint/2010/main" val="21124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3600" kern="0" dirty="0">
                <a:latin typeface="Bodoni MT" panose="02070603080606020203" pitchFamily="18" charset="0"/>
              </a:rPr>
              <a:t>Therapy &amp; Worldview</a:t>
            </a:r>
          </a:p>
        </p:txBody>
      </p:sp>
      <p:sp>
        <p:nvSpPr>
          <p:cNvPr id="2" name="Content Placeholder 2">
            <a:extLst>
              <a:ext uri="{FF2B5EF4-FFF2-40B4-BE49-F238E27FC236}">
                <a16:creationId xmlns:a16="http://schemas.microsoft.com/office/drawing/2014/main" id="{F622A7F4-BBAB-24B0-4CD5-2D4FB494C29B}"/>
              </a:ext>
            </a:extLst>
          </p:cNvPr>
          <p:cNvSpPr txBox="1">
            <a:spLocks/>
          </p:cNvSpPr>
          <p:nvPr/>
        </p:nvSpPr>
        <p:spPr bwMode="auto">
          <a:xfrm>
            <a:off x="38100" y="1905000"/>
            <a:ext cx="90678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228600" indent="-228600">
              <a:buClr>
                <a:schemeClr val="tx2"/>
              </a:buClr>
              <a:buFont typeface="Arial" panose="020B0604020202020204" pitchFamily="34" charset="0"/>
              <a:buChar char="•"/>
            </a:pPr>
            <a:r>
              <a:rPr lang="en-US" sz="2000" kern="0" dirty="0">
                <a:latin typeface="Bodoni MT" panose="02070603080606020203" pitchFamily="18" charset="0"/>
              </a:rPr>
              <a:t>The most important issue in contemporary therapy today is worldview (WV)</a:t>
            </a:r>
          </a:p>
          <a:p>
            <a:pPr marL="228600" indent="-228600" defTabSz="457200">
              <a:buClr>
                <a:schemeClr val="tx2"/>
              </a:buClr>
              <a:buFont typeface="Arial" panose="020B0604020202020204" pitchFamily="34" charset="0"/>
              <a:buChar char="•"/>
            </a:pPr>
            <a:r>
              <a:rPr lang="en-US" sz="2000" kern="0" dirty="0">
                <a:latin typeface="Bodoni MT" panose="02070603080606020203" pitchFamily="18" charset="0"/>
              </a:rPr>
              <a:t>A WV is </a:t>
            </a:r>
            <a:r>
              <a:rPr lang="en-US" sz="2000" dirty="0">
                <a:latin typeface="Bodoni MT" panose="02070603080606020203" pitchFamily="18" charset="0"/>
                <a:ea typeface="FangSong" panose="020B0503020204020204" pitchFamily="49" charset="-122"/>
                <a:cs typeface="David" panose="020F0502020204030204" pitchFamily="34" charset="-79"/>
              </a:rPr>
              <a:t>the taken-for-granted set of beliefs, attitudes, feelings, values, loves, 	possibilities, dispositions, and goods common to a community that provides the 	context or horizon within which its members live (Naugle, 2002; Scheler, 1973; 	Taylor, 1989; 2007). </a:t>
            </a:r>
          </a:p>
          <a:p>
            <a:pPr marL="228600" indent="-228600" defTabSz="457200">
              <a:buClr>
                <a:schemeClr val="tx2"/>
              </a:buClr>
              <a:buFont typeface="Arial" panose="020B0604020202020204" pitchFamily="34" charset="0"/>
              <a:buChar char="•"/>
            </a:pPr>
            <a:r>
              <a:rPr lang="en-US" sz="2000" kern="0" dirty="0">
                <a:latin typeface="Bodoni MT" panose="02070603080606020203" pitchFamily="18" charset="0"/>
              </a:rPr>
              <a:t>A Christian WV dominated Western culture until the late 1800’s, when a “secular 	revolution” (Smith, 2003) occurred, and a secular WV became dominant in 	Western universities. </a:t>
            </a:r>
          </a:p>
          <a:p>
            <a:pPr marL="228600" indent="-228600" defTabSz="457200">
              <a:buClr>
                <a:schemeClr val="tx2"/>
              </a:buClr>
              <a:buFont typeface="Arial" panose="020B0604020202020204" pitchFamily="34" charset="0"/>
              <a:buChar char="•"/>
            </a:pPr>
            <a:r>
              <a:rPr lang="en-US" sz="2000" kern="0" dirty="0">
                <a:latin typeface="Bodoni MT" panose="02070603080606020203" pitchFamily="18" charset="0"/>
              </a:rPr>
              <a:t>Modern psychology was birthed in the secular revolution. Christians faced two 	problems: 1) natural science research methods were introduced to psychology 	that help us understand God’s creation better (in some ways); 2) As WV 	minorities, Christians couldn’t be </a:t>
            </a:r>
            <a:r>
              <a:rPr lang="en-US" sz="2000" i="1" kern="0" dirty="0">
                <a:latin typeface="Bodoni MT" panose="02070603080606020203" pitchFamily="18" charset="0"/>
              </a:rPr>
              <a:t>too </a:t>
            </a:r>
            <a:r>
              <a:rPr lang="en-US" sz="2000" kern="0" dirty="0">
                <a:latin typeface="Bodoni MT" panose="02070603080606020203" pitchFamily="18" charset="0"/>
              </a:rPr>
              <a:t>critical from a WV standpoint, or they 	wouldn’t be allowed to participate in the field, even at present.</a:t>
            </a:r>
          </a:p>
        </p:txBody>
      </p:sp>
      <p:pic>
        <p:nvPicPr>
          <p:cNvPr id="4" name="Picture 3" descr="worldview.jpg">
            <a:extLst>
              <a:ext uri="{FF2B5EF4-FFF2-40B4-BE49-F238E27FC236}">
                <a16:creationId xmlns:a16="http://schemas.microsoft.com/office/drawing/2014/main" id="{E8512DEE-7AC5-635B-CA34-E203E6C55622}"/>
              </a:ext>
            </a:extLst>
          </p:cNvPr>
          <p:cNvPicPr>
            <a:picLocks noChangeAspect="1"/>
          </p:cNvPicPr>
          <p:nvPr/>
        </p:nvPicPr>
        <p:blipFill>
          <a:blip r:embed="rId2"/>
          <a:stretch>
            <a:fillRect/>
          </a:stretch>
        </p:blipFill>
        <p:spPr>
          <a:xfrm>
            <a:off x="5867400" y="304800"/>
            <a:ext cx="2535020" cy="1447800"/>
          </a:xfrm>
          <a:prstGeom prst="rect">
            <a:avLst/>
          </a:prstGeom>
        </p:spPr>
      </p:pic>
    </p:spTree>
    <p:extLst>
      <p:ext uri="{BB962C8B-B14F-4D97-AF65-F5344CB8AC3E}">
        <p14:creationId xmlns:p14="http://schemas.microsoft.com/office/powerpoint/2010/main" val="3566026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9067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400" kern="0" dirty="0">
                <a:solidFill>
                  <a:schemeClr val="tx2"/>
                </a:solidFill>
                <a:latin typeface="Bodoni MT" panose="02070603080606020203" pitchFamily="18" charset="0"/>
              </a:rPr>
              <a:t>Some modern models use narrative in unique ways</a:t>
            </a:r>
          </a:p>
          <a:p>
            <a:pPr marL="457200" indent="-285750">
              <a:buClr>
                <a:schemeClr val="tx2"/>
              </a:buClr>
              <a:buSzPct val="100000"/>
              <a:buFont typeface="+mj-lt"/>
              <a:buAutoNum type="arabicPeriod"/>
            </a:pPr>
            <a:r>
              <a:rPr lang="en-US" sz="2000" kern="0" dirty="0">
                <a:latin typeface="Bodoni MT" panose="02070603080606020203" pitchFamily="18" charset="0"/>
              </a:rPr>
              <a:t>Polyvagal theory (Dana, 2018; Porges, 2024) provides a way to reinterpret one’s childhood story by discovering one’s current pattern of nervous system activation, and offers remediation by promoting co-regulation of counselee emotions, in a context of relational safety, until they develop the skills to regulate them on their own</a:t>
            </a:r>
          </a:p>
          <a:p>
            <a:pPr marL="457200" indent="-285750">
              <a:buClr>
                <a:schemeClr val="tx2"/>
              </a:buClr>
              <a:buSzPct val="100000"/>
              <a:buFont typeface="+mj-lt"/>
              <a:buAutoNum type="arabicPeriod"/>
            </a:pPr>
            <a:r>
              <a:rPr lang="en-US" sz="2000" kern="0" dirty="0">
                <a:latin typeface="Bodoni MT" panose="02070603080606020203" pitchFamily="18" charset="0"/>
              </a:rPr>
              <a:t>Internal Family Systems (IFS) therapy (Schwartz &amp; </a:t>
            </a:r>
            <a:r>
              <a:rPr lang="en-US" sz="2000" kern="0" dirty="0" err="1">
                <a:latin typeface="Bodoni MT" panose="02070603080606020203" pitchFamily="18" charset="0"/>
              </a:rPr>
              <a:t>Sweezy</a:t>
            </a:r>
            <a:r>
              <a:rPr lang="en-US" sz="2000" kern="0" dirty="0">
                <a:latin typeface="Bodoni MT" panose="02070603080606020203" pitchFamily="18" charset="0"/>
              </a:rPr>
              <a:t>, 2019) offers an appealing easy-to-grasp framework with narrative implications that helps in recognizing one’s “parts” (or </a:t>
            </a:r>
            <a:r>
              <a:rPr lang="en-US" sz="2000" kern="0" dirty="0" err="1">
                <a:latin typeface="Bodoni MT" panose="02070603080606020203" pitchFamily="18" charset="0"/>
              </a:rPr>
              <a:t>subselves</a:t>
            </a:r>
            <a:r>
              <a:rPr lang="en-US" sz="2000" kern="0" dirty="0">
                <a:latin typeface="Bodoni MT" panose="02070603080606020203" pitchFamily="18" charset="0"/>
              </a:rPr>
              <a:t>) (e.g., burdens)</a:t>
            </a:r>
          </a:p>
          <a:p>
            <a:pPr marL="457200" indent="-285750">
              <a:buClr>
                <a:schemeClr val="tx2"/>
              </a:buClr>
              <a:buSzPct val="100000"/>
              <a:buFont typeface="+mj-lt"/>
              <a:buAutoNum type="arabicPeriod"/>
            </a:pPr>
            <a:r>
              <a:rPr lang="en-US" sz="2000" kern="0" dirty="0">
                <a:latin typeface="Bodoni MT" panose="02070603080606020203" pitchFamily="18" charset="0"/>
              </a:rPr>
              <a:t>Attachment therapy using the Ideal Parent Protocol (Brown &amp; Elliott, 2016) coaches counselees to imagine how ideal parents would interact with them as children, in effect, creating healthy stories that provide reparative relational experiences in one’s imagination.</a:t>
            </a:r>
          </a:p>
          <a:p>
            <a:pPr marL="457200" indent="-285750">
              <a:buClr>
                <a:schemeClr val="tx2"/>
              </a:buClr>
              <a:buSzPct val="100000"/>
              <a:buFont typeface="+mj-lt"/>
              <a:buAutoNum type="arabicPeriod"/>
            </a:pPr>
            <a:endParaRPr lang="en-US" sz="2000" kern="0" dirty="0">
              <a:latin typeface="Bodoni MT" panose="02070603080606020203" pitchFamily="18" charset="0"/>
            </a:endParaRPr>
          </a:p>
          <a:p>
            <a:pPr marL="457200" indent="-285750">
              <a:buClr>
                <a:schemeClr val="tx2"/>
              </a:buClr>
              <a:buSzPct val="100000"/>
              <a:buFont typeface="+mj-lt"/>
              <a:buAutoNum type="arabicPeriod"/>
            </a:pPr>
            <a:endParaRPr lang="en-US" sz="2000" kern="0" dirty="0">
              <a:latin typeface="Bodoni MT" panose="02070603080606020203" pitchFamily="18" charset="0"/>
            </a:endParaRPr>
          </a:p>
        </p:txBody>
      </p:sp>
      <p:sp>
        <p:nvSpPr>
          <p:cNvPr id="5" name="Title 1">
            <a:extLst>
              <a:ext uri="{FF2B5EF4-FFF2-40B4-BE49-F238E27FC236}">
                <a16:creationId xmlns:a16="http://schemas.microsoft.com/office/drawing/2014/main" id="{24216EA6-6102-1EF6-8DF3-EC8CE2844D70}"/>
              </a:ext>
            </a:extLst>
          </p:cNvPr>
          <p:cNvSpPr txBox="1">
            <a:spLocks/>
          </p:cNvSpPr>
          <p:nvPr/>
        </p:nvSpPr>
        <p:spPr bwMode="auto">
          <a:xfrm>
            <a:off x="0" y="76200"/>
            <a:ext cx="91440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Different Ways Narrative Informs Modern Therapy</a:t>
            </a:r>
          </a:p>
        </p:txBody>
      </p:sp>
    </p:spTree>
    <p:extLst>
      <p:ext uri="{BB962C8B-B14F-4D97-AF65-F5344CB8AC3E}">
        <p14:creationId xmlns:p14="http://schemas.microsoft.com/office/powerpoint/2010/main" val="424797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85725" y="1828800"/>
            <a:ext cx="9067800" cy="2819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400" kern="0" dirty="0">
                <a:solidFill>
                  <a:schemeClr val="tx2"/>
                </a:solidFill>
                <a:latin typeface="Bodoni MT" panose="02070603080606020203" pitchFamily="18" charset="0"/>
              </a:rPr>
              <a:t>Counselees construct narratives about the therapy process itself</a:t>
            </a:r>
          </a:p>
          <a:p>
            <a:pPr marL="457200" indent="-285750">
              <a:buClr>
                <a:schemeClr val="tx2"/>
              </a:buClr>
              <a:buSzPct val="100000"/>
              <a:buFont typeface="+mj-lt"/>
              <a:buAutoNum type="arabicPeriod"/>
            </a:pPr>
            <a:r>
              <a:rPr lang="en-US" sz="2000" kern="0" dirty="0">
                <a:latin typeface="Bodoni MT" panose="02070603080606020203" pitchFamily="18" charset="0"/>
              </a:rPr>
              <a:t>Successful emotion-focused therapy with depression involves specific changes in one’s narrative about the therapy process (Mendes, et al., 2010)</a:t>
            </a:r>
          </a:p>
          <a:p>
            <a:pPr marL="457200" indent="-285750">
              <a:buClr>
                <a:schemeClr val="tx2"/>
              </a:buClr>
              <a:buSzPct val="100000"/>
              <a:buFont typeface="+mj-lt"/>
              <a:buAutoNum type="arabicPeriod"/>
            </a:pPr>
            <a:r>
              <a:rPr lang="en-US" sz="2000" kern="0" dirty="0">
                <a:latin typeface="Bodoni MT" panose="02070603080606020203" pitchFamily="18" charset="0"/>
              </a:rPr>
              <a:t>In studies of counselees, Adler (2012; et al., 2008) found that those with the greatest wellbeing were more likely to have created “heroic” therapy narratives in which they overcome their psychological problems successfully, and they felt their agency was more responsible than the therapist’s contributions. </a:t>
            </a:r>
          </a:p>
          <a:p>
            <a:pPr marL="457200" indent="-285750">
              <a:buClr>
                <a:schemeClr val="tx2"/>
              </a:buClr>
              <a:buSzPct val="100000"/>
              <a:buFont typeface="+mj-lt"/>
              <a:buAutoNum type="arabicPeriod"/>
            </a:pPr>
            <a:endParaRPr lang="en-US" sz="2000" kern="0" dirty="0">
              <a:latin typeface="Bodoni MT" panose="02070603080606020203" pitchFamily="18" charset="0"/>
            </a:endParaRPr>
          </a:p>
        </p:txBody>
      </p:sp>
      <p:sp>
        <p:nvSpPr>
          <p:cNvPr id="3" name="Title 1">
            <a:extLst>
              <a:ext uri="{FF2B5EF4-FFF2-40B4-BE49-F238E27FC236}">
                <a16:creationId xmlns:a16="http://schemas.microsoft.com/office/drawing/2014/main" id="{AEFA638E-1A8D-D5C5-D8C9-978671CB6CB9}"/>
              </a:ext>
            </a:extLst>
          </p:cNvPr>
          <p:cNvSpPr txBox="1">
            <a:spLocks/>
          </p:cNvSpPr>
          <p:nvPr/>
        </p:nvSpPr>
        <p:spPr bwMode="auto">
          <a:xfrm>
            <a:off x="9525" y="76200"/>
            <a:ext cx="91440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Different Ways Narrative Informs Modern Therapy</a:t>
            </a:r>
          </a:p>
        </p:txBody>
      </p:sp>
      <p:sp>
        <p:nvSpPr>
          <p:cNvPr id="5" name="TextBox 4">
            <a:extLst>
              <a:ext uri="{FF2B5EF4-FFF2-40B4-BE49-F238E27FC236}">
                <a16:creationId xmlns:a16="http://schemas.microsoft.com/office/drawing/2014/main" id="{779AC30C-151D-0362-A651-952D03BF2973}"/>
              </a:ext>
            </a:extLst>
          </p:cNvPr>
          <p:cNvSpPr txBox="1"/>
          <p:nvPr/>
        </p:nvSpPr>
        <p:spPr>
          <a:xfrm>
            <a:off x="428625" y="4800600"/>
            <a:ext cx="8382000" cy="1015663"/>
          </a:xfrm>
          <a:prstGeom prst="rect">
            <a:avLst/>
          </a:prstGeom>
          <a:noFill/>
        </p:spPr>
        <p:txBody>
          <a:bodyPr wrap="square">
            <a:spAutoFit/>
          </a:bodyPr>
          <a:lstStyle/>
          <a:p>
            <a:r>
              <a:rPr lang="en-US" sz="2000" dirty="0">
                <a:latin typeface="Bodoni MT" panose="02070603080606020203" pitchFamily="18" charset="0"/>
              </a:rPr>
              <a:t>We recall the earlier narrative insight that useful therapy promotes “r</a:t>
            </a:r>
            <a:r>
              <a:rPr lang="en-US" sz="2000" b="0" i="0" dirty="0">
                <a:effectLst/>
                <a:latin typeface="Bodoni MT" panose="02070603080606020203" pitchFamily="18" charset="0"/>
              </a:rPr>
              <a:t>e-experiencing the old, unsettled conflict but with a new ending” (Alexander &amp; French, 1946).  </a:t>
            </a:r>
            <a:endParaRPr lang="en-US" sz="2000" dirty="0">
              <a:latin typeface="Bodoni MT" panose="02070603080606020203" pitchFamily="18" charset="0"/>
            </a:endParaRPr>
          </a:p>
        </p:txBody>
      </p:sp>
    </p:spTree>
    <p:extLst>
      <p:ext uri="{BB962C8B-B14F-4D97-AF65-F5344CB8AC3E}">
        <p14:creationId xmlns:p14="http://schemas.microsoft.com/office/powerpoint/2010/main" val="151087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76200"/>
            <a:ext cx="7391400" cy="1447800"/>
          </a:xfrm>
        </p:spPr>
        <p:txBody>
          <a:bodyPr anchor="ctr">
            <a:noAutofit/>
          </a:bodyPr>
          <a:lstStyle/>
          <a:p>
            <a:pPr algn="ctr"/>
            <a:r>
              <a:rPr lang="en-US" sz="3200" dirty="0">
                <a:latin typeface="Bell MT" panose="02020503060305020303" pitchFamily="18" charset="0"/>
              </a:rPr>
              <a:t>What is trauma?</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000" kern="0" dirty="0">
                <a:latin typeface="Bodoni MT" panose="02070603080606020203" pitchFamily="18" charset="0"/>
              </a:rPr>
              <a:t>Suffering is physical or psychosocial pain that activates the SNS and its negative emotion systems; when extreme in severity and/or duration, suffering may activate the dorsal vagal system (which shuts off the pain and the negative emotions - dissociated). </a:t>
            </a:r>
          </a:p>
          <a:p>
            <a:pPr marL="171450" indent="0">
              <a:buClr>
                <a:schemeClr val="tx2"/>
              </a:buClr>
              <a:buSzPct val="100000"/>
              <a:buNone/>
            </a:pPr>
            <a:r>
              <a:rPr lang="en-US" sz="2000" kern="0" dirty="0">
                <a:latin typeface="Bodoni MT" panose="02070603080606020203" pitchFamily="18" charset="0"/>
              </a:rPr>
              <a:t>Trauma occurs when the suffering damages a person’s created-good self and its capacities, leaving the SNS permanently overactivated or </a:t>
            </a:r>
            <a:r>
              <a:rPr lang="en-US" sz="2000" kern="0" dirty="0" err="1">
                <a:latin typeface="Bodoni MT" panose="02070603080606020203" pitchFamily="18" charset="0"/>
              </a:rPr>
              <a:t>underactivated</a:t>
            </a:r>
            <a:r>
              <a:rPr lang="en-US" sz="2000" kern="0" dirty="0">
                <a:latin typeface="Bodoni MT" panose="02070603080606020203" pitchFamily="18" charset="0"/>
              </a:rPr>
              <a:t>, affecting the future self and its story.</a:t>
            </a:r>
          </a:p>
          <a:p>
            <a:pPr marL="171450" indent="0">
              <a:buClr>
                <a:schemeClr val="tx2"/>
              </a:buClr>
              <a:buSzPct val="100000"/>
              <a:buNone/>
            </a:pPr>
            <a:r>
              <a:rPr lang="en-US" sz="2000" kern="0" dirty="0">
                <a:latin typeface="Bodoni MT" panose="02070603080606020203" pitchFamily="18" charset="0"/>
              </a:rPr>
              <a:t>Future personal sin is shaped by such damage.</a:t>
            </a:r>
          </a:p>
        </p:txBody>
      </p:sp>
    </p:spTree>
    <p:extLst>
      <p:ext uri="{BB962C8B-B14F-4D97-AF65-F5344CB8AC3E}">
        <p14:creationId xmlns:p14="http://schemas.microsoft.com/office/powerpoint/2010/main" val="258221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76200"/>
            <a:ext cx="7391400" cy="1447800"/>
          </a:xfrm>
        </p:spPr>
        <p:txBody>
          <a:bodyPr anchor="ctr">
            <a:noAutofit/>
          </a:bodyPr>
          <a:lstStyle/>
          <a:p>
            <a:pPr algn="ctr"/>
            <a:r>
              <a:rPr lang="en-US" sz="3200" dirty="0">
                <a:latin typeface="Bell MT" panose="02020503060305020303" pitchFamily="18" charset="0"/>
              </a:rPr>
              <a:t>Narrative Therapy for Trauma</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171450" indent="0">
              <a:buClr>
                <a:schemeClr val="tx2"/>
              </a:buClr>
              <a:buSzPct val="100000"/>
              <a:buNone/>
            </a:pPr>
            <a:r>
              <a:rPr lang="en-US" sz="2400" kern="0" dirty="0">
                <a:solidFill>
                  <a:schemeClr val="tx2"/>
                </a:solidFill>
                <a:latin typeface="Bodoni MT" panose="02070603080606020203" pitchFamily="18" charset="0"/>
              </a:rPr>
              <a:t>Research on three secular models of narrative therapy has found they resolve trauma and foster wellbeing</a:t>
            </a:r>
          </a:p>
          <a:p>
            <a:pPr marL="457200" indent="-285750">
              <a:buClr>
                <a:schemeClr val="tx2"/>
              </a:buClr>
              <a:buSzPct val="100000"/>
              <a:buFont typeface="+mj-lt"/>
              <a:buAutoNum type="arabicPeriod"/>
            </a:pPr>
            <a:r>
              <a:rPr lang="en-US" sz="2000" i="1" kern="0" dirty="0">
                <a:latin typeface="Bodoni MT" panose="02070603080606020203" pitchFamily="18" charset="0"/>
              </a:rPr>
              <a:t>Narrative Exposure Therapy (NET)</a:t>
            </a:r>
            <a:r>
              <a:rPr lang="en-US" sz="2000" kern="0" dirty="0">
                <a:latin typeface="Bodoni MT" panose="02070603080606020203" pitchFamily="18" charset="0"/>
              </a:rPr>
              <a:t> encourages talking about traumatic events in detail, while reexperiencing their associated embodied, emotional, and cognitive elements and exploring their originally perceived meaning, to desensitize counselees to those events and place them in a more comprehensive, meaningful narrative context from a present perspective (Lely, et al., 2019; Schauer, et al., 2011; </a:t>
            </a:r>
            <a:r>
              <a:rPr lang="en-US" sz="2000" kern="0" dirty="0" err="1">
                <a:latin typeface="Bodoni MT" panose="02070603080606020203" pitchFamily="18" charset="0"/>
              </a:rPr>
              <a:t>Siehl</a:t>
            </a:r>
            <a:r>
              <a:rPr lang="en-US" sz="2000" kern="0" dirty="0">
                <a:latin typeface="Bodoni MT" panose="02070603080606020203" pitchFamily="18" charset="0"/>
              </a:rPr>
              <a:t>, et al., 2021; Wei &amp; Chen, 2021) </a:t>
            </a:r>
          </a:p>
          <a:p>
            <a:pPr marL="457200" indent="-285750">
              <a:buClr>
                <a:schemeClr val="tx2"/>
              </a:buClr>
              <a:buSzPct val="100000"/>
              <a:buFont typeface="+mj-lt"/>
              <a:buAutoNum type="arabicPeriod"/>
            </a:pPr>
            <a:r>
              <a:rPr lang="en-US" sz="2000" i="1" kern="0" dirty="0">
                <a:latin typeface="Bodoni MT" panose="02070603080606020203" pitchFamily="18" charset="0"/>
              </a:rPr>
              <a:t>STAIR (Skills Training in Affective and Interpersonal Regulation) Narrative Therapy</a:t>
            </a:r>
            <a:r>
              <a:rPr lang="en-US" sz="2000" kern="0" dirty="0">
                <a:latin typeface="Bodoni MT" panose="02070603080606020203" pitchFamily="18" charset="0"/>
              </a:rPr>
              <a:t> (</a:t>
            </a:r>
            <a:r>
              <a:rPr lang="en-US" sz="2000" kern="0" dirty="0" err="1">
                <a:latin typeface="Bodoni MT" panose="02070603080606020203" pitchFamily="18" charset="0"/>
              </a:rPr>
              <a:t>Hassija</a:t>
            </a:r>
            <a:r>
              <a:rPr lang="en-US" sz="2000" kern="0" dirty="0">
                <a:latin typeface="Bodoni MT" panose="02070603080606020203" pitchFamily="18" charset="0"/>
              </a:rPr>
              <a:t> &amp; </a:t>
            </a:r>
            <a:r>
              <a:rPr lang="en-US" sz="2000" kern="0" dirty="0" err="1">
                <a:latin typeface="Bodoni MT" panose="02070603080606020203" pitchFamily="18" charset="0"/>
              </a:rPr>
              <a:t>Cloitre</a:t>
            </a:r>
            <a:r>
              <a:rPr lang="en-US" sz="2000" kern="0" dirty="0">
                <a:latin typeface="Bodoni MT" panose="02070603080606020203" pitchFamily="18" charset="0"/>
              </a:rPr>
              <a:t>, 2015) emphasizes skill development in emotion awareness and regulation, question relational style and scripts learned in childhood, as preparation for exploring in detail traumatic events in one’s life. </a:t>
            </a:r>
          </a:p>
        </p:txBody>
      </p:sp>
    </p:spTree>
    <p:extLst>
      <p:ext uri="{BB962C8B-B14F-4D97-AF65-F5344CB8AC3E}">
        <p14:creationId xmlns:p14="http://schemas.microsoft.com/office/powerpoint/2010/main" val="3049820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76200"/>
            <a:ext cx="7391400" cy="1447800"/>
          </a:xfrm>
        </p:spPr>
        <p:txBody>
          <a:bodyPr anchor="ctr">
            <a:noAutofit/>
          </a:bodyPr>
          <a:lstStyle/>
          <a:p>
            <a:pPr algn="ctr"/>
            <a:r>
              <a:rPr lang="en-US" sz="3200" dirty="0">
                <a:latin typeface="Bell MT" panose="02020503060305020303" pitchFamily="18" charset="0"/>
              </a:rPr>
              <a:t>Narrative Therapy for Trauma</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628650" indent="-457200">
              <a:buClr>
                <a:schemeClr val="tx2"/>
              </a:buClr>
              <a:buSzPct val="100000"/>
              <a:buFont typeface="+mj-lt"/>
              <a:buAutoNum type="arabicPeriod" startAt="3"/>
            </a:pPr>
            <a:r>
              <a:rPr lang="en-US" sz="2000" kern="0" dirty="0">
                <a:latin typeface="Bodoni MT" panose="02070603080606020203" pitchFamily="18" charset="0"/>
              </a:rPr>
              <a:t>Narrative-informed, Emotion-Focused Therapy (EFT) for trauma (</a:t>
            </a:r>
            <a:r>
              <a:rPr lang="en-US" sz="2000" dirty="0" err="1">
                <a:latin typeface="Bodoni MT" panose="02070603080606020203" pitchFamily="18" charset="0"/>
              </a:rPr>
              <a:t>Paivio</a:t>
            </a:r>
            <a:r>
              <a:rPr lang="en-US" sz="2000" dirty="0">
                <a:latin typeface="Bodoni MT" panose="02070603080606020203" pitchFamily="18" charset="0"/>
              </a:rPr>
              <a:t> &amp; Angus, 2017) helps counselees identify, differentiate, experience, and express distressful, unresolved</a:t>
            </a:r>
            <a:r>
              <a:rPr lang="en-US" sz="2000" kern="0" dirty="0">
                <a:latin typeface="Bodoni MT" panose="02070603080606020203" pitchFamily="18" charset="0"/>
              </a:rPr>
              <a:t> negative emotion schemes (feelings and beliefs) related to traumatic events. Counselors use empathic exploration and imaginal confrontation interventions to help counselees learn to recognize and disidentify with the sense of self that they internalized and form more mature emotional responses (e.g., anger over mistreatment and grief over loss) and a more coherent, agentic narrative (see also </a:t>
            </a:r>
            <a:r>
              <a:rPr lang="en-US" sz="2000" dirty="0" err="1">
                <a:latin typeface="Bodoni MT" panose="02070603080606020203" pitchFamily="18" charset="0"/>
              </a:rPr>
              <a:t>Khayyat-Abuaita</a:t>
            </a:r>
            <a:r>
              <a:rPr lang="en-US" sz="2000" dirty="0">
                <a:latin typeface="Bodoni MT" panose="02070603080606020203" pitchFamily="18" charset="0"/>
              </a:rPr>
              <a:t>, et al., 2019)</a:t>
            </a:r>
          </a:p>
          <a:p>
            <a:pPr marL="171450" indent="0">
              <a:buClr>
                <a:schemeClr val="tx2"/>
              </a:buClr>
              <a:buSzPct val="100000"/>
              <a:buNone/>
            </a:pPr>
            <a:endParaRPr lang="en-US" sz="2000" kern="0" dirty="0">
              <a:solidFill>
                <a:schemeClr val="tx2"/>
              </a:solidFill>
              <a:latin typeface="Bodoni MT" panose="02070603080606020203" pitchFamily="18" charset="0"/>
            </a:endParaRPr>
          </a:p>
          <a:p>
            <a:pPr marL="171450" indent="0">
              <a:buClr>
                <a:schemeClr val="tx2"/>
              </a:buClr>
              <a:buSzPct val="100000"/>
              <a:buNone/>
            </a:pPr>
            <a:r>
              <a:rPr lang="en-US" sz="2000" kern="0" dirty="0">
                <a:solidFill>
                  <a:schemeClr val="tx2"/>
                </a:solidFill>
                <a:latin typeface="Bodoni MT" panose="02070603080606020203" pitchFamily="18" charset="0"/>
              </a:rPr>
              <a:t>All three models emphasize the need to cultivate a safe, trusting relationship in phase 1 as prerequisite for working with the traumatic memories. </a:t>
            </a:r>
          </a:p>
        </p:txBody>
      </p:sp>
    </p:spTree>
    <p:extLst>
      <p:ext uri="{BB962C8B-B14F-4D97-AF65-F5344CB8AC3E}">
        <p14:creationId xmlns:p14="http://schemas.microsoft.com/office/powerpoint/2010/main" val="145454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solidFill>
          <a:srgbClr val="FFFFFF"/>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66FCDE20-4503-F3FA-121D-325CEBCE214B}"/>
              </a:ext>
            </a:extLst>
          </p:cNvPr>
          <p:cNvSpPr txBox="1">
            <a:spLocks/>
          </p:cNvSpPr>
          <p:nvPr/>
        </p:nvSpPr>
        <p:spPr bwMode="auto">
          <a:xfrm>
            <a:off x="304800" y="76200"/>
            <a:ext cx="84582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solidFill>
                  <a:schemeClr val="bg2"/>
                </a:solidFill>
                <a:latin typeface="Bell MT" panose="02020503060305020303" pitchFamily="18" charset="0"/>
              </a:rPr>
              <a:t>A Christ-Centered, Narrative-Based </a:t>
            </a:r>
            <a:br>
              <a:rPr lang="en-US" sz="3200" kern="0" dirty="0">
                <a:solidFill>
                  <a:schemeClr val="bg2"/>
                </a:solidFill>
                <a:latin typeface="Bell MT" panose="02020503060305020303" pitchFamily="18" charset="0"/>
              </a:rPr>
            </a:br>
            <a:r>
              <a:rPr lang="en-US" sz="3200" kern="0" dirty="0">
                <a:solidFill>
                  <a:schemeClr val="bg2"/>
                </a:solidFill>
                <a:latin typeface="Bell MT" panose="02020503060305020303" pitchFamily="18" charset="0"/>
              </a:rPr>
              <a:t>Framework for Trauma Therapy</a:t>
            </a:r>
          </a:p>
        </p:txBody>
      </p:sp>
      <p:sp>
        <p:nvSpPr>
          <p:cNvPr id="13" name="Text Box 11">
            <a:extLst>
              <a:ext uri="{FF2B5EF4-FFF2-40B4-BE49-F238E27FC236}">
                <a16:creationId xmlns:a16="http://schemas.microsoft.com/office/drawing/2014/main" id="{38A01679-AF4B-7772-C948-42BFB64A59E5}"/>
              </a:ext>
            </a:extLst>
          </p:cNvPr>
          <p:cNvSpPr txBox="1">
            <a:spLocks noChangeArrowheads="1"/>
          </p:cNvSpPr>
          <p:nvPr/>
        </p:nvSpPr>
        <p:spPr bwMode="auto">
          <a:xfrm>
            <a:off x="5422901" y="4052887"/>
            <a:ext cx="934095" cy="317500"/>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mbria" pitchFamily="18" charset="0"/>
                <a:cs typeface="Arial" pitchFamily="34" charset="0"/>
              </a:rPr>
              <a:t>Counselor</a:t>
            </a:r>
            <a:endParaRPr kumimoji="0" lang="en-US" alt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13">
            <a:extLst>
              <a:ext uri="{FF2B5EF4-FFF2-40B4-BE49-F238E27FC236}">
                <a16:creationId xmlns:a16="http://schemas.microsoft.com/office/drawing/2014/main" id="{9D55E573-5C1C-E0FE-670F-46DB89535B32}"/>
              </a:ext>
            </a:extLst>
          </p:cNvPr>
          <p:cNvSpPr txBox="1">
            <a:spLocks noChangeArrowheads="1"/>
          </p:cNvSpPr>
          <p:nvPr/>
        </p:nvSpPr>
        <p:spPr bwMode="auto">
          <a:xfrm>
            <a:off x="3999707" y="5406230"/>
            <a:ext cx="623887" cy="50323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mbria" pitchFamily="18" charset="0"/>
                <a:cs typeface="Arial" pitchFamily="34" charset="0"/>
              </a:rPr>
              <a:t>Past Others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5" name="AutoShape 15">
            <a:extLst>
              <a:ext uri="{FF2B5EF4-FFF2-40B4-BE49-F238E27FC236}">
                <a16:creationId xmlns:a16="http://schemas.microsoft.com/office/drawing/2014/main" id="{7CFBB1D2-F685-F18C-CA48-B3941B8A1527}"/>
              </a:ext>
            </a:extLst>
          </p:cNvPr>
          <p:cNvSpPr>
            <a:spLocks noChangeArrowheads="1"/>
          </p:cNvSpPr>
          <p:nvPr/>
        </p:nvSpPr>
        <p:spPr bwMode="auto">
          <a:xfrm rot="10800000">
            <a:off x="3278189" y="4198936"/>
            <a:ext cx="2062161" cy="1135063"/>
          </a:xfrm>
          <a:prstGeom prst="triangle">
            <a:avLst>
              <a:gd name="adj" fmla="val 50700"/>
            </a:avLst>
          </a:prstGeom>
          <a:solidFill>
            <a:schemeClr val="bg2">
              <a:lumMod val="75000"/>
            </a:schemeClr>
          </a:solidFill>
          <a:ln w="9525" algn="in">
            <a:solidFill>
              <a:srgbClr val="000000"/>
            </a:solid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cxnSp>
        <p:nvCxnSpPr>
          <p:cNvPr id="16" name="AutoShape 27">
            <a:extLst>
              <a:ext uri="{FF2B5EF4-FFF2-40B4-BE49-F238E27FC236}">
                <a16:creationId xmlns:a16="http://schemas.microsoft.com/office/drawing/2014/main" id="{01097A68-1B28-DB57-90C0-FC3EB444D0D5}"/>
              </a:ext>
            </a:extLst>
          </p:cNvPr>
          <p:cNvCxnSpPr>
            <a:cxnSpLocks noChangeShapeType="1"/>
          </p:cNvCxnSpPr>
          <p:nvPr/>
        </p:nvCxnSpPr>
        <p:spPr bwMode="auto">
          <a:xfrm flipV="1">
            <a:off x="3292476" y="2986087"/>
            <a:ext cx="1019175" cy="1209675"/>
          </a:xfrm>
          <a:prstGeom prst="straightConnector1">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cxnSp>
        <p:nvCxnSpPr>
          <p:cNvPr id="17" name="AutoShape 28">
            <a:extLst>
              <a:ext uri="{FF2B5EF4-FFF2-40B4-BE49-F238E27FC236}">
                <a16:creationId xmlns:a16="http://schemas.microsoft.com/office/drawing/2014/main" id="{4AB99006-FD6C-EFA8-A017-2075AC2F0713}"/>
              </a:ext>
            </a:extLst>
          </p:cNvPr>
          <p:cNvCxnSpPr>
            <a:cxnSpLocks noChangeShapeType="1"/>
          </p:cNvCxnSpPr>
          <p:nvPr/>
        </p:nvCxnSpPr>
        <p:spPr bwMode="auto">
          <a:xfrm>
            <a:off x="4311651" y="2986087"/>
            <a:ext cx="1028700" cy="1200150"/>
          </a:xfrm>
          <a:prstGeom prst="straightConnector1">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cxnSp>
        <p:nvCxnSpPr>
          <p:cNvPr id="18" name="AutoShape 29">
            <a:extLst>
              <a:ext uri="{FF2B5EF4-FFF2-40B4-BE49-F238E27FC236}">
                <a16:creationId xmlns:a16="http://schemas.microsoft.com/office/drawing/2014/main" id="{27081107-6EF1-15A5-2F70-D70BCFD8E089}"/>
              </a:ext>
            </a:extLst>
          </p:cNvPr>
          <p:cNvCxnSpPr>
            <a:cxnSpLocks noChangeShapeType="1"/>
            <a:endCxn id="15" idx="0"/>
          </p:cNvCxnSpPr>
          <p:nvPr/>
        </p:nvCxnSpPr>
        <p:spPr bwMode="auto">
          <a:xfrm flipH="1">
            <a:off x="4294834" y="2986087"/>
            <a:ext cx="16817" cy="2347912"/>
          </a:xfrm>
          <a:prstGeom prst="straightConnector1">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19" name="Text Box 34">
            <a:extLst>
              <a:ext uri="{FF2B5EF4-FFF2-40B4-BE49-F238E27FC236}">
                <a16:creationId xmlns:a16="http://schemas.microsoft.com/office/drawing/2014/main" id="{1E105356-5D31-E932-8184-F9418E0846D9}"/>
              </a:ext>
            </a:extLst>
          </p:cNvPr>
          <p:cNvSpPr txBox="1">
            <a:spLocks noChangeArrowheads="1"/>
          </p:cNvSpPr>
          <p:nvPr/>
        </p:nvSpPr>
        <p:spPr bwMode="auto">
          <a:xfrm>
            <a:off x="2978150" y="1909763"/>
            <a:ext cx="2667000" cy="314325"/>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mbria" pitchFamily="18" charset="0"/>
                <a:cs typeface="Arial" pitchFamily="34" charset="0"/>
              </a:rPr>
              <a:t>The Relational Pyramid</a:t>
            </a:r>
            <a:endParaRPr kumimoji="0" lang="en-US" alt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 name="Text Box 13">
            <a:extLst>
              <a:ext uri="{FF2B5EF4-FFF2-40B4-BE49-F238E27FC236}">
                <a16:creationId xmlns:a16="http://schemas.microsoft.com/office/drawing/2014/main" id="{E65B0D90-E752-BA8E-0957-8BEAC5FD567A}"/>
              </a:ext>
            </a:extLst>
          </p:cNvPr>
          <p:cNvSpPr txBox="1">
            <a:spLocks noChangeArrowheads="1"/>
          </p:cNvSpPr>
          <p:nvPr/>
        </p:nvSpPr>
        <p:spPr bwMode="auto">
          <a:xfrm>
            <a:off x="4010026" y="2381250"/>
            <a:ext cx="623888" cy="428625"/>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mbria" pitchFamily="18" charset="0"/>
                <a:cs typeface="Arial" pitchFamily="34" charset="0"/>
              </a:rPr>
              <a:t>Triune God</a:t>
            </a:r>
            <a:endParaRPr kumimoji="0" lang="en-US" alt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21" name="Text Box 11">
            <a:extLst>
              <a:ext uri="{FF2B5EF4-FFF2-40B4-BE49-F238E27FC236}">
                <a16:creationId xmlns:a16="http://schemas.microsoft.com/office/drawing/2014/main" id="{261DA305-12F6-99CC-3E50-5BF69C902080}"/>
              </a:ext>
            </a:extLst>
          </p:cNvPr>
          <p:cNvSpPr txBox="1">
            <a:spLocks noChangeArrowheads="1"/>
          </p:cNvSpPr>
          <p:nvPr/>
        </p:nvSpPr>
        <p:spPr bwMode="auto">
          <a:xfrm>
            <a:off x="2259014" y="4052887"/>
            <a:ext cx="936623" cy="317500"/>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mbria" pitchFamily="18" charset="0"/>
                <a:cs typeface="Arial" pitchFamily="34" charset="0"/>
              </a:rPr>
              <a:t>Counselee</a:t>
            </a:r>
            <a:endParaRPr kumimoji="0" lang="en-US" altLang="en-US"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84549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rol 2">
            <a:extLst>
              <a:ext uri="{FF2B5EF4-FFF2-40B4-BE49-F238E27FC236}">
                <a16:creationId xmlns:a16="http://schemas.microsoft.com/office/drawing/2014/main" id="{CA1741EA-6348-0979-3BD2-3E6DBA7E5575}"/>
              </a:ext>
            </a:extLst>
          </p:cNvPr>
          <p:cNvSpPr>
            <a:spLocks noChangeArrowheads="1" noChangeShapeType="1"/>
          </p:cNvSpPr>
          <p:nvPr/>
        </p:nvSpPr>
        <p:spPr bwMode="auto">
          <a:xfrm>
            <a:off x="2514600" y="4572000"/>
            <a:ext cx="2627312" cy="1330325"/>
          </a:xfrm>
          <a:prstGeom prst="rect">
            <a:avLst/>
          </a:prstGeom>
          <a:noFill/>
          <a:ln>
            <a:noFill/>
          </a:ln>
          <a:effectLst/>
          <a:extLst>
            <a:ext uri="{91240B29-F687-4F45-9708-019B960494DF}">
              <a14:hiddenLine xmlns:a14="http://schemas.microsoft.com/office/drawing/2010/main" w="25400" algn="ctr">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effectLst/>
              <a:latin typeface="Calibri" panose="020F0502020204030204" pitchFamily="34" charset="0"/>
            </a:endParaRPr>
          </a:p>
        </p:txBody>
      </p:sp>
      <p:sp>
        <p:nvSpPr>
          <p:cNvPr id="5" name="Text Box 3">
            <a:extLst>
              <a:ext uri="{FF2B5EF4-FFF2-40B4-BE49-F238E27FC236}">
                <a16:creationId xmlns:a16="http://schemas.microsoft.com/office/drawing/2014/main" id="{205AEB7B-63F8-6956-F265-DF155EE4A57B}"/>
              </a:ext>
            </a:extLst>
          </p:cNvPr>
          <p:cNvSpPr txBox="1">
            <a:spLocks noChangeArrowheads="1"/>
          </p:cNvSpPr>
          <p:nvPr/>
        </p:nvSpPr>
        <p:spPr bwMode="auto">
          <a:xfrm>
            <a:off x="228600" y="3419475"/>
            <a:ext cx="1600200" cy="58380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Meta-Narrative Context</a:t>
            </a:r>
          </a:p>
        </p:txBody>
      </p:sp>
      <p:graphicFrame>
        <p:nvGraphicFramePr>
          <p:cNvPr id="6" name="Table 5">
            <a:extLst>
              <a:ext uri="{FF2B5EF4-FFF2-40B4-BE49-F238E27FC236}">
                <a16:creationId xmlns:a16="http://schemas.microsoft.com/office/drawing/2014/main" id="{D193A7AF-8658-EB73-6671-14C63BA77ABF}"/>
              </a:ext>
            </a:extLst>
          </p:cNvPr>
          <p:cNvGraphicFramePr>
            <a:graphicFrameLocks noGrp="1"/>
          </p:cNvGraphicFramePr>
          <p:nvPr/>
        </p:nvGraphicFramePr>
        <p:xfrm>
          <a:off x="1981200" y="2205433"/>
          <a:ext cx="6248400" cy="3108960"/>
        </p:xfrm>
        <a:graphic>
          <a:graphicData uri="http://schemas.openxmlformats.org/drawingml/2006/table">
            <a:tbl>
              <a:tblPr firstRow="1" bandRow="1">
                <a:tableStyleId>{5C22544A-7EE6-4342-B048-85BDC9FD1C3A}</a:tableStyleId>
              </a:tblPr>
              <a:tblGrid>
                <a:gridCol w="3124200">
                  <a:extLst>
                    <a:ext uri="{9D8B030D-6E8A-4147-A177-3AD203B41FA5}">
                      <a16:colId xmlns:a16="http://schemas.microsoft.com/office/drawing/2014/main" val="3677698130"/>
                    </a:ext>
                  </a:extLst>
                </a:gridCol>
                <a:gridCol w="3124200">
                  <a:extLst>
                    <a:ext uri="{9D8B030D-6E8A-4147-A177-3AD203B41FA5}">
                      <a16:colId xmlns:a16="http://schemas.microsoft.com/office/drawing/2014/main" val="269533392"/>
                    </a:ext>
                  </a:extLst>
                </a:gridCol>
              </a:tblGrid>
              <a:tr h="18034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The World, Flesh, Sin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sng" strike="noStrike" cap="none" normalizeH="0" baseline="0" dirty="0">
                          <a:ln>
                            <a:noFill/>
                          </a:ln>
                          <a:effectLst/>
                          <a:latin typeface="Bodoni MT" panose="02070603080606020203" pitchFamily="18" charset="0"/>
                        </a:rPr>
                        <a:t>Created Goodness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Fallenness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(Sin, Suffering, &amp; Created Damage)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Old self</a:t>
                      </a:r>
                    </a:p>
                    <a:p>
                      <a:endParaRPr lang="en-US" b="0" dirty="0">
                        <a:latin typeface="Bodoni MT" panose="02070603080606020203" pitchFamily="18" charset="0"/>
                      </a:endParaRPr>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The New Creation</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Redemptive +</a:t>
                      </a:r>
                      <a:r>
                        <a:rPr kumimoji="0" lang="en-US" altLang="en-US" sz="1800" b="0" i="0" u="sng" strike="noStrike" cap="none" normalizeH="0" baseline="0" dirty="0">
                          <a:ln>
                            <a:noFill/>
                          </a:ln>
                          <a:effectLst/>
                          <a:latin typeface="Bodoni MT" panose="02070603080606020203"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sng" strike="noStrike" cap="none" normalizeH="0" baseline="0" dirty="0">
                          <a:ln>
                            <a:noFill/>
                          </a:ln>
                          <a:effectLst/>
                          <a:latin typeface="Bodoni MT" panose="02070603080606020203" pitchFamily="18" charset="0"/>
                        </a:rPr>
                        <a:t>Created Goodness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Fallenness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Bodoni MT" panose="020706030806060202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Bodoni MT" panose="02070603080606020203" pitchFamily="18" charset="0"/>
                        </a:rPr>
                        <a:t>New self</a:t>
                      </a:r>
                      <a:endParaRPr kumimoji="0" lang="en-US" altLang="en-US" sz="4000" b="0" i="0" u="none" strike="noStrike" cap="none" normalizeH="0" baseline="0" dirty="0">
                        <a:ln>
                          <a:noFill/>
                        </a:ln>
                        <a:effectLst/>
                        <a:latin typeface="Bodoni MT" panose="02070603080606020203" pitchFamily="18" charset="0"/>
                      </a:endParaRPr>
                    </a:p>
                    <a:p>
                      <a:endParaRPr lang="en-US" b="0" dirty="0">
                        <a:latin typeface="Bodoni MT" panose="02070603080606020203" pitchFamily="18" charset="0"/>
                      </a:endParaRPr>
                    </a:p>
                  </a:txBody>
                  <a:tcPr/>
                </a:tc>
                <a:extLst>
                  <a:ext uri="{0D108BD9-81ED-4DB2-BD59-A6C34878D82A}">
                    <a16:rowId xmlns:a16="http://schemas.microsoft.com/office/drawing/2014/main" val="2032529276"/>
                  </a:ext>
                </a:extLst>
              </a:tr>
            </a:tbl>
          </a:graphicData>
        </a:graphic>
      </p:graphicFrame>
      <p:cxnSp>
        <p:nvCxnSpPr>
          <p:cNvPr id="8" name="Straight Arrow Connector 7">
            <a:extLst>
              <a:ext uri="{FF2B5EF4-FFF2-40B4-BE49-F238E27FC236}">
                <a16:creationId xmlns:a16="http://schemas.microsoft.com/office/drawing/2014/main" id="{1500C7BB-CFA5-D630-F788-1697CC8E988B}"/>
              </a:ext>
            </a:extLst>
          </p:cNvPr>
          <p:cNvCxnSpPr/>
          <p:nvPr/>
        </p:nvCxnSpPr>
        <p:spPr bwMode="auto">
          <a:xfrm>
            <a:off x="4799012" y="3581400"/>
            <a:ext cx="68580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9" name="Title 1">
            <a:extLst>
              <a:ext uri="{FF2B5EF4-FFF2-40B4-BE49-F238E27FC236}">
                <a16:creationId xmlns:a16="http://schemas.microsoft.com/office/drawing/2014/main" id="{66FCDE20-4503-F3FA-121D-325CEBCE214B}"/>
              </a:ext>
            </a:extLst>
          </p:cNvPr>
          <p:cNvSpPr txBox="1">
            <a:spLocks/>
          </p:cNvSpPr>
          <p:nvPr/>
        </p:nvSpPr>
        <p:spPr bwMode="auto">
          <a:xfrm>
            <a:off x="304800" y="76200"/>
            <a:ext cx="84582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a:latin typeface="Bell MT" panose="02020503060305020303" pitchFamily="18" charset="0"/>
              </a:rPr>
              <a:t>A Christ-Centered, Narrative-Based </a:t>
            </a:r>
            <a:br>
              <a:rPr lang="en-US" sz="3200" kern="0">
                <a:latin typeface="Bell MT" panose="02020503060305020303" pitchFamily="18" charset="0"/>
              </a:rPr>
            </a:br>
            <a:r>
              <a:rPr lang="en-US" sz="3200" kern="0">
                <a:latin typeface="Bell MT" panose="02020503060305020303" pitchFamily="18" charset="0"/>
              </a:rPr>
              <a:t>Framework for Trauma Therapy</a:t>
            </a:r>
            <a:endParaRPr lang="en-US" sz="3200" kern="0" dirty="0">
              <a:latin typeface="Bell MT" panose="02020503060305020303" pitchFamily="18" charset="0"/>
            </a:endParaRPr>
          </a:p>
        </p:txBody>
      </p:sp>
      <p:sp>
        <p:nvSpPr>
          <p:cNvPr id="10" name="Text Box 3">
            <a:extLst>
              <a:ext uri="{FF2B5EF4-FFF2-40B4-BE49-F238E27FC236}">
                <a16:creationId xmlns:a16="http://schemas.microsoft.com/office/drawing/2014/main" id="{FECA037F-357B-36AC-DE90-F89FE2C3FBE6}"/>
              </a:ext>
            </a:extLst>
          </p:cNvPr>
          <p:cNvSpPr txBox="1">
            <a:spLocks noChangeArrowheads="1"/>
          </p:cNvSpPr>
          <p:nvPr/>
        </p:nvSpPr>
        <p:spPr bwMode="auto">
          <a:xfrm>
            <a:off x="1981200" y="5339558"/>
            <a:ext cx="3160712" cy="113744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Humans are created good (Gen 1:31), but born in sin (Ro 3:23), and human suffering is massively, unevenly distributed</a:t>
            </a:r>
          </a:p>
        </p:txBody>
      </p:sp>
      <p:sp>
        <p:nvSpPr>
          <p:cNvPr id="11" name="Text Box 3">
            <a:extLst>
              <a:ext uri="{FF2B5EF4-FFF2-40B4-BE49-F238E27FC236}">
                <a16:creationId xmlns:a16="http://schemas.microsoft.com/office/drawing/2014/main" id="{CF0A563D-6EEF-CB5E-63B1-1718C5410FD2}"/>
              </a:ext>
            </a:extLst>
          </p:cNvPr>
          <p:cNvSpPr txBox="1">
            <a:spLocks noChangeArrowheads="1"/>
          </p:cNvSpPr>
          <p:nvPr/>
        </p:nvSpPr>
        <p:spPr bwMode="auto">
          <a:xfrm>
            <a:off x="5400675" y="5314393"/>
            <a:ext cx="2496344"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Christ came to heal us and bring into the </a:t>
            </a:r>
            <a:r>
              <a:rPr lang="en-US" altLang="en-US" sz="1600" dirty="0">
                <a:latin typeface="Bodoni MT" panose="02070603080606020203" pitchFamily="18" charset="0"/>
              </a:rPr>
              <a:t>Trinity</a:t>
            </a:r>
            <a:r>
              <a:rPr kumimoji="0" lang="en-US" altLang="en-US" sz="1600" b="0" i="0" u="none" strike="noStrike" cap="none" normalizeH="0" baseline="0" dirty="0">
                <a:ln>
                  <a:noFill/>
                </a:ln>
                <a:effectLst/>
                <a:latin typeface="Bodoni MT" panose="02070603080606020203" pitchFamily="18" charset="0"/>
              </a:rPr>
              <a:t>’s love</a:t>
            </a:r>
          </a:p>
        </p:txBody>
      </p:sp>
    </p:spTree>
    <p:extLst>
      <p:ext uri="{BB962C8B-B14F-4D97-AF65-F5344CB8AC3E}">
        <p14:creationId xmlns:p14="http://schemas.microsoft.com/office/powerpoint/2010/main" val="3226052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458200" cy="1447800"/>
          </a:xfrm>
        </p:spPr>
        <p:txBody>
          <a:bodyPr anchor="ctr">
            <a:noAutofit/>
          </a:bodyPr>
          <a:lstStyle/>
          <a:p>
            <a:pPr algn="ctr"/>
            <a:r>
              <a:rPr lang="en-US" sz="3200" dirty="0">
                <a:latin typeface="Bell MT" panose="02020503060305020303" pitchFamily="18" charset="0"/>
              </a:rPr>
              <a:t>Long-Term Therapy Goal: Promoting a gradual change in the counselee’s macro-narrative</a:t>
            </a:r>
          </a:p>
        </p:txBody>
      </p:sp>
      <p:sp>
        <p:nvSpPr>
          <p:cNvPr id="3" name="Control 2">
            <a:extLst>
              <a:ext uri="{FF2B5EF4-FFF2-40B4-BE49-F238E27FC236}">
                <a16:creationId xmlns:a16="http://schemas.microsoft.com/office/drawing/2014/main" id="{CA1741EA-6348-0979-3BD2-3E6DBA7E5575}"/>
              </a:ext>
            </a:extLst>
          </p:cNvPr>
          <p:cNvSpPr>
            <a:spLocks noChangeArrowheads="1" noChangeShapeType="1"/>
          </p:cNvSpPr>
          <p:nvPr/>
        </p:nvSpPr>
        <p:spPr bwMode="auto">
          <a:xfrm>
            <a:off x="2514600" y="4440876"/>
            <a:ext cx="2627312" cy="1330325"/>
          </a:xfrm>
          <a:prstGeom prst="rect">
            <a:avLst/>
          </a:prstGeom>
          <a:noFill/>
          <a:ln>
            <a:noFill/>
          </a:ln>
          <a:effectLst/>
          <a:extLst>
            <a:ext uri="{91240B29-F687-4F45-9708-019B960494DF}">
              <a14:hiddenLine xmlns:a14="http://schemas.microsoft.com/office/drawing/2010/main" w="25400" algn="ctr">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effectLst/>
              <a:latin typeface="Calibri" panose="020F0502020204030204" pitchFamily="34" charset="0"/>
            </a:endParaRPr>
          </a:p>
        </p:txBody>
      </p:sp>
      <p:sp>
        <p:nvSpPr>
          <p:cNvPr id="5" name="Text Box 3">
            <a:extLst>
              <a:ext uri="{FF2B5EF4-FFF2-40B4-BE49-F238E27FC236}">
                <a16:creationId xmlns:a16="http://schemas.microsoft.com/office/drawing/2014/main" id="{205AEB7B-63F8-6956-F265-DF155EE4A57B}"/>
              </a:ext>
            </a:extLst>
          </p:cNvPr>
          <p:cNvSpPr txBox="1">
            <a:spLocks noChangeArrowheads="1"/>
          </p:cNvSpPr>
          <p:nvPr/>
        </p:nvSpPr>
        <p:spPr bwMode="auto">
          <a:xfrm>
            <a:off x="76200" y="3755076"/>
            <a:ext cx="1600200" cy="58380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Counselee’s Macro-Narrative</a:t>
            </a:r>
          </a:p>
        </p:txBody>
      </p:sp>
      <p:graphicFrame>
        <p:nvGraphicFramePr>
          <p:cNvPr id="6" name="Table 5">
            <a:extLst>
              <a:ext uri="{FF2B5EF4-FFF2-40B4-BE49-F238E27FC236}">
                <a16:creationId xmlns:a16="http://schemas.microsoft.com/office/drawing/2014/main" id="{D193A7AF-8658-EB73-6671-14C63BA77ABF}"/>
              </a:ext>
            </a:extLst>
          </p:cNvPr>
          <p:cNvGraphicFramePr>
            <a:graphicFrameLocks noGrp="1"/>
          </p:cNvGraphicFramePr>
          <p:nvPr>
            <p:extLst>
              <p:ext uri="{D42A27DB-BD31-4B8C-83A1-F6EECF244321}">
                <p14:modId xmlns:p14="http://schemas.microsoft.com/office/powerpoint/2010/main" val="3282299328"/>
              </p:ext>
            </p:extLst>
          </p:nvPr>
        </p:nvGraphicFramePr>
        <p:xfrm>
          <a:off x="1752600" y="2587469"/>
          <a:ext cx="7315200" cy="3099435"/>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3677698130"/>
                    </a:ext>
                  </a:extLst>
                </a:gridCol>
                <a:gridCol w="3657600">
                  <a:extLst>
                    <a:ext uri="{9D8B030D-6E8A-4147-A177-3AD203B41FA5}">
                      <a16:colId xmlns:a16="http://schemas.microsoft.com/office/drawing/2014/main" val="269533392"/>
                    </a:ext>
                  </a:extLst>
                </a:gridCol>
              </a:tblGrid>
              <a:tr h="1803400">
                <a:tc>
                  <a:txBody>
                    <a:bodyPr/>
                    <a:lstStyle/>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Dominant emotions, attitudes, beliefs, relational style, unmet needs, trauma memories, and narrative identity (affirmed, trusted, golden boy, scapegoat, unlovable), mostly from family-of-origin </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The default orientation out of which one lives one’s life – much like one’s native language</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Created Goodness/Fallenness</a:t>
                      </a:r>
                    </a:p>
                  </a:txBody>
                  <a:tcPr marL="36576" marR="36576" marT="36576" marB="36576" anchor="ctr"/>
                </a:tc>
                <a:tc>
                  <a:txBody>
                    <a:bodyPr/>
                    <a:lstStyle/>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Development of </a:t>
                      </a:r>
                      <a:r>
                        <a:rPr lang="en-US" sz="1600" b="0" i="1" kern="1400" dirty="0">
                          <a:ln>
                            <a:noFill/>
                          </a:ln>
                          <a:solidFill>
                            <a:schemeClr val="tx1"/>
                          </a:solidFill>
                          <a:effectLst/>
                          <a:latin typeface="Bodoni MT" panose="02070603080606020203" pitchFamily="18" charset="0"/>
                        </a:rPr>
                        <a:t>new</a:t>
                      </a:r>
                      <a:r>
                        <a:rPr lang="en-US" sz="1600" b="0" kern="1400" dirty="0">
                          <a:ln>
                            <a:noFill/>
                          </a:ln>
                          <a:solidFill>
                            <a:schemeClr val="tx1"/>
                          </a:solidFill>
                          <a:effectLst/>
                          <a:latin typeface="Bodoni MT" panose="02070603080606020203" pitchFamily="18" charset="0"/>
                        </a:rPr>
                        <a:t> beliefs, attitudes, emotions, relational style, and narrative identity (born again, forgiven sinner, child of God, beloved) </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A new creation orientation, begun when baptized, grown through redemptive experiences – mental change is easy; deep, heart change is much slower, much like learning a second language</a:t>
                      </a:r>
                    </a:p>
                    <a:p>
                      <a:r>
                        <a:rPr lang="en-US" sz="1600" b="0" kern="1400" dirty="0">
                          <a:ln>
                            <a:noFill/>
                          </a:ln>
                          <a:solidFill>
                            <a:schemeClr val="tx1"/>
                          </a:solidFill>
                          <a:effectLst/>
                          <a:latin typeface="Bodoni MT" panose="02070603080606020203" pitchFamily="18" charset="0"/>
                        </a:rPr>
                        <a:t>Created + Redemptive Good/Fallenness</a:t>
                      </a:r>
                      <a:endParaRPr lang="en-US" b="0" dirty="0">
                        <a:latin typeface="Bodoni MT" panose="02070603080606020203" pitchFamily="18" charset="0"/>
                      </a:endParaRPr>
                    </a:p>
                  </a:txBody>
                  <a:tcPr/>
                </a:tc>
                <a:extLst>
                  <a:ext uri="{0D108BD9-81ED-4DB2-BD59-A6C34878D82A}">
                    <a16:rowId xmlns:a16="http://schemas.microsoft.com/office/drawing/2014/main" val="2032529276"/>
                  </a:ext>
                </a:extLst>
              </a:tr>
            </a:tbl>
          </a:graphicData>
        </a:graphic>
      </p:graphicFrame>
      <p:cxnSp>
        <p:nvCxnSpPr>
          <p:cNvPr id="8" name="Straight Arrow Connector 7">
            <a:extLst>
              <a:ext uri="{FF2B5EF4-FFF2-40B4-BE49-F238E27FC236}">
                <a16:creationId xmlns:a16="http://schemas.microsoft.com/office/drawing/2014/main" id="{1500C7BB-CFA5-D630-F788-1697CC8E988B}"/>
              </a:ext>
            </a:extLst>
          </p:cNvPr>
          <p:cNvCxnSpPr/>
          <p:nvPr/>
        </p:nvCxnSpPr>
        <p:spPr bwMode="auto">
          <a:xfrm>
            <a:off x="5105400" y="2257425"/>
            <a:ext cx="68580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4" name="Text Box 3">
            <a:extLst>
              <a:ext uri="{FF2B5EF4-FFF2-40B4-BE49-F238E27FC236}">
                <a16:creationId xmlns:a16="http://schemas.microsoft.com/office/drawing/2014/main" id="{31EA3364-2426-B59E-FDAD-CF77A2764BF2}"/>
              </a:ext>
            </a:extLst>
          </p:cNvPr>
          <p:cNvSpPr txBox="1">
            <a:spLocks noChangeArrowheads="1"/>
          </p:cNvSpPr>
          <p:nvPr/>
        </p:nvSpPr>
        <p:spPr bwMode="auto">
          <a:xfrm>
            <a:off x="2933700" y="1981200"/>
            <a:ext cx="16002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Family-of-</a:t>
            </a:r>
            <a:r>
              <a:rPr lang="en-US" altLang="en-US" sz="1600" dirty="0">
                <a:latin typeface="Bodoni MT" panose="02070603080606020203" pitchFamily="18" charset="0"/>
              </a:rPr>
              <a:t>Origin Story</a:t>
            </a:r>
            <a:endParaRPr kumimoji="0" lang="en-US" altLang="en-US" sz="1600" b="0" i="0" u="none" strike="noStrike" cap="none" normalizeH="0" baseline="0" dirty="0">
              <a:ln>
                <a:noFill/>
              </a:ln>
              <a:effectLst/>
              <a:latin typeface="Bodoni MT" panose="02070603080606020203" pitchFamily="18" charset="0"/>
            </a:endParaRPr>
          </a:p>
        </p:txBody>
      </p:sp>
      <p:sp>
        <p:nvSpPr>
          <p:cNvPr id="7" name="Text Box 3">
            <a:extLst>
              <a:ext uri="{FF2B5EF4-FFF2-40B4-BE49-F238E27FC236}">
                <a16:creationId xmlns:a16="http://schemas.microsoft.com/office/drawing/2014/main" id="{98D5C1B1-AA4D-742B-F71B-22231886EAD2}"/>
              </a:ext>
            </a:extLst>
          </p:cNvPr>
          <p:cNvSpPr txBox="1">
            <a:spLocks noChangeArrowheads="1"/>
          </p:cNvSpPr>
          <p:nvPr/>
        </p:nvSpPr>
        <p:spPr bwMode="auto">
          <a:xfrm>
            <a:off x="6172200" y="1981201"/>
            <a:ext cx="19050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Family-of-Destiny</a:t>
            </a:r>
            <a:r>
              <a:rPr lang="en-US" altLang="en-US" sz="1600" dirty="0">
                <a:latin typeface="Bodoni MT" panose="02070603080606020203" pitchFamily="18" charset="0"/>
              </a:rPr>
              <a:t> Story</a:t>
            </a:r>
            <a:endParaRPr kumimoji="0" lang="en-US" altLang="en-US" sz="1600" b="0" i="0" u="none" strike="noStrike" cap="none" normalizeH="0" baseline="0" dirty="0">
              <a:ln>
                <a:noFill/>
              </a:ln>
              <a:effectLst/>
              <a:latin typeface="Bodoni MT" panose="02070603080606020203" pitchFamily="18" charset="0"/>
            </a:endParaRPr>
          </a:p>
        </p:txBody>
      </p:sp>
    </p:spTree>
    <p:extLst>
      <p:ext uri="{BB962C8B-B14F-4D97-AF65-F5344CB8AC3E}">
        <p14:creationId xmlns:p14="http://schemas.microsoft.com/office/powerpoint/2010/main" val="1933835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0024" y="51828"/>
            <a:ext cx="8715376" cy="1447800"/>
          </a:xfrm>
        </p:spPr>
        <p:txBody>
          <a:bodyPr anchor="ctr">
            <a:noAutofit/>
          </a:bodyPr>
          <a:lstStyle/>
          <a:p>
            <a:pPr algn="ctr"/>
            <a:r>
              <a:rPr lang="en-US" sz="3200" dirty="0">
                <a:latin typeface="Bell MT" panose="02020503060305020303" pitchFamily="18" charset="0"/>
              </a:rPr>
              <a:t>Within-Session Goal:</a:t>
            </a:r>
            <a:br>
              <a:rPr lang="en-US" sz="3200" dirty="0">
                <a:latin typeface="Bell MT" panose="02020503060305020303" pitchFamily="18" charset="0"/>
              </a:rPr>
            </a:br>
            <a:r>
              <a:rPr lang="en-US" sz="3200" dirty="0">
                <a:latin typeface="Bell MT" panose="02020503060305020303" pitchFamily="18" charset="0"/>
              </a:rPr>
              <a:t>Promoting a Redemptive Micro-Narrative </a:t>
            </a:r>
          </a:p>
        </p:txBody>
      </p:sp>
      <p:sp>
        <p:nvSpPr>
          <p:cNvPr id="3" name="Control 2">
            <a:extLst>
              <a:ext uri="{FF2B5EF4-FFF2-40B4-BE49-F238E27FC236}">
                <a16:creationId xmlns:a16="http://schemas.microsoft.com/office/drawing/2014/main" id="{CA1741EA-6348-0979-3BD2-3E6DBA7E5575}"/>
              </a:ext>
            </a:extLst>
          </p:cNvPr>
          <p:cNvSpPr>
            <a:spLocks noChangeArrowheads="1" noChangeShapeType="1"/>
          </p:cNvSpPr>
          <p:nvPr/>
        </p:nvSpPr>
        <p:spPr bwMode="auto">
          <a:xfrm>
            <a:off x="2514600" y="4440876"/>
            <a:ext cx="2627312" cy="1330325"/>
          </a:xfrm>
          <a:prstGeom prst="rect">
            <a:avLst/>
          </a:prstGeom>
          <a:noFill/>
          <a:ln>
            <a:noFill/>
          </a:ln>
          <a:effectLst/>
          <a:extLst>
            <a:ext uri="{91240B29-F687-4F45-9708-019B960494DF}">
              <a14:hiddenLine xmlns:a14="http://schemas.microsoft.com/office/drawing/2010/main" w="25400" algn="ctr">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effectLst/>
              <a:latin typeface="Calibri" panose="020F0502020204030204" pitchFamily="34" charset="0"/>
            </a:endParaRPr>
          </a:p>
        </p:txBody>
      </p:sp>
      <p:sp>
        <p:nvSpPr>
          <p:cNvPr id="5" name="Text Box 3">
            <a:extLst>
              <a:ext uri="{FF2B5EF4-FFF2-40B4-BE49-F238E27FC236}">
                <a16:creationId xmlns:a16="http://schemas.microsoft.com/office/drawing/2014/main" id="{205AEB7B-63F8-6956-F265-DF155EE4A57B}"/>
              </a:ext>
            </a:extLst>
          </p:cNvPr>
          <p:cNvSpPr txBox="1">
            <a:spLocks noChangeArrowheads="1"/>
          </p:cNvSpPr>
          <p:nvPr/>
        </p:nvSpPr>
        <p:spPr bwMode="auto">
          <a:xfrm>
            <a:off x="0" y="3656779"/>
            <a:ext cx="1628775" cy="68357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Counselee’s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Micro-Narrative</a:t>
            </a:r>
          </a:p>
        </p:txBody>
      </p:sp>
      <p:graphicFrame>
        <p:nvGraphicFramePr>
          <p:cNvPr id="6" name="Table 5">
            <a:extLst>
              <a:ext uri="{FF2B5EF4-FFF2-40B4-BE49-F238E27FC236}">
                <a16:creationId xmlns:a16="http://schemas.microsoft.com/office/drawing/2014/main" id="{D193A7AF-8658-EB73-6671-14C63BA77ABF}"/>
              </a:ext>
            </a:extLst>
          </p:cNvPr>
          <p:cNvGraphicFramePr>
            <a:graphicFrameLocks noGrp="1"/>
          </p:cNvGraphicFramePr>
          <p:nvPr>
            <p:extLst>
              <p:ext uri="{D42A27DB-BD31-4B8C-83A1-F6EECF244321}">
                <p14:modId xmlns:p14="http://schemas.microsoft.com/office/powerpoint/2010/main" val="2265070646"/>
              </p:ext>
            </p:extLst>
          </p:nvPr>
        </p:nvGraphicFramePr>
        <p:xfrm>
          <a:off x="1676400" y="2587469"/>
          <a:ext cx="7467600" cy="2822194"/>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3677698130"/>
                    </a:ext>
                  </a:extLst>
                </a:gridCol>
                <a:gridCol w="3733800">
                  <a:extLst>
                    <a:ext uri="{9D8B030D-6E8A-4147-A177-3AD203B41FA5}">
                      <a16:colId xmlns:a16="http://schemas.microsoft.com/office/drawing/2014/main" val="269533392"/>
                    </a:ext>
                  </a:extLst>
                </a:gridCol>
              </a:tblGrid>
              <a:tr h="1803400">
                <a:tc>
                  <a:txBody>
                    <a:bodyPr/>
                    <a:lstStyle/>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Negative emotion schemes are signs of exposure to fallenness earlier in story</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When counselee feels safe enough, within-session goal is to access a fallen emotion state (SNS/dorsal vagal), perhaps related to childhood or recent episode, and experience, express, understand, and disidentify with it</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Created Goodness/Fallenness</a:t>
                      </a:r>
                    </a:p>
                  </a:txBody>
                  <a:tcPr marL="36576" marR="36576" marT="36576" marB="36576" anchor="ctr"/>
                </a:tc>
                <a:tc>
                  <a:txBody>
                    <a:bodyPr/>
                    <a:lstStyle/>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With support of therapist, HS, and sometimes Jesus, counselee modifies the fallen emotion state in direction of resolution/greater wellbeing, based on created and redemptive resources, signified by an emotion shift; when possible, finishing up the session in rest/peace/love (and PNS)</a:t>
                      </a:r>
                    </a:p>
                    <a:p>
                      <a:pPr marR="0" indent="0" algn="ctr" rtl="0">
                        <a:lnSpc>
                          <a:spcPct val="119000"/>
                        </a:lnSpc>
                        <a:spcBef>
                          <a:spcPts val="0"/>
                        </a:spcBef>
                        <a:spcAft>
                          <a:spcPts val="600"/>
                        </a:spcAft>
                      </a:pPr>
                      <a:r>
                        <a:rPr lang="en-US" sz="1600" b="0" kern="1400" dirty="0">
                          <a:ln>
                            <a:noFill/>
                          </a:ln>
                          <a:solidFill>
                            <a:schemeClr val="tx1"/>
                          </a:solidFill>
                          <a:effectLst/>
                          <a:latin typeface="Bodoni MT" panose="02070603080606020203" pitchFamily="18" charset="0"/>
                        </a:rPr>
                        <a:t>Redemptive + Created Good/Fallenness</a:t>
                      </a:r>
                      <a:endParaRPr lang="en-US" b="0" dirty="0">
                        <a:latin typeface="Bodoni MT" panose="02070603080606020203" pitchFamily="18" charset="0"/>
                      </a:endParaRPr>
                    </a:p>
                  </a:txBody>
                  <a:tcPr/>
                </a:tc>
                <a:extLst>
                  <a:ext uri="{0D108BD9-81ED-4DB2-BD59-A6C34878D82A}">
                    <a16:rowId xmlns:a16="http://schemas.microsoft.com/office/drawing/2014/main" val="2032529276"/>
                  </a:ext>
                </a:extLst>
              </a:tr>
            </a:tbl>
          </a:graphicData>
        </a:graphic>
      </p:graphicFrame>
      <p:cxnSp>
        <p:nvCxnSpPr>
          <p:cNvPr id="8" name="Straight Arrow Connector 7">
            <a:extLst>
              <a:ext uri="{FF2B5EF4-FFF2-40B4-BE49-F238E27FC236}">
                <a16:creationId xmlns:a16="http://schemas.microsoft.com/office/drawing/2014/main" id="{1500C7BB-CFA5-D630-F788-1697CC8E988B}"/>
              </a:ext>
            </a:extLst>
          </p:cNvPr>
          <p:cNvCxnSpPr/>
          <p:nvPr/>
        </p:nvCxnSpPr>
        <p:spPr bwMode="auto">
          <a:xfrm>
            <a:off x="5067300" y="2362200"/>
            <a:ext cx="68580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4" name="Text Box 3">
            <a:extLst>
              <a:ext uri="{FF2B5EF4-FFF2-40B4-BE49-F238E27FC236}">
                <a16:creationId xmlns:a16="http://schemas.microsoft.com/office/drawing/2014/main" id="{31EA3364-2426-B59E-FDAD-CF77A2764BF2}"/>
              </a:ext>
            </a:extLst>
          </p:cNvPr>
          <p:cNvSpPr txBox="1">
            <a:spLocks noChangeArrowheads="1"/>
          </p:cNvSpPr>
          <p:nvPr/>
        </p:nvSpPr>
        <p:spPr bwMode="auto">
          <a:xfrm>
            <a:off x="2714625" y="1981200"/>
            <a:ext cx="16002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Fallen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emotion state</a:t>
            </a:r>
          </a:p>
        </p:txBody>
      </p:sp>
      <p:sp>
        <p:nvSpPr>
          <p:cNvPr id="7" name="Text Box 3">
            <a:extLst>
              <a:ext uri="{FF2B5EF4-FFF2-40B4-BE49-F238E27FC236}">
                <a16:creationId xmlns:a16="http://schemas.microsoft.com/office/drawing/2014/main" id="{98D5C1B1-AA4D-742B-F71B-22231886EAD2}"/>
              </a:ext>
            </a:extLst>
          </p:cNvPr>
          <p:cNvSpPr txBox="1">
            <a:spLocks noChangeArrowheads="1"/>
          </p:cNvSpPr>
          <p:nvPr/>
        </p:nvSpPr>
        <p:spPr bwMode="auto">
          <a:xfrm>
            <a:off x="6172200" y="1981201"/>
            <a:ext cx="19050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New-creation emotion state</a:t>
            </a:r>
          </a:p>
        </p:txBody>
      </p:sp>
      <p:sp>
        <p:nvSpPr>
          <p:cNvPr id="9" name="Text Box 3">
            <a:extLst>
              <a:ext uri="{FF2B5EF4-FFF2-40B4-BE49-F238E27FC236}">
                <a16:creationId xmlns:a16="http://schemas.microsoft.com/office/drawing/2014/main" id="{8AA9CFED-6D66-EEA4-DF1A-F596C2604F20}"/>
              </a:ext>
            </a:extLst>
          </p:cNvPr>
          <p:cNvSpPr txBox="1">
            <a:spLocks noChangeArrowheads="1"/>
          </p:cNvSpPr>
          <p:nvPr/>
        </p:nvSpPr>
        <p:spPr bwMode="auto">
          <a:xfrm>
            <a:off x="2579688" y="5456215"/>
            <a:ext cx="19050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Experiential union with Christ’s death</a:t>
            </a:r>
          </a:p>
        </p:txBody>
      </p:sp>
      <p:sp>
        <p:nvSpPr>
          <p:cNvPr id="10" name="Text Box 3">
            <a:extLst>
              <a:ext uri="{FF2B5EF4-FFF2-40B4-BE49-F238E27FC236}">
                <a16:creationId xmlns:a16="http://schemas.microsoft.com/office/drawing/2014/main" id="{2A18EEE2-FC7E-17A2-8085-5CF5F3565E85}"/>
              </a:ext>
            </a:extLst>
          </p:cNvPr>
          <p:cNvSpPr txBox="1">
            <a:spLocks noChangeArrowheads="1"/>
          </p:cNvSpPr>
          <p:nvPr/>
        </p:nvSpPr>
        <p:spPr bwMode="auto">
          <a:xfrm>
            <a:off x="6019800" y="5412459"/>
            <a:ext cx="2438400" cy="5524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Experiential union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effectLst/>
                <a:latin typeface="Bodoni MT" panose="02070603080606020203" pitchFamily="18" charset="0"/>
              </a:rPr>
              <a:t>with Christ’s resurrection</a:t>
            </a:r>
          </a:p>
        </p:txBody>
      </p:sp>
    </p:spTree>
    <p:extLst>
      <p:ext uri="{BB962C8B-B14F-4D97-AF65-F5344CB8AC3E}">
        <p14:creationId xmlns:p14="http://schemas.microsoft.com/office/powerpoint/2010/main" val="235876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458200" cy="1447800"/>
          </a:xfrm>
        </p:spPr>
        <p:txBody>
          <a:bodyPr anchor="ctr">
            <a:noAutofit/>
          </a:bodyPr>
          <a:lstStyle/>
          <a:p>
            <a:pPr algn="ctr"/>
            <a:r>
              <a:rPr lang="en-US" sz="3200" dirty="0">
                <a:latin typeface="Bell MT" panose="02020503060305020303" pitchFamily="18" charset="0"/>
              </a:rPr>
              <a:t>An Outline of a Christ-Centered, </a:t>
            </a:r>
            <a:br>
              <a:rPr lang="en-US" sz="3200" dirty="0">
                <a:latin typeface="Bell MT" panose="02020503060305020303" pitchFamily="18" charset="0"/>
              </a:rPr>
            </a:br>
            <a:r>
              <a:rPr lang="en-US" sz="3200" dirty="0">
                <a:latin typeface="Bell MT" panose="02020503060305020303" pitchFamily="18" charset="0"/>
              </a:rPr>
              <a:t>Narrative-Based Model of Trauma Therapy</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457200" indent="-285750">
              <a:buClr>
                <a:schemeClr val="tx2"/>
              </a:buClr>
              <a:buSzPct val="100000"/>
              <a:buFont typeface="+mj-lt"/>
              <a:buAutoNum type="arabicPeriod"/>
            </a:pPr>
            <a:r>
              <a:rPr lang="en-US" sz="2000" kern="0" dirty="0">
                <a:latin typeface="Bodoni MT" panose="02070603080606020203" pitchFamily="18" charset="0"/>
              </a:rPr>
              <a:t>We are born into a fallen family and world – created good by God, but characterized by (more or less) sin, suffering, and biopsychosocial damage (e.g., from trauma). The meaningfulness of our origin story (and its good-to-bad ratio) forms our self and its capacities and relationality (template), including trust in the validity of all that we experienced (including our parents’ treatment of us). If we are loved, we own that meaning and receive our </a:t>
            </a:r>
            <a:r>
              <a:rPr lang="en-US" sz="2000" kern="0" dirty="0" err="1">
                <a:latin typeface="Bodoni MT" panose="02070603080606020203" pitchFamily="18" charset="0"/>
              </a:rPr>
              <a:t>loveableness</a:t>
            </a:r>
            <a:r>
              <a:rPr lang="en-US" sz="2000" kern="0" dirty="0">
                <a:latin typeface="Bodoni MT" panose="02070603080606020203" pitchFamily="18" charset="0"/>
              </a:rPr>
              <a:t>; if we feel despised, we take that into our self. We are unable to resist it in childhood and are unaware of its distortions. We inherit our story and its template and it all becomes our default or </a:t>
            </a:r>
            <a:r>
              <a:rPr lang="en-US" sz="2000" i="1" kern="0" dirty="0">
                <a:latin typeface="Bodoni MT" panose="02070603080606020203" pitchFamily="18" charset="0"/>
              </a:rPr>
              <a:t>primal</a:t>
            </a:r>
            <a:r>
              <a:rPr lang="en-US" sz="2000" kern="0" dirty="0">
                <a:latin typeface="Bodoni MT" panose="02070603080606020203" pitchFamily="18" charset="0"/>
              </a:rPr>
              <a:t> “base of operations”</a:t>
            </a:r>
          </a:p>
          <a:p>
            <a:pPr marL="457200" indent="-285750">
              <a:buClr>
                <a:schemeClr val="tx2"/>
              </a:buClr>
              <a:buSzPct val="100000"/>
              <a:buFont typeface="+mj-lt"/>
              <a:buAutoNum type="arabicPeriod"/>
            </a:pPr>
            <a:r>
              <a:rPr lang="en-US" sz="2000" kern="0" dirty="0">
                <a:latin typeface="Bodoni MT" panose="02070603080606020203" pitchFamily="18" charset="0"/>
              </a:rPr>
              <a:t>Because of Christ’s story, his followers become united to him and his story, and become a part of the </a:t>
            </a:r>
            <a:r>
              <a:rPr lang="en-US" sz="2000" i="1" kern="0" dirty="0">
                <a:latin typeface="Bodoni MT" panose="02070603080606020203" pitchFamily="18" charset="0"/>
              </a:rPr>
              <a:t>new creation. </a:t>
            </a:r>
            <a:r>
              <a:rPr lang="en-US" sz="2000" kern="0" dirty="0">
                <a:latin typeface="Bodoni MT" panose="02070603080606020203" pitchFamily="18" charset="0"/>
              </a:rPr>
              <a:t>Their family-of-origin </a:t>
            </a:r>
            <a:r>
              <a:rPr lang="en-US" sz="2000" i="1" kern="0" dirty="0">
                <a:latin typeface="Bodoni MT" panose="02070603080606020203" pitchFamily="18" charset="0"/>
              </a:rPr>
              <a:t>base</a:t>
            </a:r>
            <a:r>
              <a:rPr lang="en-US" sz="2000" kern="0" dirty="0">
                <a:latin typeface="Bodoni MT" panose="02070603080606020203" pitchFamily="18" charset="0"/>
              </a:rPr>
              <a:t> becomes their </a:t>
            </a:r>
            <a:r>
              <a:rPr lang="en-US" sz="2000" i="1" kern="0" dirty="0">
                <a:latin typeface="Bodoni MT" panose="02070603080606020203" pitchFamily="18" charset="0"/>
              </a:rPr>
              <a:t>old </a:t>
            </a:r>
            <a:r>
              <a:rPr lang="en-US" sz="2000" kern="0" dirty="0">
                <a:latin typeface="Bodoni MT" panose="02070603080606020203" pitchFamily="18" charset="0"/>
              </a:rPr>
              <a:t>story, </a:t>
            </a:r>
            <a:r>
              <a:rPr lang="en-US" sz="2000" i="1" kern="0" dirty="0">
                <a:latin typeface="Bodoni MT" panose="02070603080606020203" pitchFamily="18" charset="0"/>
              </a:rPr>
              <a:t>old</a:t>
            </a:r>
            <a:r>
              <a:rPr lang="en-US" sz="2000" kern="0" dirty="0">
                <a:latin typeface="Bodoni MT" panose="02070603080606020203" pitchFamily="18" charset="0"/>
              </a:rPr>
              <a:t> self, and </a:t>
            </a:r>
            <a:r>
              <a:rPr lang="en-US" sz="2000" i="1" kern="0" dirty="0">
                <a:latin typeface="Bodoni MT" panose="02070603080606020203" pitchFamily="18" charset="0"/>
              </a:rPr>
              <a:t>old </a:t>
            </a:r>
            <a:r>
              <a:rPr lang="en-US" sz="2000" kern="0" dirty="0">
                <a:latin typeface="Bodoni MT" panose="02070603080606020203" pitchFamily="18" charset="0"/>
              </a:rPr>
              <a:t>template. And they begin a </a:t>
            </a:r>
            <a:r>
              <a:rPr lang="en-US" sz="2000" i="1" kern="0" dirty="0">
                <a:latin typeface="Bodoni MT" panose="02070603080606020203" pitchFamily="18" charset="0"/>
              </a:rPr>
              <a:t>new </a:t>
            </a:r>
            <a:r>
              <a:rPr lang="en-US" sz="2000" kern="0" dirty="0">
                <a:latin typeface="Bodoni MT" panose="02070603080606020203" pitchFamily="18" charset="0"/>
              </a:rPr>
              <a:t>story of Christian experiences, implanted with the seed of a </a:t>
            </a:r>
            <a:r>
              <a:rPr lang="en-US" sz="2000" i="1" kern="0" dirty="0">
                <a:latin typeface="Bodoni MT" panose="02070603080606020203" pitchFamily="18" charset="0"/>
              </a:rPr>
              <a:t>new </a:t>
            </a:r>
            <a:r>
              <a:rPr lang="en-US" sz="2000" kern="0" dirty="0">
                <a:latin typeface="Bodoni MT" panose="02070603080606020203" pitchFamily="18" charset="0"/>
              </a:rPr>
              <a:t>self and a </a:t>
            </a:r>
            <a:r>
              <a:rPr lang="en-US" sz="2000" i="1" kern="0" dirty="0">
                <a:latin typeface="Bodoni MT" panose="02070603080606020203" pitchFamily="18" charset="0"/>
              </a:rPr>
              <a:t>new </a:t>
            </a:r>
            <a:r>
              <a:rPr lang="en-US" sz="2000" kern="0" dirty="0">
                <a:latin typeface="Bodoni MT" panose="02070603080606020203" pitchFamily="18" charset="0"/>
              </a:rPr>
              <a:t>growing template of beliefs, emotions, and dispositions, and relational style.</a:t>
            </a:r>
          </a:p>
          <a:p>
            <a:pPr marL="457200" indent="-285750">
              <a:buClr>
                <a:schemeClr val="tx2"/>
              </a:buClr>
              <a:buSzPct val="100000"/>
              <a:buFont typeface="+mj-lt"/>
              <a:buAutoNum type="arabicPeriod"/>
            </a:pPr>
            <a:endParaRPr lang="en-US" sz="2000" kern="0" dirty="0">
              <a:latin typeface="Bodoni MT" panose="02070603080606020203" pitchFamily="18" charset="0"/>
            </a:endParaRPr>
          </a:p>
        </p:txBody>
      </p:sp>
    </p:spTree>
    <p:extLst>
      <p:ext uri="{BB962C8B-B14F-4D97-AF65-F5344CB8AC3E}">
        <p14:creationId xmlns:p14="http://schemas.microsoft.com/office/powerpoint/2010/main" val="344177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2057400"/>
            <a:ext cx="8510587" cy="3200400"/>
          </a:xfrm>
        </p:spPr>
        <p:txBody>
          <a:bodyPr>
            <a:noAutofit/>
          </a:bodyPr>
          <a:lstStyle/>
          <a:p>
            <a:pPr marL="0" indent="0">
              <a:buNone/>
            </a:pPr>
            <a:r>
              <a:rPr lang="en-US" sz="2000" i="1" dirty="0">
                <a:latin typeface="Bodoni MT" panose="02070603080606020203" pitchFamily="18" charset="0"/>
              </a:rPr>
              <a:t>Modern</a:t>
            </a:r>
            <a:r>
              <a:rPr lang="en-US" sz="2000" dirty="0">
                <a:latin typeface="Bodoni MT" panose="02070603080606020203" pitchFamily="18" charset="0"/>
              </a:rPr>
              <a:t> models of therapy are all based on a secular worldview (WV):</a:t>
            </a:r>
          </a:p>
          <a:p>
            <a:pPr marL="457200" indent="-285750">
              <a:buClr>
                <a:schemeClr val="tx2"/>
              </a:buClr>
              <a:buSzPct val="100000"/>
              <a:buFont typeface="+mj-lt"/>
              <a:buAutoNum type="arabicPeriod"/>
            </a:pPr>
            <a:r>
              <a:rPr lang="en-US" sz="2000" dirty="0">
                <a:latin typeface="Bodoni MT" panose="02070603080606020203" pitchFamily="18" charset="0"/>
              </a:rPr>
              <a:t>Psychopathology is due solely to biopsychosocial factors</a:t>
            </a:r>
          </a:p>
          <a:p>
            <a:pPr marL="457200" indent="-285750">
              <a:buClr>
                <a:schemeClr val="tx2"/>
              </a:buClr>
              <a:buSzPct val="100000"/>
              <a:buFont typeface="+mj-lt"/>
              <a:buAutoNum type="arabicPeriod"/>
            </a:pPr>
            <a:r>
              <a:rPr lang="en-US" sz="2000" dirty="0">
                <a:latin typeface="Bodoni MT" panose="02070603080606020203" pitchFamily="18" charset="0"/>
              </a:rPr>
              <a:t>There is no God, so improvement is due solely to human efforts</a:t>
            </a:r>
          </a:p>
          <a:p>
            <a:pPr marL="457200" indent="-285750">
              <a:buClr>
                <a:schemeClr val="tx2"/>
              </a:buClr>
              <a:buSzPct val="100000"/>
              <a:buFont typeface="+mj-lt"/>
              <a:buAutoNum type="arabicPeriod"/>
            </a:pPr>
            <a:r>
              <a:rPr lang="en-US" sz="2000" dirty="0">
                <a:latin typeface="Bodoni MT" panose="02070603080606020203" pitchFamily="18" charset="0"/>
              </a:rPr>
              <a:t>There are no transcendent ethical standards outside of the therapy process</a:t>
            </a:r>
          </a:p>
          <a:p>
            <a:pPr marL="457200" indent="-285750">
              <a:buClr>
                <a:schemeClr val="tx2"/>
              </a:buClr>
              <a:buSzPct val="100000"/>
              <a:buFont typeface="+mj-lt"/>
              <a:buAutoNum type="arabicPeriod"/>
            </a:pPr>
            <a:r>
              <a:rPr lang="en-US" sz="2000" dirty="0">
                <a:latin typeface="Bodoni MT" panose="02070603080606020203" pitchFamily="18" charset="0"/>
              </a:rPr>
              <a:t>Depending on the model, they are more or less individualistic</a:t>
            </a:r>
          </a:p>
          <a:p>
            <a:pPr marL="228600" indent="0">
              <a:buClr>
                <a:schemeClr val="tx2"/>
              </a:buClr>
              <a:buSzPct val="100000"/>
              <a:buNone/>
            </a:pPr>
            <a:endParaRPr lang="en-US" sz="2000" dirty="0">
              <a:latin typeface="Bodoni MT" panose="02070603080606020203" pitchFamily="18" charset="0"/>
            </a:endParaRPr>
          </a:p>
          <a:p>
            <a:pPr marL="0" indent="0">
              <a:buNone/>
            </a:pPr>
            <a:r>
              <a:rPr lang="en-US" sz="2000" dirty="0">
                <a:latin typeface="Bodoni MT" panose="02070603080606020203" pitchFamily="18" charset="0"/>
              </a:rPr>
              <a:t>Some popular modern models of therapy are also influenced by Buddhism (IFS, DBT, ACT, and Mindfulness-Based CBT)</a:t>
            </a:r>
          </a:p>
          <a:p>
            <a:pPr marL="457200" indent="-457200">
              <a:buAutoNum type="arabicPeriod"/>
            </a:pPr>
            <a:endParaRPr lang="en-US" sz="2000" dirty="0">
              <a:latin typeface="Bodoni MT" panose="02070603080606020203" pitchFamily="18" charset="0"/>
            </a:endParaRPr>
          </a:p>
          <a:p>
            <a:pPr marL="457200" indent="-457200">
              <a:buAutoNum type="arabicPeriod"/>
            </a:pPr>
            <a:endParaRPr lang="en-US" sz="2000" dirty="0">
              <a:latin typeface="Bodoni MT" panose="02070603080606020203" pitchFamily="18" charset="0"/>
            </a:endParaRPr>
          </a:p>
        </p:txBody>
      </p:sp>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3600" kern="0" dirty="0">
                <a:latin typeface="Bodoni MT" panose="02070603080606020203" pitchFamily="18" charset="0"/>
              </a:rPr>
              <a:t>Therapy &amp; Worldview</a:t>
            </a:r>
          </a:p>
        </p:txBody>
      </p:sp>
      <p:pic>
        <p:nvPicPr>
          <p:cNvPr id="4" name="Picture 3" descr="A close-up of a patch&#10;&#10;Description automatically generated">
            <a:extLst>
              <a:ext uri="{FF2B5EF4-FFF2-40B4-BE49-F238E27FC236}">
                <a16:creationId xmlns:a16="http://schemas.microsoft.com/office/drawing/2014/main" id="{C11ECBF6-990C-F9B8-03B0-12C8160AA3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304800"/>
            <a:ext cx="1676400" cy="1524000"/>
          </a:xfrm>
          <a:prstGeom prst="rect">
            <a:avLst/>
          </a:prstGeom>
        </p:spPr>
      </p:pic>
    </p:spTree>
    <p:extLst>
      <p:ext uri="{BB962C8B-B14F-4D97-AF65-F5344CB8AC3E}">
        <p14:creationId xmlns:p14="http://schemas.microsoft.com/office/powerpoint/2010/main" val="182422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458200" cy="1447800"/>
          </a:xfrm>
        </p:spPr>
        <p:txBody>
          <a:bodyPr anchor="ctr">
            <a:noAutofit/>
          </a:bodyPr>
          <a:lstStyle/>
          <a:p>
            <a:pPr algn="ctr"/>
            <a:r>
              <a:rPr lang="en-US" sz="3200" dirty="0">
                <a:latin typeface="Bell MT" panose="02020503060305020303" pitchFamily="18" charset="0"/>
              </a:rPr>
              <a:t>An Outline of a Christ-Centered, </a:t>
            </a:r>
            <a:br>
              <a:rPr lang="en-US" sz="3200" dirty="0">
                <a:latin typeface="Bell MT" panose="02020503060305020303" pitchFamily="18" charset="0"/>
              </a:rPr>
            </a:br>
            <a:r>
              <a:rPr lang="en-US" sz="3200" dirty="0">
                <a:latin typeface="Bell MT" panose="02020503060305020303" pitchFamily="18" charset="0"/>
              </a:rPr>
              <a:t>Narrative-Based Model of Trauma Therapy</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628650" indent="-457200">
              <a:buClr>
                <a:schemeClr val="tx2"/>
              </a:buClr>
              <a:buSzPct val="100000"/>
              <a:buFont typeface="+mj-lt"/>
              <a:buAutoNum type="arabicPeriod" startAt="3"/>
            </a:pPr>
            <a:r>
              <a:rPr lang="en-US" sz="2000" kern="0" dirty="0">
                <a:latin typeface="Bodoni MT" panose="02070603080606020203" pitchFamily="18" charset="0"/>
              </a:rPr>
              <a:t>Working within the context of the divine meta-narrative, counselees experience repeated redemptive micro-narratives in session (and increasingly in homework and life), which increases their created/redemptive goodness and brings resolution to some of their fallenness, gradually changing the good-to-bad ratio of their macro-narrative </a:t>
            </a:r>
          </a:p>
          <a:p>
            <a:pPr marL="628650" indent="-457200">
              <a:buClr>
                <a:schemeClr val="tx2"/>
              </a:buClr>
              <a:buSzPct val="100000"/>
              <a:buFont typeface="+mj-lt"/>
              <a:buAutoNum type="arabicPeriod" startAt="3"/>
            </a:pPr>
            <a:r>
              <a:rPr lang="en-US" sz="2000" kern="0" dirty="0">
                <a:latin typeface="Bodoni MT" panose="02070603080606020203" pitchFamily="18" charset="0"/>
              </a:rPr>
              <a:t>The body is an essential part of therapy, because body and soul are mysteriously united. So, becoming aware of, listening to and managing one’s body are essential skills on the healing journey. </a:t>
            </a:r>
          </a:p>
          <a:p>
            <a:pPr marL="685800" indent="-285750">
              <a:buClr>
                <a:schemeClr val="tx2"/>
              </a:buClr>
              <a:buSzPct val="100000"/>
              <a:buBlip>
                <a:blip r:embed="rId2"/>
              </a:buBlip>
            </a:pPr>
            <a:r>
              <a:rPr lang="en-US" sz="2000" kern="0" dirty="0">
                <a:latin typeface="Bodoni MT" panose="02070603080606020203" pitchFamily="18" charset="0"/>
              </a:rPr>
              <a:t>Emotions are experienced in the torso, and they are meaningful signs of truth: the past and the present, and (in some ways) the future. A goal of Christ-centered therapy is nervous system management, resulting in decreasing of unwarranted SNS and dorsal vagal activation and increasing PNS activation</a:t>
            </a:r>
          </a:p>
          <a:p>
            <a:pPr marL="685800" indent="-285750">
              <a:buClr>
                <a:schemeClr val="tx2"/>
              </a:buClr>
              <a:buSzPct val="100000"/>
              <a:buBlip>
                <a:blip r:embed="rId2"/>
              </a:buBlip>
            </a:pPr>
            <a:r>
              <a:rPr lang="en-US" sz="2000" kern="0" dirty="0">
                <a:latin typeface="Bodoni MT" panose="02070603080606020203" pitchFamily="18" charset="0"/>
              </a:rPr>
              <a:t>That’s a big reason why Christian meditation is so important for the therapy journey</a:t>
            </a:r>
          </a:p>
        </p:txBody>
      </p:sp>
    </p:spTree>
    <p:extLst>
      <p:ext uri="{BB962C8B-B14F-4D97-AF65-F5344CB8AC3E}">
        <p14:creationId xmlns:p14="http://schemas.microsoft.com/office/powerpoint/2010/main" val="95195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458200" cy="1447800"/>
          </a:xfrm>
        </p:spPr>
        <p:txBody>
          <a:bodyPr anchor="ctr">
            <a:noAutofit/>
          </a:bodyPr>
          <a:lstStyle/>
          <a:p>
            <a:pPr algn="ctr"/>
            <a:r>
              <a:rPr lang="en-US" sz="3200" dirty="0">
                <a:latin typeface="Bell MT" panose="02020503060305020303" pitchFamily="18" charset="0"/>
              </a:rPr>
              <a:t>An Outline of a Christ-Centered, </a:t>
            </a:r>
            <a:br>
              <a:rPr lang="en-US" sz="3200" dirty="0">
                <a:latin typeface="Bell MT" panose="02020503060305020303" pitchFamily="18" charset="0"/>
              </a:rPr>
            </a:br>
            <a:r>
              <a:rPr lang="en-US" sz="3200" dirty="0">
                <a:latin typeface="Bell MT" panose="02020503060305020303" pitchFamily="18" charset="0"/>
              </a:rPr>
              <a:t>Narrative-Based Model of Trauma Therapy</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95250" y="1828800"/>
            <a:ext cx="8991600" cy="2438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628650" indent="-457200">
              <a:buClr>
                <a:schemeClr val="tx2"/>
              </a:buClr>
              <a:buSzPct val="100000"/>
              <a:buFont typeface="+mj-lt"/>
              <a:buAutoNum type="arabicPeriod" startAt="5"/>
            </a:pPr>
            <a:r>
              <a:rPr lang="en-US" sz="2000" kern="0" dirty="0">
                <a:latin typeface="Bodoni MT" panose="02070603080606020203" pitchFamily="18" charset="0"/>
              </a:rPr>
              <a:t>Relationships with safe others (including God, if we experience him as safe) facilitates the activation of the PSN (what Porges calls the “social engagement system”). Overtime people can do this in their devotions</a:t>
            </a:r>
          </a:p>
          <a:p>
            <a:pPr marL="628650" indent="-457200">
              <a:buClr>
                <a:schemeClr val="tx2"/>
              </a:buClr>
              <a:buSzPct val="100000"/>
              <a:buFont typeface="+mj-lt"/>
              <a:buAutoNum type="arabicPeriod" startAt="5"/>
            </a:pPr>
            <a:r>
              <a:rPr lang="en-US" sz="2000" kern="0" dirty="0">
                <a:latin typeface="Bodoni MT" panose="02070603080606020203" pitchFamily="18" charset="0"/>
              </a:rPr>
              <a:t>This model is called Christ-centered because it prioritizes the use of prayerful therapy strategies that bring Christ into the session or personal devotions as tangibly as possible. through Scripture reading (</a:t>
            </a:r>
            <a:r>
              <a:rPr lang="en-US" sz="2000" i="1" kern="0" dirty="0">
                <a:latin typeface="Bodoni MT" panose="02070603080606020203" pitchFamily="18" charset="0"/>
              </a:rPr>
              <a:t>lectio </a:t>
            </a:r>
            <a:r>
              <a:rPr lang="en-US" sz="2000" i="1" kern="0" dirty="0" err="1">
                <a:latin typeface="Bodoni MT" panose="02070603080606020203" pitchFamily="18" charset="0"/>
              </a:rPr>
              <a:t>divina</a:t>
            </a:r>
            <a:r>
              <a:rPr lang="en-US" sz="2000" kern="0" dirty="0">
                <a:latin typeface="Bodoni MT" panose="02070603080606020203" pitchFamily="18" charset="0"/>
              </a:rPr>
              <a:t>),</a:t>
            </a:r>
            <a:r>
              <a:rPr lang="en-US" sz="2000" i="1" kern="0" dirty="0">
                <a:latin typeface="Bodoni MT" panose="02070603080606020203" pitchFamily="18" charset="0"/>
              </a:rPr>
              <a:t> </a:t>
            </a:r>
            <a:r>
              <a:rPr lang="en-US" sz="2000" kern="0" dirty="0">
                <a:latin typeface="Bodoni MT" panose="02070603080606020203" pitchFamily="18" charset="0"/>
              </a:rPr>
              <a:t>guided (or unguided) imagery, and chair techniques.</a:t>
            </a:r>
          </a:p>
        </p:txBody>
      </p:sp>
      <p:pic>
        <p:nvPicPr>
          <p:cNvPr id="3" name="Picture 2">
            <a:extLst>
              <a:ext uri="{FF2B5EF4-FFF2-40B4-BE49-F238E27FC236}">
                <a16:creationId xmlns:a16="http://schemas.microsoft.com/office/drawing/2014/main" id="{DAE3AD35-7487-4316-8E90-1A610773C0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3962400"/>
            <a:ext cx="1902477" cy="2209800"/>
          </a:xfrm>
          <a:prstGeom prst="rect">
            <a:avLst/>
          </a:prstGeom>
        </p:spPr>
      </p:pic>
      <p:sp>
        <p:nvSpPr>
          <p:cNvPr id="5" name="TextBox 4">
            <a:extLst>
              <a:ext uri="{FF2B5EF4-FFF2-40B4-BE49-F238E27FC236}">
                <a16:creationId xmlns:a16="http://schemas.microsoft.com/office/drawing/2014/main" id="{D85F04E6-557E-EFE4-BEBC-09E319990CE4}"/>
              </a:ext>
            </a:extLst>
          </p:cNvPr>
          <p:cNvSpPr txBox="1"/>
          <p:nvPr/>
        </p:nvSpPr>
        <p:spPr>
          <a:xfrm>
            <a:off x="295275" y="4467135"/>
            <a:ext cx="5826777" cy="1200329"/>
          </a:xfrm>
          <a:prstGeom prst="rect">
            <a:avLst/>
          </a:prstGeom>
          <a:noFill/>
        </p:spPr>
        <p:txBody>
          <a:bodyPr wrap="square">
            <a:spAutoFit/>
          </a:bodyPr>
          <a:lstStyle/>
          <a:p>
            <a:pPr marL="171450" indent="0">
              <a:buClr>
                <a:schemeClr val="tx2"/>
              </a:buClr>
              <a:buSzPct val="100000"/>
              <a:buNone/>
            </a:pPr>
            <a:r>
              <a:rPr lang="en-US" sz="2400" kern="0" dirty="0">
                <a:latin typeface="Bodoni MT" panose="02070603080606020203" pitchFamily="18" charset="0"/>
              </a:rPr>
              <a:t>We will be introducing you to a variety of Christ-centered techniques during the rest of our time together.</a:t>
            </a:r>
          </a:p>
        </p:txBody>
      </p:sp>
    </p:spTree>
    <p:extLst>
      <p:ext uri="{BB962C8B-B14F-4D97-AF65-F5344CB8AC3E}">
        <p14:creationId xmlns:p14="http://schemas.microsoft.com/office/powerpoint/2010/main" val="189929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1A35E-0F16-8EA2-2D59-EBE4A5086C4E}"/>
              </a:ext>
            </a:extLst>
          </p:cNvPr>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2000" kern="0" dirty="0">
                <a:latin typeface="Bodoni MT" panose="02070603080606020203" pitchFamily="18" charset="0"/>
              </a:rPr>
              <a:t>Sponsoring Organizations</a:t>
            </a:r>
          </a:p>
        </p:txBody>
      </p:sp>
      <p:pic>
        <p:nvPicPr>
          <p:cNvPr id="4" name="Picture 3" descr="A logo for a therapy institute&#10;&#10;Description automatically generated">
            <a:extLst>
              <a:ext uri="{FF2B5EF4-FFF2-40B4-BE49-F238E27FC236}">
                <a16:creationId xmlns:a16="http://schemas.microsoft.com/office/drawing/2014/main" id="{ECC6F489-B456-135B-31DB-820488C796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948" y="2391370"/>
            <a:ext cx="3689349" cy="2075259"/>
          </a:xfrm>
          <a:prstGeom prst="rect">
            <a:avLst/>
          </a:prstGeom>
        </p:spPr>
      </p:pic>
      <p:sp>
        <p:nvSpPr>
          <p:cNvPr id="6" name="TextBox 5">
            <a:extLst>
              <a:ext uri="{FF2B5EF4-FFF2-40B4-BE49-F238E27FC236}">
                <a16:creationId xmlns:a16="http://schemas.microsoft.com/office/drawing/2014/main" id="{D8267A04-4430-833D-6946-0664E598DFD4}"/>
              </a:ext>
            </a:extLst>
          </p:cNvPr>
          <p:cNvSpPr txBox="1"/>
          <p:nvPr/>
        </p:nvSpPr>
        <p:spPr>
          <a:xfrm>
            <a:off x="0" y="4624089"/>
            <a:ext cx="5181600" cy="461665"/>
          </a:xfrm>
          <a:prstGeom prst="rect">
            <a:avLst/>
          </a:prstGeom>
          <a:noFill/>
        </p:spPr>
        <p:txBody>
          <a:bodyPr wrap="square">
            <a:spAutoFit/>
          </a:bodyPr>
          <a:lstStyle/>
          <a:p>
            <a:pPr marL="171450">
              <a:buClr>
                <a:schemeClr val="tx2"/>
              </a:buClr>
              <a:buSzPct val="100000"/>
            </a:pPr>
            <a:r>
              <a:rPr lang="en-US" sz="2400" u="sng" kern="0" dirty="0">
                <a:latin typeface="Bodoni MT" panose="02070603080606020203" pitchFamily="18" charset="0"/>
              </a:rPr>
              <a:t>www.Christianpsychinstitute.org</a:t>
            </a:r>
          </a:p>
        </p:txBody>
      </p:sp>
      <p:pic>
        <p:nvPicPr>
          <p:cNvPr id="8" name="Picture 7">
            <a:extLst>
              <a:ext uri="{FF2B5EF4-FFF2-40B4-BE49-F238E27FC236}">
                <a16:creationId xmlns:a16="http://schemas.microsoft.com/office/drawing/2014/main" id="{D656FBFC-C205-E22E-DB49-F7EC3527D4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2743200"/>
            <a:ext cx="3200400" cy="1371600"/>
          </a:xfrm>
          <a:prstGeom prst="rect">
            <a:avLst/>
          </a:prstGeom>
        </p:spPr>
      </p:pic>
      <p:sp>
        <p:nvSpPr>
          <p:cNvPr id="9" name="TextBox 8">
            <a:extLst>
              <a:ext uri="{FF2B5EF4-FFF2-40B4-BE49-F238E27FC236}">
                <a16:creationId xmlns:a16="http://schemas.microsoft.com/office/drawing/2014/main" id="{224E6754-A82A-51E0-23C6-0891EC6824CE}"/>
              </a:ext>
            </a:extLst>
          </p:cNvPr>
          <p:cNvSpPr txBox="1"/>
          <p:nvPr/>
        </p:nvSpPr>
        <p:spPr>
          <a:xfrm>
            <a:off x="4623594" y="4724400"/>
            <a:ext cx="3962400" cy="1200329"/>
          </a:xfrm>
          <a:prstGeom prst="rect">
            <a:avLst/>
          </a:prstGeom>
          <a:noFill/>
        </p:spPr>
        <p:txBody>
          <a:bodyPr wrap="square">
            <a:spAutoFit/>
          </a:bodyPr>
          <a:lstStyle/>
          <a:p>
            <a:pPr marL="171450" algn="ctr">
              <a:buClr>
                <a:schemeClr val="tx2"/>
              </a:buClr>
              <a:buSzPct val="100000"/>
            </a:pPr>
            <a:r>
              <a:rPr lang="en-US" sz="2400" kern="0" dirty="0">
                <a:latin typeface="Bodoni MT" panose="02070603080606020203" pitchFamily="18" charset="0"/>
              </a:rPr>
              <a:t>Join this division of AACC</a:t>
            </a:r>
          </a:p>
          <a:p>
            <a:pPr marL="171450" algn="ctr">
              <a:buClr>
                <a:schemeClr val="tx2"/>
              </a:buClr>
              <a:buSzPct val="100000"/>
            </a:pPr>
            <a:r>
              <a:rPr lang="en-US" kern="0" dirty="0">
                <a:latin typeface="Bodoni MT" panose="02070603080606020203" pitchFamily="18" charset="0"/>
                <a:hlinkClick r:id="rId4">
                  <a:extLst>
                    <a:ext uri="{A12FA001-AC4F-418D-AE19-62706E023703}">
                      <ahyp:hlinkClr xmlns:ahyp="http://schemas.microsoft.com/office/drawing/2018/hyperlinkcolor" val="tx"/>
                    </a:ext>
                  </a:extLst>
                </a:hlinkClick>
              </a:rPr>
              <a:t>www.aacc.net</a:t>
            </a:r>
            <a:r>
              <a:rPr lang="en-US" kern="0" dirty="0">
                <a:latin typeface="Bodoni MT" panose="02070603080606020203" pitchFamily="18" charset="0"/>
              </a:rPr>
              <a:t>, look under Memberships</a:t>
            </a:r>
            <a:endParaRPr lang="en-US" sz="2400" kern="0" dirty="0">
              <a:latin typeface="Bodoni MT" panose="02070603080606020203" pitchFamily="18" charset="0"/>
            </a:endParaRPr>
          </a:p>
        </p:txBody>
      </p:sp>
      <p:sp>
        <p:nvSpPr>
          <p:cNvPr id="12" name="TextBox 11">
            <a:extLst>
              <a:ext uri="{FF2B5EF4-FFF2-40B4-BE49-F238E27FC236}">
                <a16:creationId xmlns:a16="http://schemas.microsoft.com/office/drawing/2014/main" id="{916A837B-234E-9103-60AA-31962A9E18A7}"/>
              </a:ext>
            </a:extLst>
          </p:cNvPr>
          <p:cNvSpPr txBox="1"/>
          <p:nvPr/>
        </p:nvSpPr>
        <p:spPr>
          <a:xfrm>
            <a:off x="0" y="5076229"/>
            <a:ext cx="4451349" cy="830997"/>
          </a:xfrm>
          <a:prstGeom prst="rect">
            <a:avLst/>
          </a:prstGeom>
          <a:noFill/>
        </p:spPr>
        <p:txBody>
          <a:bodyPr wrap="square">
            <a:spAutoFit/>
          </a:bodyPr>
          <a:lstStyle/>
          <a:p>
            <a:pPr marL="171450" algn="ctr">
              <a:buClr>
                <a:schemeClr val="tx2"/>
              </a:buClr>
              <a:buSzPct val="100000"/>
            </a:pPr>
            <a:r>
              <a:rPr lang="en-US" sz="2400" kern="0" dirty="0">
                <a:latin typeface="Bodoni MT" panose="02070603080606020203" pitchFamily="18" charset="0"/>
              </a:rPr>
              <a:t>Visit our new website and become a member</a:t>
            </a:r>
          </a:p>
        </p:txBody>
      </p:sp>
    </p:spTree>
    <p:extLst>
      <p:ext uri="{BB962C8B-B14F-4D97-AF65-F5344CB8AC3E}">
        <p14:creationId xmlns:p14="http://schemas.microsoft.com/office/powerpoint/2010/main" val="8710345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65894" y="1828800"/>
            <a:ext cx="8915400" cy="4800600"/>
          </a:xfrm>
        </p:spPr>
        <p:txBody>
          <a:bodyPr>
            <a:noAutofit/>
          </a:bodyPr>
          <a:lstStyle/>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Adler, J. M. (2012). Living into the story: Agency and coherence in a longitudinal study of narrative identity 	development and mental health over the course of psychotherapy. </a:t>
            </a:r>
            <a:r>
              <a:rPr lang="en-US" sz="1400" i="1" dirty="0">
                <a:latin typeface="Bodoni MT" panose="02070603080606020203" pitchFamily="18" charset="0"/>
                <a:ea typeface="Calibri" panose="020F0502020204030204" pitchFamily="34" charset="0"/>
                <a:cs typeface="Times New Roman" panose="02020603050405020304" pitchFamily="18" charset="0"/>
              </a:rPr>
              <a:t>Journal of Personality and Social Psychology,		102,</a:t>
            </a:r>
            <a:r>
              <a:rPr lang="en-US" sz="1400" dirty="0">
                <a:latin typeface="Bodoni MT" panose="02070603080606020203" pitchFamily="18" charset="0"/>
                <a:ea typeface="Calibri" panose="020F0502020204030204" pitchFamily="34" charset="0"/>
                <a:cs typeface="Times New Roman" panose="02020603050405020304" pitchFamily="18" charset="0"/>
              </a:rPr>
              <a:t> 367-389.</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Adler, J. M., Lodi-Smith, J., Philippe, F. L., &amp; Houle, I. (2016). The incremental validity of narrative identity in		 predicting well-being. A review of the field and recommendations for the future. </a:t>
            </a:r>
            <a:r>
              <a:rPr lang="en-US" sz="1400" i="1" dirty="0">
                <a:latin typeface="Bodoni MT" panose="02070603080606020203" pitchFamily="18" charset="0"/>
                <a:ea typeface="Calibri" panose="020F0502020204030204" pitchFamily="34" charset="0"/>
                <a:cs typeface="Times New Roman" panose="02020603050405020304" pitchFamily="18" charset="0"/>
              </a:rPr>
              <a:t>Personality and Social 	Psychology Review, 20</a:t>
            </a:r>
            <a:r>
              <a:rPr lang="en-US" sz="1400" dirty="0">
                <a:latin typeface="Bodoni MT" panose="02070603080606020203" pitchFamily="18" charset="0"/>
                <a:ea typeface="Calibri" panose="020F0502020204030204" pitchFamily="34" charset="0"/>
                <a:cs typeface="Times New Roman" panose="02020603050405020304" pitchFamily="18" charset="0"/>
              </a:rPr>
              <a:t>, 142-175.</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Adler, J. M., </a:t>
            </a:r>
            <a:r>
              <a:rPr lang="en-US" sz="1400" dirty="0" err="1">
                <a:latin typeface="Bodoni MT" panose="02070603080606020203" pitchFamily="18" charset="0"/>
                <a:ea typeface="Calibri" panose="020F0502020204030204" pitchFamily="34" charset="0"/>
                <a:cs typeface="Times New Roman" panose="02020603050405020304" pitchFamily="18" charset="0"/>
              </a:rPr>
              <a:t>Skalina</a:t>
            </a:r>
            <a:r>
              <a:rPr lang="en-US" sz="1400" dirty="0">
                <a:latin typeface="Bodoni MT" panose="02070603080606020203" pitchFamily="18" charset="0"/>
                <a:ea typeface="Calibri" panose="020F0502020204030204" pitchFamily="34" charset="0"/>
                <a:cs typeface="Times New Roman" panose="02020603050405020304" pitchFamily="18" charset="0"/>
              </a:rPr>
              <a:t>, L., &amp; McAdams, D. P. (2008). The narrative reconstruction of psychotherapy and psychological 	health</a:t>
            </a:r>
            <a:r>
              <a:rPr lang="en-US" sz="1400" i="1" dirty="0">
                <a:latin typeface="Bodoni MT" panose="02070603080606020203" pitchFamily="18" charset="0"/>
                <a:ea typeface="Calibri" panose="020F0502020204030204" pitchFamily="34" charset="0"/>
                <a:cs typeface="Times New Roman" panose="02020603050405020304" pitchFamily="18" charset="0"/>
              </a:rPr>
              <a:t>. Psychotherapy Research, 18, </a:t>
            </a:r>
            <a:r>
              <a:rPr lang="en-US" sz="1400" dirty="0">
                <a:latin typeface="Bodoni MT" panose="02070603080606020203" pitchFamily="18" charset="0"/>
                <a:ea typeface="Calibri" panose="020F0502020204030204" pitchFamily="34" charset="0"/>
                <a:cs typeface="Times New Roman" panose="02020603050405020304" pitchFamily="18" charset="0"/>
              </a:rPr>
              <a:t>719-734.</a:t>
            </a:r>
          </a:p>
          <a:p>
            <a:pPr marL="0" indent="0">
              <a:buNone/>
            </a:pPr>
            <a:r>
              <a:rPr lang="en-US" sz="1600" b="0" dirty="0">
                <a:effectLst/>
                <a:latin typeface="Bodoni MT" panose="02070603080606020203" pitchFamily="18" charset="0"/>
              </a:rPr>
              <a:t>Alexander, F., &amp; French, D. (1946). </a:t>
            </a:r>
            <a:r>
              <a:rPr lang="en-US" sz="1600" b="0" i="1" dirty="0">
                <a:effectLst/>
                <a:latin typeface="Bodoni MT" panose="02070603080606020203" pitchFamily="18" charset="0"/>
              </a:rPr>
              <a:t>Psychoanalytic Therapy: Principles and Application</a:t>
            </a:r>
            <a:r>
              <a:rPr lang="en-US" sz="1600" b="0" i="0" dirty="0">
                <a:effectLst/>
                <a:latin typeface="Bodoni MT" panose="02070603080606020203" pitchFamily="18" charset="0"/>
              </a:rPr>
              <a:t>. Ronald Press, </a:t>
            </a:r>
            <a:endParaRPr lang="en-US" sz="1600" dirty="0">
              <a:latin typeface="Bodoni MT" panose="02070603080606020203" pitchFamily="18" charset="0"/>
              <a:ea typeface="Calibri" panose="020F0502020204030204" pitchFamily="34" charset="0"/>
              <a:cs typeface="Times New Roman" panose="02020603050405020304" pitchFamily="18" charset="0"/>
            </a:endParaRPr>
          </a:p>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Augustine. (1991). </a:t>
            </a:r>
            <a:r>
              <a:rPr lang="en-US" sz="1400" i="1" dirty="0">
                <a:latin typeface="Bodoni MT" panose="02070603080606020203" pitchFamily="18" charset="0"/>
                <a:ea typeface="Calibri" panose="020F0502020204030204" pitchFamily="34" charset="0"/>
                <a:cs typeface="Times New Roman" panose="02020603050405020304" pitchFamily="18" charset="0"/>
              </a:rPr>
              <a:t>Confessions </a:t>
            </a:r>
            <a:r>
              <a:rPr lang="en-US" sz="1400" dirty="0">
                <a:latin typeface="Bodoni MT" panose="02070603080606020203" pitchFamily="18" charset="0"/>
                <a:ea typeface="Calibri" panose="020F0502020204030204" pitchFamily="34" charset="0"/>
                <a:cs typeface="Times New Roman" panose="02020603050405020304" pitchFamily="18" charset="0"/>
              </a:rPr>
              <a:t>(H. Chadwick, Trans.). Oxford World’s Classics.</a:t>
            </a:r>
            <a:endParaRPr lang="en-US" sz="1400" i="1" dirty="0">
              <a:latin typeface="Bodoni MT" panose="02070603080606020203" pitchFamily="18" charset="0"/>
              <a:ea typeface="Calibri" panose="020F0502020204030204" pitchFamily="34" charset="0"/>
              <a:cs typeface="Times New Roman" panose="02020603050405020304" pitchFamily="18" charset="0"/>
            </a:endParaRPr>
          </a:p>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Balthasar, H. U. von. (1988-1998). </a:t>
            </a:r>
            <a:r>
              <a:rPr lang="en-US" sz="1400" i="1" dirty="0">
                <a:latin typeface="Bodoni MT" panose="02070603080606020203" pitchFamily="18" charset="0"/>
                <a:ea typeface="Calibri" panose="020F0502020204030204" pitchFamily="34" charset="0"/>
                <a:cs typeface="Times New Roman" panose="02020603050405020304" pitchFamily="18" charset="0"/>
              </a:rPr>
              <a:t>Theo-drama: Theological dramatic theory </a:t>
            </a:r>
            <a:r>
              <a:rPr lang="en-US" sz="1400" dirty="0">
                <a:latin typeface="Bodoni MT" panose="02070603080606020203" pitchFamily="18" charset="0"/>
                <a:ea typeface="Calibri" panose="020F0502020204030204" pitchFamily="34" charset="0"/>
                <a:cs typeface="Times New Roman" panose="02020603050405020304" pitchFamily="18" charset="0"/>
              </a:rPr>
              <a:t>(Vols 1-5). Ignatius.</a:t>
            </a:r>
          </a:p>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Bartholomew, C., &amp; </a:t>
            </a:r>
            <a:r>
              <a:rPr lang="en-US" sz="1400" dirty="0" err="1">
                <a:latin typeface="Bodoni MT" panose="02070603080606020203" pitchFamily="18" charset="0"/>
                <a:ea typeface="Calibri" panose="020F0502020204030204" pitchFamily="34" charset="0"/>
                <a:cs typeface="Times New Roman" panose="02020603050405020304" pitchFamily="18" charset="0"/>
              </a:rPr>
              <a:t>Goheen</a:t>
            </a:r>
            <a:r>
              <a:rPr lang="en-US" sz="1400" dirty="0">
                <a:latin typeface="Bodoni MT" panose="02070603080606020203" pitchFamily="18" charset="0"/>
                <a:ea typeface="Calibri" panose="020F0502020204030204" pitchFamily="34" charset="0"/>
                <a:cs typeface="Times New Roman" panose="02020603050405020304" pitchFamily="18" charset="0"/>
              </a:rPr>
              <a:t>, M. (2004). </a:t>
            </a:r>
            <a:r>
              <a:rPr lang="en-US" sz="1400" i="1" dirty="0">
                <a:latin typeface="Bodoni MT" panose="02070603080606020203" pitchFamily="18" charset="0"/>
                <a:ea typeface="Calibri" panose="020F0502020204030204" pitchFamily="34" charset="0"/>
                <a:cs typeface="Times New Roman" panose="02020603050405020304" pitchFamily="18" charset="0"/>
              </a:rPr>
              <a:t>The drama of Scripture: Finding your place in the biblical story</a:t>
            </a:r>
            <a:r>
              <a:rPr lang="en-US" sz="1400" dirty="0">
                <a:latin typeface="Bodoni MT" panose="02070603080606020203" pitchFamily="18" charset="0"/>
                <a:ea typeface="Calibri" panose="020F0502020204030204" pitchFamily="34" charset="0"/>
                <a:cs typeface="Times New Roman" panose="02020603050405020304" pitchFamily="18" charset="0"/>
              </a:rPr>
              <a:t>. Baker. </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Brown, D. P., &amp; Elliott, D. B. (2016). </a:t>
            </a:r>
            <a:r>
              <a:rPr lang="en-US" sz="1400" i="1" dirty="0">
                <a:latin typeface="Bodoni MT" panose="02070603080606020203" pitchFamily="18" charset="0"/>
                <a:ea typeface="Calibri" panose="020F0502020204030204" pitchFamily="34" charset="0"/>
                <a:cs typeface="Times New Roman" panose="02020603050405020304" pitchFamily="18" charset="0"/>
              </a:rPr>
              <a:t>Attachment disturbances in adults: Treatment for comprehensive repair</a:t>
            </a:r>
            <a:r>
              <a:rPr lang="en-US" sz="1400" dirty="0">
                <a:latin typeface="Bodoni MT" panose="02070603080606020203" pitchFamily="18" charset="0"/>
                <a:ea typeface="Calibri" panose="020F0502020204030204" pitchFamily="34" charset="0"/>
                <a:cs typeface="Times New Roman" panose="02020603050405020304" pitchFamily="18" charset="0"/>
              </a:rPr>
              <a:t>. W. W. 	Norton.</a:t>
            </a:r>
          </a:p>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Bunyan, J. (2009). </a:t>
            </a:r>
            <a:r>
              <a:rPr lang="en-US" sz="1400" i="1" dirty="0">
                <a:latin typeface="Bodoni MT" panose="02070603080606020203" pitchFamily="18" charset="0"/>
                <a:ea typeface="Calibri" panose="020F0502020204030204" pitchFamily="34" charset="0"/>
                <a:cs typeface="Times New Roman" panose="02020603050405020304" pitchFamily="18" charset="0"/>
              </a:rPr>
              <a:t>Pilgrim’s Progress</a:t>
            </a:r>
            <a:r>
              <a:rPr lang="en-US" sz="1400" dirty="0">
                <a:latin typeface="Bodoni MT" panose="02070603080606020203" pitchFamily="18" charset="0"/>
                <a:ea typeface="Calibri" panose="020F0502020204030204" pitchFamily="34" charset="0"/>
                <a:cs typeface="Times New Roman" panose="02020603050405020304" pitchFamily="18" charset="0"/>
              </a:rPr>
              <a:t>. Penguin Classics. (Original work published 1678)</a:t>
            </a:r>
          </a:p>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Carson, D. A. (2010). </a:t>
            </a:r>
            <a:r>
              <a:rPr lang="en-US" sz="1400" i="1" dirty="0">
                <a:latin typeface="Bodoni MT" panose="02070603080606020203" pitchFamily="18" charset="0"/>
                <a:ea typeface="Calibri" panose="020F0502020204030204" pitchFamily="34" charset="0"/>
                <a:cs typeface="Times New Roman" panose="02020603050405020304" pitchFamily="18" charset="0"/>
              </a:rPr>
              <a:t>The God who is there: Finding your place in God’s story</a:t>
            </a:r>
            <a:r>
              <a:rPr lang="en-US" sz="1400" dirty="0">
                <a:latin typeface="Bodoni MT" panose="02070603080606020203" pitchFamily="18" charset="0"/>
                <a:ea typeface="Calibri" panose="020F0502020204030204" pitchFamily="34" charset="0"/>
                <a:cs typeface="Times New Roman" panose="02020603050405020304" pitchFamily="18" charset="0"/>
              </a:rPr>
              <a:t>. Baker. </a:t>
            </a:r>
          </a:p>
          <a:p>
            <a:pPr marL="0" indent="0" defTabSz="457200">
              <a:buNone/>
            </a:pPr>
            <a:r>
              <a:rPr lang="en-US" sz="1400" b="0" i="0" dirty="0" err="1">
                <a:effectLst/>
                <a:latin typeface="Bodoni MT" panose="02070603080606020203" pitchFamily="18" charset="0"/>
              </a:rPr>
              <a:t>Cloitre</a:t>
            </a:r>
            <a:r>
              <a:rPr lang="en-US" sz="1400" b="0" i="0" dirty="0">
                <a:effectLst/>
                <a:latin typeface="Bodoni MT" panose="02070603080606020203" pitchFamily="18" charset="0"/>
              </a:rPr>
              <a:t>, M., Cohen, L. R., </a:t>
            </a:r>
            <a:r>
              <a:rPr lang="en-US" sz="1400" b="0" i="0" dirty="0" err="1">
                <a:effectLst/>
                <a:latin typeface="Bodoni MT" panose="02070603080606020203" pitchFamily="18" charset="0"/>
              </a:rPr>
              <a:t>Ortiga</a:t>
            </a:r>
            <a:r>
              <a:rPr lang="en-US" sz="1400" b="0" i="0" dirty="0">
                <a:effectLst/>
                <a:latin typeface="Bodoni MT" panose="02070603080606020203" pitchFamily="18" charset="0"/>
              </a:rPr>
              <a:t>, K. M., Jackson, C., &amp; </a:t>
            </a:r>
            <a:r>
              <a:rPr lang="en-US" sz="1400" b="0" i="0" dirty="0" err="1">
                <a:effectLst/>
                <a:latin typeface="Bodoni MT" panose="02070603080606020203" pitchFamily="18" charset="0"/>
              </a:rPr>
              <a:t>Koenen</a:t>
            </a:r>
            <a:r>
              <a:rPr lang="en-US" sz="1400" b="0" i="0" dirty="0">
                <a:effectLst/>
                <a:latin typeface="Bodoni MT" panose="02070603080606020203" pitchFamily="18" charset="0"/>
              </a:rPr>
              <a:t>, K. C. (2020). </a:t>
            </a:r>
            <a:r>
              <a:rPr lang="en-US" sz="1400" b="0" i="1" dirty="0">
                <a:effectLst/>
                <a:latin typeface="Bodoni MT" panose="02070603080606020203" pitchFamily="18" charset="0"/>
              </a:rPr>
              <a:t>Treating survivors of childhood abuse and	interpersonal trauma: STAIR narrative therapy</a:t>
            </a:r>
            <a:r>
              <a:rPr lang="en-US" sz="1400" b="0" dirty="0">
                <a:effectLst/>
                <a:latin typeface="Bodoni MT" panose="02070603080606020203" pitchFamily="18" charset="0"/>
              </a:rPr>
              <a:t>. Guilford.</a:t>
            </a:r>
            <a:endParaRPr lang="en-US" sz="1400" b="0" i="0" dirty="0">
              <a:effectLst/>
              <a:latin typeface="Bodoni MT" panose="02070603080606020203" pitchFamily="18" charset="0"/>
            </a:endParaRPr>
          </a:p>
          <a:p>
            <a:pPr marL="0" indent="0">
              <a:buNone/>
            </a:pPr>
            <a:endParaRPr lang="en-US" sz="1400" dirty="0">
              <a:latin typeface="Bodoni MT" panose="02070603080606020203" pitchFamily="18" charset="0"/>
              <a:ea typeface="Calibri" panose="020F0502020204030204" pitchFamily="34" charset="0"/>
              <a:cs typeface="Times New Roman" panose="02020603050405020304" pitchFamily="18" charset="0"/>
            </a:endParaRPr>
          </a:p>
          <a:p>
            <a:pPr marL="0" indent="0">
              <a:buNone/>
            </a:pPr>
            <a:endParaRPr lang="en-US" sz="2000" dirty="0">
              <a:latin typeface="Bodoni MT" panose="02070603080606020203" pitchFamily="18" charset="0"/>
            </a:endParaRPr>
          </a:p>
        </p:txBody>
      </p:sp>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2000" kern="0" dirty="0">
                <a:latin typeface="Bodoni MT" panose="02070603080606020203" pitchFamily="18" charset="0"/>
              </a:rPr>
              <a:t>References</a:t>
            </a:r>
          </a:p>
        </p:txBody>
      </p:sp>
    </p:spTree>
    <p:extLst>
      <p:ext uri="{BB962C8B-B14F-4D97-AF65-F5344CB8AC3E}">
        <p14:creationId xmlns:p14="http://schemas.microsoft.com/office/powerpoint/2010/main" val="4123444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65894" y="1828800"/>
            <a:ext cx="8915400" cy="4800600"/>
          </a:xfrm>
        </p:spPr>
        <p:txBody>
          <a:bodyPr>
            <a:noAutofit/>
          </a:bodyPr>
          <a:lstStyle/>
          <a:p>
            <a:pPr marL="0" indent="0">
              <a:buNone/>
            </a:pPr>
            <a:r>
              <a:rPr lang="en-US" sz="1400" b="0" i="0" dirty="0">
                <a:effectLst/>
                <a:latin typeface="Bodoni MT" panose="02070603080606020203" pitchFamily="18" charset="0"/>
              </a:rPr>
              <a:t>Dana, D. (2018). </a:t>
            </a:r>
            <a:r>
              <a:rPr lang="en-US" sz="1400" b="0" i="1" dirty="0">
                <a:effectLst/>
                <a:latin typeface="Bodoni MT" panose="02070603080606020203" pitchFamily="18" charset="0"/>
              </a:rPr>
              <a:t>Polyvagal theory in therapy</a:t>
            </a:r>
            <a:r>
              <a:rPr lang="en-US" sz="1400" b="0" dirty="0">
                <a:effectLst/>
                <a:latin typeface="Bodoni MT" panose="02070603080606020203" pitchFamily="18" charset="0"/>
              </a:rPr>
              <a:t>. Guilford.</a:t>
            </a:r>
            <a:endParaRPr lang="en-US" sz="1400" b="0" i="0" dirty="0">
              <a:effectLst/>
              <a:latin typeface="Bodoni MT" panose="02070603080606020203" pitchFamily="18" charset="0"/>
            </a:endParaRPr>
          </a:p>
          <a:p>
            <a:pPr marL="0" indent="0" defTabSz="457200">
              <a:buNone/>
            </a:pPr>
            <a:r>
              <a:rPr lang="en-US" sz="1400" b="0" i="0" dirty="0">
                <a:effectLst/>
                <a:latin typeface="Bodoni MT" panose="02070603080606020203" pitchFamily="18" charset="0"/>
              </a:rPr>
              <a:t>Elbert, T., Schauer, M., &amp; Neuner, F. (2022). Narrative exposure therapy (NET): Reorganizing memories of 	traumatic stress, fear, and violence. In </a:t>
            </a:r>
            <a:r>
              <a:rPr lang="en-US" sz="1400" b="0" i="1" dirty="0">
                <a:effectLst/>
                <a:latin typeface="Bodoni MT" panose="02070603080606020203" pitchFamily="18" charset="0"/>
              </a:rPr>
              <a:t>Evidence based treatments for trauma-related psychological disorders: A 	practical guide for clinicians</a:t>
            </a:r>
            <a:r>
              <a:rPr lang="en-US" sz="1400" b="0" i="0" dirty="0">
                <a:effectLst/>
                <a:latin typeface="Bodoni MT" panose="02070603080606020203" pitchFamily="18" charset="0"/>
              </a:rPr>
              <a:t> (pp. 255-280). Cham: Springer International Publishing.</a:t>
            </a:r>
            <a:endParaRPr lang="en-US" sz="1400" dirty="0">
              <a:latin typeface="Bodoni MT" panose="02070603080606020203" pitchFamily="18" charset="0"/>
              <a:ea typeface="Calibri" panose="020F0502020204030204" pitchFamily="34" charset="0"/>
              <a:cs typeface="Times New Roman" panose="02020603050405020304" pitchFamily="18" charset="0"/>
            </a:endParaRP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Habermas, T., &amp; </a:t>
            </a:r>
            <a:r>
              <a:rPr lang="en-US" sz="1400" dirty="0" err="1">
                <a:latin typeface="Bodoni MT" panose="02070603080606020203" pitchFamily="18" charset="0"/>
                <a:ea typeface="Calibri" panose="020F0502020204030204" pitchFamily="34" charset="0"/>
                <a:cs typeface="Times New Roman" panose="02020603050405020304" pitchFamily="18" charset="0"/>
              </a:rPr>
              <a:t>Bluck</a:t>
            </a:r>
            <a:r>
              <a:rPr lang="en-US" sz="1400" dirty="0">
                <a:latin typeface="Bodoni MT" panose="02070603080606020203" pitchFamily="18" charset="0"/>
                <a:ea typeface="Calibri" panose="020F0502020204030204" pitchFamily="34" charset="0"/>
                <a:cs typeface="Times New Roman" panose="02020603050405020304" pitchFamily="18" charset="0"/>
              </a:rPr>
              <a:t>, S. (2000). Getting a life: The emergence of the life story in adolescence. </a:t>
            </a:r>
            <a:r>
              <a:rPr lang="en-US" sz="1400" i="1" dirty="0">
                <a:latin typeface="Bodoni MT" panose="02070603080606020203" pitchFamily="18" charset="0"/>
                <a:ea typeface="Calibri" panose="020F0502020204030204" pitchFamily="34" charset="0"/>
                <a:cs typeface="Times New Roman" panose="02020603050405020304" pitchFamily="18" charset="0"/>
              </a:rPr>
              <a:t>Psychological Bulletin, 	126,</a:t>
            </a:r>
            <a:r>
              <a:rPr lang="en-US" sz="1400" dirty="0">
                <a:latin typeface="Bodoni MT" panose="02070603080606020203" pitchFamily="18" charset="0"/>
                <a:ea typeface="Calibri" panose="020F0502020204030204" pitchFamily="34" charset="0"/>
                <a:cs typeface="Times New Roman" panose="02020603050405020304" pitchFamily="18" charset="0"/>
              </a:rPr>
              <a:t> 748-769.</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Hammack, P. L. (2008). Narrative and the cultural psychology of identity. </a:t>
            </a:r>
            <a:r>
              <a:rPr lang="en-US" sz="1400" i="1" dirty="0">
                <a:latin typeface="Bodoni MT" panose="02070603080606020203" pitchFamily="18" charset="0"/>
                <a:ea typeface="Calibri" panose="020F0502020204030204" pitchFamily="34" charset="0"/>
                <a:cs typeface="Times New Roman" panose="02020603050405020304" pitchFamily="18" charset="0"/>
              </a:rPr>
              <a:t>Personality and Social Psychology Review, 	12, 2</a:t>
            </a:r>
            <a:r>
              <a:rPr lang="en-US" sz="1400" dirty="0">
                <a:latin typeface="Bodoni MT" panose="02070603080606020203" pitchFamily="18" charset="0"/>
                <a:ea typeface="Calibri" panose="020F0502020204030204" pitchFamily="34" charset="0"/>
                <a:cs typeface="Times New Roman" panose="02020603050405020304" pitchFamily="18" charset="0"/>
              </a:rPr>
              <a:t>22-247.</a:t>
            </a:r>
          </a:p>
          <a:p>
            <a:pPr marL="0" indent="0" defTabSz="457200">
              <a:buNone/>
            </a:pPr>
            <a:r>
              <a:rPr lang="en-US" sz="1400" b="0" i="0" dirty="0" err="1">
                <a:effectLst/>
                <a:latin typeface="Bodoni MT" panose="02070603080606020203" pitchFamily="18" charset="0"/>
              </a:rPr>
              <a:t>Hassija</a:t>
            </a:r>
            <a:r>
              <a:rPr lang="en-US" sz="1400" b="0" i="0" dirty="0">
                <a:effectLst/>
                <a:latin typeface="Bodoni MT" panose="02070603080606020203" pitchFamily="18" charset="0"/>
              </a:rPr>
              <a:t>, C. M., &amp; </a:t>
            </a:r>
            <a:r>
              <a:rPr lang="en-US" sz="1400" b="0" i="0" dirty="0" err="1">
                <a:effectLst/>
                <a:latin typeface="Bodoni MT" panose="02070603080606020203" pitchFamily="18" charset="0"/>
              </a:rPr>
              <a:t>Cloitre</a:t>
            </a:r>
            <a:r>
              <a:rPr lang="en-US" sz="1400" b="0" i="0" dirty="0">
                <a:effectLst/>
                <a:latin typeface="Bodoni MT" panose="02070603080606020203" pitchFamily="18" charset="0"/>
              </a:rPr>
              <a:t>, M. (2015). STAIR narrative therapy: A skills focused approach to trauma-related distress.		 </a:t>
            </a:r>
            <a:r>
              <a:rPr lang="en-US" sz="1400" b="0" i="1" dirty="0">
                <a:effectLst/>
                <a:latin typeface="Bodoni MT" panose="02070603080606020203" pitchFamily="18" charset="0"/>
              </a:rPr>
              <a:t>Current Psychiatry Reviews</a:t>
            </a:r>
            <a:r>
              <a:rPr lang="en-US" sz="1400" b="0" i="0" dirty="0">
                <a:effectLst/>
                <a:latin typeface="Bodoni MT" panose="02070603080606020203" pitchFamily="18" charset="0"/>
              </a:rPr>
              <a:t>, </a:t>
            </a:r>
            <a:r>
              <a:rPr lang="en-US" sz="1400" b="0" i="1" dirty="0">
                <a:effectLst/>
                <a:latin typeface="Bodoni MT" panose="02070603080606020203" pitchFamily="18" charset="0"/>
              </a:rPr>
              <a:t>11</a:t>
            </a:r>
            <a:r>
              <a:rPr lang="en-US" sz="1400" b="0" i="0" dirty="0">
                <a:effectLst/>
                <a:latin typeface="Bodoni MT" panose="02070603080606020203" pitchFamily="18" charset="0"/>
              </a:rPr>
              <a:t>(3), 172-179.</a:t>
            </a:r>
            <a:endParaRPr lang="en-US" sz="1400" dirty="0">
              <a:latin typeface="Bodoni MT" panose="02070603080606020203" pitchFamily="18" charset="0"/>
            </a:endParaRPr>
          </a:p>
          <a:p>
            <a:pPr marL="0" indent="0" defTabSz="457200">
              <a:buNone/>
            </a:pPr>
            <a:r>
              <a:rPr lang="en-US" sz="1400" dirty="0" err="1">
                <a:latin typeface="Bodoni MT" panose="02070603080606020203" pitchFamily="18" charset="0"/>
              </a:rPr>
              <a:t>Khayyat-Abuaita</a:t>
            </a:r>
            <a:r>
              <a:rPr lang="en-US" sz="1400" dirty="0">
                <a:latin typeface="Bodoni MT" panose="02070603080606020203" pitchFamily="18" charset="0"/>
              </a:rPr>
              <a:t>, U., </a:t>
            </a:r>
            <a:r>
              <a:rPr lang="en-US" sz="1400" dirty="0" err="1">
                <a:latin typeface="Bodoni MT" panose="02070603080606020203" pitchFamily="18" charset="0"/>
              </a:rPr>
              <a:t>Paivio</a:t>
            </a:r>
            <a:r>
              <a:rPr lang="en-US" sz="1400" dirty="0">
                <a:latin typeface="Bodoni MT" panose="02070603080606020203" pitchFamily="18" charset="0"/>
              </a:rPr>
              <a:t>, S., Pascual-Leone, A., &amp; Harrington, S. (2019). Emotional Processing of Trauma 	Narratives Is a Predictor of Outcome in Emotion-Focused Therapy for Complex Trauma. </a:t>
            </a:r>
            <a:r>
              <a:rPr lang="en-US" sz="1400" i="1" dirty="0">
                <a:latin typeface="Bodoni MT" panose="02070603080606020203" pitchFamily="18" charset="0"/>
              </a:rPr>
              <a:t>Psychotherapy, 56</a:t>
            </a:r>
            <a:r>
              <a:rPr lang="en-US" sz="1400" dirty="0">
                <a:latin typeface="Bodoni MT" panose="02070603080606020203" pitchFamily="18" charset="0"/>
              </a:rPr>
              <a:t>(4), 	526-536. </a:t>
            </a:r>
            <a:r>
              <a:rPr lang="en-US" sz="1400" dirty="0">
                <a:latin typeface="Bodoni MT" panose="02070603080606020203" pitchFamily="18" charset="0"/>
                <a:hlinkClick r:id="rId2">
                  <a:extLst>
                    <a:ext uri="{A12FA001-AC4F-418D-AE19-62706E023703}">
                      <ahyp:hlinkClr xmlns:ahyp="http://schemas.microsoft.com/office/drawing/2018/hyperlinkcolor" val="tx"/>
                    </a:ext>
                  </a:extLst>
                </a:hlinkClick>
              </a:rPr>
              <a:t>http://dx.doi.org/10.1037/pst0000238</a:t>
            </a:r>
            <a:endParaRPr lang="en-US" sz="1400" dirty="0">
              <a:latin typeface="Bodoni MT" panose="02070603080606020203" pitchFamily="18" charset="0"/>
            </a:endParaRPr>
          </a:p>
          <a:p>
            <a:pPr marL="0" indent="0" defTabSz="457200">
              <a:buNone/>
            </a:pPr>
            <a:r>
              <a:rPr lang="en-US" sz="1400" b="0" i="0" dirty="0">
                <a:effectLst/>
                <a:latin typeface="Bodoni MT" panose="02070603080606020203" pitchFamily="18" charset="0"/>
              </a:rPr>
              <a:t>Lely, J. C. G., </a:t>
            </a:r>
            <a:r>
              <a:rPr lang="en-US" sz="1400" b="0" i="0" dirty="0" err="1">
                <a:effectLst/>
                <a:latin typeface="Bodoni MT" panose="02070603080606020203" pitchFamily="18" charset="0"/>
              </a:rPr>
              <a:t>Smid</a:t>
            </a:r>
            <a:r>
              <a:rPr lang="en-US" sz="1400" b="0" i="0" dirty="0">
                <a:effectLst/>
                <a:latin typeface="Bodoni MT" panose="02070603080606020203" pitchFamily="18" charset="0"/>
              </a:rPr>
              <a:t>, G. E., </a:t>
            </a:r>
            <a:r>
              <a:rPr lang="en-US" sz="1400" b="0" i="0" dirty="0" err="1">
                <a:effectLst/>
                <a:latin typeface="Bodoni MT" panose="02070603080606020203" pitchFamily="18" charset="0"/>
              </a:rPr>
              <a:t>Jongedijk</a:t>
            </a:r>
            <a:r>
              <a:rPr lang="en-US" sz="1400" b="0" i="0" dirty="0">
                <a:effectLst/>
                <a:latin typeface="Bodoni MT" panose="02070603080606020203" pitchFamily="18" charset="0"/>
              </a:rPr>
              <a:t>, R. A., W. </a:t>
            </a:r>
            <a:r>
              <a:rPr lang="en-US" sz="1400" b="0" i="0" dirty="0" err="1">
                <a:effectLst/>
                <a:latin typeface="Bodoni MT" panose="02070603080606020203" pitchFamily="18" charset="0"/>
              </a:rPr>
              <a:t>Knipscheer</a:t>
            </a:r>
            <a:r>
              <a:rPr lang="en-US" sz="1400" b="0" i="0" dirty="0">
                <a:effectLst/>
                <a:latin typeface="Bodoni MT" panose="02070603080606020203" pitchFamily="18" charset="0"/>
              </a:rPr>
              <a:t>, J., &amp; Kleber, R. J. (2019). The effectiveness of narrative 	exposure therapy: a review, meta-analysis and meta-regression analysis. </a:t>
            </a:r>
            <a:r>
              <a:rPr lang="en-US" sz="1400" b="0" i="1" dirty="0">
                <a:effectLst/>
                <a:latin typeface="Bodoni MT" panose="02070603080606020203" pitchFamily="18" charset="0"/>
              </a:rPr>
              <a:t>European Journal of 	</a:t>
            </a:r>
            <a:r>
              <a:rPr lang="en-US" sz="1400" b="0" i="1" dirty="0" err="1">
                <a:effectLst/>
                <a:latin typeface="Bodoni MT" panose="02070603080606020203" pitchFamily="18" charset="0"/>
              </a:rPr>
              <a:t>Psychotraumatology</a:t>
            </a:r>
            <a:r>
              <a:rPr lang="en-US" sz="1400" b="0" i="0" dirty="0">
                <a:effectLst/>
                <a:latin typeface="Bodoni MT" panose="02070603080606020203" pitchFamily="18" charset="0"/>
              </a:rPr>
              <a:t>, </a:t>
            </a:r>
            <a:r>
              <a:rPr lang="en-US" sz="1400" b="0" i="1" dirty="0">
                <a:effectLst/>
                <a:latin typeface="Bodoni MT" panose="02070603080606020203" pitchFamily="18" charset="0"/>
              </a:rPr>
              <a:t>10</a:t>
            </a:r>
            <a:r>
              <a:rPr lang="en-US" sz="1400" b="0" i="0" dirty="0">
                <a:effectLst/>
                <a:latin typeface="Bodoni MT" panose="02070603080606020203" pitchFamily="18" charset="0"/>
              </a:rPr>
              <a:t>(1). </a:t>
            </a:r>
            <a:r>
              <a:rPr lang="en-US" sz="1400" b="0" i="0" dirty="0">
                <a:effectLst/>
                <a:latin typeface="Bodoni MT" panose="02070603080606020203" pitchFamily="18" charset="0"/>
                <a:hlinkClick r:id="rId3">
                  <a:extLst>
                    <a:ext uri="{A12FA001-AC4F-418D-AE19-62706E023703}">
                      <ahyp:hlinkClr xmlns:ahyp="http://schemas.microsoft.com/office/drawing/2018/hyperlinkcolor" val="tx"/>
                    </a:ext>
                  </a:extLst>
                </a:hlinkClick>
              </a:rPr>
              <a:t>https://doi.org/10.1080/20008198.2018.1550344</a:t>
            </a:r>
            <a:endParaRPr lang="en-US" sz="1400" b="0" i="0" dirty="0">
              <a:effectLst/>
              <a:latin typeface="Bodoni MT" panose="02070603080606020203" pitchFamily="18" charset="0"/>
            </a:endParaRPr>
          </a:p>
          <a:p>
            <a:pPr marL="0" indent="0" defTabSz="457200">
              <a:buNone/>
            </a:pPr>
            <a:r>
              <a:rPr lang="en-US" sz="1400" b="0" dirty="0" err="1">
                <a:effectLst/>
                <a:latin typeface="Bodoni MT" panose="02070603080606020203" pitchFamily="18" charset="0"/>
              </a:rPr>
              <a:t>Looyeh</a:t>
            </a:r>
            <a:r>
              <a:rPr lang="en-US" sz="1400" b="0" dirty="0">
                <a:effectLst/>
                <a:latin typeface="Bodoni MT" panose="02070603080606020203" pitchFamily="18" charset="0"/>
              </a:rPr>
              <a:t>, M. Y., </a:t>
            </a:r>
            <a:r>
              <a:rPr lang="en-US" sz="1400" b="0" dirty="0" err="1">
                <a:effectLst/>
                <a:latin typeface="Bodoni MT" panose="02070603080606020203" pitchFamily="18" charset="0"/>
              </a:rPr>
              <a:t>Kamali</a:t>
            </a:r>
            <a:r>
              <a:rPr lang="en-US" sz="1400" b="0" dirty="0">
                <a:effectLst/>
                <a:latin typeface="Bodoni MT" panose="02070603080606020203" pitchFamily="18" charset="0"/>
              </a:rPr>
              <a:t>, K., </a:t>
            </a:r>
            <a:r>
              <a:rPr lang="en-US" sz="1400" b="0" dirty="0" err="1">
                <a:effectLst/>
                <a:latin typeface="Bodoni MT" panose="02070603080606020203" pitchFamily="18" charset="0"/>
              </a:rPr>
              <a:t>Ghasemi</a:t>
            </a:r>
            <a:r>
              <a:rPr lang="en-US" sz="1400" b="0" dirty="0">
                <a:effectLst/>
                <a:latin typeface="Bodoni MT" panose="02070603080606020203" pitchFamily="18" charset="0"/>
              </a:rPr>
              <a:t>, A., &amp; </a:t>
            </a:r>
            <a:r>
              <a:rPr lang="en-US" sz="1400" b="0" dirty="0" err="1">
                <a:effectLst/>
                <a:latin typeface="Bodoni MT" panose="02070603080606020203" pitchFamily="18" charset="0"/>
              </a:rPr>
              <a:t>Tonawanik</a:t>
            </a:r>
            <a:r>
              <a:rPr lang="en-US" sz="1400" b="0" dirty="0">
                <a:effectLst/>
                <a:latin typeface="Bodoni MT" panose="02070603080606020203" pitchFamily="18" charset="0"/>
              </a:rPr>
              <a:t>, P.</a:t>
            </a:r>
            <a:r>
              <a:rPr lang="en-US" sz="1400" b="0" i="1" dirty="0">
                <a:effectLst/>
                <a:latin typeface="Bodoni MT" panose="02070603080606020203" pitchFamily="18" charset="0"/>
              </a:rPr>
              <a:t> (</a:t>
            </a:r>
            <a:r>
              <a:rPr lang="en-US" sz="1400" b="0" dirty="0">
                <a:effectLst/>
                <a:latin typeface="Bodoni MT" panose="02070603080606020203" pitchFamily="18" charset="0"/>
              </a:rPr>
              <a:t>2014). Treating social phobia in children through group 	narrative therapy. </a:t>
            </a:r>
            <a:r>
              <a:rPr lang="en-US" sz="1400" b="0" i="1" dirty="0">
                <a:effectLst/>
                <a:latin typeface="Bodoni MT" panose="02070603080606020203" pitchFamily="18" charset="0"/>
              </a:rPr>
              <a:t>The Arts in Psychotherapy</a:t>
            </a:r>
            <a:r>
              <a:rPr lang="en-US" sz="1400" b="0" i="0" dirty="0">
                <a:effectLst/>
                <a:latin typeface="Bodoni MT" panose="02070603080606020203" pitchFamily="18" charset="0"/>
              </a:rPr>
              <a:t>,  </a:t>
            </a:r>
            <a:r>
              <a:rPr lang="en-US" sz="1400" b="0" dirty="0">
                <a:effectLst/>
                <a:latin typeface="Bodoni MT" panose="02070603080606020203" pitchFamily="18" charset="0"/>
              </a:rPr>
              <a:t>41(1),</a:t>
            </a:r>
            <a:r>
              <a:rPr lang="en-US" sz="1400" b="0" i="0" dirty="0">
                <a:effectLst/>
                <a:latin typeface="Bodoni MT" panose="02070603080606020203" pitchFamily="18" charset="0"/>
              </a:rPr>
              <a:t> 16-20. DOI: </a:t>
            </a:r>
            <a:r>
              <a:rPr lang="en-US" sz="1400" b="0" i="0" u="sng" dirty="0">
                <a:effectLst/>
                <a:latin typeface="Bodoni MT" panose="02070603080606020203" pitchFamily="18" charset="0"/>
                <a:hlinkClick r:id="rId4">
                  <a:extLst>
                    <a:ext uri="{A12FA001-AC4F-418D-AE19-62706E023703}">
                      <ahyp:hlinkClr xmlns:ahyp="http://schemas.microsoft.com/office/drawing/2018/hyperlinkcolor" val="tx"/>
                    </a:ext>
                  </a:extLst>
                </a:hlinkClick>
              </a:rPr>
              <a:t>10.1016/j.aip.2013.11.005</a:t>
            </a:r>
            <a:endParaRPr lang="en-US" sz="1400" b="0" i="0" u="sng" dirty="0">
              <a:effectLst/>
              <a:latin typeface="Bodoni MT" panose="02070603080606020203" pitchFamily="18" charset="0"/>
            </a:endParaRPr>
          </a:p>
          <a:p>
            <a:pPr marL="0" indent="0">
              <a:buNone/>
            </a:pPr>
            <a:endParaRPr lang="en-US" sz="2000" dirty="0">
              <a:latin typeface="Bodoni MT" panose="02070603080606020203" pitchFamily="18" charset="0"/>
            </a:endParaRPr>
          </a:p>
        </p:txBody>
      </p:sp>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2000" kern="0" dirty="0">
                <a:latin typeface="Bodoni MT" panose="02070603080606020203" pitchFamily="18" charset="0"/>
              </a:rPr>
              <a:t>References, cont’d</a:t>
            </a:r>
          </a:p>
        </p:txBody>
      </p:sp>
    </p:spTree>
    <p:extLst>
      <p:ext uri="{BB962C8B-B14F-4D97-AF65-F5344CB8AC3E}">
        <p14:creationId xmlns:p14="http://schemas.microsoft.com/office/powerpoint/2010/main" val="4522759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65894" y="1828800"/>
            <a:ext cx="8915400" cy="2971800"/>
          </a:xfrm>
        </p:spPr>
        <p:txBody>
          <a:bodyPr>
            <a:noAutofit/>
          </a:bodyPr>
          <a:lstStyle/>
          <a:p>
            <a:pPr marL="0" indent="0" defTabSz="457200">
              <a:buNone/>
            </a:pPr>
            <a:r>
              <a:rPr lang="en-US" sz="1400" dirty="0">
                <a:latin typeface="Bodoni MT" panose="02070603080606020203" pitchFamily="18" charset="0"/>
              </a:rPr>
              <a:t>Lopes, R. T., Gonçalves, M. M., Machado, P. P. P., Sinai, D., Bento, T., &amp; Salgado, J. (2014). Narrative Therapy vs. 	Cognitive-Behavioral Therapy for moderate depression: Empirical evidence from a controlled clinical trial. 	</a:t>
            </a:r>
            <a:r>
              <a:rPr lang="en-US" sz="1400" i="1" dirty="0">
                <a:latin typeface="Bodoni MT" panose="02070603080606020203" pitchFamily="18" charset="0"/>
              </a:rPr>
              <a:t>Psychotherapy Research, 24</a:t>
            </a:r>
            <a:r>
              <a:rPr lang="en-US" sz="1400" dirty="0">
                <a:latin typeface="Bodoni MT" panose="02070603080606020203" pitchFamily="18" charset="0"/>
              </a:rPr>
              <a:t>(6), 662-674: 10.1080/10503307.2013.874052</a:t>
            </a:r>
            <a:endParaRPr lang="en-US" sz="1400" dirty="0">
              <a:latin typeface="Bodoni MT" panose="02070603080606020203" pitchFamily="18" charset="0"/>
              <a:ea typeface="Calibri" panose="020F0502020204030204" pitchFamily="34" charset="0"/>
              <a:cs typeface="Times New Roman" panose="02020603050405020304" pitchFamily="18" charset="0"/>
            </a:endParaRP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Mains, M. (1995). Attachment: Overview, with implications for clinical work. In S. Goldberg, R. Muir, &amp; J. Kerr 	(Eds.), </a:t>
            </a:r>
            <a:r>
              <a:rPr lang="en-US" sz="1400" i="1" dirty="0">
                <a:latin typeface="Bodoni MT" panose="02070603080606020203" pitchFamily="18" charset="0"/>
                <a:ea typeface="Calibri" panose="020F0502020204030204" pitchFamily="34" charset="0"/>
                <a:cs typeface="Times New Roman" panose="02020603050405020304" pitchFamily="18" charset="0"/>
              </a:rPr>
              <a:t>Attachment theory: Social, developmental, and clinical perspectives</a:t>
            </a:r>
            <a:r>
              <a:rPr lang="en-US" sz="1400" dirty="0">
                <a:latin typeface="Bodoni MT" panose="02070603080606020203" pitchFamily="18" charset="0"/>
                <a:ea typeface="Calibri" panose="020F0502020204030204" pitchFamily="34" charset="0"/>
                <a:cs typeface="Times New Roman" panose="02020603050405020304" pitchFamily="18" charset="0"/>
              </a:rPr>
              <a:t> (pp. 407-474). Analytic Press.</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McAdams, D. P. (2013) </a:t>
            </a:r>
            <a:r>
              <a:rPr lang="en-US" sz="1400" i="1" dirty="0">
                <a:latin typeface="Bodoni MT" panose="02070603080606020203" pitchFamily="18" charset="0"/>
                <a:ea typeface="Calibri" panose="020F0502020204030204" pitchFamily="34" charset="0"/>
                <a:cs typeface="Times New Roman" panose="02020603050405020304" pitchFamily="18" charset="0"/>
              </a:rPr>
              <a:t>The redemptive self: Stories Americans live by</a:t>
            </a:r>
            <a:r>
              <a:rPr lang="en-US" sz="1400" dirty="0">
                <a:latin typeface="Bodoni MT" panose="02070603080606020203" pitchFamily="18" charset="0"/>
                <a:ea typeface="Calibri" panose="020F0502020204030204" pitchFamily="34" charset="0"/>
                <a:cs typeface="Times New Roman" panose="02020603050405020304" pitchFamily="18" charset="0"/>
              </a:rPr>
              <a:t>. Oxford University Press.</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McAdams, D. P. (2021). Narrative identity and the life story. In O. P. John &amp; R. W. Robins (Eds.), </a:t>
            </a:r>
            <a:r>
              <a:rPr lang="en-US" sz="1400" i="1" dirty="0">
                <a:latin typeface="Bodoni MT" panose="02070603080606020203" pitchFamily="18" charset="0"/>
                <a:ea typeface="Calibri" panose="020F0502020204030204" pitchFamily="34" charset="0"/>
                <a:cs typeface="Times New Roman" panose="02020603050405020304" pitchFamily="18" charset="0"/>
              </a:rPr>
              <a:t>Handbook of 	personality </a:t>
            </a:r>
            <a:r>
              <a:rPr lang="en-US" sz="1400" dirty="0">
                <a:latin typeface="Bodoni MT" panose="02070603080606020203" pitchFamily="18" charset="0"/>
                <a:ea typeface="Calibri" panose="020F0502020204030204" pitchFamily="34" charset="0"/>
                <a:cs typeface="Times New Roman" panose="02020603050405020304" pitchFamily="18" charset="0"/>
              </a:rPr>
              <a:t>(4</a:t>
            </a:r>
            <a:r>
              <a:rPr lang="en-US" sz="1400" baseline="30000" dirty="0">
                <a:latin typeface="Bodoni MT" panose="02070603080606020203" pitchFamily="18" charset="0"/>
                <a:ea typeface="Calibri" panose="020F0502020204030204" pitchFamily="34" charset="0"/>
                <a:cs typeface="Times New Roman" panose="02020603050405020304" pitchFamily="18" charset="0"/>
              </a:rPr>
              <a:t>th</a:t>
            </a:r>
            <a:r>
              <a:rPr lang="en-US" sz="1400" dirty="0">
                <a:latin typeface="Bodoni MT" panose="02070603080606020203" pitchFamily="18" charset="0"/>
                <a:ea typeface="Calibri" panose="020F0502020204030204" pitchFamily="34" charset="0"/>
                <a:cs typeface="Times New Roman" panose="02020603050405020304" pitchFamily="18" charset="0"/>
              </a:rPr>
              <a:t> ed., 122-144). Guilford.</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McLean, J. C., Pasupathi, M., &amp; Pals, J. L. (2007). Selves creating stories creating selves: A process model of self-	development. </a:t>
            </a:r>
            <a:r>
              <a:rPr lang="en-US" sz="1400" i="1" dirty="0">
                <a:latin typeface="Bodoni MT" panose="02070603080606020203" pitchFamily="18" charset="0"/>
                <a:ea typeface="Calibri" panose="020F0502020204030204" pitchFamily="34" charset="0"/>
                <a:cs typeface="Times New Roman" panose="02020603050405020304" pitchFamily="18" charset="0"/>
              </a:rPr>
              <a:t>Personality and Social Psychology Review, 11</a:t>
            </a:r>
            <a:r>
              <a:rPr lang="en-US" sz="1400" dirty="0">
                <a:latin typeface="Bodoni MT" panose="02070603080606020203" pitchFamily="18" charset="0"/>
                <a:ea typeface="Calibri" panose="020F0502020204030204" pitchFamily="34" charset="0"/>
                <a:cs typeface="Times New Roman" panose="02020603050405020304" pitchFamily="18" charset="0"/>
              </a:rPr>
              <a:t>, 262-278. </a:t>
            </a:r>
          </a:p>
          <a:p>
            <a:pPr marL="0" indent="0" defTabSz="457200">
              <a:buNone/>
            </a:pPr>
            <a:r>
              <a:rPr lang="en-US" sz="1400" b="0" i="0" dirty="0">
                <a:effectLst/>
                <a:latin typeface="Bodoni MT" panose="02070603080606020203" pitchFamily="18" charset="0"/>
              </a:rPr>
              <a:t>Mendes, I., Ribeiro, A. P., Angus, L., Greenberg, L. S., Sousa, I., &amp; Gonçalves, M. M. (2010). Narrative change in 	emotion-focused therapy: How is change constructed through the lens of the innovative moments coding 	system? </a:t>
            </a:r>
            <a:r>
              <a:rPr lang="en-US" sz="1400" b="0" i="1" dirty="0">
                <a:effectLst/>
                <a:latin typeface="Bodoni MT" panose="02070603080606020203" pitchFamily="18" charset="0"/>
              </a:rPr>
              <a:t>Psychotherapy Research</a:t>
            </a:r>
            <a:r>
              <a:rPr lang="en-US" sz="1400" b="0" i="0" dirty="0">
                <a:effectLst/>
                <a:latin typeface="Bodoni MT" panose="02070603080606020203" pitchFamily="18" charset="0"/>
              </a:rPr>
              <a:t>, </a:t>
            </a:r>
            <a:r>
              <a:rPr lang="en-US" sz="1400" b="0" i="1" dirty="0">
                <a:effectLst/>
                <a:latin typeface="Bodoni MT" panose="02070603080606020203" pitchFamily="18" charset="0"/>
              </a:rPr>
              <a:t>20</a:t>
            </a:r>
            <a:r>
              <a:rPr lang="en-US" sz="1400" b="0" i="0" dirty="0">
                <a:effectLst/>
                <a:latin typeface="Bodoni MT" panose="02070603080606020203" pitchFamily="18" charset="0"/>
              </a:rPr>
              <a:t>(6), 692-701. </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Naugle, D. (2002). </a:t>
            </a:r>
            <a:r>
              <a:rPr lang="en-US" sz="1400" i="1" dirty="0">
                <a:latin typeface="Bodoni MT" panose="02070603080606020203" pitchFamily="18" charset="0"/>
                <a:ea typeface="Calibri" panose="020F0502020204030204" pitchFamily="34" charset="0"/>
                <a:cs typeface="Times New Roman" panose="02020603050405020304" pitchFamily="18" charset="0"/>
              </a:rPr>
              <a:t>The worldview: The history of a concept</a:t>
            </a:r>
            <a:r>
              <a:rPr lang="en-US" sz="1400" dirty="0">
                <a:latin typeface="Bodoni MT" panose="02070603080606020203" pitchFamily="18" charset="0"/>
                <a:ea typeface="Calibri" panose="020F0502020204030204" pitchFamily="34" charset="0"/>
                <a:cs typeface="Times New Roman" panose="02020603050405020304" pitchFamily="18" charset="0"/>
              </a:rPr>
              <a:t>. Eerdmans. </a:t>
            </a:r>
          </a:p>
          <a:p>
            <a:pPr marL="0" indent="0" defTabSz="457200">
              <a:buNone/>
            </a:pPr>
            <a:r>
              <a:rPr lang="en-US" sz="1400" dirty="0" err="1">
                <a:latin typeface="Bodoni MT" panose="02070603080606020203" pitchFamily="18" charset="0"/>
                <a:ea typeface="Calibri" panose="020F0502020204030204" pitchFamily="34" charset="0"/>
                <a:cs typeface="Times New Roman" panose="02020603050405020304" pitchFamily="18" charset="0"/>
              </a:rPr>
              <a:t>Paivio</a:t>
            </a:r>
            <a:r>
              <a:rPr lang="en-US" sz="1400" dirty="0">
                <a:latin typeface="Bodoni MT" panose="02070603080606020203" pitchFamily="18" charset="0"/>
                <a:ea typeface="Calibri" panose="020F0502020204030204" pitchFamily="34" charset="0"/>
                <a:cs typeface="Times New Roman" panose="02020603050405020304" pitchFamily="18" charset="0"/>
              </a:rPr>
              <a:t>, S. C., &amp; Angus, L. E. (2017). </a:t>
            </a:r>
            <a:r>
              <a:rPr lang="en-US" sz="1400" i="1" dirty="0">
                <a:latin typeface="Bodoni MT" panose="02070603080606020203" pitchFamily="18" charset="0"/>
                <a:ea typeface="Calibri" panose="020F0502020204030204" pitchFamily="34" charset="0"/>
                <a:cs typeface="Times New Roman" panose="02020603050405020304" pitchFamily="18" charset="0"/>
              </a:rPr>
              <a:t>Narrative processes in emotion-focused therapy for trauma. </a:t>
            </a:r>
            <a:r>
              <a:rPr lang="en-US" sz="1400" dirty="0">
                <a:latin typeface="Bodoni MT" panose="02070603080606020203" pitchFamily="18" charset="0"/>
                <a:ea typeface="Calibri" panose="020F0502020204030204" pitchFamily="34" charset="0"/>
                <a:cs typeface="Times New Roman" panose="02020603050405020304" pitchFamily="18" charset="0"/>
              </a:rPr>
              <a:t>Guilford. </a:t>
            </a:r>
          </a:p>
          <a:p>
            <a:pPr marL="0" indent="0" defTabSz="457200">
              <a:buNone/>
            </a:pPr>
            <a:r>
              <a:rPr lang="en-US" sz="1400" dirty="0">
                <a:latin typeface="Bodoni MT" panose="02070603080606020203" pitchFamily="18" charset="0"/>
                <a:ea typeface="Calibri" panose="020F0502020204030204" pitchFamily="34" charset="0"/>
                <a:cs typeface="Times New Roman" panose="02020603050405020304" pitchFamily="18" charset="0"/>
              </a:rPr>
              <a:t>Porges, S. (2024). </a:t>
            </a:r>
            <a:r>
              <a:rPr lang="en-US" sz="1400" i="1" dirty="0">
                <a:latin typeface="Bodoni MT" panose="02070603080606020203" pitchFamily="18" charset="0"/>
                <a:ea typeface="Calibri" panose="020F0502020204030204" pitchFamily="34" charset="0"/>
                <a:cs typeface="Times New Roman" panose="02020603050405020304" pitchFamily="18" charset="0"/>
              </a:rPr>
              <a:t>Polyvagal perspectives: Interventions, practices, &amp; strategies</a:t>
            </a:r>
            <a:r>
              <a:rPr lang="en-US" sz="1400" dirty="0">
                <a:latin typeface="Bodoni MT" panose="02070603080606020203" pitchFamily="18" charset="0"/>
                <a:ea typeface="Calibri" panose="020F0502020204030204" pitchFamily="34" charset="0"/>
                <a:cs typeface="Times New Roman" panose="02020603050405020304" pitchFamily="18" charset="0"/>
              </a:rPr>
              <a:t>. W. W. Norton.</a:t>
            </a:r>
          </a:p>
          <a:p>
            <a:pPr marL="0" indent="0">
              <a:buNone/>
            </a:pPr>
            <a:endParaRPr lang="en-US" sz="2000" dirty="0">
              <a:latin typeface="Bodoni MT" panose="02070603080606020203" pitchFamily="18" charset="0"/>
            </a:endParaRPr>
          </a:p>
        </p:txBody>
      </p:sp>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2000" kern="0" dirty="0">
                <a:latin typeface="Bodoni MT" panose="02070603080606020203" pitchFamily="18" charset="0"/>
              </a:rPr>
              <a:t>References, cont’d</a:t>
            </a:r>
          </a:p>
        </p:txBody>
      </p:sp>
    </p:spTree>
    <p:extLst>
      <p:ext uri="{BB962C8B-B14F-4D97-AF65-F5344CB8AC3E}">
        <p14:creationId xmlns:p14="http://schemas.microsoft.com/office/powerpoint/2010/main" val="2441436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14300" y="1905000"/>
            <a:ext cx="8915400" cy="3581400"/>
          </a:xfrm>
        </p:spPr>
        <p:txBody>
          <a:bodyPr>
            <a:noAutofit/>
          </a:bodyPr>
          <a:lstStyle/>
          <a:p>
            <a:pPr marL="0" indent="0">
              <a:buNone/>
            </a:pPr>
            <a:r>
              <a:rPr lang="en-US" sz="1400" dirty="0">
                <a:latin typeface="Bodoni MT" panose="02070603080606020203" pitchFamily="18" charset="0"/>
                <a:ea typeface="Calibri" panose="020F0502020204030204" pitchFamily="34" charset="0"/>
                <a:cs typeface="Times New Roman" panose="02020603050405020304" pitchFamily="18" charset="0"/>
              </a:rPr>
              <a:t>Scheler, M. (1973). </a:t>
            </a:r>
            <a:r>
              <a:rPr lang="en-US" sz="1400" i="1" dirty="0">
                <a:latin typeface="Bodoni MT" panose="02070603080606020203" pitchFamily="18" charset="0"/>
                <a:ea typeface="Calibri" panose="020F0502020204030204" pitchFamily="34" charset="0"/>
                <a:cs typeface="Times New Roman" panose="02020603050405020304" pitchFamily="18" charset="0"/>
              </a:rPr>
              <a:t>Selected philosophical essays</a:t>
            </a:r>
            <a:r>
              <a:rPr lang="en-US" sz="1400" dirty="0">
                <a:latin typeface="Bodoni MT" panose="02070603080606020203" pitchFamily="18" charset="0"/>
                <a:ea typeface="Calibri" panose="020F0502020204030204" pitchFamily="34" charset="0"/>
                <a:cs typeface="Times New Roman" panose="02020603050405020304" pitchFamily="18" charset="0"/>
              </a:rPr>
              <a:t>. Northwestern University Press. </a:t>
            </a:r>
          </a:p>
          <a:p>
            <a:pPr marL="0" indent="0" defTabSz="457200">
              <a:buNone/>
            </a:pPr>
            <a:r>
              <a:rPr lang="en-US" sz="1400" dirty="0">
                <a:latin typeface="Bodoni MT" panose="02070603080606020203" pitchFamily="18" charset="0"/>
                <a:ea typeface="Times New Roman" panose="02020603050405020304" pitchFamily="18" charset="0"/>
              </a:rPr>
              <a:t>Schwartz, R., &amp; </a:t>
            </a:r>
            <a:r>
              <a:rPr lang="en-US" sz="1400" dirty="0" err="1">
                <a:latin typeface="Bodoni MT" panose="02070603080606020203" pitchFamily="18" charset="0"/>
                <a:ea typeface="Times New Roman" panose="02020603050405020304" pitchFamily="18" charset="0"/>
              </a:rPr>
              <a:t>Sweezy</a:t>
            </a:r>
            <a:r>
              <a:rPr lang="en-US" sz="1400" dirty="0">
                <a:latin typeface="Bodoni MT" panose="02070603080606020203" pitchFamily="18" charset="0"/>
                <a:ea typeface="Times New Roman" panose="02020603050405020304" pitchFamily="18" charset="0"/>
              </a:rPr>
              <a:t>, M. (2019). </a:t>
            </a:r>
            <a:r>
              <a:rPr lang="en-US" sz="1400" i="1" dirty="0">
                <a:latin typeface="Bodoni MT" panose="02070603080606020203" pitchFamily="18" charset="0"/>
                <a:ea typeface="Times New Roman" panose="02020603050405020304" pitchFamily="18" charset="0"/>
              </a:rPr>
              <a:t>Internal family systems therapy</a:t>
            </a:r>
            <a:r>
              <a:rPr lang="en-US" sz="1400" dirty="0">
                <a:latin typeface="Bodoni MT" panose="02070603080606020203" pitchFamily="18" charset="0"/>
                <a:ea typeface="Times New Roman" panose="02020603050405020304" pitchFamily="18" charset="0"/>
              </a:rPr>
              <a:t> (2</a:t>
            </a:r>
            <a:r>
              <a:rPr lang="en-US" sz="1400" baseline="30000" dirty="0">
                <a:latin typeface="Bodoni MT" panose="02070603080606020203" pitchFamily="18" charset="0"/>
                <a:ea typeface="Times New Roman" panose="02020603050405020304" pitchFamily="18" charset="0"/>
              </a:rPr>
              <a:t>nd</a:t>
            </a:r>
            <a:r>
              <a:rPr lang="en-US" sz="1400" dirty="0">
                <a:latin typeface="Bodoni MT" panose="02070603080606020203" pitchFamily="18" charset="0"/>
                <a:ea typeface="Times New Roman" panose="02020603050405020304" pitchFamily="18" charset="0"/>
              </a:rPr>
              <a:t> ed.). Guilford.</a:t>
            </a:r>
          </a:p>
          <a:p>
            <a:pPr marL="0" indent="0" defTabSz="457200">
              <a:buNone/>
            </a:pPr>
            <a:r>
              <a:rPr lang="en-US" sz="1400" dirty="0">
                <a:latin typeface="Bodoni MT" panose="02070603080606020203" pitchFamily="18" charset="0"/>
                <a:ea typeface="Times New Roman" panose="02020603050405020304" pitchFamily="18" charset="0"/>
              </a:rPr>
              <a:t>Siegel, D. (2020). </a:t>
            </a:r>
            <a:r>
              <a:rPr lang="en-US" sz="1400" i="1" dirty="0">
                <a:latin typeface="Bodoni MT" panose="02070603080606020203" pitchFamily="18" charset="0"/>
                <a:ea typeface="Times New Roman" panose="02020603050405020304" pitchFamily="18" charset="0"/>
              </a:rPr>
              <a:t>The developing mind</a:t>
            </a:r>
            <a:r>
              <a:rPr lang="en-US" sz="1400" dirty="0">
                <a:latin typeface="Bodoni MT" panose="02070603080606020203" pitchFamily="18" charset="0"/>
                <a:ea typeface="Times New Roman" panose="02020603050405020304" pitchFamily="18" charset="0"/>
              </a:rPr>
              <a:t> (3</a:t>
            </a:r>
            <a:r>
              <a:rPr lang="en-US" sz="1400" baseline="30000" dirty="0">
                <a:latin typeface="Bodoni MT" panose="02070603080606020203" pitchFamily="18" charset="0"/>
                <a:ea typeface="Times New Roman" panose="02020603050405020304" pitchFamily="18" charset="0"/>
              </a:rPr>
              <a:t>rd</a:t>
            </a:r>
            <a:r>
              <a:rPr lang="en-US" sz="1400" dirty="0">
                <a:latin typeface="Bodoni MT" panose="02070603080606020203" pitchFamily="18" charset="0"/>
                <a:ea typeface="Times New Roman" panose="02020603050405020304" pitchFamily="18" charset="0"/>
              </a:rPr>
              <a:t> ed.). Guilford.</a:t>
            </a:r>
          </a:p>
          <a:p>
            <a:pPr marL="0" indent="0" defTabSz="457200">
              <a:buNone/>
            </a:pPr>
            <a:r>
              <a:rPr lang="en-US" sz="1400" b="0" i="0" dirty="0" err="1">
                <a:effectLst/>
                <a:latin typeface="Bodoni MT" panose="02070603080606020203" pitchFamily="18" charset="0"/>
              </a:rPr>
              <a:t>Siehl</a:t>
            </a:r>
            <a:r>
              <a:rPr lang="en-US" sz="1400" b="0" i="0" dirty="0">
                <a:effectLst/>
                <a:latin typeface="Bodoni MT" panose="02070603080606020203" pitchFamily="18" charset="0"/>
              </a:rPr>
              <a:t>, S., </a:t>
            </a:r>
            <a:r>
              <a:rPr lang="en-US" sz="1400" b="0" i="0" dirty="0" err="1">
                <a:effectLst/>
                <a:latin typeface="Bodoni MT" panose="02070603080606020203" pitchFamily="18" charset="0"/>
              </a:rPr>
              <a:t>Robjant</a:t>
            </a:r>
            <a:r>
              <a:rPr lang="en-US" sz="1400" b="0" i="0" dirty="0">
                <a:effectLst/>
                <a:latin typeface="Bodoni MT" panose="02070603080606020203" pitchFamily="18" charset="0"/>
              </a:rPr>
              <a:t>, K., &amp; </a:t>
            </a:r>
            <a:r>
              <a:rPr lang="en-US" sz="1400" b="0" i="0" dirty="0" err="1">
                <a:effectLst/>
                <a:latin typeface="Bodoni MT" panose="02070603080606020203" pitchFamily="18" charset="0"/>
              </a:rPr>
              <a:t>Crombach</a:t>
            </a:r>
            <a:r>
              <a:rPr lang="en-US" sz="1400" b="0" i="0" dirty="0">
                <a:effectLst/>
                <a:latin typeface="Bodoni MT" panose="02070603080606020203" pitchFamily="18" charset="0"/>
              </a:rPr>
              <a:t>, A. (2021). Systematic review and meta-analyses of the long-term efficacy of 	narrative exposure therapy for adults, children and perpetrators. </a:t>
            </a:r>
            <a:r>
              <a:rPr lang="en-US" sz="1400" b="0" i="1" dirty="0">
                <a:effectLst/>
                <a:latin typeface="Bodoni MT" panose="02070603080606020203" pitchFamily="18" charset="0"/>
              </a:rPr>
              <a:t>Psychotherapy Research</a:t>
            </a:r>
            <a:r>
              <a:rPr lang="en-US" sz="1400" b="0" i="0" dirty="0">
                <a:effectLst/>
                <a:latin typeface="Bodoni MT" panose="02070603080606020203" pitchFamily="18" charset="0"/>
              </a:rPr>
              <a:t>, </a:t>
            </a:r>
            <a:r>
              <a:rPr lang="en-US" sz="1400" b="0" i="1" dirty="0">
                <a:effectLst/>
                <a:latin typeface="Bodoni MT" panose="02070603080606020203" pitchFamily="18" charset="0"/>
              </a:rPr>
              <a:t>31</a:t>
            </a:r>
            <a:r>
              <a:rPr lang="en-US" sz="1400" b="0" i="0" dirty="0">
                <a:effectLst/>
                <a:latin typeface="Bodoni MT" panose="02070603080606020203" pitchFamily="18" charset="0"/>
              </a:rPr>
              <a:t>(6), 695-710.</a:t>
            </a:r>
            <a:endParaRPr lang="en-US" sz="1400" dirty="0">
              <a:latin typeface="Bodoni MT" panose="02070603080606020203" pitchFamily="18" charset="0"/>
              <a:ea typeface="Times New Roman" panose="02020603050405020304" pitchFamily="18" charset="0"/>
            </a:endParaRPr>
          </a:p>
          <a:p>
            <a:pPr marL="0" indent="0" defTabSz="457200">
              <a:buNone/>
            </a:pPr>
            <a:r>
              <a:rPr lang="en-US" sz="1400" dirty="0">
                <a:latin typeface="Bodoni MT" panose="02070603080606020203" pitchFamily="18" charset="0"/>
                <a:ea typeface="Times New Roman" panose="02020603050405020304" pitchFamily="18" charset="0"/>
              </a:rPr>
              <a:t>Smith, C. (2003). </a:t>
            </a:r>
            <a:r>
              <a:rPr lang="en-US" sz="1400" i="1" dirty="0">
                <a:latin typeface="Bodoni MT" panose="02070603080606020203" pitchFamily="18" charset="0"/>
                <a:ea typeface="Times New Roman" panose="02020603050405020304" pitchFamily="18" charset="0"/>
              </a:rPr>
              <a:t>The secular revolution: Power, interests, and conflict in the secularization of American public life</a:t>
            </a:r>
            <a:r>
              <a:rPr lang="en-US" sz="1400" dirty="0">
                <a:latin typeface="Bodoni MT" panose="02070603080606020203" pitchFamily="18" charset="0"/>
                <a:ea typeface="Times New Roman" panose="02020603050405020304" pitchFamily="18" charset="0"/>
              </a:rPr>
              <a:t>. 	University of California Press. </a:t>
            </a:r>
          </a:p>
          <a:p>
            <a:pPr marL="0" indent="0" defTabSz="457200">
              <a:buNone/>
            </a:pPr>
            <a:r>
              <a:rPr lang="en-US" sz="1400" dirty="0">
                <a:latin typeface="Bodoni MT" panose="02070603080606020203" pitchFamily="18" charset="0"/>
                <a:ea typeface="Times New Roman" panose="02020603050405020304" pitchFamily="18" charset="0"/>
              </a:rPr>
              <a:t>Stump, E. (2018). </a:t>
            </a:r>
            <a:r>
              <a:rPr lang="en-US" sz="1400" i="1" dirty="0">
                <a:latin typeface="Bodoni MT" panose="02070603080606020203" pitchFamily="18" charset="0"/>
                <a:ea typeface="Times New Roman" panose="02020603050405020304" pitchFamily="18" charset="0"/>
              </a:rPr>
              <a:t>Atonement</a:t>
            </a:r>
            <a:r>
              <a:rPr lang="en-US" sz="1400" dirty="0">
                <a:latin typeface="Bodoni MT" panose="02070603080606020203" pitchFamily="18" charset="0"/>
                <a:ea typeface="Times New Roman" panose="02020603050405020304" pitchFamily="18" charset="0"/>
              </a:rPr>
              <a:t>. Oxford University Press.</a:t>
            </a:r>
          </a:p>
          <a:p>
            <a:pPr marL="0" indent="0" defTabSz="457200">
              <a:buNone/>
            </a:pPr>
            <a:r>
              <a:rPr lang="en-US" sz="1400" dirty="0">
                <a:latin typeface="Bodoni MT" panose="02070603080606020203" pitchFamily="18" charset="0"/>
                <a:ea typeface="Times New Roman" panose="02020603050405020304" pitchFamily="18" charset="0"/>
              </a:rPr>
              <a:t>Taylor, C. (1989). </a:t>
            </a:r>
            <a:r>
              <a:rPr lang="en-US" sz="1400" i="1" dirty="0">
                <a:latin typeface="Bodoni MT" panose="02070603080606020203" pitchFamily="18" charset="0"/>
                <a:ea typeface="Times New Roman" panose="02020603050405020304" pitchFamily="18" charset="0"/>
              </a:rPr>
              <a:t>Sources of the self: The making of the modern identity</a:t>
            </a:r>
            <a:r>
              <a:rPr lang="en-US" sz="1400" dirty="0">
                <a:latin typeface="Bodoni MT" panose="02070603080606020203" pitchFamily="18" charset="0"/>
                <a:ea typeface="Times New Roman" panose="02020603050405020304" pitchFamily="18" charset="0"/>
              </a:rPr>
              <a:t>. Harvard University Press.</a:t>
            </a:r>
          </a:p>
          <a:p>
            <a:pPr marL="0" indent="0" defTabSz="457200">
              <a:buNone/>
            </a:pPr>
            <a:r>
              <a:rPr lang="en-US" sz="1400" dirty="0">
                <a:latin typeface="Bodoni MT" panose="02070603080606020203" pitchFamily="18" charset="0"/>
                <a:ea typeface="Times New Roman" panose="02020603050405020304" pitchFamily="18" charset="0"/>
              </a:rPr>
              <a:t>Taylor, C. (2007). </a:t>
            </a:r>
            <a:r>
              <a:rPr lang="en-US" sz="1400" i="1" dirty="0">
                <a:latin typeface="Bodoni MT" panose="02070603080606020203" pitchFamily="18" charset="0"/>
                <a:ea typeface="Times New Roman" panose="02020603050405020304" pitchFamily="18" charset="0"/>
              </a:rPr>
              <a:t>Modern social imaginaries</a:t>
            </a:r>
            <a:r>
              <a:rPr lang="en-US" sz="1400" dirty="0">
                <a:latin typeface="Bodoni MT" panose="02070603080606020203" pitchFamily="18" charset="0"/>
                <a:ea typeface="Times New Roman" panose="02020603050405020304" pitchFamily="18" charset="0"/>
              </a:rPr>
              <a:t>. Duke University Press. </a:t>
            </a:r>
          </a:p>
          <a:p>
            <a:pPr marL="0" indent="0">
              <a:buNone/>
            </a:pPr>
            <a:r>
              <a:rPr lang="en-US" sz="1400" dirty="0" err="1">
                <a:latin typeface="Bodoni MT" panose="02070603080606020203" pitchFamily="18" charset="0"/>
                <a:ea typeface="Calibri" panose="020F0502020204030204" pitchFamily="34" charset="0"/>
                <a:cs typeface="Times New Roman" panose="02020603050405020304" pitchFamily="18" charset="0"/>
              </a:rPr>
              <a:t>Vanhoozer</a:t>
            </a:r>
            <a:r>
              <a:rPr lang="en-US" sz="1400" dirty="0">
                <a:latin typeface="Bodoni MT" panose="02070603080606020203" pitchFamily="18" charset="0"/>
                <a:ea typeface="Calibri" panose="020F0502020204030204" pitchFamily="34" charset="0"/>
                <a:cs typeface="Times New Roman" panose="02020603050405020304" pitchFamily="18" charset="0"/>
              </a:rPr>
              <a:t>, K. (2005). </a:t>
            </a:r>
            <a:r>
              <a:rPr lang="en-US" sz="1400" i="1" dirty="0">
                <a:latin typeface="Bodoni MT" panose="02070603080606020203" pitchFamily="18" charset="0"/>
                <a:ea typeface="Calibri" panose="020F0502020204030204" pitchFamily="34" charset="0"/>
                <a:cs typeface="Times New Roman" panose="02020603050405020304" pitchFamily="18" charset="0"/>
              </a:rPr>
              <a:t>The drama of doctrine</a:t>
            </a:r>
            <a:r>
              <a:rPr lang="en-US" sz="1400" dirty="0">
                <a:latin typeface="Bodoni MT" panose="02070603080606020203" pitchFamily="18" charset="0"/>
                <a:ea typeface="Calibri" panose="020F0502020204030204" pitchFamily="34" charset="0"/>
                <a:cs typeface="Times New Roman" panose="02020603050405020304" pitchFamily="18" charset="0"/>
              </a:rPr>
              <a:t>. Westminster John Knox.</a:t>
            </a:r>
          </a:p>
          <a:p>
            <a:pPr marL="0" indent="0" defTabSz="457200">
              <a:buNone/>
            </a:pPr>
            <a:r>
              <a:rPr lang="en-US" sz="1400" dirty="0" err="1">
                <a:latin typeface="Bodoni MT" panose="02070603080606020203" pitchFamily="18" charset="0"/>
                <a:ea typeface="Calibri" panose="020F0502020204030204" pitchFamily="34" charset="0"/>
                <a:cs typeface="Times New Roman" panose="02020603050405020304" pitchFamily="18" charset="0"/>
              </a:rPr>
              <a:t>Vanhoozer</a:t>
            </a:r>
            <a:r>
              <a:rPr lang="en-US" sz="1400" dirty="0">
                <a:latin typeface="Bodoni MT" panose="02070603080606020203" pitchFamily="18" charset="0"/>
                <a:ea typeface="Calibri" panose="020F0502020204030204" pitchFamily="34" charset="0"/>
                <a:cs typeface="Times New Roman" panose="02020603050405020304" pitchFamily="18" charset="0"/>
              </a:rPr>
              <a:t>, K. (2014). </a:t>
            </a:r>
            <a:r>
              <a:rPr lang="en-US" sz="1400" i="1" dirty="0">
                <a:latin typeface="Bodoni MT" panose="02070603080606020203" pitchFamily="18" charset="0"/>
                <a:ea typeface="Calibri" panose="020F0502020204030204" pitchFamily="34" charset="0"/>
                <a:cs typeface="Times New Roman" panose="02020603050405020304" pitchFamily="18" charset="0"/>
              </a:rPr>
              <a:t>Faith speaking understanding: Performing the drama of doctrine</a:t>
            </a:r>
            <a:r>
              <a:rPr lang="en-US" sz="1400" dirty="0">
                <a:latin typeface="Bodoni MT" panose="02070603080606020203" pitchFamily="18" charset="0"/>
                <a:ea typeface="Calibri" panose="020F0502020204030204" pitchFamily="34" charset="0"/>
                <a:cs typeface="Times New Roman" panose="02020603050405020304" pitchFamily="18" charset="0"/>
              </a:rPr>
              <a:t>. Westminster John Knox.</a:t>
            </a:r>
          </a:p>
          <a:p>
            <a:pPr marL="0" indent="0" defTabSz="457200">
              <a:buNone/>
            </a:pPr>
            <a:r>
              <a:rPr lang="en-US" sz="1400" dirty="0" err="1">
                <a:latin typeface="Bodoni MT" panose="02070603080606020203" pitchFamily="18" charset="0"/>
              </a:rPr>
              <a:t>Vromans</a:t>
            </a:r>
            <a:r>
              <a:rPr lang="en-US" sz="1400" dirty="0">
                <a:latin typeface="Bodoni MT" panose="02070603080606020203" pitchFamily="18" charset="0"/>
              </a:rPr>
              <a:t>, L. P., &amp; Schweitzer, R. D. (2011) Narrative therapy for adults with major depressive disorder: Improved 	symptom and interpersonal outcomes, </a:t>
            </a:r>
            <a:r>
              <a:rPr lang="en-US" sz="1400" i="1" dirty="0">
                <a:latin typeface="Bodoni MT" panose="02070603080606020203" pitchFamily="18" charset="0"/>
              </a:rPr>
              <a:t>Psychotherapy Research, </a:t>
            </a:r>
            <a:r>
              <a:rPr lang="en-US" sz="1400" dirty="0">
                <a:latin typeface="Bodoni MT" panose="02070603080606020203" pitchFamily="18" charset="0"/>
              </a:rPr>
              <a:t>21(1), 4-15. DOI: 10.1080/10503301003591792</a:t>
            </a:r>
          </a:p>
          <a:p>
            <a:pPr marL="0" indent="0" defTabSz="457200">
              <a:buNone/>
            </a:pPr>
            <a:r>
              <a:rPr lang="en-US" sz="1400" b="0" i="0" dirty="0">
                <a:effectLst/>
                <a:latin typeface="Bodoni MT" panose="02070603080606020203" pitchFamily="18" charset="0"/>
              </a:rPr>
              <a:t>Wei, Y., &amp; Chen, S. (2021). Narrative exposure therapy for posttraumatic stress disorder: A meta-analysis of 	randomized controlled trials. </a:t>
            </a:r>
            <a:r>
              <a:rPr lang="en-US" sz="1400" b="0" i="1" dirty="0">
                <a:effectLst/>
                <a:latin typeface="Bodoni MT" panose="02070603080606020203" pitchFamily="18" charset="0"/>
              </a:rPr>
              <a:t>Psychological Trauma: Theory, Research, Practice, and Policy, 13</a:t>
            </a:r>
            <a:r>
              <a:rPr lang="en-US" sz="1400" b="0" i="0" dirty="0">
                <a:effectLst/>
                <a:latin typeface="Bodoni MT" panose="02070603080606020203" pitchFamily="18" charset="0"/>
              </a:rPr>
              <a:t>(8), 877–	884. </a:t>
            </a:r>
            <a:r>
              <a:rPr lang="en-US" sz="1400" b="0" i="0" u="none" strike="noStrike" dirty="0">
                <a:effectLst/>
                <a:latin typeface="Bodoni MT" panose="02070603080606020203" pitchFamily="18" charset="0"/>
                <a:hlinkClick r:id="rId2">
                  <a:extLst>
                    <a:ext uri="{A12FA001-AC4F-418D-AE19-62706E023703}">
                      <ahyp:hlinkClr xmlns:ahyp="http://schemas.microsoft.com/office/drawing/2018/hyperlinkcolor" val="tx"/>
                    </a:ext>
                  </a:extLst>
                </a:hlinkClick>
              </a:rPr>
              <a:t>doi.org/10.1037/tra0000922</a:t>
            </a:r>
            <a:endParaRPr lang="en-US" sz="1400" dirty="0">
              <a:latin typeface="Bodoni MT" panose="02070603080606020203" pitchFamily="18" charset="0"/>
              <a:ea typeface="Calibri" panose="020F0502020204030204" pitchFamily="34" charset="0"/>
              <a:cs typeface="Times New Roman" panose="02020603050405020304" pitchFamily="18" charset="0"/>
            </a:endParaRPr>
          </a:p>
          <a:p>
            <a:pPr marL="0" indent="0" defTabSz="457200">
              <a:buNone/>
            </a:pPr>
            <a:endParaRPr lang="en-US" sz="1400" dirty="0">
              <a:latin typeface="Bodoni MT" panose="02070603080606020203" pitchFamily="18" charset="0"/>
              <a:ea typeface="Times New Roman" panose="02020603050405020304" pitchFamily="18" charset="0"/>
            </a:endParaRPr>
          </a:p>
          <a:p>
            <a:pPr marL="0" indent="0">
              <a:buNone/>
            </a:pPr>
            <a:endParaRPr lang="en-US" sz="2000" dirty="0">
              <a:latin typeface="Bodoni MT" panose="02070603080606020203" pitchFamily="18" charset="0"/>
            </a:endParaRPr>
          </a:p>
        </p:txBody>
      </p:sp>
      <p:sp>
        <p:nvSpPr>
          <p:cNvPr id="5" name="Title 1"/>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2000" kern="0" dirty="0">
                <a:latin typeface="Bodoni MT" panose="02070603080606020203" pitchFamily="18" charset="0"/>
              </a:rPr>
              <a:t>References, cont’d</a:t>
            </a:r>
          </a:p>
        </p:txBody>
      </p:sp>
    </p:spTree>
    <p:extLst>
      <p:ext uri="{BB962C8B-B14F-4D97-AF65-F5344CB8AC3E}">
        <p14:creationId xmlns:p14="http://schemas.microsoft.com/office/powerpoint/2010/main" val="1094274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76200"/>
            <a:ext cx="8839200" cy="1447800"/>
          </a:xfrm>
        </p:spPr>
        <p:txBody>
          <a:bodyPr anchor="ctr">
            <a:noAutofit/>
          </a:bodyPr>
          <a:lstStyle/>
          <a:p>
            <a:pPr algn="ctr"/>
            <a:r>
              <a:rPr lang="en-US" sz="2000" dirty="0">
                <a:latin typeface="Bell MT" panose="02020503060305020303" pitchFamily="18" charset="0"/>
              </a:rPr>
              <a:t>Appendix 1</a:t>
            </a:r>
            <a:br>
              <a:rPr lang="en-US" sz="2800" dirty="0">
                <a:latin typeface="Bell MT" panose="02020503060305020303" pitchFamily="18" charset="0"/>
              </a:rPr>
            </a:br>
            <a:r>
              <a:rPr lang="en-US" sz="2800" dirty="0">
                <a:latin typeface="Bell MT" panose="02020503060305020303" pitchFamily="18" charset="0"/>
              </a:rPr>
              <a:t>Summaries of the Christian Meta-Narrative</a:t>
            </a:r>
            <a:br>
              <a:rPr lang="en-US" sz="3200" dirty="0">
                <a:latin typeface="Bell MT" panose="02020503060305020303" pitchFamily="18" charset="0"/>
              </a:rPr>
            </a:br>
            <a:r>
              <a:rPr lang="en-US" sz="2000" dirty="0">
                <a:latin typeface="Bell MT" panose="02020503060305020303" pitchFamily="18" charset="0"/>
              </a:rPr>
              <a:t>(From shortest to longest)</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76200" y="1828800"/>
            <a:ext cx="8991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tabLst>
                <a:tab pos="457200" algn="l"/>
              </a:tabLst>
            </a:pPr>
            <a:r>
              <a:rPr lang="en-US" sz="2000" dirty="0">
                <a:latin typeface="Bodoni MT" panose="02070603080606020203" pitchFamily="18" charset="0"/>
                <a:ea typeface="Calibri" panose="020F0502020204030204" pitchFamily="34" charset="0"/>
                <a:cs typeface="Times New Roman" panose="02020603050405020304" pitchFamily="18" charset="0"/>
              </a:rPr>
              <a:t>Johnson, E. L. (2017). </a:t>
            </a:r>
            <a:r>
              <a:rPr lang="en-US" sz="2000" i="1" dirty="0">
                <a:latin typeface="Bodoni MT" panose="02070603080606020203" pitchFamily="18" charset="0"/>
                <a:ea typeface="Calibri" panose="020F0502020204030204" pitchFamily="34" charset="0"/>
                <a:cs typeface="Times New Roman" panose="02020603050405020304" pitchFamily="18" charset="0"/>
              </a:rPr>
              <a:t>God and soul care: The therapeutic resources of the Christian	 faith</a:t>
            </a:r>
            <a:r>
              <a:rPr lang="en-US" sz="2000" dirty="0">
                <a:latin typeface="Bodoni MT" panose="02070603080606020203" pitchFamily="18" charset="0"/>
                <a:ea typeface="Calibri" panose="020F0502020204030204" pitchFamily="34" charset="0"/>
                <a:cs typeface="Times New Roman" panose="02020603050405020304" pitchFamily="18" charset="0"/>
              </a:rPr>
              <a:t>. Chapter 5: “Stories of Glory.” InterVarsity.</a:t>
            </a:r>
          </a:p>
          <a:p>
            <a:pPr marL="0" indent="0" defTabSz="457200">
              <a:buNone/>
            </a:pPr>
            <a:r>
              <a:rPr lang="en-US" sz="2000" dirty="0">
                <a:latin typeface="Bodoni MT" panose="02070603080606020203" pitchFamily="18" charset="0"/>
                <a:ea typeface="Calibri" panose="020F0502020204030204" pitchFamily="34" charset="0"/>
                <a:cs typeface="Times New Roman" panose="02020603050405020304" pitchFamily="18" charset="0"/>
              </a:rPr>
              <a:t>Bartholomew, C., &amp; </a:t>
            </a:r>
            <a:r>
              <a:rPr lang="en-US" sz="2000" dirty="0" err="1">
                <a:latin typeface="Bodoni MT" panose="02070603080606020203" pitchFamily="18" charset="0"/>
                <a:ea typeface="Calibri" panose="020F0502020204030204" pitchFamily="34" charset="0"/>
                <a:cs typeface="Times New Roman" panose="02020603050405020304" pitchFamily="18" charset="0"/>
              </a:rPr>
              <a:t>Goheen</a:t>
            </a:r>
            <a:r>
              <a:rPr lang="en-US" sz="2000" dirty="0">
                <a:latin typeface="Bodoni MT" panose="02070603080606020203" pitchFamily="18" charset="0"/>
                <a:ea typeface="Calibri" panose="020F0502020204030204" pitchFamily="34" charset="0"/>
                <a:cs typeface="Times New Roman" panose="02020603050405020304" pitchFamily="18" charset="0"/>
              </a:rPr>
              <a:t>, M. (2004). </a:t>
            </a:r>
            <a:r>
              <a:rPr lang="en-US" sz="2000" i="1" dirty="0">
                <a:latin typeface="Bodoni MT" panose="02070603080606020203" pitchFamily="18" charset="0"/>
                <a:ea typeface="Calibri" panose="020F0502020204030204" pitchFamily="34" charset="0"/>
                <a:cs typeface="Times New Roman" panose="02020603050405020304" pitchFamily="18" charset="0"/>
              </a:rPr>
              <a:t>The drama of Scripture: Finding your place	 in the biblical story</a:t>
            </a:r>
            <a:r>
              <a:rPr lang="en-US" sz="2000" dirty="0">
                <a:latin typeface="Bodoni MT" panose="02070603080606020203" pitchFamily="18" charset="0"/>
                <a:ea typeface="Calibri" panose="020F0502020204030204" pitchFamily="34" charset="0"/>
                <a:cs typeface="Times New Roman" panose="02020603050405020304" pitchFamily="18" charset="0"/>
              </a:rPr>
              <a:t>. Baker. </a:t>
            </a:r>
          </a:p>
          <a:p>
            <a:pPr marL="0" indent="0">
              <a:buNone/>
            </a:pPr>
            <a:r>
              <a:rPr lang="en-US" sz="2000" dirty="0">
                <a:latin typeface="Bodoni MT" panose="02070603080606020203" pitchFamily="18" charset="0"/>
                <a:ea typeface="Calibri" panose="020F0502020204030204" pitchFamily="34" charset="0"/>
                <a:cs typeface="Times New Roman" panose="02020603050405020304" pitchFamily="18" charset="0"/>
              </a:rPr>
              <a:t>Carson, D. A. (2010). </a:t>
            </a:r>
            <a:r>
              <a:rPr lang="en-US" sz="2000" i="1" dirty="0">
                <a:latin typeface="Bodoni MT" panose="02070603080606020203" pitchFamily="18" charset="0"/>
                <a:ea typeface="Calibri" panose="020F0502020204030204" pitchFamily="34" charset="0"/>
                <a:cs typeface="Times New Roman" panose="02020603050405020304" pitchFamily="18" charset="0"/>
              </a:rPr>
              <a:t>The God who is there: Finding your place in God’s story</a:t>
            </a:r>
            <a:r>
              <a:rPr lang="en-US" sz="2000" dirty="0">
                <a:latin typeface="Bodoni MT" panose="02070603080606020203" pitchFamily="18" charset="0"/>
                <a:ea typeface="Calibri" panose="020F0502020204030204" pitchFamily="34" charset="0"/>
                <a:cs typeface="Times New Roman" panose="02020603050405020304" pitchFamily="18" charset="0"/>
              </a:rPr>
              <a:t>. Baker.</a:t>
            </a:r>
          </a:p>
          <a:p>
            <a:pPr marL="0" indent="0">
              <a:buNone/>
            </a:pPr>
            <a:r>
              <a:rPr lang="en-US" sz="2000" dirty="0" err="1">
                <a:latin typeface="Bodoni MT" panose="02070603080606020203" pitchFamily="18" charset="0"/>
                <a:ea typeface="Calibri" panose="020F0502020204030204" pitchFamily="34" charset="0"/>
                <a:cs typeface="Times New Roman" panose="02020603050405020304" pitchFamily="18" charset="0"/>
              </a:rPr>
              <a:t>Vanhoozer</a:t>
            </a:r>
            <a:r>
              <a:rPr lang="en-US" sz="2000" dirty="0">
                <a:latin typeface="Bodoni MT" panose="02070603080606020203" pitchFamily="18" charset="0"/>
                <a:ea typeface="Calibri" panose="020F0502020204030204" pitchFamily="34" charset="0"/>
                <a:cs typeface="Times New Roman" panose="02020603050405020304" pitchFamily="18" charset="0"/>
              </a:rPr>
              <a:t>, K. (2005). </a:t>
            </a:r>
            <a:r>
              <a:rPr lang="en-US" sz="2000" i="1" dirty="0">
                <a:latin typeface="Bodoni MT" panose="02070603080606020203" pitchFamily="18" charset="0"/>
                <a:ea typeface="Calibri" panose="020F0502020204030204" pitchFamily="34" charset="0"/>
                <a:cs typeface="Times New Roman" panose="02020603050405020304" pitchFamily="18" charset="0"/>
              </a:rPr>
              <a:t>The drama of doctrine</a:t>
            </a:r>
            <a:r>
              <a:rPr lang="en-US" sz="2000" dirty="0">
                <a:latin typeface="Bodoni MT" panose="02070603080606020203" pitchFamily="18" charset="0"/>
                <a:ea typeface="Calibri" panose="020F0502020204030204" pitchFamily="34" charset="0"/>
                <a:cs typeface="Times New Roman" panose="02020603050405020304" pitchFamily="18" charset="0"/>
              </a:rPr>
              <a:t>. Westminster John Knox.</a:t>
            </a:r>
          </a:p>
          <a:p>
            <a:pPr marL="0" indent="0" defTabSz="457200">
              <a:buNone/>
            </a:pPr>
            <a:r>
              <a:rPr lang="en-US" sz="2000" dirty="0" err="1">
                <a:latin typeface="Bodoni MT" panose="02070603080606020203" pitchFamily="18" charset="0"/>
                <a:ea typeface="Calibri" panose="020F0502020204030204" pitchFamily="34" charset="0"/>
                <a:cs typeface="Times New Roman" panose="02020603050405020304" pitchFamily="18" charset="0"/>
              </a:rPr>
              <a:t>Vanhoozer</a:t>
            </a:r>
            <a:r>
              <a:rPr lang="en-US" sz="2000" dirty="0">
                <a:latin typeface="Bodoni MT" panose="02070603080606020203" pitchFamily="18" charset="0"/>
                <a:ea typeface="Calibri" panose="020F0502020204030204" pitchFamily="34" charset="0"/>
                <a:cs typeface="Times New Roman" panose="02020603050405020304" pitchFamily="18" charset="0"/>
              </a:rPr>
              <a:t>, K. (2014). </a:t>
            </a:r>
            <a:r>
              <a:rPr lang="en-US" sz="2000" i="1" dirty="0">
                <a:latin typeface="Bodoni MT" panose="02070603080606020203" pitchFamily="18" charset="0"/>
                <a:ea typeface="Calibri" panose="020F0502020204030204" pitchFamily="34" charset="0"/>
                <a:cs typeface="Times New Roman" panose="02020603050405020304" pitchFamily="18" charset="0"/>
              </a:rPr>
              <a:t>Faith speaking understanding: Performing the drama of		doctrine</a:t>
            </a:r>
            <a:r>
              <a:rPr lang="en-US" sz="2000" dirty="0">
                <a:latin typeface="Bodoni MT" panose="02070603080606020203" pitchFamily="18" charset="0"/>
                <a:ea typeface="Calibri" panose="020F0502020204030204" pitchFamily="34" charset="0"/>
                <a:cs typeface="Times New Roman" panose="02020603050405020304" pitchFamily="18" charset="0"/>
              </a:rPr>
              <a:t>. Westminster John Knox.</a:t>
            </a:r>
          </a:p>
          <a:p>
            <a:pPr marL="0" indent="0" defTabSz="457200">
              <a:buNone/>
            </a:pPr>
            <a:r>
              <a:rPr lang="en-US" sz="2000" dirty="0">
                <a:latin typeface="Bodoni MT" panose="02070603080606020203" pitchFamily="18" charset="0"/>
                <a:ea typeface="Calibri" panose="020F0502020204030204" pitchFamily="34" charset="0"/>
                <a:cs typeface="Times New Roman" panose="02020603050405020304" pitchFamily="18" charset="0"/>
              </a:rPr>
              <a:t>Balthasar, H. U. von. (1988-1998). </a:t>
            </a:r>
            <a:r>
              <a:rPr lang="en-US" sz="2000" i="1" dirty="0">
                <a:latin typeface="Bodoni MT" panose="02070603080606020203" pitchFamily="18" charset="0"/>
                <a:ea typeface="Calibri" panose="020F0502020204030204" pitchFamily="34" charset="0"/>
                <a:cs typeface="Times New Roman" panose="02020603050405020304" pitchFamily="18" charset="0"/>
              </a:rPr>
              <a:t>Theo-drama: Theological dramatic theory </a:t>
            </a:r>
            <a:r>
              <a:rPr lang="en-US" sz="2000" dirty="0">
                <a:latin typeface="Bodoni MT" panose="02070603080606020203" pitchFamily="18" charset="0"/>
                <a:ea typeface="Calibri" panose="020F0502020204030204" pitchFamily="34" charset="0"/>
                <a:cs typeface="Times New Roman" panose="02020603050405020304" pitchFamily="18" charset="0"/>
              </a:rPr>
              <a:t>(Vols 1-	5). Ignatius.</a:t>
            </a:r>
          </a:p>
          <a:p>
            <a:pPr marL="0" indent="0">
              <a:buNone/>
            </a:pPr>
            <a:endParaRPr lang="en-US" sz="2000" kern="0" dirty="0">
              <a:latin typeface="Bodoni MT" panose="02070603080606020203" pitchFamily="18" charset="0"/>
            </a:endParaRPr>
          </a:p>
        </p:txBody>
      </p:sp>
    </p:spTree>
    <p:extLst>
      <p:ext uri="{BB962C8B-B14F-4D97-AF65-F5344CB8AC3E}">
        <p14:creationId xmlns:p14="http://schemas.microsoft.com/office/powerpoint/2010/main" val="3364069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1752600"/>
            <a:ext cx="7315200" cy="914400"/>
          </a:xfrm>
        </p:spPr>
        <p:txBody>
          <a:bodyPr anchor="ctr">
            <a:noAutofit/>
          </a:bodyPr>
          <a:lstStyle/>
          <a:p>
            <a:r>
              <a:rPr lang="en-US" sz="2400" dirty="0">
                <a:latin typeface="Bell MT" panose="02020503060305020303" pitchFamily="18" charset="0"/>
              </a:rPr>
              <a:t>From time immemorial, humans have loved a good story, and they can promote our healing</a:t>
            </a:r>
          </a:p>
        </p:txBody>
      </p:sp>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457200" y="3124200"/>
            <a:ext cx="8991600" cy="3048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457200" indent="-285750">
              <a:buClr>
                <a:schemeClr val="tx2"/>
              </a:buClr>
              <a:buSzPct val="100000"/>
              <a:buFont typeface="+mj-lt"/>
              <a:buAutoNum type="arabicPeriod"/>
            </a:pPr>
            <a:r>
              <a:rPr lang="en-US" sz="2000" kern="0" dirty="0">
                <a:latin typeface="Bodoni MT" panose="02070603080606020203" pitchFamily="18" charset="0"/>
              </a:rPr>
              <a:t>Chronicles of Narnia</a:t>
            </a:r>
          </a:p>
          <a:p>
            <a:pPr marL="457200" indent="-285750">
              <a:buClr>
                <a:schemeClr val="tx2"/>
              </a:buClr>
              <a:buSzPct val="100000"/>
              <a:buFont typeface="+mj-lt"/>
              <a:buAutoNum type="arabicPeriod"/>
            </a:pPr>
            <a:r>
              <a:rPr lang="en-US" sz="2000" kern="0" dirty="0">
                <a:latin typeface="Bodoni MT" panose="02070603080606020203" pitchFamily="18" charset="0"/>
              </a:rPr>
              <a:t>Lord of the Rings</a:t>
            </a:r>
          </a:p>
          <a:p>
            <a:pPr marL="457200" indent="-285750">
              <a:buClr>
                <a:schemeClr val="tx2"/>
              </a:buClr>
              <a:buSzPct val="100000"/>
              <a:buFont typeface="+mj-lt"/>
              <a:buAutoNum type="arabicPeriod"/>
            </a:pPr>
            <a:r>
              <a:rPr lang="en-US" sz="2000" kern="0" dirty="0">
                <a:latin typeface="Bodoni MT" panose="02070603080606020203" pitchFamily="18" charset="0"/>
              </a:rPr>
              <a:t>Flannery O’Connor</a:t>
            </a:r>
          </a:p>
          <a:p>
            <a:pPr marL="457200" indent="-285750">
              <a:buClr>
                <a:schemeClr val="tx2"/>
              </a:buClr>
              <a:buSzPct val="100000"/>
              <a:buFont typeface="+mj-lt"/>
              <a:buAutoNum type="arabicPeriod"/>
            </a:pPr>
            <a:r>
              <a:rPr lang="en-US" sz="2000" kern="0" dirty="0">
                <a:latin typeface="Bodoni MT" panose="02070603080606020203" pitchFamily="18" charset="0"/>
              </a:rPr>
              <a:t>Zombie movies</a:t>
            </a:r>
          </a:p>
          <a:p>
            <a:pPr marL="457200" indent="-285750">
              <a:buClr>
                <a:schemeClr val="tx2"/>
              </a:buClr>
              <a:buSzPct val="100000"/>
              <a:buFont typeface="+mj-lt"/>
              <a:buAutoNum type="arabicPeriod"/>
            </a:pPr>
            <a:r>
              <a:rPr lang="en-US" sz="2000" kern="0" dirty="0">
                <a:latin typeface="Bodoni MT" panose="02070603080606020203" pitchFamily="18" charset="0"/>
              </a:rPr>
              <a:t>Ordinary People</a:t>
            </a:r>
          </a:p>
          <a:p>
            <a:pPr marL="457200" indent="-285750">
              <a:buClr>
                <a:schemeClr val="tx2"/>
              </a:buClr>
              <a:buSzPct val="100000"/>
              <a:buFont typeface="+mj-lt"/>
              <a:buAutoNum type="arabicPeriod"/>
            </a:pPr>
            <a:r>
              <a:rPr lang="en-US" sz="2000" kern="0" dirty="0">
                <a:latin typeface="Bodoni MT" panose="02070603080606020203" pitchFamily="18" charset="0"/>
              </a:rPr>
              <a:t>Inside Out</a:t>
            </a:r>
          </a:p>
        </p:txBody>
      </p:sp>
      <p:sp>
        <p:nvSpPr>
          <p:cNvPr id="5" name="TextBox 4">
            <a:extLst>
              <a:ext uri="{FF2B5EF4-FFF2-40B4-BE49-F238E27FC236}">
                <a16:creationId xmlns:a16="http://schemas.microsoft.com/office/drawing/2014/main" id="{D0DC984F-7527-5518-8ADB-D6B7FFC6436F}"/>
              </a:ext>
            </a:extLst>
          </p:cNvPr>
          <p:cNvSpPr txBox="1"/>
          <p:nvPr/>
        </p:nvSpPr>
        <p:spPr>
          <a:xfrm>
            <a:off x="304800" y="2667000"/>
            <a:ext cx="4729162" cy="400110"/>
          </a:xfrm>
          <a:prstGeom prst="rect">
            <a:avLst/>
          </a:prstGeom>
          <a:noFill/>
        </p:spPr>
        <p:txBody>
          <a:bodyPr wrap="square">
            <a:spAutoFit/>
          </a:bodyPr>
          <a:lstStyle/>
          <a:p>
            <a:r>
              <a:rPr kumimoji="0" lang="en-US" sz="2000" b="0" i="0" u="none" strike="noStrike" kern="1200" cap="none" spc="0" normalizeH="0" noProof="0" dirty="0">
                <a:ln>
                  <a:noFill/>
                </a:ln>
                <a:solidFill>
                  <a:schemeClr val="tx1"/>
                </a:solidFill>
                <a:effectLst/>
                <a:uLnTx/>
                <a:uFillTx/>
                <a:latin typeface="Bodoni MT" panose="02070603080606020203" pitchFamily="18" charset="0"/>
              </a:rPr>
              <a:t>Consider…</a:t>
            </a:r>
            <a:endParaRPr lang="en-US" sz="2000" dirty="0">
              <a:latin typeface="Bodoni MT" panose="02070603080606020203" pitchFamily="18" charset="0"/>
            </a:endParaRPr>
          </a:p>
        </p:txBody>
      </p:sp>
      <p:sp>
        <p:nvSpPr>
          <p:cNvPr id="7" name="TextBox 6">
            <a:extLst>
              <a:ext uri="{FF2B5EF4-FFF2-40B4-BE49-F238E27FC236}">
                <a16:creationId xmlns:a16="http://schemas.microsoft.com/office/drawing/2014/main" id="{E3E7DF75-D595-F97C-B690-D81DE7D73ADF}"/>
              </a:ext>
            </a:extLst>
          </p:cNvPr>
          <p:cNvSpPr txBox="1"/>
          <p:nvPr/>
        </p:nvSpPr>
        <p:spPr>
          <a:xfrm>
            <a:off x="3581400" y="262235"/>
            <a:ext cx="4729162" cy="400110"/>
          </a:xfrm>
          <a:prstGeom prst="rect">
            <a:avLst/>
          </a:prstGeom>
          <a:noFill/>
        </p:spPr>
        <p:txBody>
          <a:bodyPr wrap="square">
            <a:spAutoFit/>
          </a:bodyPr>
          <a:lstStyle/>
          <a:p>
            <a:r>
              <a:rPr lang="en-US" sz="2000" dirty="0">
                <a:solidFill>
                  <a:schemeClr val="tx2"/>
                </a:solidFill>
                <a:latin typeface="Bell MT" panose="02020503060305020303" pitchFamily="18" charset="0"/>
              </a:rPr>
              <a:t>Appendix 2</a:t>
            </a:r>
            <a:endParaRPr lang="en-US" sz="2000" dirty="0">
              <a:solidFill>
                <a:schemeClr val="tx2"/>
              </a:solidFill>
            </a:endParaRPr>
          </a:p>
        </p:txBody>
      </p:sp>
    </p:spTree>
    <p:extLst>
      <p:ext uri="{BB962C8B-B14F-4D97-AF65-F5344CB8AC3E}">
        <p14:creationId xmlns:p14="http://schemas.microsoft.com/office/powerpoint/2010/main" val="63584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838200"/>
            <a:ext cx="8839200" cy="762000"/>
          </a:xfrm>
        </p:spPr>
        <p:txBody>
          <a:bodyPr>
            <a:noAutofit/>
          </a:bodyPr>
          <a:lstStyle/>
          <a:p>
            <a:pPr marL="0" indent="0">
              <a:buNone/>
            </a:pPr>
            <a:endParaRPr lang="en-US" sz="2000" dirty="0">
              <a:latin typeface="Bodoni MT" panose="02070603080606020203" pitchFamily="18" charset="0"/>
            </a:endParaRPr>
          </a:p>
          <a:p>
            <a:pPr marL="0" indent="0">
              <a:buNone/>
            </a:pPr>
            <a:endParaRPr lang="en-US" sz="2000" dirty="0">
              <a:latin typeface="Bodoni MT" panose="02070603080606020203" pitchFamily="18" charset="0"/>
            </a:endParaRPr>
          </a:p>
        </p:txBody>
      </p:sp>
      <p:sp>
        <p:nvSpPr>
          <p:cNvPr id="4" name="Title 1">
            <a:extLst>
              <a:ext uri="{FF2B5EF4-FFF2-40B4-BE49-F238E27FC236}">
                <a16:creationId xmlns:a16="http://schemas.microsoft.com/office/drawing/2014/main" id="{910AA481-A28A-C809-4DC3-D33D4D441BEC}"/>
              </a:ext>
            </a:extLst>
          </p:cNvPr>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3600" kern="0" dirty="0">
                <a:latin typeface="Bodoni MT" panose="02070603080606020203" pitchFamily="18" charset="0"/>
              </a:rPr>
              <a:t>Therapy &amp; Worldview</a:t>
            </a:r>
          </a:p>
        </p:txBody>
      </p:sp>
      <p:sp>
        <p:nvSpPr>
          <p:cNvPr id="7" name="Content Placeholder 2">
            <a:extLst>
              <a:ext uri="{FF2B5EF4-FFF2-40B4-BE49-F238E27FC236}">
                <a16:creationId xmlns:a16="http://schemas.microsoft.com/office/drawing/2014/main" id="{C36E27F9-BA7F-1C18-0496-308B144F3070}"/>
              </a:ext>
            </a:extLst>
          </p:cNvPr>
          <p:cNvSpPr txBox="1">
            <a:spLocks/>
          </p:cNvSpPr>
          <p:nvPr/>
        </p:nvSpPr>
        <p:spPr bwMode="auto">
          <a:xfrm>
            <a:off x="152400" y="1905000"/>
            <a:ext cx="86995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A Christian WV has many features that make it therapeutically better than a secular WV</a:t>
            </a:r>
          </a:p>
          <a:p>
            <a:pPr marL="457200" indent="-285750">
              <a:buClr>
                <a:schemeClr val="tx2"/>
              </a:buClr>
              <a:buSzPct val="100000"/>
              <a:buFont typeface="+mj-lt"/>
              <a:buAutoNum type="arabicPeriod"/>
            </a:pPr>
            <a:r>
              <a:rPr lang="en-US" sz="2000" kern="0" dirty="0">
                <a:latin typeface="Bodoni MT" panose="02070603080606020203" pitchFamily="18" charset="0"/>
              </a:rPr>
              <a:t>Historic Christianity affirms the role of biopsychosocial factors and the value of human effort in human life. So, we can learn much from secular psychology. However, the Bible reveals some essential WV assumptions:</a:t>
            </a:r>
          </a:p>
          <a:p>
            <a:pPr marL="457200" indent="-285750">
              <a:buClr>
                <a:schemeClr val="tx2"/>
              </a:buClr>
              <a:buSzPct val="100000"/>
              <a:buFont typeface="+mj-lt"/>
              <a:buAutoNum type="arabicPeriod"/>
            </a:pPr>
            <a:r>
              <a:rPr lang="en-US" sz="2000" kern="0" dirty="0">
                <a:latin typeface="Bodoni MT" panose="02070603080606020203" pitchFamily="18" charset="0"/>
              </a:rPr>
              <a:t>All good comes </a:t>
            </a:r>
            <a:r>
              <a:rPr lang="en-US" sz="2000" i="1" kern="0" dirty="0">
                <a:latin typeface="Bodoni MT" panose="02070603080606020203" pitchFamily="18" charset="0"/>
              </a:rPr>
              <a:t>ultimately</a:t>
            </a:r>
            <a:r>
              <a:rPr lang="en-US" sz="2000" kern="0" dirty="0">
                <a:latin typeface="Bodoni MT" panose="02070603080606020203" pitchFamily="18" charset="0"/>
              </a:rPr>
              <a:t> from God (Ja 1:17)</a:t>
            </a:r>
          </a:p>
          <a:p>
            <a:pPr marL="457200" indent="-285750">
              <a:buClr>
                <a:schemeClr val="tx2"/>
              </a:buClr>
              <a:buSzPct val="100000"/>
              <a:buFont typeface="+mj-lt"/>
              <a:buAutoNum type="arabicPeriod"/>
            </a:pPr>
            <a:r>
              <a:rPr lang="en-US" sz="2000" kern="0" dirty="0">
                <a:latin typeface="Bodoni MT" panose="02070603080606020203" pitchFamily="18" charset="0"/>
              </a:rPr>
              <a:t>Being made in God’s image (Gen 1:28-31), humans flourish </a:t>
            </a:r>
            <a:r>
              <a:rPr lang="en-US" sz="2000" i="1" kern="0" dirty="0">
                <a:latin typeface="Bodoni MT" panose="02070603080606020203" pitchFamily="18" charset="0"/>
              </a:rPr>
              <a:t>best</a:t>
            </a:r>
            <a:r>
              <a:rPr lang="en-US" sz="2000" kern="0" dirty="0">
                <a:latin typeface="Bodoni MT" panose="02070603080606020203" pitchFamily="18" charset="0"/>
              </a:rPr>
              <a:t> with ethical integrity and in a reciprocal love relationship with their Creator</a:t>
            </a:r>
          </a:p>
          <a:p>
            <a:pPr marL="457200" indent="-285750">
              <a:buClr>
                <a:schemeClr val="tx2"/>
              </a:buClr>
              <a:buSzPct val="100000"/>
              <a:buFont typeface="+mj-lt"/>
              <a:buAutoNum type="arabicPeriod"/>
            </a:pPr>
            <a:r>
              <a:rPr lang="en-US" sz="2000" kern="0" dirty="0">
                <a:latin typeface="Bodoni MT" panose="02070603080606020203" pitchFamily="18" charset="0"/>
              </a:rPr>
              <a:t>Christian teaching about creation leads </a:t>
            </a:r>
            <a:r>
              <a:rPr lang="en-US" sz="2000" kern="0" dirty="0" err="1">
                <a:latin typeface="Bodoni MT" panose="02070603080606020203" pitchFamily="18" charset="0"/>
              </a:rPr>
              <a:t>X’ns</a:t>
            </a:r>
            <a:r>
              <a:rPr lang="en-US" sz="2000" kern="0" dirty="0">
                <a:latin typeface="Bodoni MT" panose="02070603080606020203" pitchFamily="18" charset="0"/>
              </a:rPr>
              <a:t> to trust themselves (e.g., the law of God written on their heart; Ro 2:12-13) and about fallenness leads </a:t>
            </a:r>
            <a:r>
              <a:rPr lang="en-US" sz="2000" kern="0" dirty="0" err="1">
                <a:latin typeface="Bodoni MT" panose="02070603080606020203" pitchFamily="18" charset="0"/>
              </a:rPr>
              <a:t>X’ns</a:t>
            </a:r>
            <a:r>
              <a:rPr lang="en-US" sz="2000" kern="0" dirty="0">
                <a:latin typeface="Bodoni MT" panose="02070603080606020203" pitchFamily="18" charset="0"/>
              </a:rPr>
              <a:t> to mistrust themselves (</a:t>
            </a:r>
            <a:r>
              <a:rPr lang="en-US" sz="2000" kern="0" dirty="0" err="1">
                <a:latin typeface="Bodoni MT" panose="02070603080606020203" pitchFamily="18" charset="0"/>
              </a:rPr>
              <a:t>Jer</a:t>
            </a:r>
            <a:r>
              <a:rPr lang="en-US" sz="2000" kern="0" dirty="0">
                <a:latin typeface="Bodoni MT" panose="02070603080606020203" pitchFamily="18" charset="0"/>
              </a:rPr>
              <a:t> 17:9), and rely on God and others for help</a:t>
            </a:r>
          </a:p>
          <a:p>
            <a:pPr marL="457200" indent="-285750">
              <a:buClr>
                <a:schemeClr val="tx2"/>
              </a:buClr>
              <a:buSzPct val="100000"/>
              <a:buFont typeface="+mj-lt"/>
              <a:buAutoNum type="arabicPeriod"/>
            </a:pPr>
            <a:r>
              <a:rPr lang="en-US" sz="2000" kern="0" dirty="0">
                <a:latin typeface="Bodoni MT" panose="02070603080606020203" pitchFamily="18" charset="0"/>
              </a:rPr>
              <a:t>Humanity was created so the triune God could author a glorious story of soul-healing (Is 43:9) that stars the Son, with the Spirit playing a co-authoring role with those who follow him.</a:t>
            </a:r>
          </a:p>
          <a:p>
            <a:pPr marL="0" indent="0">
              <a:buNone/>
            </a:pPr>
            <a:endParaRPr lang="en-US" sz="2000" kern="0" dirty="0">
              <a:latin typeface="Bodoni MT" panose="02070603080606020203" pitchFamily="18" charset="0"/>
            </a:endParaRPr>
          </a:p>
          <a:p>
            <a:pPr marL="457200" indent="-457200">
              <a:buFont typeface="Wingdings" pitchFamily="2" charset="2"/>
              <a:buAutoNum type="arabicPeriod"/>
            </a:pPr>
            <a:endParaRPr lang="en-US" sz="2000" kern="0" dirty="0">
              <a:latin typeface="Bodoni MT" panose="02070603080606020203" pitchFamily="18" charset="0"/>
            </a:endParaRPr>
          </a:p>
        </p:txBody>
      </p:sp>
      <p:pic>
        <p:nvPicPr>
          <p:cNvPr id="6" name="Picture 5" descr="Close-up of hands touching a crack&#10;&#10;Description automatically generated">
            <a:extLst>
              <a:ext uri="{FF2B5EF4-FFF2-40B4-BE49-F238E27FC236}">
                <a16:creationId xmlns:a16="http://schemas.microsoft.com/office/drawing/2014/main" id="{F66039BC-30E3-6DF6-D4DA-0EDAFB76F3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152400"/>
            <a:ext cx="2781300" cy="1705864"/>
          </a:xfrm>
          <a:prstGeom prst="rect">
            <a:avLst/>
          </a:prstGeom>
        </p:spPr>
      </p:pic>
    </p:spTree>
    <p:extLst>
      <p:ext uri="{BB962C8B-B14F-4D97-AF65-F5344CB8AC3E}">
        <p14:creationId xmlns:p14="http://schemas.microsoft.com/office/powerpoint/2010/main" val="167359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838200"/>
            <a:ext cx="8839200" cy="762000"/>
          </a:xfrm>
        </p:spPr>
        <p:txBody>
          <a:bodyPr>
            <a:noAutofit/>
          </a:bodyPr>
          <a:lstStyle/>
          <a:p>
            <a:pPr marL="0" indent="0">
              <a:buNone/>
            </a:pPr>
            <a:endParaRPr lang="en-US" sz="2000" dirty="0">
              <a:latin typeface="Bodoni MT" panose="02070603080606020203" pitchFamily="18" charset="0"/>
            </a:endParaRPr>
          </a:p>
          <a:p>
            <a:pPr marL="0" indent="0">
              <a:buNone/>
            </a:pPr>
            <a:endParaRPr lang="en-US" sz="2000" dirty="0">
              <a:latin typeface="Bodoni MT" panose="02070603080606020203" pitchFamily="18" charset="0"/>
            </a:endParaRPr>
          </a:p>
        </p:txBody>
      </p:sp>
      <p:sp>
        <p:nvSpPr>
          <p:cNvPr id="4" name="Title 1">
            <a:extLst>
              <a:ext uri="{FF2B5EF4-FFF2-40B4-BE49-F238E27FC236}">
                <a16:creationId xmlns:a16="http://schemas.microsoft.com/office/drawing/2014/main" id="{910AA481-A28A-C809-4DC3-D33D4D441BEC}"/>
              </a:ext>
            </a:extLst>
          </p:cNvPr>
          <p:cNvSpPr txBox="1">
            <a:spLocks/>
          </p:cNvSpPr>
          <p:nvPr/>
        </p:nvSpPr>
        <p:spPr bwMode="auto">
          <a:xfrm>
            <a:off x="304800" y="457200"/>
            <a:ext cx="8637588"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3600" kern="0" dirty="0">
                <a:latin typeface="Bodoni MT" panose="02070603080606020203" pitchFamily="18" charset="0"/>
              </a:rPr>
              <a:t>Therapy &amp; Worldview</a:t>
            </a:r>
          </a:p>
        </p:txBody>
      </p:sp>
      <p:sp>
        <p:nvSpPr>
          <p:cNvPr id="7" name="Content Placeholder 2">
            <a:extLst>
              <a:ext uri="{FF2B5EF4-FFF2-40B4-BE49-F238E27FC236}">
                <a16:creationId xmlns:a16="http://schemas.microsoft.com/office/drawing/2014/main" id="{C36E27F9-BA7F-1C18-0496-308B144F3070}"/>
              </a:ext>
            </a:extLst>
          </p:cNvPr>
          <p:cNvSpPr txBox="1">
            <a:spLocks/>
          </p:cNvSpPr>
          <p:nvPr/>
        </p:nvSpPr>
        <p:spPr bwMode="auto">
          <a:xfrm>
            <a:off x="222250" y="2057400"/>
            <a:ext cx="8699500" cy="320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All psychotherapy assumes a WV; but it’s not noticed unless the counselor and counselee have markedly different WVs </a:t>
            </a:r>
          </a:p>
          <a:p>
            <a:pPr marL="0" indent="0">
              <a:buNone/>
            </a:pPr>
            <a:endParaRPr lang="en-US" sz="2000" kern="0" dirty="0">
              <a:latin typeface="Bodoni MT" panose="02070603080606020203" pitchFamily="18" charset="0"/>
            </a:endParaRPr>
          </a:p>
          <a:p>
            <a:pPr marL="0" indent="0">
              <a:buNone/>
            </a:pPr>
            <a:r>
              <a:rPr lang="en-US" sz="2000" kern="0" dirty="0">
                <a:latin typeface="Bodoni MT" panose="02070603080606020203" pitchFamily="18" charset="0"/>
              </a:rPr>
              <a:t>So, for the rest of our time together, we’re going to be assuming a Christian WV.</a:t>
            </a:r>
          </a:p>
          <a:p>
            <a:pPr marL="0" indent="0">
              <a:buNone/>
            </a:pPr>
            <a:endParaRPr lang="en-US" sz="2000" kern="0" dirty="0">
              <a:latin typeface="Bodoni MT" panose="02070603080606020203" pitchFamily="18" charset="0"/>
            </a:endParaRPr>
          </a:p>
          <a:p>
            <a:pPr marL="0" indent="0">
              <a:buNone/>
            </a:pPr>
            <a:r>
              <a:rPr lang="en-US" sz="2000" kern="0" dirty="0">
                <a:latin typeface="Bodoni MT" panose="02070603080606020203" pitchFamily="18" charset="0"/>
              </a:rPr>
              <a:t>Being a Christian WV therapist doesn’t require the counselee to be a Christian. But if both counselor and counselee are Christian, the therapy can utilize a lot more Christian resources.</a:t>
            </a:r>
          </a:p>
          <a:p>
            <a:pPr marL="0" indent="0">
              <a:buNone/>
            </a:pPr>
            <a:r>
              <a:rPr lang="en-US" sz="2000" kern="0" dirty="0">
                <a:latin typeface="Bodoni MT" panose="02070603080606020203" pitchFamily="18" charset="0"/>
              </a:rPr>
              <a:t>Like Jesus.</a:t>
            </a:r>
          </a:p>
        </p:txBody>
      </p:sp>
      <p:pic>
        <p:nvPicPr>
          <p:cNvPr id="5" name="Picture 4" descr="A person sitting on a couch with a notepad and a person holding her shoulder&#10;&#10;Description automatically generated">
            <a:extLst>
              <a:ext uri="{FF2B5EF4-FFF2-40B4-BE49-F238E27FC236}">
                <a16:creationId xmlns:a16="http://schemas.microsoft.com/office/drawing/2014/main" id="{586C5FE1-5C60-E38C-7EFC-125587B586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00" y="161925"/>
            <a:ext cx="2071688" cy="1457325"/>
          </a:xfrm>
          <a:prstGeom prst="rect">
            <a:avLst/>
          </a:prstGeom>
        </p:spPr>
      </p:pic>
    </p:spTree>
    <p:extLst>
      <p:ext uri="{BB962C8B-B14F-4D97-AF65-F5344CB8AC3E}">
        <p14:creationId xmlns:p14="http://schemas.microsoft.com/office/powerpoint/2010/main" val="374200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fade">
                                      <p:cBhvr>
                                        <p:cTn id="12" dur="500"/>
                                        <p:tgtEl>
                                          <p:spTgt spid="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Effect transition="in" filter="fade">
                                      <p:cBhvr>
                                        <p:cTn id="1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304800"/>
            <a:ext cx="9372600" cy="1058654"/>
          </a:xfrm>
        </p:spPr>
        <p:txBody>
          <a:bodyPr anchor="ctr">
            <a:normAutofit/>
          </a:bodyPr>
          <a:lstStyle/>
          <a:p>
            <a:r>
              <a:rPr lang="en-US" sz="3200" dirty="0">
                <a:latin typeface="Bell MT" panose="02020503060305020303" pitchFamily="18" charset="0"/>
              </a:rPr>
              <a:t>We’re developing a new model of therapy</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1752600"/>
            <a:ext cx="1902477" cy="2209800"/>
          </a:xfrm>
          <a:prstGeom prst="rect">
            <a:avLst/>
          </a:prstGeom>
        </p:spPr>
      </p:pic>
      <p:sp>
        <p:nvSpPr>
          <p:cNvPr id="4" name="Content Placeholder 2">
            <a:extLst>
              <a:ext uri="{FF2B5EF4-FFF2-40B4-BE49-F238E27FC236}">
                <a16:creationId xmlns:a16="http://schemas.microsoft.com/office/drawing/2014/main" id="{5EC30D55-16B5-8492-5DC7-AD9C1A954CC1}"/>
              </a:ext>
            </a:extLst>
          </p:cNvPr>
          <p:cNvSpPr txBox="1">
            <a:spLocks/>
          </p:cNvSpPr>
          <p:nvPr/>
        </p:nvSpPr>
        <p:spPr bwMode="auto">
          <a:xfrm>
            <a:off x="152400" y="1981199"/>
            <a:ext cx="6330950" cy="25146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a:lstStyle>
          <a:p>
            <a:pPr marL="0" indent="0">
              <a:buNone/>
            </a:pPr>
            <a:r>
              <a:rPr lang="en-US" sz="2000" dirty="0">
                <a:latin typeface="Bodoni MT" panose="02070603080606020203" pitchFamily="18" charset="0"/>
              </a:rPr>
              <a:t>It has the following features:</a:t>
            </a:r>
            <a:endParaRPr lang="en-US" sz="2000" kern="0" dirty="0">
              <a:latin typeface="Bodoni MT" panose="02070603080606020203" pitchFamily="18" charset="0"/>
            </a:endParaRPr>
          </a:p>
          <a:p>
            <a:pPr marL="457200" indent="-285750">
              <a:buClr>
                <a:schemeClr val="tx2"/>
              </a:buClr>
              <a:buSzPct val="100000"/>
              <a:buFont typeface="+mj-lt"/>
              <a:buAutoNum type="arabicPeriod"/>
            </a:pPr>
            <a:r>
              <a:rPr lang="en-US" sz="2000" kern="0" dirty="0">
                <a:latin typeface="Bodoni MT" panose="02070603080606020203" pitchFamily="18" charset="0"/>
              </a:rPr>
              <a:t>Christ-centered (i.e., he participates in some sessions)</a:t>
            </a:r>
          </a:p>
          <a:p>
            <a:pPr marL="457200" indent="-285750">
              <a:buClr>
                <a:schemeClr val="tx2"/>
              </a:buClr>
              <a:buSzPct val="100000"/>
              <a:buFont typeface="+mj-lt"/>
              <a:buAutoNum type="arabicPeriod"/>
            </a:pPr>
            <a:r>
              <a:rPr lang="en-US" sz="2000" kern="0" dirty="0">
                <a:latin typeface="Bodoni MT" panose="02070603080606020203" pitchFamily="18" charset="0"/>
              </a:rPr>
              <a:t>Biblically based and enriched by Christian </a:t>
            </a:r>
            <a:r>
              <a:rPr lang="en-US" sz="2000" kern="0" dirty="0" err="1">
                <a:latin typeface="Bodoni MT" panose="02070603080606020203" pitchFamily="18" charset="0"/>
              </a:rPr>
              <a:t>soulcare</a:t>
            </a:r>
            <a:endParaRPr lang="en-US" sz="2000" kern="0" dirty="0">
              <a:latin typeface="Bodoni MT" panose="02070603080606020203" pitchFamily="18" charset="0"/>
            </a:endParaRPr>
          </a:p>
          <a:p>
            <a:pPr marL="457200" indent="-285750">
              <a:buClr>
                <a:schemeClr val="tx2"/>
              </a:buClr>
              <a:buSzPct val="100000"/>
              <a:buFont typeface="+mj-lt"/>
              <a:buAutoNum type="arabicPeriod"/>
            </a:pPr>
            <a:r>
              <a:rPr lang="en-US" sz="2000" kern="0" dirty="0">
                <a:latin typeface="Bodoni MT" panose="02070603080606020203" pitchFamily="18" charset="0"/>
              </a:rPr>
              <a:t>Science-informed and enriched by secular therapy research</a:t>
            </a:r>
          </a:p>
          <a:p>
            <a:pPr marL="457200" indent="-285750">
              <a:buClr>
                <a:schemeClr val="tx2"/>
              </a:buClr>
              <a:buSzPct val="100000"/>
              <a:buFont typeface="+mj-lt"/>
              <a:buAutoNum type="arabicPeriod"/>
            </a:pPr>
            <a:r>
              <a:rPr lang="en-US" sz="2000" kern="0" dirty="0">
                <a:latin typeface="Bodoni MT" panose="02070603080606020203" pitchFamily="18" charset="0"/>
              </a:rPr>
              <a:t>Yet, as a result of concerns about the role of worldview in modern therapy, it seeks to allow maximal Christian influence</a:t>
            </a:r>
          </a:p>
        </p:txBody>
      </p:sp>
      <p:sp>
        <p:nvSpPr>
          <p:cNvPr id="5" name="Title 1">
            <a:extLst>
              <a:ext uri="{FF2B5EF4-FFF2-40B4-BE49-F238E27FC236}">
                <a16:creationId xmlns:a16="http://schemas.microsoft.com/office/drawing/2014/main" id="{4594F438-EC4D-0341-6571-B96BA1134D27}"/>
              </a:ext>
            </a:extLst>
          </p:cNvPr>
          <p:cNvSpPr txBox="1">
            <a:spLocks/>
          </p:cNvSpPr>
          <p:nvPr/>
        </p:nvSpPr>
        <p:spPr bwMode="auto">
          <a:xfrm>
            <a:off x="381000" y="4724400"/>
            <a:ext cx="93726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3200" kern="0" dirty="0">
                <a:latin typeface="Bell MT" panose="02020503060305020303" pitchFamily="18" charset="0"/>
              </a:rPr>
              <a:t>Christ-centered, narrative-based trauma therapy</a:t>
            </a:r>
          </a:p>
        </p:txBody>
      </p:sp>
    </p:spTree>
    <p:extLst>
      <p:ext uri="{BB962C8B-B14F-4D97-AF65-F5344CB8AC3E}">
        <p14:creationId xmlns:p14="http://schemas.microsoft.com/office/powerpoint/2010/main" val="90505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304800"/>
            <a:ext cx="8382000" cy="1058654"/>
          </a:xfrm>
        </p:spPr>
        <p:txBody>
          <a:bodyPr anchor="ctr">
            <a:normAutofit/>
          </a:bodyPr>
          <a:lstStyle/>
          <a:p>
            <a:pPr algn="ctr"/>
            <a:r>
              <a:rPr lang="en-US" sz="3200" dirty="0">
                <a:latin typeface="Bell MT" panose="02020503060305020303" pitchFamily="18" charset="0"/>
              </a:rPr>
              <a:t>Sarah Groves “Less than Scars”</a:t>
            </a:r>
          </a:p>
        </p:txBody>
      </p:sp>
      <p:pic>
        <p:nvPicPr>
          <p:cNvPr id="6" name="Online Media 5" title="Sara Groves - Less Like Scars (Music Video)">
            <a:hlinkClick r:id="" action="ppaction://media"/>
            <a:extLst>
              <a:ext uri="{FF2B5EF4-FFF2-40B4-BE49-F238E27FC236}">
                <a16:creationId xmlns:a16="http://schemas.microsoft.com/office/drawing/2014/main" id="{38D49E9A-2303-1B84-7011-EBDBA379EFD1}"/>
              </a:ext>
            </a:extLst>
          </p:cNvPr>
          <p:cNvPicPr>
            <a:picLocks noRot="1" noChangeAspect="1"/>
          </p:cNvPicPr>
          <p:nvPr>
            <a:videoFile r:link="rId1"/>
          </p:nvPr>
        </p:nvPicPr>
        <p:blipFill>
          <a:blip r:embed="rId3"/>
          <a:stretch>
            <a:fillRect/>
          </a:stretch>
        </p:blipFill>
        <p:spPr>
          <a:xfrm>
            <a:off x="0" y="0"/>
            <a:ext cx="9144000" cy="6858000"/>
          </a:xfrm>
          <a:prstGeom prst="rect">
            <a:avLst/>
          </a:prstGeom>
        </p:spPr>
      </p:pic>
      <p:sp>
        <p:nvSpPr>
          <p:cNvPr id="8" name="TextBox 7">
            <a:extLst>
              <a:ext uri="{FF2B5EF4-FFF2-40B4-BE49-F238E27FC236}">
                <a16:creationId xmlns:a16="http://schemas.microsoft.com/office/drawing/2014/main" id="{0E7975B0-2B36-DF92-C193-80E8112EFFA7}"/>
              </a:ext>
            </a:extLst>
          </p:cNvPr>
          <p:cNvSpPr txBox="1"/>
          <p:nvPr/>
        </p:nvSpPr>
        <p:spPr>
          <a:xfrm>
            <a:off x="2278856" y="3013502"/>
            <a:ext cx="4576762" cy="830997"/>
          </a:xfrm>
          <a:prstGeom prst="rect">
            <a:avLst/>
          </a:prstGeom>
          <a:noFill/>
        </p:spPr>
        <p:txBody>
          <a:bodyPr wrap="square">
            <a:spAutoFit/>
          </a:bodyPr>
          <a:lstStyle/>
          <a:p>
            <a:r>
              <a:rPr lang="en-US" dirty="0"/>
              <a:t>https://www.youtube.com/watch?v=_CjbCcyIiQw</a:t>
            </a:r>
          </a:p>
        </p:txBody>
      </p:sp>
    </p:spTree>
    <p:extLst>
      <p:ext uri="{BB962C8B-B14F-4D97-AF65-F5344CB8AC3E}">
        <p14:creationId xmlns:p14="http://schemas.microsoft.com/office/powerpoint/2010/main" val="99079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838200" y="2133600"/>
            <a:ext cx="8153400" cy="3046988"/>
          </a:xfrm>
          <a:prstGeom prst="rect">
            <a:avLst/>
          </a:prstGeom>
          <a:noFill/>
        </p:spPr>
        <p:txBody>
          <a:bodyPr wrap="square">
            <a:spAutoFit/>
          </a:bodyPr>
          <a:lstStyle/>
          <a:p>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It's been a hard year, but I'm climbing out of the rubble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These lessons are hard, healing changes are subtle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But every day it's…</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Less like tearing, more like building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Less like captive, more like willing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Less like breakdown, more like surrender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Less like haunting, more like remember </a:t>
            </a:r>
            <a:b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a:t>
            </a:r>
          </a:p>
        </p:txBody>
      </p:sp>
    </p:spTree>
    <p:extLst>
      <p:ext uri="{BB962C8B-B14F-4D97-AF65-F5344CB8AC3E}">
        <p14:creationId xmlns:p14="http://schemas.microsoft.com/office/powerpoint/2010/main" val="1600865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1A59F-8F2D-8051-BB25-5E60CBE66EA2}"/>
              </a:ext>
            </a:extLst>
          </p:cNvPr>
          <p:cNvSpPr txBox="1"/>
          <p:nvPr/>
        </p:nvSpPr>
        <p:spPr>
          <a:xfrm>
            <a:off x="838200" y="2133600"/>
            <a:ext cx="8153400" cy="2677656"/>
          </a:xfrm>
          <a:prstGeom prst="rect">
            <a:avLst/>
          </a:prstGeom>
          <a:noFill/>
        </p:spPr>
        <p:txBody>
          <a:bodyPr wrap="square">
            <a:spAutoFit/>
          </a:bodyPr>
          <a:lstStyle/>
          <a:p>
            <a:pPr marL="0" marR="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 feel you here, and you're picking up the pieces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457200">
              <a:spcBef>
                <a:spcPts val="0"/>
              </a:spcBef>
              <a:spcAft>
                <a:spcPts val="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Forever faithful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It seemed out of my hands, a bad situation </a:t>
            </a:r>
            <a:endParaRPr lang="en-US"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US" dirty="0">
                <a:effectLst/>
                <a:latin typeface="Book Antiqua" panose="02040602050305030304" pitchFamily="18" charset="0"/>
                <a:ea typeface="Times New Roman" panose="02020603050405020304" pitchFamily="18" charset="0"/>
                <a:cs typeface="Times New Roman" panose="02020603050405020304" pitchFamily="18" charset="0"/>
              </a:rPr>
              <a:t>But you are able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And in your hands the pain and hurt </a:t>
            </a:r>
            <a:br>
              <a:rPr lang="en-US" dirty="0">
                <a:effectLst/>
                <a:latin typeface="Book Antiqua" panose="02040602050305030304" pitchFamily="18" charset="0"/>
                <a:ea typeface="Times New Roman" panose="02020603050405020304" pitchFamily="18" charset="0"/>
                <a:cs typeface="Times New Roman" panose="02020603050405020304" pitchFamily="18" charset="0"/>
              </a:rPr>
            </a:br>
            <a:r>
              <a:rPr lang="en-US" dirty="0">
                <a:effectLst/>
                <a:latin typeface="Book Antiqua" panose="02040602050305030304" pitchFamily="18" charset="0"/>
                <a:ea typeface="Times New Roman" panose="02020603050405020304" pitchFamily="18" charset="0"/>
                <a:cs typeface="Times New Roman" panose="02020603050405020304" pitchFamily="18" charset="0"/>
              </a:rPr>
              <a:t>Look less like scars and more like…character </a:t>
            </a:r>
            <a:b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8CA886F8-6D7F-EAB0-D113-C8316720BB76}"/>
              </a:ext>
            </a:extLst>
          </p:cNvPr>
          <p:cNvSpPr txBox="1">
            <a:spLocks/>
          </p:cNvSpPr>
          <p:nvPr/>
        </p:nvSpPr>
        <p:spPr bwMode="auto">
          <a:xfrm>
            <a:off x="381000" y="304800"/>
            <a:ext cx="8382000" cy="1058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pPr algn="ctr"/>
            <a:r>
              <a:rPr lang="en-US" sz="3200" kern="0" dirty="0">
                <a:latin typeface="Bell MT" panose="02020503060305020303" pitchFamily="18" charset="0"/>
              </a:rPr>
              <a:t>Sarah Groves “Less Like Scars,” cont’d</a:t>
            </a:r>
          </a:p>
        </p:txBody>
      </p:sp>
    </p:spTree>
    <p:extLst>
      <p:ext uri="{BB962C8B-B14F-4D97-AF65-F5344CB8AC3E}">
        <p14:creationId xmlns:p14="http://schemas.microsoft.com/office/powerpoint/2010/main" val="3854099518"/>
      </p:ext>
    </p:extLst>
  </p:cSld>
  <p:clrMapOvr>
    <a:masterClrMapping/>
  </p:clrMapOvr>
</p:sld>
</file>

<file path=ppt/theme/theme1.xml><?xml version="1.0" encoding="utf-8"?>
<a:theme xmlns:a="http://schemas.openxmlformats.org/drawingml/2006/main" name="Artsy">
  <a:themeElements>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s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Designs\Artsy.pot</Template>
  <TotalTime>13631</TotalTime>
  <Words>5183</Words>
  <Application>Microsoft Office PowerPoint</Application>
  <PresentationFormat>On-screen Show (4:3)</PresentationFormat>
  <Paragraphs>252</Paragraphs>
  <Slides>38</Slides>
  <Notes>1</Notes>
  <HiddenSlides>0</HiddenSlides>
  <MMClips>1</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38</vt:i4>
      </vt:variant>
    </vt:vector>
  </HeadingPairs>
  <TitlesOfParts>
    <vt:vector size="49" baseType="lpstr">
      <vt:lpstr>Aptos</vt:lpstr>
      <vt:lpstr>Arial</vt:lpstr>
      <vt:lpstr>Bell MT</vt:lpstr>
      <vt:lpstr>Bodoni MT</vt:lpstr>
      <vt:lpstr>Book Antiqua</vt:lpstr>
      <vt:lpstr>Calibri</vt:lpstr>
      <vt:lpstr>Cambria</vt:lpstr>
      <vt:lpstr>Times New Roman</vt:lpstr>
      <vt:lpstr>Verdana</vt:lpstr>
      <vt:lpstr>Wingdings</vt:lpstr>
      <vt:lpstr>Artsy</vt:lpstr>
      <vt:lpstr>Christ-Centered, Narrative-Based, Trauma Therapy</vt:lpstr>
      <vt:lpstr>PowerPoint Presentation</vt:lpstr>
      <vt:lpstr>PowerPoint Presentation</vt:lpstr>
      <vt:lpstr>PowerPoint Presentation</vt:lpstr>
      <vt:lpstr>PowerPoint Presentation</vt:lpstr>
      <vt:lpstr>We’re developing a new model of therapy</vt:lpstr>
      <vt:lpstr>Sarah Groves “Less than Scars”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Biblical, Soul-Healing Meta-Narrative</vt:lpstr>
      <vt:lpstr>Narrative within the  Christian Soul-Healing Tradition</vt:lpstr>
      <vt:lpstr>Modern Psychology Documented the Impact of One’s Family-of-Origin Story</vt:lpstr>
      <vt:lpstr>Modern Research on Narrative in Human Life</vt:lpstr>
      <vt:lpstr>PowerPoint Presentation</vt:lpstr>
      <vt:lpstr>PowerPoint Presentation</vt:lpstr>
      <vt:lpstr>PowerPoint Presentation</vt:lpstr>
      <vt:lpstr>What is trauma?</vt:lpstr>
      <vt:lpstr>Narrative Therapy for Trauma</vt:lpstr>
      <vt:lpstr>Narrative Therapy for Trauma</vt:lpstr>
      <vt:lpstr>PowerPoint Presentation</vt:lpstr>
      <vt:lpstr>PowerPoint Presentation</vt:lpstr>
      <vt:lpstr>Long-Term Therapy Goal: Promoting a gradual change in the counselee’s macro-narrative</vt:lpstr>
      <vt:lpstr>Within-Session Goal: Promoting a Redemptive Micro-Narrative </vt:lpstr>
      <vt:lpstr>An Outline of a Christ-Centered,  Narrative-Based Model of Trauma Therapy</vt:lpstr>
      <vt:lpstr>An Outline of a Christ-Centered,  Narrative-Based Model of Trauma Therapy</vt:lpstr>
      <vt:lpstr>An Outline of a Christ-Centered,  Narrative-Based Model of Trauma Therapy</vt:lpstr>
      <vt:lpstr>PowerPoint Presentation</vt:lpstr>
      <vt:lpstr>PowerPoint Presentation</vt:lpstr>
      <vt:lpstr>PowerPoint Presentation</vt:lpstr>
      <vt:lpstr>PowerPoint Presentation</vt:lpstr>
      <vt:lpstr>PowerPoint Presentation</vt:lpstr>
      <vt:lpstr>Appendix 1 Summaries of the Christian Meta-Narrative (From shortest to longest)</vt:lpstr>
      <vt:lpstr>From time immemorial, humans have loved a good story, and they can promote our healing</vt:lpstr>
    </vt:vector>
  </TitlesOfParts>
  <Company>SBTS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linda durkin</dc:creator>
  <cp:lastModifiedBy>Editor A</cp:lastModifiedBy>
  <cp:revision>219</cp:revision>
  <dcterms:created xsi:type="dcterms:W3CDTF">2009-10-28T13:43:36Z</dcterms:created>
  <dcterms:modified xsi:type="dcterms:W3CDTF">2024-10-10T12:55:35Z</dcterms:modified>
</cp:coreProperties>
</file>