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6" r:id="rId2"/>
    <p:sldId id="471" r:id="rId3"/>
    <p:sldId id="472" r:id="rId4"/>
    <p:sldId id="473" r:id="rId5"/>
    <p:sldId id="474" r:id="rId6"/>
    <p:sldId id="475" r:id="rId7"/>
    <p:sldId id="476" r:id="rId8"/>
    <p:sldId id="481" r:id="rId9"/>
    <p:sldId id="497" r:id="rId10"/>
    <p:sldId id="498" r:id="rId11"/>
    <p:sldId id="477" r:id="rId12"/>
    <p:sldId id="499" r:id="rId13"/>
    <p:sldId id="336" r:id="rId14"/>
    <p:sldId id="420" r:id="rId15"/>
    <p:sldId id="421" r:id="rId16"/>
    <p:sldId id="422" r:id="rId17"/>
    <p:sldId id="423" r:id="rId18"/>
    <p:sldId id="424" r:id="rId19"/>
    <p:sldId id="425" r:id="rId20"/>
    <p:sldId id="446" r:id="rId21"/>
    <p:sldId id="443" r:id="rId22"/>
    <p:sldId id="444" r:id="rId23"/>
    <p:sldId id="445" r:id="rId24"/>
    <p:sldId id="426" r:id="rId25"/>
    <p:sldId id="427" r:id="rId26"/>
    <p:sldId id="447" r:id="rId27"/>
    <p:sldId id="448" r:id="rId28"/>
    <p:sldId id="428" r:id="rId29"/>
    <p:sldId id="429" r:id="rId30"/>
    <p:sldId id="450" r:id="rId31"/>
    <p:sldId id="430" r:id="rId32"/>
    <p:sldId id="431" r:id="rId33"/>
    <p:sldId id="432" r:id="rId34"/>
    <p:sldId id="452" r:id="rId35"/>
    <p:sldId id="457" r:id="rId36"/>
    <p:sldId id="456" r:id="rId37"/>
    <p:sldId id="433" r:id="rId38"/>
    <p:sldId id="458" r:id="rId39"/>
    <p:sldId id="434" r:id="rId40"/>
    <p:sldId id="435" r:id="rId41"/>
    <p:sldId id="463" r:id="rId42"/>
    <p:sldId id="436" r:id="rId43"/>
    <p:sldId id="437" r:id="rId44"/>
    <p:sldId id="438" r:id="rId45"/>
    <p:sldId id="439" r:id="rId46"/>
    <p:sldId id="440" r:id="rId47"/>
    <p:sldId id="478" r:id="rId48"/>
    <p:sldId id="480" r:id="rId49"/>
    <p:sldId id="482" r:id="rId50"/>
    <p:sldId id="483" r:id="rId51"/>
    <p:sldId id="484" r:id="rId52"/>
    <p:sldId id="485" r:id="rId53"/>
  </p:sldIdLst>
  <p:sldSz cx="9144000" cy="6858000" type="screen4x3"/>
  <p:notesSz cx="6858000" cy="9144000"/>
  <p:embeddedFontLst>
    <p:embeddedFont>
      <p:font typeface="Arial Black" panose="020B0A04020102020204" pitchFamily="34" charset="0"/>
      <p:bold r:id="rId54"/>
      <p:italic r:id="rId5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vin Lee" initials="kL" lastIdx="1" clrIdx="0">
    <p:extLst>
      <p:ext uri="{19B8F6BF-5375-455C-9EA6-DF929625EA0E}">
        <p15:presenceInfo xmlns:p15="http://schemas.microsoft.com/office/powerpoint/2012/main" userId="f1e9d1ced0ee770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09350B-1159-4D76-997E-7C2117F53062}" v="4" dt="2024-10-23T18:09:52.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font" Target="fonts/font2.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1.fntdata"/><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0E09350B-1159-4D76-997E-7C2117F53062}"/>
    <pc:docChg chg="modSld">
      <pc:chgData name="Kevin and Cindy Lee" userId="0b8913260b828a33" providerId="LiveId" clId="{0E09350B-1159-4D76-997E-7C2117F53062}" dt="2024-10-23T18:09:52.820" v="15" actId="114"/>
      <pc:docMkLst>
        <pc:docMk/>
      </pc:docMkLst>
      <pc:sldChg chg="modSp mod">
        <pc:chgData name="Kevin and Cindy Lee" userId="0b8913260b828a33" providerId="LiveId" clId="{0E09350B-1159-4D76-997E-7C2117F53062}" dt="2024-10-19T12:58:39.735" v="4" actId="1076"/>
        <pc:sldMkLst>
          <pc:docMk/>
          <pc:sldMk cId="1361324017" sldId="435"/>
        </pc:sldMkLst>
        <pc:spChg chg="mod">
          <ac:chgData name="Kevin and Cindy Lee" userId="0b8913260b828a33" providerId="LiveId" clId="{0E09350B-1159-4D76-997E-7C2117F53062}" dt="2024-10-19T12:58:39.735" v="4" actId="1076"/>
          <ac:spMkLst>
            <pc:docMk/>
            <pc:sldMk cId="1361324017" sldId="435"/>
            <ac:spMk id="3" creationId="{00000000-0000-0000-0000-000000000000}"/>
          </ac:spMkLst>
        </pc:spChg>
        <pc:spChg chg="mod">
          <ac:chgData name="Kevin and Cindy Lee" userId="0b8913260b828a33" providerId="LiveId" clId="{0E09350B-1159-4D76-997E-7C2117F53062}" dt="2024-10-19T12:58:22.101" v="3" actId="1076"/>
          <ac:spMkLst>
            <pc:docMk/>
            <pc:sldMk cId="1361324017" sldId="435"/>
            <ac:spMk id="5" creationId="{47E406DC-42F1-4935-9168-0D7B46014301}"/>
          </ac:spMkLst>
        </pc:spChg>
      </pc:sldChg>
      <pc:sldChg chg="modSp mod">
        <pc:chgData name="Kevin and Cindy Lee" userId="0b8913260b828a33" providerId="LiveId" clId="{0E09350B-1159-4D76-997E-7C2117F53062}" dt="2024-10-19T12:53:21.966" v="0" actId="1076"/>
        <pc:sldMkLst>
          <pc:docMk/>
          <pc:sldMk cId="0" sldId="445"/>
        </pc:sldMkLst>
        <pc:spChg chg="mod">
          <ac:chgData name="Kevin and Cindy Lee" userId="0b8913260b828a33" providerId="LiveId" clId="{0E09350B-1159-4D76-997E-7C2117F53062}" dt="2024-10-19T12:53:21.966" v="0" actId="1076"/>
          <ac:spMkLst>
            <pc:docMk/>
            <pc:sldMk cId="0" sldId="445"/>
            <ac:spMk id="2" creationId="{00000000-0000-0000-0000-000000000000}"/>
          </ac:spMkLst>
        </pc:spChg>
      </pc:sldChg>
      <pc:sldChg chg="mod modShow">
        <pc:chgData name="Kevin and Cindy Lee" userId="0b8913260b828a33" providerId="LiveId" clId="{0E09350B-1159-4D76-997E-7C2117F53062}" dt="2024-10-23T18:08:52.555" v="11" actId="729"/>
        <pc:sldMkLst>
          <pc:docMk/>
          <pc:sldMk cId="0" sldId="447"/>
        </pc:sldMkLst>
      </pc:sldChg>
      <pc:sldChg chg="mod modShow">
        <pc:chgData name="Kevin and Cindy Lee" userId="0b8913260b828a33" providerId="LiveId" clId="{0E09350B-1159-4D76-997E-7C2117F53062}" dt="2024-10-23T18:09:15.243" v="12" actId="729"/>
        <pc:sldMkLst>
          <pc:docMk/>
          <pc:sldMk cId="0" sldId="452"/>
        </pc:sldMkLst>
      </pc:sldChg>
      <pc:sldChg chg="mod modShow">
        <pc:chgData name="Kevin and Cindy Lee" userId="0b8913260b828a33" providerId="LiveId" clId="{0E09350B-1159-4D76-997E-7C2117F53062}" dt="2024-10-23T18:09:22.839" v="13" actId="729"/>
        <pc:sldMkLst>
          <pc:docMk/>
          <pc:sldMk cId="0" sldId="456"/>
        </pc:sldMkLst>
      </pc:sldChg>
      <pc:sldChg chg="mod modShow">
        <pc:chgData name="Kevin and Cindy Lee" userId="0b8913260b828a33" providerId="LiveId" clId="{0E09350B-1159-4D76-997E-7C2117F53062}" dt="2024-10-23T18:09:29.415" v="14" actId="729"/>
        <pc:sldMkLst>
          <pc:docMk/>
          <pc:sldMk cId="0" sldId="458"/>
        </pc:sldMkLst>
      </pc:sldChg>
      <pc:sldChg chg="modSp">
        <pc:chgData name="Kevin and Cindy Lee" userId="0b8913260b828a33" providerId="LiveId" clId="{0E09350B-1159-4D76-997E-7C2117F53062}" dt="2024-10-23T18:08:26.917" v="10" actId="20577"/>
        <pc:sldMkLst>
          <pc:docMk/>
          <pc:sldMk cId="1331321178" sldId="473"/>
        </pc:sldMkLst>
        <pc:spChg chg="mod">
          <ac:chgData name="Kevin and Cindy Lee" userId="0b8913260b828a33" providerId="LiveId" clId="{0E09350B-1159-4D76-997E-7C2117F53062}" dt="2024-10-23T18:08:26.917" v="10" actId="20577"/>
          <ac:spMkLst>
            <pc:docMk/>
            <pc:sldMk cId="1331321178" sldId="473"/>
            <ac:spMk id="3" creationId="{00000000-0000-0000-0000-000000000000}"/>
          </ac:spMkLst>
        </pc:spChg>
      </pc:sldChg>
      <pc:sldChg chg="modSp">
        <pc:chgData name="Kevin and Cindy Lee" userId="0b8913260b828a33" providerId="LiveId" clId="{0E09350B-1159-4D76-997E-7C2117F53062}" dt="2024-10-23T18:09:52.820" v="15" actId="114"/>
        <pc:sldMkLst>
          <pc:docMk/>
          <pc:sldMk cId="2445022452" sldId="480"/>
        </pc:sldMkLst>
        <pc:spChg chg="mod">
          <ac:chgData name="Kevin and Cindy Lee" userId="0b8913260b828a33" providerId="LiveId" clId="{0E09350B-1159-4D76-997E-7C2117F53062}" dt="2024-10-23T18:09:52.820" v="15" actId="114"/>
          <ac:spMkLst>
            <pc:docMk/>
            <pc:sldMk cId="2445022452" sldId="480"/>
            <ac:spMk id="3" creationId="{00000000-0000-0000-0000-000000000000}"/>
          </ac:spMkLst>
        </pc:spChg>
      </pc:sldChg>
      <pc:sldChg chg="modSp mod">
        <pc:chgData name="Kevin and Cindy Lee" userId="0b8913260b828a33" providerId="LiveId" clId="{0E09350B-1159-4D76-997E-7C2117F53062}" dt="2024-10-19T13:02:42.041" v="5" actId="1076"/>
        <pc:sldMkLst>
          <pc:docMk/>
          <pc:sldMk cId="1263059153" sldId="484"/>
        </pc:sldMkLst>
        <pc:spChg chg="mod">
          <ac:chgData name="Kevin and Cindy Lee" userId="0b8913260b828a33" providerId="LiveId" clId="{0E09350B-1159-4D76-997E-7C2117F53062}" dt="2024-10-19T13:02:42.041" v="5" actId="1076"/>
          <ac:spMkLst>
            <pc:docMk/>
            <pc:sldMk cId="1263059153" sldId="484"/>
            <ac:spMk id="3" creationId="{00000000-0000-0000-0000-000000000000}"/>
          </ac:spMkLst>
        </pc:spChg>
      </pc:sldChg>
      <pc:sldChg chg="modSp mod">
        <pc:chgData name="Kevin and Cindy Lee" userId="0b8913260b828a33" providerId="LiveId" clId="{0E09350B-1159-4D76-997E-7C2117F53062}" dt="2024-10-19T13:03:06.994" v="7" actId="20577"/>
        <pc:sldMkLst>
          <pc:docMk/>
          <pc:sldMk cId="3713213730" sldId="485"/>
        </pc:sldMkLst>
        <pc:spChg chg="mod">
          <ac:chgData name="Kevin and Cindy Lee" userId="0b8913260b828a33" providerId="LiveId" clId="{0E09350B-1159-4D76-997E-7C2117F53062}" dt="2024-10-19T13:03:06.994" v="7" actId="20577"/>
          <ac:spMkLst>
            <pc:docMk/>
            <pc:sldMk cId="3713213730" sldId="48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8C1C5-32A6-4DED-B8DA-5412A18B7D9F}" type="datetimeFigureOut">
              <a:rPr lang="en-US" smtClean="0"/>
              <a:pPr/>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8C1C5-32A6-4DED-B8DA-5412A18B7D9F}" type="datetimeFigureOut">
              <a:rPr lang="en-US" smtClean="0"/>
              <a:pPr/>
              <a:t>10/23/2024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CDBCB-9349-4947-A7F3-9D2EFDB75C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1295400"/>
            <a:ext cx="7620000" cy="4431983"/>
          </a:xfrm>
          <a:prstGeom prst="rect">
            <a:avLst/>
          </a:prstGeom>
          <a:noFill/>
        </p:spPr>
        <p:txBody>
          <a:bodyPr wrap="square" rtlCol="0">
            <a:spAutoFit/>
          </a:bodyPr>
          <a:lstStyle/>
          <a:p>
            <a:pPr algn="ctr"/>
            <a:r>
              <a:rPr lang="en-US" sz="6600" b="1" dirty="0">
                <a:solidFill>
                  <a:schemeClr val="bg1"/>
                </a:solidFill>
                <a:effectLst>
                  <a:outerShdw blurRad="38100" dist="38100" dir="2700000" algn="tl">
                    <a:srgbClr val="000000">
                      <a:alpha val="43137"/>
                    </a:srgbClr>
                  </a:outerShdw>
                </a:effectLst>
              </a:rPr>
              <a:t>BIBLICAL RESPONSE AND HOPE IN PHYSICAL ILLNESS</a:t>
            </a:r>
          </a:p>
          <a:p>
            <a:pPr algn="ctr"/>
            <a:r>
              <a:rPr lang="en-US" sz="6600" b="1" dirty="0">
                <a:solidFill>
                  <a:schemeClr val="bg1"/>
                </a:solidFill>
                <a:effectLst>
                  <a:outerShdw blurRad="38100" dist="38100" dir="2700000" algn="tl">
                    <a:srgbClr val="000000">
                      <a:alpha val="43137"/>
                    </a:srgbClr>
                  </a:outerShdw>
                </a:effectLst>
              </a:rPr>
              <a:t> </a:t>
            </a:r>
          </a:p>
          <a:p>
            <a:pPr algn="ctr"/>
            <a:endParaRPr lang="en-US"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79248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What we are up against:</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		&gt; New “Normal”</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New can be hard, especially when new doesn’t fit our definition of what we want in life. We just don’t feel like ourselves. We long for the good old days instead of seeing what God is up to with this new normal.</a:t>
            </a:r>
          </a:p>
          <a:p>
            <a:pPr marL="0" indent="0">
              <a:buNone/>
            </a:pPr>
            <a:r>
              <a:rPr lang="en-US" b="1" dirty="0">
                <a:solidFill>
                  <a:schemeClr val="bg1"/>
                </a:solidFill>
                <a:effectLst>
                  <a:outerShdw blurRad="38100" dist="38100" dir="2700000" algn="tl">
                    <a:srgbClr val="000000">
                      <a:alpha val="43137"/>
                    </a:srgbClr>
                  </a:outerShdw>
                </a:effectLst>
              </a:rPr>
              <a:t>	 </a:t>
            </a: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2065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20031574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151" y="914400"/>
            <a:ext cx="7543800" cy="2133600"/>
          </a:xfrm>
        </p:spPr>
        <p:txBody>
          <a:bodyPr>
            <a:noAutofit/>
          </a:bodyPr>
          <a:lstStyle/>
          <a:p>
            <a:pPr marL="0" indent="0">
              <a:buNone/>
            </a:pPr>
            <a:r>
              <a:rPr lang="en-US" sz="2800" b="1" dirty="0">
                <a:solidFill>
                  <a:schemeClr val="bg1"/>
                </a:solidFill>
                <a:effectLst>
                  <a:outerShdw blurRad="38100" dist="38100" dir="2700000" algn="tl">
                    <a:srgbClr val="000000">
                      <a:alpha val="43137"/>
                    </a:srgbClr>
                  </a:outerShdw>
                </a:effectLst>
              </a:rPr>
              <a:t>Sinful Responses:</a:t>
            </a:r>
          </a:p>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r>
              <a:rPr lang="en-US" sz="2800" b="1" dirty="0">
                <a:solidFill>
                  <a:schemeClr val="bg1"/>
                </a:solidFill>
                <a:effectLst>
                  <a:outerShdw blurRad="38100" dist="38100" dir="2700000" algn="tl">
                    <a:srgbClr val="000000">
                      <a:alpha val="43137"/>
                    </a:srgbClr>
                  </a:outerShdw>
                </a:effectLst>
              </a:rPr>
              <a:t>	&gt; Get rid of this at any cost</a:t>
            </a:r>
          </a:p>
          <a:p>
            <a:pPr marL="0" indent="0">
              <a:buNone/>
            </a:pPr>
            <a:r>
              <a:rPr lang="en-US" sz="2800" b="1" dirty="0">
                <a:solidFill>
                  <a:schemeClr val="bg1"/>
                </a:solidFill>
                <a:effectLst>
                  <a:outerShdw blurRad="38100" dist="38100" dir="2700000" algn="tl">
                    <a:srgbClr val="000000">
                      <a:alpha val="43137"/>
                    </a:srgbClr>
                  </a:outerShdw>
                </a:effectLst>
              </a:rPr>
              <a:t>	&gt; God is punishing me.</a:t>
            </a:r>
          </a:p>
          <a:p>
            <a:pPr marL="0" indent="0">
              <a:buNone/>
            </a:pPr>
            <a:r>
              <a:rPr lang="en-US" sz="2800" b="1" dirty="0">
                <a:solidFill>
                  <a:schemeClr val="bg1"/>
                </a:solidFill>
                <a:effectLst>
                  <a:outerShdw blurRad="38100" dist="38100" dir="2700000" algn="tl">
                    <a:srgbClr val="000000">
                      <a:alpha val="43137"/>
                    </a:srgbClr>
                  </a:outerShdw>
                </a:effectLst>
              </a:rPr>
              <a:t>	&gt; God owes me an easier life.</a:t>
            </a:r>
          </a:p>
          <a:p>
            <a:pPr marL="0" indent="0">
              <a:buNone/>
            </a:pPr>
            <a:r>
              <a:rPr lang="en-US" sz="2800" b="1" dirty="0">
                <a:solidFill>
                  <a:schemeClr val="bg1"/>
                </a:solidFill>
                <a:effectLst>
                  <a:outerShdw blurRad="38100" dist="38100" dir="2700000" algn="tl">
                    <a:srgbClr val="000000">
                      <a:alpha val="43137"/>
                    </a:srgbClr>
                  </a:outerShdw>
                </a:effectLst>
              </a:rPr>
              <a:t>	&gt; I can’t do what God calls me to because   	of my condition.</a:t>
            </a:r>
          </a:p>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r>
              <a:rPr lang="en-US" sz="2800" b="1" dirty="0">
                <a:solidFill>
                  <a:schemeClr val="bg1"/>
                </a:solidFill>
                <a:effectLst>
                  <a:outerShdw blurRad="38100" dist="38100" dir="2700000" algn="tl">
                    <a:srgbClr val="000000">
                      <a:alpha val="43137"/>
                    </a:srgbClr>
                  </a:outerShdw>
                </a:effectLst>
              </a:rPr>
              <a:t>Leads to feelings of fear, anxiety, anger, bitterness, self-pity, and despair making your sickness and pain worse.</a:t>
            </a:r>
          </a:p>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endParaRPr lang="en-US" sz="2800"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0"/>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19177784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7696200" cy="2133600"/>
          </a:xfrm>
        </p:spPr>
        <p:txBody>
          <a:bodyPr>
            <a:noAutofit/>
          </a:bodyPr>
          <a:lstStyle/>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r>
              <a:rPr lang="en-US" sz="2800" b="1" dirty="0">
                <a:solidFill>
                  <a:schemeClr val="bg1"/>
                </a:solidFill>
                <a:effectLst>
                  <a:outerShdw blurRad="38100" dist="38100" dir="2700000" algn="tl">
                    <a:srgbClr val="000000">
                      <a:alpha val="43137"/>
                    </a:srgbClr>
                  </a:outerShdw>
                </a:effectLst>
              </a:rPr>
              <a:t>God-Centered Responses:</a:t>
            </a:r>
          </a:p>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r>
              <a:rPr lang="en-US" sz="2800" b="1" dirty="0">
                <a:solidFill>
                  <a:schemeClr val="bg1"/>
                </a:solidFill>
                <a:effectLst>
                  <a:outerShdw blurRad="38100" dist="38100" dir="2700000" algn="tl">
                    <a:srgbClr val="000000">
                      <a:alpha val="43137"/>
                    </a:srgbClr>
                  </a:outerShdw>
                </a:effectLst>
              </a:rPr>
              <a:t>	&gt; God will provide what I need to endure.</a:t>
            </a:r>
          </a:p>
          <a:p>
            <a:pPr marL="0" indent="0">
              <a:buNone/>
            </a:pPr>
            <a:r>
              <a:rPr lang="en-US" sz="2800" b="1" dirty="0">
                <a:solidFill>
                  <a:schemeClr val="bg1"/>
                </a:solidFill>
                <a:effectLst>
                  <a:outerShdw blurRad="38100" dist="38100" dir="2700000" algn="tl">
                    <a:srgbClr val="000000">
                      <a:alpha val="43137"/>
                    </a:srgbClr>
                  </a:outerShdw>
                </a:effectLst>
              </a:rPr>
              <a:t>	&gt; God understands the depths of my illness.</a:t>
            </a:r>
          </a:p>
          <a:p>
            <a:pPr marL="0" indent="0">
              <a:buNone/>
            </a:pPr>
            <a:r>
              <a:rPr lang="en-US" sz="2800" b="1" dirty="0">
                <a:solidFill>
                  <a:schemeClr val="bg1"/>
                </a:solidFill>
                <a:effectLst>
                  <a:outerShdw blurRad="38100" dist="38100" dir="2700000" algn="tl">
                    <a:srgbClr val="000000">
                      <a:alpha val="43137"/>
                    </a:srgbClr>
                  </a:outerShdw>
                </a:effectLst>
              </a:rPr>
              <a:t>	&gt; I don’t understand WHY, but I lean on Him.</a:t>
            </a:r>
          </a:p>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r>
              <a:rPr lang="en-US" sz="2800" b="1" dirty="0">
                <a:solidFill>
                  <a:schemeClr val="bg1"/>
                </a:solidFill>
                <a:effectLst>
                  <a:outerShdw blurRad="38100" dist="38100" dir="2700000" algn="tl">
                    <a:srgbClr val="000000">
                      <a:alpha val="43137"/>
                    </a:srgbClr>
                  </a:outerShdw>
                </a:effectLst>
              </a:rPr>
              <a:t>Leads to joy, hope, perseverance and other-centeredness</a:t>
            </a:r>
          </a:p>
          <a:p>
            <a:pPr marL="0" indent="0">
              <a:buNone/>
            </a:pPr>
            <a:endParaRPr lang="en-US" sz="2800" b="1" dirty="0">
              <a:solidFill>
                <a:schemeClr val="bg1"/>
              </a:solidFill>
              <a:effectLst>
                <a:outerShdw blurRad="38100" dist="38100" dir="2700000" algn="tl">
                  <a:srgbClr val="000000">
                    <a:alpha val="43137"/>
                  </a:srgbClr>
                </a:outerShdw>
              </a:effectLst>
            </a:endParaRPr>
          </a:p>
          <a:p>
            <a:pPr marL="0" indent="0">
              <a:buNone/>
            </a:pPr>
            <a:r>
              <a:rPr lang="en-US" sz="2800" b="1" dirty="0">
                <a:solidFill>
                  <a:schemeClr val="bg1"/>
                </a:solidFill>
                <a:effectLst>
                  <a:outerShdw blurRad="38100" dist="38100" dir="2700000" algn="tl">
                    <a:srgbClr val="000000">
                      <a:alpha val="43137"/>
                    </a:srgbClr>
                  </a:outerShdw>
                </a:effectLst>
              </a:rPr>
              <a:t>1 Peter 1: 3-9 provides encouragement in all trials and suffering including pain and sickness</a:t>
            </a:r>
          </a:p>
          <a:p>
            <a:pPr marL="0" indent="0">
              <a:buNone/>
            </a:pPr>
            <a:endParaRPr lang="en-US" sz="2800"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0"/>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32167306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 calcmode="lin" valueType="num">
                                      <p:cBhvr additive="base">
                                        <p:cTn id="38"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 calcmode="lin" valueType="num">
                                      <p:cBhvr additive="base">
                                        <p:cTn id="44"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58200" cy="2133600"/>
          </a:xfrm>
        </p:spPr>
        <p:txBody>
          <a:bodyPr>
            <a:noAutofit/>
          </a:bodyPr>
          <a:lstStyle/>
          <a:p>
            <a:pPr marL="514350" indent="-514350">
              <a:buFont typeface="+mj-lt"/>
              <a:buAutoNum type="alphaUcPeriod"/>
            </a:pPr>
            <a:r>
              <a:rPr lang="en-US" b="1" dirty="0">
                <a:solidFill>
                  <a:schemeClr val="bg1"/>
                </a:solidFill>
                <a:effectLst>
                  <a:outerShdw blurRad="38100" dist="38100" dir="2700000" algn="tl">
                    <a:srgbClr val="000000">
                      <a:alpha val="43137"/>
                    </a:srgbClr>
                  </a:outerShdw>
                </a:effectLst>
              </a:rPr>
              <a:t>Personal ministry, discipleship, and biblical counseling can help a person with physical illness, even though we do not have a </a:t>
            </a:r>
            <a:r>
              <a:rPr lang="en-US" b="1" u="sng" dirty="0">
                <a:solidFill>
                  <a:schemeClr val="bg1"/>
                </a:solidFill>
                <a:effectLst>
                  <a:outerShdw blurRad="38100" dist="38100" dir="2700000" algn="tl">
                    <a:srgbClr val="000000">
                      <a:alpha val="43137"/>
                    </a:srgbClr>
                  </a:outerShdw>
                </a:effectLst>
                <a:latin typeface="Arial Black" panose="020B0A04020102090204" pitchFamily="34" charset="0"/>
              </a:rPr>
              <a:t>physician’s</a:t>
            </a:r>
            <a:r>
              <a:rPr lang="en-US" b="1" dirty="0">
                <a:solidFill>
                  <a:schemeClr val="bg1"/>
                </a:solidFill>
                <a:effectLst>
                  <a:outerShdw blurRad="38100" dist="38100" dir="2700000" algn="tl">
                    <a:srgbClr val="000000">
                      <a:alpha val="43137"/>
                    </a:srgbClr>
                  </a:outerShdw>
                </a:effectLst>
              </a:rPr>
              <a:t> knowledge.</a:t>
            </a:r>
          </a:p>
        </p:txBody>
      </p:sp>
      <p:sp>
        <p:nvSpPr>
          <p:cNvPr id="4" name="TextBox 3"/>
          <p:cNvSpPr txBox="1"/>
          <p:nvPr/>
        </p:nvSpPr>
        <p:spPr>
          <a:xfrm>
            <a:off x="263769" y="786021"/>
            <a:ext cx="8686800" cy="707886"/>
          </a:xfrm>
          <a:prstGeom prst="rect">
            <a:avLst/>
          </a:prstGeom>
          <a:noFill/>
        </p:spPr>
        <p:txBody>
          <a:bodyPr wrap="square" rtlCol="0">
            <a:spAutoFit/>
          </a:bodyPr>
          <a:lstStyle/>
          <a:p>
            <a:pPr marL="400050" lvl="0" indent="-400050">
              <a:buFont typeface="+mj-lt"/>
              <a:buAutoNum type="romanUcPeriod"/>
            </a:pPr>
            <a:r>
              <a:rPr lang="en-US" sz="4000" b="1" u="sng" dirty="0">
                <a:solidFill>
                  <a:schemeClr val="bg1"/>
                </a:solidFill>
                <a:effectLst>
                  <a:outerShdw blurRad="38100" dist="38100" dir="2700000" algn="tl">
                    <a:srgbClr val="000000">
                      <a:alpha val="43137"/>
                    </a:srgbClr>
                  </a:outerShdw>
                </a:effectLst>
              </a:rPr>
              <a:t>General Principles</a:t>
            </a:r>
          </a:p>
        </p:txBody>
      </p:sp>
      <p:sp>
        <p:nvSpPr>
          <p:cNvPr id="6" name="Content Placeholder 2"/>
          <p:cNvSpPr txBox="1">
            <a:spLocks/>
          </p:cNvSpPr>
          <p:nvPr/>
        </p:nvSpPr>
        <p:spPr>
          <a:xfrm>
            <a:off x="263769" y="4610100"/>
            <a:ext cx="76200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To qualify as a physical illness, a condition must show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damage</a:t>
            </a:r>
            <a:r>
              <a:rPr lang="en-US" sz="3200" b="1" dirty="0">
                <a:solidFill>
                  <a:schemeClr val="bg1"/>
                </a:solidFill>
                <a:effectLst>
                  <a:outerShdw blurRad="38100" dist="38100" dir="2700000" algn="tl">
                    <a:srgbClr val="000000">
                      <a:alpha val="43137"/>
                    </a:srgbClr>
                  </a:outerShdw>
                </a:effectLst>
              </a:rPr>
              <a:t> of the tissues of the body (pathology).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255" y="2019300"/>
            <a:ext cx="8003345" cy="2819400"/>
          </a:xfrm>
        </p:spPr>
        <p:txBody>
          <a:bodyPr>
            <a:noAutofit/>
          </a:bodyPr>
          <a:lstStyle/>
          <a:p>
            <a:pPr marL="514350" indent="-514350">
              <a:buFont typeface="+mj-lt"/>
              <a:buAutoNum type="alphaUcPeriod" startAt="2"/>
            </a:pPr>
            <a:r>
              <a:rPr lang="en-US" b="1" dirty="0">
                <a:solidFill>
                  <a:schemeClr val="bg1"/>
                </a:solidFill>
                <a:effectLst>
                  <a:outerShdw blurRad="38100" dist="38100" dir="2700000" algn="tl">
                    <a:srgbClr val="000000">
                      <a:alpha val="43137"/>
                    </a:srgbClr>
                  </a:outerShdw>
                </a:effectLst>
              </a:rPr>
              <a:t>The person’s </a:t>
            </a:r>
            <a:r>
              <a:rPr lang="en-US" u="sng" dirty="0">
                <a:solidFill>
                  <a:schemeClr val="bg1"/>
                </a:solidFill>
                <a:effectLst>
                  <a:outerShdw blurRad="38100" dist="38100" dir="2700000" algn="tl">
                    <a:srgbClr val="000000">
                      <a:alpha val="43137"/>
                    </a:srgbClr>
                  </a:outerShdw>
                </a:effectLst>
                <a:latin typeface="Arial Black" panose="020B0A04020102090204" pitchFamily="34" charset="0"/>
              </a:rPr>
              <a:t>response</a:t>
            </a:r>
            <a:r>
              <a:rPr lang="en-US" b="1" dirty="0">
                <a:solidFill>
                  <a:schemeClr val="bg1"/>
                </a:solidFill>
                <a:effectLst>
                  <a:outerShdw blurRad="38100" dist="38100" dir="2700000" algn="tl">
                    <a:srgbClr val="000000">
                      <a:alpha val="43137"/>
                    </a:srgbClr>
                  </a:outerShdw>
                </a:effectLst>
              </a:rPr>
              <a:t> to the illness is what matters. The strength of personal ministry is in dealing with the illness from a biblical perspective rather than a medical perspective.</a:t>
            </a:r>
          </a:p>
        </p:txBody>
      </p:sp>
      <p:sp>
        <p:nvSpPr>
          <p:cNvPr id="4" name="TextBox 3"/>
          <p:cNvSpPr txBox="1"/>
          <p:nvPr/>
        </p:nvSpPr>
        <p:spPr>
          <a:xfrm>
            <a:off x="228600" y="358914"/>
            <a:ext cx="8686800" cy="707886"/>
          </a:xfrm>
          <a:prstGeom prst="rect">
            <a:avLst/>
          </a:prstGeom>
          <a:noFill/>
        </p:spPr>
        <p:txBody>
          <a:bodyPr wrap="square" rtlCol="0">
            <a:spAutoFit/>
          </a:bodyPr>
          <a:lstStyle/>
          <a:p>
            <a:pPr marL="400050" lvl="0" indent="-400050">
              <a:buFont typeface="+mj-lt"/>
              <a:buAutoNum type="romanUcPeriod"/>
            </a:pPr>
            <a:r>
              <a:rPr lang="en-US" sz="4000" b="1" u="sng" dirty="0">
                <a:solidFill>
                  <a:schemeClr val="bg1"/>
                </a:solidFill>
                <a:effectLst>
                  <a:outerShdw blurRad="38100" dist="38100" dir="2700000" algn="tl">
                    <a:srgbClr val="000000">
                      <a:alpha val="43137"/>
                    </a:srgbClr>
                  </a:outerShdw>
                </a:effectLst>
              </a:rPr>
              <a:t>General Principles</a:t>
            </a:r>
          </a:p>
        </p:txBody>
      </p:sp>
    </p:spTree>
    <p:extLst>
      <p:ext uri="{BB962C8B-B14F-4D97-AF65-F5344CB8AC3E}">
        <p14:creationId xmlns:p14="http://schemas.microsoft.com/office/powerpoint/2010/main" val="11296790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707886"/>
          </a:xfrm>
          <a:prstGeom prst="rect">
            <a:avLst/>
          </a:prstGeom>
          <a:noFill/>
        </p:spPr>
        <p:txBody>
          <a:bodyPr wrap="square" rtlCol="0">
            <a:spAutoFit/>
          </a:bodyPr>
          <a:lstStyle/>
          <a:p>
            <a:pPr marL="400050" lvl="0" indent="-400050">
              <a:buFont typeface="+mj-lt"/>
              <a:buAutoNum type="romanUcPeriod"/>
            </a:pPr>
            <a:r>
              <a:rPr lang="en-US" sz="4000" b="1" u="sng" dirty="0">
                <a:solidFill>
                  <a:schemeClr val="bg1"/>
                </a:solidFill>
                <a:effectLst>
                  <a:outerShdw blurRad="38100" dist="38100" dir="2700000" algn="tl">
                    <a:srgbClr val="000000">
                      <a:alpha val="43137"/>
                    </a:srgbClr>
                  </a:outerShdw>
                </a:effectLst>
              </a:rPr>
              <a:t>General Principles</a:t>
            </a:r>
          </a:p>
        </p:txBody>
      </p:sp>
      <p:sp>
        <p:nvSpPr>
          <p:cNvPr id="6" name="Content Placeholder 2"/>
          <p:cNvSpPr txBox="1">
            <a:spLocks/>
          </p:cNvSpPr>
          <p:nvPr/>
        </p:nvSpPr>
        <p:spPr>
          <a:xfrm>
            <a:off x="568570" y="3429000"/>
            <a:ext cx="7526215" cy="14478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endParaRPr lang="en-US" sz="2800" b="1" dirty="0">
              <a:solidFill>
                <a:schemeClr val="bg1"/>
              </a:solidFill>
              <a:effectLst>
                <a:outerShdw blurRad="38100" dist="38100" dir="2700000" algn="tl">
                  <a:srgbClr val="000000">
                    <a:alpha val="43137"/>
                  </a:srgbClr>
                </a:outerShdw>
              </a:effectLst>
            </a:endParaRPr>
          </a:p>
          <a:p>
            <a:pPr marL="514350" lvl="0" indent="-514350">
              <a:spcBef>
                <a:spcPct val="20000"/>
              </a:spcBef>
              <a:buFont typeface="+mj-lt"/>
              <a:buAutoNum type="arabicPeriod" startAt="2"/>
            </a:pPr>
            <a:endParaRPr lang="en-US" sz="2800" b="1" dirty="0">
              <a:solidFill>
                <a:schemeClr val="bg1"/>
              </a:solidFill>
              <a:effectLst>
                <a:outerShdw blurRad="38100" dist="38100" dir="2700000" algn="tl">
                  <a:srgbClr val="000000">
                    <a:alpha val="43137"/>
                  </a:srgbClr>
                </a:outerShdw>
              </a:effectLst>
            </a:endParaRPr>
          </a:p>
          <a:p>
            <a:pPr marL="514350" lvl="0" indent="-514350">
              <a:spcBef>
                <a:spcPct val="20000"/>
              </a:spcBef>
              <a:buFont typeface="+mj-lt"/>
              <a:buAutoNum type="arabicPeriod" startAt="2"/>
            </a:pPr>
            <a:r>
              <a:rPr lang="en-US" sz="2800" b="1" dirty="0">
                <a:solidFill>
                  <a:schemeClr val="bg1"/>
                </a:solidFill>
                <a:effectLst>
                  <a:outerShdw blurRad="38100" dist="38100" dir="2700000" algn="tl">
                    <a:srgbClr val="000000">
                      <a:alpha val="43137"/>
                    </a:srgbClr>
                  </a:outerShdw>
                </a:effectLst>
              </a:rPr>
              <a:t>What he/she </a:t>
            </a:r>
            <a:r>
              <a:rPr lang="en-US" sz="2800" u="sng" dirty="0">
                <a:solidFill>
                  <a:schemeClr val="bg1"/>
                </a:solidFill>
                <a:effectLst>
                  <a:outerShdw blurRad="38100" dist="38100" dir="2700000" algn="tl">
                    <a:srgbClr val="000000">
                      <a:alpha val="43137"/>
                    </a:srgbClr>
                  </a:outerShdw>
                </a:effectLst>
                <a:latin typeface="Arial Black" panose="020B0A04020102090204" pitchFamily="34" charset="0"/>
              </a:rPr>
              <a:t>thinks</a:t>
            </a:r>
            <a:r>
              <a:rPr lang="en-US" sz="2800" b="1" dirty="0">
                <a:solidFill>
                  <a:schemeClr val="bg1"/>
                </a:solidFill>
                <a:effectLst>
                  <a:outerShdw blurRad="38100" dist="38100" dir="2700000" algn="tl">
                    <a:srgbClr val="000000">
                      <a:alpha val="43137"/>
                    </a:srgbClr>
                  </a:outerShdw>
                </a:effectLst>
              </a:rPr>
              <a:t> about what’s happening matters.</a:t>
            </a:r>
          </a:p>
        </p:txBody>
      </p:sp>
      <p:sp>
        <p:nvSpPr>
          <p:cNvPr id="5" name="Content Placeholder 2">
            <a:extLst>
              <a:ext uri="{FF2B5EF4-FFF2-40B4-BE49-F238E27FC236}">
                <a16:creationId xmlns:a16="http://schemas.microsoft.com/office/drawing/2014/main" id="{B9150AC4-9CD0-45E4-B152-B246CBDDF9EF}"/>
              </a:ext>
            </a:extLst>
          </p:cNvPr>
          <p:cNvSpPr txBox="1">
            <a:spLocks/>
          </p:cNvSpPr>
          <p:nvPr/>
        </p:nvSpPr>
        <p:spPr>
          <a:xfrm>
            <a:off x="568570" y="1752600"/>
            <a:ext cx="8346830" cy="22860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2800" b="1" dirty="0">
                <a:solidFill>
                  <a:schemeClr val="bg1"/>
                </a:solidFill>
                <a:effectLst>
                  <a:outerShdw blurRad="38100" dist="38100" dir="2700000" algn="tl">
                    <a:srgbClr val="000000">
                      <a:alpha val="43137"/>
                    </a:srgbClr>
                  </a:outerShdw>
                </a:effectLst>
              </a:rPr>
              <a:t>Information from the person is </a:t>
            </a:r>
            <a:r>
              <a:rPr lang="en-US" sz="2800" u="sng" dirty="0">
                <a:solidFill>
                  <a:schemeClr val="bg1"/>
                </a:solidFill>
                <a:effectLst>
                  <a:outerShdw blurRad="38100" dist="38100" dir="2700000" algn="tl">
                    <a:srgbClr val="000000">
                      <a:alpha val="43137"/>
                    </a:srgbClr>
                  </a:outerShdw>
                </a:effectLst>
                <a:latin typeface="Arial Black" panose="020B0A04020102090204" pitchFamily="34" charset="0"/>
              </a:rPr>
              <a:t>helpful</a:t>
            </a:r>
            <a:r>
              <a:rPr lang="en-US" sz="2800" b="1" dirty="0">
                <a:solidFill>
                  <a:schemeClr val="bg1"/>
                </a:solidFill>
                <a:effectLst>
                  <a:outerShdw blurRad="38100" dist="38100" dir="2700000" algn="tl">
                    <a:srgbClr val="000000">
                      <a:alpha val="43137"/>
                    </a:srgbClr>
                  </a:outerShdw>
                </a:effectLst>
              </a:rPr>
              <a:t>; do good data gathering. Don’t argue about whether a disorder diagnosis is viable. Your goal is to help redirect your/his/her life.</a:t>
            </a:r>
          </a:p>
        </p:txBody>
      </p:sp>
    </p:spTree>
    <p:extLst>
      <p:ext uri="{BB962C8B-B14F-4D97-AF65-F5344CB8AC3E}">
        <p14:creationId xmlns:p14="http://schemas.microsoft.com/office/powerpoint/2010/main" val="24002760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0662" y="1606153"/>
            <a:ext cx="8229600" cy="838200"/>
          </a:xfrm>
        </p:spPr>
        <p:txBody>
          <a:bodyPr>
            <a:noAutofit/>
          </a:bodyPr>
          <a:lstStyle/>
          <a:p>
            <a:pPr marL="514350" indent="-514350">
              <a:buFont typeface="+mj-lt"/>
              <a:buAutoNum type="alphaUcPeriod"/>
            </a:pPr>
            <a:r>
              <a:rPr lang="en-US" b="1" dirty="0">
                <a:solidFill>
                  <a:schemeClr val="bg1"/>
                </a:solidFill>
                <a:effectLst>
                  <a:outerShdw blurRad="38100" dist="38100" dir="2700000" algn="tl">
                    <a:srgbClr val="000000">
                      <a:alpha val="43137"/>
                    </a:srgbClr>
                  </a:outerShdw>
                </a:effectLst>
              </a:rPr>
              <a:t>Adequate data gathering is </a:t>
            </a:r>
            <a:r>
              <a:rPr lang="en-US" b="1" u="sng" dirty="0">
                <a:solidFill>
                  <a:schemeClr val="bg1"/>
                </a:solidFill>
                <a:effectLst>
                  <a:outerShdw blurRad="38100" dist="38100" dir="2700000" algn="tl">
                    <a:srgbClr val="000000">
                      <a:alpha val="43137"/>
                    </a:srgbClr>
                  </a:outerShdw>
                </a:effectLst>
                <a:latin typeface="Arial Black" panose="020B0A04020102090204" pitchFamily="34" charset="0"/>
              </a:rPr>
              <a:t>essential</a:t>
            </a:r>
            <a:r>
              <a:rPr lang="en-US" b="1" dirty="0">
                <a:solidFill>
                  <a:schemeClr val="bg1"/>
                </a:solidFill>
                <a:effectLst>
                  <a:outerShdw blurRad="38100" dist="38100" dir="2700000" algn="tl">
                    <a:srgbClr val="000000">
                      <a:alpha val="43137"/>
                    </a:srgbClr>
                  </a:outerShdw>
                </a:effectLst>
              </a:rPr>
              <a:t>.</a:t>
            </a:r>
          </a:p>
        </p:txBody>
      </p:sp>
      <p:sp>
        <p:nvSpPr>
          <p:cNvPr id="4" name="TextBox 3"/>
          <p:cNvSpPr txBox="1"/>
          <p:nvPr/>
        </p:nvSpPr>
        <p:spPr>
          <a:xfrm>
            <a:off x="0" y="358914"/>
            <a:ext cx="91440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609600" y="2362200"/>
            <a:ext cx="8229600" cy="8763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Learn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basic</a:t>
            </a:r>
            <a:r>
              <a:rPr lang="en-US" sz="3200" b="1" dirty="0">
                <a:solidFill>
                  <a:schemeClr val="bg1"/>
                </a:solidFill>
                <a:effectLst>
                  <a:outerShdw blurRad="38100" dist="38100" dir="2700000" algn="tl">
                    <a:srgbClr val="000000">
                      <a:alpha val="43137"/>
                    </a:srgbClr>
                  </a:outerShdw>
                </a:effectLst>
              </a:rPr>
              <a:t> facts about the condition.</a:t>
            </a:r>
          </a:p>
        </p:txBody>
      </p:sp>
      <p:sp>
        <p:nvSpPr>
          <p:cNvPr id="5" name="Content Placeholder 2"/>
          <p:cNvSpPr txBox="1">
            <a:spLocks/>
          </p:cNvSpPr>
          <p:nvPr/>
        </p:nvSpPr>
        <p:spPr>
          <a:xfrm>
            <a:off x="762000" y="3314700"/>
            <a:ext cx="8001000" cy="13335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200" b="1" dirty="0">
                <a:solidFill>
                  <a:schemeClr val="bg1"/>
                </a:solidFill>
                <a:effectLst>
                  <a:outerShdw blurRad="38100" dist="38100" dir="2700000" algn="tl">
                    <a:srgbClr val="000000">
                      <a:alpha val="43137"/>
                    </a:srgbClr>
                  </a:outerShdw>
                </a:effectLst>
              </a:rPr>
              <a:t>Learn how it was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diagnosed</a:t>
            </a:r>
            <a:r>
              <a:rPr lang="en-US" sz="3200" b="1" dirty="0">
                <a:solidFill>
                  <a:schemeClr val="bg1"/>
                </a:solidFill>
                <a:effectLst>
                  <a:outerShdw blurRad="38100" dist="38100" dir="2700000" algn="tl">
                    <a:srgbClr val="000000">
                      <a:alpha val="43137"/>
                    </a:srgbClr>
                  </a:outerShdw>
                </a:effectLst>
              </a:rPr>
              <a:t> (is there provable organic damage).</a:t>
            </a:r>
          </a:p>
        </p:txBody>
      </p:sp>
      <p:sp>
        <p:nvSpPr>
          <p:cNvPr id="7" name="Content Placeholder 2"/>
          <p:cNvSpPr txBox="1">
            <a:spLocks/>
          </p:cNvSpPr>
          <p:nvPr/>
        </p:nvSpPr>
        <p:spPr>
          <a:xfrm>
            <a:off x="762000" y="4762500"/>
            <a:ext cx="6400800" cy="1790700"/>
          </a:xfrm>
          <a:prstGeom prst="rect">
            <a:avLst/>
          </a:prstGeom>
        </p:spPr>
        <p:txBody>
          <a:bodyPr vert="horz" lIns="91440" tIns="45720" rIns="91440" bIns="45720" rtlCol="0">
            <a:normAutofit fontScale="92500" lnSpcReduction="10000"/>
          </a:bodyPr>
          <a:lstStyle/>
          <a:p>
            <a:pPr marL="514350" lvl="0" indent="-514350">
              <a:spcBef>
                <a:spcPct val="20000"/>
              </a:spcBef>
              <a:buFont typeface="+mj-lt"/>
              <a:buAutoNum type="alphaLcPeriod" startAt="2"/>
            </a:pPr>
            <a:r>
              <a:rPr lang="en-US" sz="3200" b="1" dirty="0">
                <a:solidFill>
                  <a:schemeClr val="bg1"/>
                </a:solidFill>
                <a:effectLst>
                  <a:outerShdw blurRad="38100" dist="38100" dir="2700000" algn="tl">
                    <a:srgbClr val="000000">
                      <a:alpha val="43137"/>
                    </a:srgbClr>
                  </a:outerShdw>
                </a:effectLst>
              </a:rPr>
              <a:t>Understand the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effect</a:t>
            </a:r>
            <a:r>
              <a:rPr lang="en-US" sz="3200" b="1" dirty="0">
                <a:solidFill>
                  <a:schemeClr val="bg1"/>
                </a:solidFill>
                <a:effectLst>
                  <a:outerShdw blurRad="38100" dist="38100" dir="2700000" algn="tl">
                    <a:srgbClr val="000000">
                      <a:alpha val="43137"/>
                    </a:srgbClr>
                  </a:outerShdw>
                </a:effectLst>
              </a:rPr>
              <a:t> on the person’s way of life, and how the person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responds</a:t>
            </a:r>
            <a:r>
              <a:rPr lang="en-US" sz="3200" b="1" dirty="0">
                <a:solidFill>
                  <a:schemeClr val="bg1"/>
                </a:solidFill>
                <a:effectLst>
                  <a:outerShdw blurRad="38100" dist="38100" dir="2700000" algn="tl">
                    <a:srgbClr val="000000">
                      <a:alpha val="43137"/>
                    </a:srgbClr>
                  </a:outerShdw>
                </a:effectLst>
              </a:rPr>
              <a:t> to these effects.</a:t>
            </a:r>
          </a:p>
        </p:txBody>
      </p:sp>
    </p:spTree>
    <p:extLst>
      <p:ext uri="{BB962C8B-B14F-4D97-AF65-F5344CB8AC3E}">
        <p14:creationId xmlns:p14="http://schemas.microsoft.com/office/powerpoint/2010/main" val="38189398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strips(downRight)">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strips(downRight)">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5" name="Content Placeholder 2"/>
          <p:cNvSpPr txBox="1">
            <a:spLocks/>
          </p:cNvSpPr>
          <p:nvPr/>
        </p:nvSpPr>
        <p:spPr>
          <a:xfrm>
            <a:off x="426720" y="1828800"/>
            <a:ext cx="8001000" cy="14859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3200" b="1" dirty="0">
                <a:solidFill>
                  <a:schemeClr val="bg1"/>
                </a:solidFill>
                <a:effectLst>
                  <a:outerShdw blurRad="38100" dist="38100" dir="2700000" algn="tl">
                    <a:srgbClr val="000000">
                      <a:alpha val="43137"/>
                    </a:srgbClr>
                  </a:outerShdw>
                </a:effectLst>
              </a:rPr>
              <a:t>What are the person’s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thoughts</a:t>
            </a:r>
            <a:r>
              <a:rPr lang="en-US" sz="3200" b="1" dirty="0">
                <a:solidFill>
                  <a:schemeClr val="bg1"/>
                </a:solidFill>
                <a:effectLst>
                  <a:outerShdw blurRad="38100" dist="38100" dir="2700000" algn="tl">
                    <a:srgbClr val="000000">
                      <a:alpha val="43137"/>
                    </a:srgbClr>
                  </a:outerShdw>
                </a:effectLst>
              </a:rPr>
              <a:t> and attitudes about the condition?</a:t>
            </a:r>
          </a:p>
        </p:txBody>
      </p:sp>
      <p:sp>
        <p:nvSpPr>
          <p:cNvPr id="7" name="Content Placeholder 2"/>
          <p:cNvSpPr txBox="1">
            <a:spLocks/>
          </p:cNvSpPr>
          <p:nvPr/>
        </p:nvSpPr>
        <p:spPr>
          <a:xfrm>
            <a:off x="426720" y="3178804"/>
            <a:ext cx="7010400" cy="2247900"/>
          </a:xfrm>
          <a:prstGeom prst="rect">
            <a:avLst/>
          </a:prstGeom>
        </p:spPr>
        <p:txBody>
          <a:bodyPr vert="horz" lIns="91440" tIns="45720" rIns="91440" bIns="45720" rtlCol="0">
            <a:normAutofit fontScale="92500"/>
          </a:bodyPr>
          <a:lstStyle/>
          <a:p>
            <a:pPr marL="514350" lvl="0" indent="-514350">
              <a:spcBef>
                <a:spcPct val="20000"/>
              </a:spcBef>
              <a:buFont typeface="+mj-lt"/>
              <a:buAutoNum type="alphaLcPeriod" startAt="4"/>
            </a:pPr>
            <a:r>
              <a:rPr lang="en-US" sz="3200" b="1" dirty="0">
                <a:solidFill>
                  <a:schemeClr val="bg1"/>
                </a:solidFill>
                <a:effectLst>
                  <a:outerShdw blurRad="38100" dist="38100" dir="2700000" algn="tl">
                    <a:srgbClr val="000000">
                      <a:alpha val="43137"/>
                    </a:srgbClr>
                  </a:outerShdw>
                </a:effectLst>
              </a:rPr>
              <a:t>What are the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effects</a:t>
            </a:r>
            <a:r>
              <a:rPr lang="en-US" sz="3200" b="1" dirty="0">
                <a:solidFill>
                  <a:schemeClr val="bg1"/>
                </a:solidFill>
                <a:effectLst>
                  <a:outerShdw blurRad="38100" dist="38100" dir="2700000" algn="tl">
                    <a:srgbClr val="000000">
                      <a:alpha val="43137"/>
                    </a:srgbClr>
                  </a:outerShdw>
                </a:effectLst>
              </a:rPr>
              <a:t> of medication? Are there any possible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complications</a:t>
            </a:r>
            <a:r>
              <a:rPr lang="en-US" sz="3200" b="1" dirty="0">
                <a:solidFill>
                  <a:schemeClr val="bg1"/>
                </a:solidFill>
                <a:effectLst>
                  <a:outerShdw blurRad="38100" dist="38100" dir="2700000" algn="tl">
                    <a:srgbClr val="000000">
                      <a:alpha val="43137"/>
                    </a:srgbClr>
                  </a:outerShdw>
                </a:effectLst>
              </a:rPr>
              <a:t> the person will have to deal with as a result of medications?</a:t>
            </a:r>
          </a:p>
        </p:txBody>
      </p:sp>
    </p:spTree>
    <p:extLst>
      <p:ext uri="{BB962C8B-B14F-4D97-AF65-F5344CB8AC3E}">
        <p14:creationId xmlns:p14="http://schemas.microsoft.com/office/powerpoint/2010/main" val="31566726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457200" y="1820932"/>
            <a:ext cx="8229600" cy="14097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Learn about the person’s personal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relationship</a:t>
            </a:r>
            <a:r>
              <a:rPr lang="en-US" sz="3200" b="1" dirty="0">
                <a:solidFill>
                  <a:schemeClr val="bg1"/>
                </a:solidFill>
                <a:effectLst>
                  <a:outerShdw blurRad="38100" dist="38100" dir="2700000" algn="tl">
                    <a:srgbClr val="000000">
                      <a:alpha val="43137"/>
                    </a:srgbClr>
                  </a:outerShdw>
                </a:effectLst>
              </a:rPr>
              <a:t> with the Lord.</a:t>
            </a:r>
          </a:p>
        </p:txBody>
      </p:sp>
      <p:sp>
        <p:nvSpPr>
          <p:cNvPr id="5" name="Content Placeholder 2"/>
          <p:cNvSpPr txBox="1">
            <a:spLocks/>
          </p:cNvSpPr>
          <p:nvPr/>
        </p:nvSpPr>
        <p:spPr>
          <a:xfrm>
            <a:off x="762000" y="3411415"/>
            <a:ext cx="6477000" cy="2743200"/>
          </a:xfrm>
          <a:prstGeom prst="rect">
            <a:avLst/>
          </a:prstGeom>
        </p:spPr>
        <p:txBody>
          <a:bodyPr vert="horz" lIns="91440" tIns="45720" rIns="91440" bIns="45720" rtlCol="0">
            <a:normAutofit fontScale="92500" lnSpcReduction="20000"/>
          </a:bodyPr>
          <a:lstStyle/>
          <a:p>
            <a:pPr marL="514350" lvl="0" indent="-514350">
              <a:spcBef>
                <a:spcPct val="20000"/>
              </a:spcBef>
              <a:buFont typeface="+mj-lt"/>
              <a:buAutoNum type="alphaLcPeriod"/>
            </a:pPr>
            <a:r>
              <a:rPr lang="en-US" sz="3200" b="1" dirty="0">
                <a:solidFill>
                  <a:schemeClr val="bg1"/>
                </a:solidFill>
                <a:effectLst>
                  <a:outerShdw blurRad="38100" dist="38100" dir="2700000" algn="tl">
                    <a:srgbClr val="000000">
                      <a:alpha val="43137"/>
                    </a:srgbClr>
                  </a:outerShdw>
                </a:effectLst>
              </a:rPr>
              <a:t>Don’t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assume</a:t>
            </a:r>
            <a:r>
              <a:rPr lang="en-US" sz="3200" b="1" dirty="0">
                <a:solidFill>
                  <a:schemeClr val="bg1"/>
                </a:solidFill>
                <a:effectLst>
                  <a:outerShdw blurRad="38100" dist="38100" dir="2700000" algn="tl">
                    <a:srgbClr val="000000">
                      <a:alpha val="43137"/>
                    </a:srgbClr>
                  </a:outerShdw>
                </a:effectLst>
              </a:rPr>
              <a:t> he/she has an accurate understanding of salvation. Spend </a:t>
            </a:r>
            <a:r>
              <a:rPr lang="en-US" sz="3500" b="1" dirty="0">
                <a:solidFill>
                  <a:schemeClr val="bg1"/>
                </a:solidFill>
                <a:effectLst>
                  <a:outerShdw blurRad="38100" dist="38100" dir="2700000" algn="tl">
                    <a:srgbClr val="000000">
                      <a:alpha val="43137"/>
                    </a:srgbClr>
                  </a:outerShdw>
                </a:effectLst>
              </a:rPr>
              <a:t>time</a:t>
            </a:r>
            <a:r>
              <a:rPr lang="en-US" sz="3200" b="1" dirty="0">
                <a:solidFill>
                  <a:schemeClr val="bg1"/>
                </a:solidFill>
                <a:effectLst>
                  <a:outerShdw blurRad="38100" dist="38100" dir="2700000" algn="tl">
                    <a:srgbClr val="000000">
                      <a:alpha val="43137"/>
                    </a:srgbClr>
                  </a:outerShdw>
                </a:effectLst>
              </a:rPr>
              <a:t> ensuring that the person understands the basics of salvation = condemnation, justification, sanctification, and glorification.</a:t>
            </a:r>
          </a:p>
        </p:txBody>
      </p:sp>
    </p:spTree>
    <p:extLst>
      <p:ext uri="{BB962C8B-B14F-4D97-AF65-F5344CB8AC3E}">
        <p14:creationId xmlns:p14="http://schemas.microsoft.com/office/powerpoint/2010/main" val="8270810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5" name="Content Placeholder 2"/>
          <p:cNvSpPr txBox="1">
            <a:spLocks/>
          </p:cNvSpPr>
          <p:nvPr/>
        </p:nvSpPr>
        <p:spPr>
          <a:xfrm>
            <a:off x="381000" y="2133600"/>
            <a:ext cx="8382000" cy="9144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3200" b="1" dirty="0">
                <a:solidFill>
                  <a:schemeClr val="bg1"/>
                </a:solidFill>
                <a:effectLst>
                  <a:outerShdw blurRad="38100" dist="38100" dir="2700000" algn="tl">
                    <a:srgbClr val="000000">
                      <a:alpha val="43137"/>
                    </a:srgbClr>
                  </a:outerShdw>
                </a:effectLst>
              </a:rPr>
              <a:t>Does he/she see God at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work</a:t>
            </a:r>
            <a:r>
              <a:rPr lang="en-US" sz="3200" b="1" dirty="0">
                <a:solidFill>
                  <a:schemeClr val="bg1"/>
                </a:solidFill>
                <a:effectLst>
                  <a:outerShdw blurRad="38100" dist="38100" dir="2700000" algn="tl">
                    <a:srgbClr val="000000">
                      <a:alpha val="43137"/>
                    </a:srgbClr>
                  </a:outerShdw>
                </a:effectLst>
              </a:rPr>
              <a:t> in the illness?</a:t>
            </a:r>
          </a:p>
        </p:txBody>
      </p:sp>
      <p:sp>
        <p:nvSpPr>
          <p:cNvPr id="7" name="Content Placeholder 2"/>
          <p:cNvSpPr txBox="1">
            <a:spLocks/>
          </p:cNvSpPr>
          <p:nvPr/>
        </p:nvSpPr>
        <p:spPr>
          <a:xfrm>
            <a:off x="381000" y="3200400"/>
            <a:ext cx="7391400" cy="17526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3"/>
            </a:pPr>
            <a:r>
              <a:rPr lang="en-US" sz="3200" b="1" dirty="0">
                <a:solidFill>
                  <a:schemeClr val="bg1"/>
                </a:solidFill>
                <a:effectLst>
                  <a:outerShdw blurRad="38100" dist="38100" dir="2700000" algn="tl">
                    <a:srgbClr val="000000">
                      <a:alpha val="43137"/>
                    </a:srgbClr>
                  </a:outerShdw>
                </a:effectLst>
              </a:rPr>
              <a:t>What is the person’s understanding regarding the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sufficiency</a:t>
            </a:r>
            <a:r>
              <a:rPr lang="en-US" sz="3200" b="1" dirty="0">
                <a:solidFill>
                  <a:schemeClr val="bg1"/>
                </a:solidFill>
                <a:effectLst>
                  <a:outerShdw blurRad="38100" dist="38100" dir="2700000" algn="tl">
                    <a:srgbClr val="000000">
                      <a:alpha val="43137"/>
                    </a:srgbClr>
                  </a:outerShdw>
                </a:effectLst>
              </a:rPr>
              <a:t> and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authority</a:t>
            </a:r>
            <a:r>
              <a:rPr lang="en-US" sz="3200" b="1" dirty="0">
                <a:solidFill>
                  <a:schemeClr val="bg1"/>
                </a:solidFill>
                <a:effectLst>
                  <a:outerShdw blurRad="38100" dist="38100" dir="2700000" algn="tl">
                    <a:srgbClr val="000000">
                      <a:alpha val="43137"/>
                    </a:srgbClr>
                  </a:outerShdw>
                </a:effectLst>
              </a:rPr>
              <a:t> of God’s Word?- 2 Peter 2:2-4; Hebrews 4:12</a:t>
            </a:r>
          </a:p>
        </p:txBody>
      </p:sp>
    </p:spTree>
    <p:extLst>
      <p:ext uri="{BB962C8B-B14F-4D97-AF65-F5344CB8AC3E}">
        <p14:creationId xmlns:p14="http://schemas.microsoft.com/office/powerpoint/2010/main" val="10975211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4582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Physical pain and illness is unavoidable and just as in trials and suffering, the important point for us is our response to pain and sickness.</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Chronic pain and sickness affects us physically and spiritually.</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We must learn how to develop a biblical focus and response to sickness and pain while pursuing medical treatment and resolution. </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3589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11434898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228600" y="2057400"/>
            <a:ext cx="8382000" cy="27432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4"/>
            </a:pPr>
            <a:r>
              <a:rPr lang="en-US" sz="2800" b="1" dirty="0">
                <a:solidFill>
                  <a:schemeClr val="bg1"/>
                </a:solidFill>
                <a:effectLst>
                  <a:outerShdw blurRad="38100" dist="38100" dir="2700000" algn="tl">
                    <a:srgbClr val="000000">
                      <a:alpha val="43137"/>
                    </a:srgbClr>
                  </a:outerShdw>
                </a:effectLst>
              </a:rPr>
              <a:t>Does the person accept God’s sovereignty? You may need to teach him/her to </a:t>
            </a:r>
            <a:r>
              <a:rPr lang="en-US" sz="2800" u="sng" dirty="0">
                <a:solidFill>
                  <a:schemeClr val="bg1"/>
                </a:solidFill>
                <a:effectLst>
                  <a:outerShdw blurRad="38100" dist="38100" dir="2700000" algn="tl">
                    <a:srgbClr val="000000">
                      <a:alpha val="43137"/>
                    </a:srgbClr>
                  </a:outerShdw>
                </a:effectLst>
                <a:latin typeface="Arial Black" panose="020B0A04020102090204" pitchFamily="34" charset="0"/>
              </a:rPr>
              <a:t>rest</a:t>
            </a:r>
            <a:r>
              <a:rPr lang="en-US" sz="2800" b="1" dirty="0">
                <a:solidFill>
                  <a:schemeClr val="bg1"/>
                </a:solidFill>
                <a:effectLst>
                  <a:outerShdw blurRad="38100" dist="38100" dir="2700000" algn="tl">
                    <a:srgbClr val="000000">
                      <a:alpha val="43137"/>
                    </a:srgbClr>
                  </a:outerShdw>
                </a:effectLst>
              </a:rPr>
              <a:t> in God’s sovereignty - Daniel 4:35; Psalm 115:3; Isaiah 55:8-9</a:t>
            </a:r>
          </a:p>
          <a:p>
            <a:pPr lvl="0">
              <a:spcBef>
                <a:spcPct val="20000"/>
              </a:spcBef>
            </a:pPr>
            <a:endParaRPr lang="en-US" sz="2800" b="1" dirty="0">
              <a:solidFill>
                <a:schemeClr val="bg1"/>
              </a:solidFill>
              <a:effectLst>
                <a:outerShdw blurRad="38100" dist="38100" dir="2700000" algn="tl">
                  <a:srgbClr val="000000">
                    <a:alpha val="43137"/>
                  </a:srgbClr>
                </a:outerShdw>
              </a:effectLst>
            </a:endParaRPr>
          </a:p>
          <a:p>
            <a:pPr lvl="0">
              <a:spcBef>
                <a:spcPct val="20000"/>
              </a:spcBef>
            </a:pPr>
            <a:r>
              <a:rPr lang="en-US" sz="2800" b="1" dirty="0">
                <a:solidFill>
                  <a:schemeClr val="bg1"/>
                </a:solidFill>
                <a:effectLst>
                  <a:outerShdw blurRad="38100" dist="38100" dir="2700000" algn="tl">
                    <a:srgbClr val="000000">
                      <a:alpha val="43137"/>
                    </a:srgbClr>
                  </a:outerShdw>
                </a:effectLst>
              </a:rPr>
              <a:t>	- They must have a proper view of God’s sovereignty and their own place in God’s providence and will.</a:t>
            </a:r>
          </a:p>
        </p:txBody>
      </p:sp>
    </p:spTree>
    <p:extLst>
      <p:ext uri="{BB962C8B-B14F-4D97-AF65-F5344CB8AC3E}">
        <p14:creationId xmlns:p14="http://schemas.microsoft.com/office/powerpoint/2010/main" val="10975211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691039"/>
            <a:ext cx="7772400" cy="5355312"/>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Daniel 4:35 –</a:t>
            </a:r>
          </a:p>
          <a:p>
            <a:endParaRPr lang="en-US" sz="3800" b="1" dirty="0">
              <a:solidFill>
                <a:schemeClr val="bg1"/>
              </a:solidFill>
              <a:effectLst>
                <a:outerShdw blurRad="38100" dist="38100" dir="2700000" algn="tl">
                  <a:srgbClr val="000000">
                    <a:alpha val="43137"/>
                  </a:srgbClr>
                </a:outerShdw>
              </a:effectLst>
            </a:endParaRPr>
          </a:p>
          <a:p>
            <a:r>
              <a:rPr lang="en-US" sz="3800" b="1" i="1" dirty="0">
                <a:solidFill>
                  <a:schemeClr val="bg1"/>
                </a:solidFill>
                <a:effectLst>
                  <a:outerShdw blurRad="38100" dist="38100" dir="2700000" algn="tl">
                    <a:srgbClr val="000000">
                      <a:alpha val="43137"/>
                    </a:srgbClr>
                  </a:outerShdw>
                </a:effectLst>
              </a:rPr>
              <a:t>all the inhabitants of the earth are accounted as nothing, and he does according to his will among the host of heaven and among the inhabitants of the earth; and none can stay his hand or say to him, "What have you done?"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01341"/>
            <a:ext cx="8458200" cy="2431435"/>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Psalm 115:3 –</a:t>
            </a:r>
          </a:p>
          <a:p>
            <a:endParaRPr lang="en-US" sz="3800" b="1" dirty="0">
              <a:solidFill>
                <a:schemeClr val="bg1"/>
              </a:solidFill>
              <a:effectLst>
                <a:outerShdw blurRad="38100" dist="38100" dir="2700000" algn="tl">
                  <a:srgbClr val="000000">
                    <a:alpha val="43137"/>
                  </a:srgbClr>
                </a:outerShdw>
              </a:effectLst>
            </a:endParaRPr>
          </a:p>
          <a:p>
            <a:r>
              <a:rPr lang="en-US" sz="3800" b="1" i="1" dirty="0">
                <a:solidFill>
                  <a:schemeClr val="bg1"/>
                </a:solidFill>
                <a:effectLst>
                  <a:outerShdw blurRad="38100" dist="38100" dir="2700000" algn="tl">
                    <a:srgbClr val="000000">
                      <a:alpha val="43137"/>
                    </a:srgbClr>
                  </a:outerShdw>
                </a:effectLst>
              </a:rPr>
              <a:t>Our God is in the heavens; he does all that he pleases.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751344"/>
            <a:ext cx="7391400" cy="5355312"/>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Isaiah 55:8-9 –</a:t>
            </a:r>
          </a:p>
          <a:p>
            <a:endParaRPr lang="en-US" sz="3800" b="1" dirty="0">
              <a:solidFill>
                <a:schemeClr val="bg1"/>
              </a:solidFill>
              <a:effectLst>
                <a:outerShdw blurRad="38100" dist="38100" dir="2700000" algn="tl">
                  <a:srgbClr val="000000">
                    <a:alpha val="43137"/>
                  </a:srgbClr>
                </a:outerShdw>
              </a:effectLst>
            </a:endParaRPr>
          </a:p>
          <a:p>
            <a:r>
              <a:rPr lang="en-US" sz="3800" b="1" i="1" dirty="0">
                <a:solidFill>
                  <a:schemeClr val="bg1"/>
                </a:solidFill>
                <a:effectLst>
                  <a:outerShdw blurRad="38100" dist="38100" dir="2700000" algn="tl">
                    <a:srgbClr val="000000">
                      <a:alpha val="43137"/>
                    </a:srgbClr>
                  </a:outerShdw>
                </a:effectLst>
              </a:rPr>
              <a:t>For my thoughts are not your thoughts, neither are your ways my ways, declares the LORD. For as the heavens are higher than the earth, so are my ways higher than your ways and my thoughts than your thoughts.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391" y="1793676"/>
            <a:ext cx="8229600" cy="838200"/>
          </a:xfrm>
        </p:spPr>
        <p:txBody>
          <a:bodyPr>
            <a:noAutofit/>
          </a:bodyPr>
          <a:lstStyle/>
          <a:p>
            <a:pPr marL="514350" indent="-514350">
              <a:buFont typeface="+mj-lt"/>
              <a:buAutoNum type="alphaUcPeriod" startAt="2"/>
            </a:pPr>
            <a:r>
              <a:rPr lang="en-US" b="1" dirty="0">
                <a:solidFill>
                  <a:schemeClr val="bg1"/>
                </a:solidFill>
                <a:effectLst>
                  <a:outerShdw blurRad="38100" dist="38100" dir="2700000" algn="tl">
                    <a:srgbClr val="000000">
                      <a:alpha val="43137"/>
                    </a:srgbClr>
                  </a:outerShdw>
                </a:effectLst>
              </a:rPr>
              <a:t>Give much biblical hope.</a:t>
            </a:r>
          </a:p>
        </p:txBody>
      </p:sp>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457200" y="2743200"/>
            <a:ext cx="8229600" cy="1371600"/>
          </a:xfrm>
          <a:prstGeom prst="rect">
            <a:avLst/>
          </a:prstGeom>
        </p:spPr>
        <p:txBody>
          <a:bodyPr vert="horz" lIns="91440" tIns="45720" rIns="91440" bIns="45720" rtlCol="0">
            <a:normAutofit fontScale="85000" lnSpcReduction="10000"/>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Hope is how pain and suffering can be </a:t>
            </a:r>
            <a:r>
              <a:rPr lang="en-US" sz="3500" b="1" u="sng" dirty="0">
                <a:solidFill>
                  <a:schemeClr val="bg1"/>
                </a:solidFill>
                <a:effectLst>
                  <a:outerShdw blurRad="38100" dist="38100" dir="2700000" algn="tl">
                    <a:srgbClr val="000000">
                      <a:alpha val="43137"/>
                    </a:srgbClr>
                  </a:outerShdw>
                </a:effectLst>
                <a:latin typeface="Arial Black" panose="020B0A04020102090204" pitchFamily="34" charset="0"/>
              </a:rPr>
              <a:t>relieved</a:t>
            </a:r>
            <a:r>
              <a:rPr lang="en-US" sz="3200" b="1" dirty="0">
                <a:solidFill>
                  <a:schemeClr val="bg1"/>
                </a:solidFill>
                <a:effectLst>
                  <a:outerShdw blurRad="38100" dist="38100" dir="2700000" algn="tl">
                    <a:srgbClr val="000000">
                      <a:alpha val="43137"/>
                    </a:srgbClr>
                  </a:outerShdw>
                </a:effectLst>
              </a:rPr>
              <a:t>. </a:t>
            </a:r>
          </a:p>
          <a:p>
            <a:pPr lvl="0">
              <a:spcBef>
                <a:spcPct val="20000"/>
              </a:spcBef>
            </a:pPr>
            <a:r>
              <a:rPr lang="en-US" sz="3200" b="1" dirty="0">
                <a:solidFill>
                  <a:schemeClr val="bg1"/>
                </a:solidFill>
                <a:effectLst>
                  <a:outerShdw blurRad="38100" dist="38100" dir="2700000" algn="tl">
                    <a:srgbClr val="000000">
                      <a:alpha val="43137"/>
                    </a:srgbClr>
                  </a:outerShdw>
                </a:effectLst>
              </a:rPr>
              <a:t>Physical relief may be delayed but the ability to bear up under the pain and suffering may be strengthened.</a:t>
            </a:r>
          </a:p>
        </p:txBody>
      </p:sp>
      <p:sp>
        <p:nvSpPr>
          <p:cNvPr id="5" name="Content Placeholder 2"/>
          <p:cNvSpPr txBox="1">
            <a:spLocks/>
          </p:cNvSpPr>
          <p:nvPr/>
        </p:nvSpPr>
        <p:spPr>
          <a:xfrm>
            <a:off x="488852" y="4670286"/>
            <a:ext cx="6781800" cy="1828800"/>
          </a:xfrm>
          <a:prstGeom prst="rect">
            <a:avLst/>
          </a:prstGeom>
        </p:spPr>
        <p:txBody>
          <a:bodyPr vert="horz" lIns="91440" tIns="45720" rIns="91440" bIns="45720" rtlCol="0">
            <a:normAutofit fontScale="92500"/>
          </a:bodyPr>
          <a:lstStyle/>
          <a:p>
            <a:pPr marL="514350" lvl="0" indent="-514350">
              <a:spcBef>
                <a:spcPct val="20000"/>
              </a:spcBef>
              <a:buFont typeface="+mj-lt"/>
              <a:buAutoNum type="alphaLcPeriod"/>
            </a:pPr>
            <a:r>
              <a:rPr lang="en-US" sz="3200" b="1" dirty="0">
                <a:solidFill>
                  <a:schemeClr val="bg1"/>
                </a:solidFill>
                <a:effectLst>
                  <a:outerShdw blurRad="38100" dist="38100" dir="2700000" algn="tl">
                    <a:srgbClr val="000000">
                      <a:alpha val="43137"/>
                    </a:srgbClr>
                  </a:outerShdw>
                </a:effectLst>
              </a:rPr>
              <a:t>Hope is based on the </a:t>
            </a:r>
            <a:r>
              <a:rPr lang="en-US" sz="3500" b="1" u="sng" dirty="0">
                <a:solidFill>
                  <a:schemeClr val="bg1"/>
                </a:solidFill>
                <a:effectLst>
                  <a:outerShdw blurRad="38100" dist="38100" dir="2700000" algn="tl">
                    <a:srgbClr val="000000">
                      <a:alpha val="43137"/>
                    </a:srgbClr>
                  </a:outerShdw>
                </a:effectLst>
                <a:latin typeface="Arial Black" panose="020B0A04020102090204" pitchFamily="34" charset="0"/>
              </a:rPr>
              <a:t>character</a:t>
            </a:r>
            <a:r>
              <a:rPr lang="en-US" sz="3200" b="1" dirty="0">
                <a:solidFill>
                  <a:schemeClr val="bg1"/>
                </a:solidFill>
                <a:effectLst>
                  <a:outerShdw blurRad="38100" dist="38100" dir="2700000" algn="tl">
                    <a:srgbClr val="000000">
                      <a:alpha val="43137"/>
                    </a:srgbClr>
                  </a:outerShdw>
                </a:effectLst>
              </a:rPr>
              <a:t> of God according to how He has revealed Himself in His Word (Isaiah 46:9-13).</a:t>
            </a:r>
          </a:p>
        </p:txBody>
      </p:sp>
    </p:spTree>
    <p:extLst>
      <p:ext uri="{BB962C8B-B14F-4D97-AF65-F5344CB8AC3E}">
        <p14:creationId xmlns:p14="http://schemas.microsoft.com/office/powerpoint/2010/main" val="17650711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5" name="Content Placeholder 2"/>
          <p:cNvSpPr txBox="1">
            <a:spLocks/>
          </p:cNvSpPr>
          <p:nvPr/>
        </p:nvSpPr>
        <p:spPr>
          <a:xfrm>
            <a:off x="228600" y="2133600"/>
            <a:ext cx="8153400" cy="22860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3200" b="1" dirty="0">
                <a:solidFill>
                  <a:schemeClr val="bg1"/>
                </a:solidFill>
                <a:effectLst>
                  <a:outerShdw blurRad="38100" dist="38100" dir="2700000" algn="tl">
                    <a:srgbClr val="000000">
                      <a:alpha val="43137"/>
                    </a:srgbClr>
                  </a:outerShdw>
                </a:effectLst>
              </a:rPr>
              <a:t>Hope grows as the person is faithful to wait with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patient</a:t>
            </a:r>
            <a:r>
              <a:rPr lang="en-US" sz="3200" b="1" dirty="0">
                <a:solidFill>
                  <a:schemeClr val="bg1"/>
                </a:solidFill>
                <a:effectLst>
                  <a:outerShdw blurRad="38100" dist="38100" dir="2700000" algn="tl">
                    <a:srgbClr val="000000">
                      <a:alpha val="43137"/>
                    </a:srgbClr>
                  </a:outerShdw>
                </a:effectLst>
              </a:rPr>
              <a:t> expectation on God’s timing for the fulfillment of those promises (Romans 5:3-5).</a:t>
            </a:r>
          </a:p>
        </p:txBody>
      </p:sp>
    </p:spTree>
    <p:extLst>
      <p:ext uri="{BB962C8B-B14F-4D97-AF65-F5344CB8AC3E}">
        <p14:creationId xmlns:p14="http://schemas.microsoft.com/office/powerpoint/2010/main" val="11139012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381000" y="533400"/>
            <a:ext cx="6934200" cy="6247864"/>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Romans 5:3-5 –</a:t>
            </a:r>
          </a:p>
          <a:p>
            <a:endParaRPr lang="en-US" sz="3800" b="1" dirty="0">
              <a:solidFill>
                <a:schemeClr val="bg1"/>
              </a:solidFill>
              <a:effectLst>
                <a:outerShdw blurRad="38100" dist="38100" dir="2700000" algn="tl">
                  <a:srgbClr val="000000">
                    <a:alpha val="43137"/>
                  </a:srgbClr>
                </a:outerShdw>
              </a:effectLst>
            </a:endParaRPr>
          </a:p>
          <a:p>
            <a:r>
              <a:rPr lang="en-US" sz="3600" b="1" i="1" dirty="0">
                <a:solidFill>
                  <a:schemeClr val="bg1"/>
                </a:solidFill>
                <a:effectLst>
                  <a:outerShdw blurRad="38100" dist="38100" dir="2700000" algn="tl">
                    <a:srgbClr val="000000">
                      <a:alpha val="43137"/>
                    </a:srgbClr>
                  </a:outerShdw>
                </a:effectLst>
              </a:rPr>
              <a:t>Not only that, but we rejoice in our sufferings, knowing that suffering produces endurance, and endurance produces character, and character produces hope, and hope does not put us to shame, because God's love has been poured into our hearts through the Holy Spirit who has been given to us.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7" name="Content Placeholder 2"/>
          <p:cNvSpPr txBox="1">
            <a:spLocks/>
          </p:cNvSpPr>
          <p:nvPr/>
        </p:nvSpPr>
        <p:spPr>
          <a:xfrm>
            <a:off x="495300" y="1905000"/>
            <a:ext cx="8153400" cy="19812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3200" b="1" dirty="0">
                <a:solidFill>
                  <a:schemeClr val="bg1"/>
                </a:solidFill>
                <a:effectLst>
                  <a:outerShdw blurRad="38100" dist="38100" dir="2700000" algn="tl">
                    <a:srgbClr val="000000">
                      <a:alpha val="43137"/>
                    </a:srgbClr>
                  </a:outerShdw>
                </a:effectLst>
              </a:rPr>
              <a:t>Hope has a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future</a:t>
            </a:r>
            <a:r>
              <a:rPr lang="en-US" sz="3200" b="1" dirty="0">
                <a:solidFill>
                  <a:schemeClr val="bg1"/>
                </a:solidFill>
                <a:effectLst>
                  <a:outerShdw blurRad="38100" dist="38100" dir="2700000" algn="tl">
                    <a:srgbClr val="000000">
                      <a:alpha val="43137"/>
                    </a:srgbClr>
                  </a:outerShdw>
                </a:effectLst>
              </a:rPr>
              <a:t> orientation as it looks toward the reality of heaven as greater than the reality of the problem (1 Peter 1:13).</a:t>
            </a:r>
          </a:p>
        </p:txBody>
      </p:sp>
      <p:sp>
        <p:nvSpPr>
          <p:cNvPr id="5" name="TextBox 4">
            <a:extLst>
              <a:ext uri="{FF2B5EF4-FFF2-40B4-BE49-F238E27FC236}">
                <a16:creationId xmlns:a16="http://schemas.microsoft.com/office/drawing/2014/main" id="{240BEFB2-C069-4660-8604-A3489D0FC584}"/>
              </a:ext>
            </a:extLst>
          </p:cNvPr>
          <p:cNvSpPr txBox="1"/>
          <p:nvPr/>
        </p:nvSpPr>
        <p:spPr>
          <a:xfrm>
            <a:off x="228600" y="3893234"/>
            <a:ext cx="8001000" cy="2677656"/>
          </a:xfrm>
          <a:prstGeom prst="rect">
            <a:avLst/>
          </a:prstGeom>
          <a:noFill/>
        </p:spPr>
        <p:txBody>
          <a:bodyPr wrap="square" rtlCol="0">
            <a:spAutoFit/>
          </a:bodyPr>
          <a:lstStyle/>
          <a:p>
            <a:r>
              <a:rPr lang="en-US" sz="2800" b="1" dirty="0">
                <a:solidFill>
                  <a:schemeClr val="bg1"/>
                </a:solidFill>
                <a:effectLst>
                  <a:outerShdw blurRad="38100" dist="38100" dir="2700000" algn="tl">
                    <a:srgbClr val="000000">
                      <a:alpha val="43137"/>
                    </a:srgbClr>
                  </a:outerShdw>
                </a:effectLst>
              </a:rPr>
              <a:t>1 Peter 1:13 –</a:t>
            </a:r>
          </a:p>
          <a:p>
            <a:endParaRPr lang="en-US" sz="2800" b="1" dirty="0">
              <a:solidFill>
                <a:schemeClr val="bg1"/>
              </a:solidFill>
              <a:effectLst>
                <a:outerShdw blurRad="38100" dist="38100" dir="2700000" algn="tl">
                  <a:srgbClr val="000000">
                    <a:alpha val="43137"/>
                  </a:srgbClr>
                </a:outerShdw>
              </a:effectLst>
            </a:endParaRPr>
          </a:p>
          <a:p>
            <a:r>
              <a:rPr lang="en-US" sz="2800" b="1" i="1" dirty="0">
                <a:solidFill>
                  <a:schemeClr val="bg1"/>
                </a:solidFill>
                <a:effectLst>
                  <a:outerShdw blurRad="38100" dist="38100" dir="2700000" algn="tl">
                    <a:srgbClr val="000000">
                      <a:alpha val="43137"/>
                    </a:srgbClr>
                  </a:outerShdw>
                </a:effectLst>
              </a:rPr>
              <a:t>Therefore, preparing your minds for action, and being sober-minded, set your hope fully on the grace that will be brought to you at the revelation of Jesus Christ.</a:t>
            </a:r>
          </a:p>
        </p:txBody>
      </p:sp>
    </p:spTree>
    <p:extLst>
      <p:ext uri="{BB962C8B-B14F-4D97-AF65-F5344CB8AC3E}">
        <p14:creationId xmlns:p14="http://schemas.microsoft.com/office/powerpoint/2010/main" val="11139012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Righ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90600"/>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685800" y="3276600"/>
            <a:ext cx="82296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Do not </a:t>
            </a:r>
            <a:r>
              <a:rPr lang="en-US" sz="3500" b="1" u="sng" dirty="0">
                <a:solidFill>
                  <a:schemeClr val="bg1"/>
                </a:solidFill>
                <a:effectLst>
                  <a:outerShdw blurRad="38100" dist="38100" dir="2700000" algn="tl">
                    <a:srgbClr val="000000">
                      <a:alpha val="43137"/>
                    </a:srgbClr>
                  </a:outerShdw>
                </a:effectLst>
                <a:latin typeface="Arial Black" panose="020B0A04020102090204" pitchFamily="34" charset="0"/>
              </a:rPr>
              <a:t>minimize</a:t>
            </a:r>
            <a:r>
              <a:rPr lang="en-US" sz="3200" b="1" dirty="0">
                <a:solidFill>
                  <a:schemeClr val="bg1"/>
                </a:solidFill>
                <a:effectLst>
                  <a:outerShdw blurRad="38100" dist="38100" dir="2700000" algn="tl">
                    <a:srgbClr val="000000">
                      <a:alpha val="43137"/>
                    </a:srgbClr>
                  </a:outerShdw>
                </a:effectLst>
              </a:rPr>
              <a:t> or maximize the person’s condition.</a:t>
            </a:r>
          </a:p>
        </p:txBody>
      </p:sp>
    </p:spTree>
    <p:extLst>
      <p:ext uri="{BB962C8B-B14F-4D97-AF65-F5344CB8AC3E}">
        <p14:creationId xmlns:p14="http://schemas.microsoft.com/office/powerpoint/2010/main" val="22530918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188" y="1773793"/>
            <a:ext cx="8229600" cy="1295400"/>
          </a:xfrm>
        </p:spPr>
        <p:txBody>
          <a:bodyPr>
            <a:noAutofit/>
          </a:bodyPr>
          <a:lstStyle/>
          <a:p>
            <a:pPr marL="514350" indent="-514350">
              <a:buFont typeface="+mj-lt"/>
              <a:buAutoNum type="alphaUcPeriod" startAt="3"/>
            </a:pPr>
            <a:r>
              <a:rPr lang="en-US" b="1" dirty="0">
                <a:solidFill>
                  <a:schemeClr val="bg1"/>
                </a:solidFill>
                <a:effectLst>
                  <a:outerShdw blurRad="38100" dist="38100" dir="2700000" algn="tl">
                    <a:srgbClr val="000000">
                      <a:alpha val="43137"/>
                    </a:srgbClr>
                  </a:outerShdw>
                </a:effectLst>
              </a:rPr>
              <a:t>Consider and evaluate biblical reasons for the sickness.</a:t>
            </a:r>
          </a:p>
        </p:txBody>
      </p:sp>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533400" y="2863453"/>
            <a:ext cx="83820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Sin</a:t>
            </a:r>
            <a:r>
              <a:rPr lang="en-US" sz="3200" b="1" dirty="0">
                <a:solidFill>
                  <a:schemeClr val="bg1"/>
                </a:solidFill>
                <a:effectLst>
                  <a:outerShdw blurRad="38100" dist="38100" dir="2700000" algn="tl">
                    <a:srgbClr val="000000">
                      <a:alpha val="43137"/>
                    </a:srgbClr>
                  </a:outerShdw>
                </a:effectLst>
              </a:rPr>
              <a:t>  (Hebrews 12:7-11). Distant or proximate cause —fallen mankind or personal sin.</a:t>
            </a:r>
          </a:p>
        </p:txBody>
      </p:sp>
      <p:sp>
        <p:nvSpPr>
          <p:cNvPr id="7" name="Content Placeholder 2"/>
          <p:cNvSpPr txBox="1">
            <a:spLocks/>
          </p:cNvSpPr>
          <p:nvPr/>
        </p:nvSpPr>
        <p:spPr>
          <a:xfrm>
            <a:off x="533400" y="4648200"/>
            <a:ext cx="8305800" cy="1447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Benefit</a:t>
            </a:r>
            <a:r>
              <a:rPr lang="en-US" sz="3200" b="1" dirty="0">
                <a:solidFill>
                  <a:schemeClr val="bg1"/>
                </a:solidFill>
                <a:effectLst>
                  <a:outerShdw blurRad="38100" dist="38100" dir="2700000" algn="tl">
                    <a:srgbClr val="000000">
                      <a:alpha val="43137"/>
                    </a:srgbClr>
                  </a:outerShdw>
                </a:effectLst>
              </a:rPr>
              <a:t> to the person (James 1:2-5,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16-18, 2 Corinthians 12:7-10).</a:t>
            </a:r>
          </a:p>
        </p:txBody>
      </p:sp>
      <p:sp>
        <p:nvSpPr>
          <p:cNvPr id="8" name="Content Placeholder 2"/>
          <p:cNvSpPr txBox="1">
            <a:spLocks/>
          </p:cNvSpPr>
          <p:nvPr/>
        </p:nvSpPr>
        <p:spPr>
          <a:xfrm>
            <a:off x="533400" y="5893191"/>
            <a:ext cx="8305800" cy="914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3200" b="1" dirty="0">
                <a:solidFill>
                  <a:schemeClr val="bg1"/>
                </a:solidFill>
                <a:effectLst>
                  <a:outerShdw blurRad="38100" dist="38100" dir="2700000" algn="tl">
                    <a:srgbClr val="000000">
                      <a:alpha val="43137"/>
                    </a:srgbClr>
                  </a:outerShdw>
                </a:effectLst>
              </a:rPr>
              <a:t>God’s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glory</a:t>
            </a:r>
            <a:r>
              <a:rPr lang="en-US" sz="3200" b="1" dirty="0">
                <a:solidFill>
                  <a:schemeClr val="bg1"/>
                </a:solidFill>
                <a:effectLst>
                  <a:outerShdw blurRad="38100" dist="38100" dir="2700000" algn="tl">
                    <a:srgbClr val="000000">
                      <a:alpha val="43137"/>
                    </a:srgbClr>
                  </a:outerShdw>
                </a:effectLst>
              </a:rPr>
              <a:t> (John 9:3; Isa 64:1-2).</a:t>
            </a:r>
          </a:p>
        </p:txBody>
      </p:sp>
    </p:spTree>
    <p:extLst>
      <p:ext uri="{BB962C8B-B14F-4D97-AF65-F5344CB8AC3E}">
        <p14:creationId xmlns:p14="http://schemas.microsoft.com/office/powerpoint/2010/main" val="14323239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4582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Baseline: Psalm 73:23-26, 28</a:t>
            </a:r>
          </a:p>
          <a:p>
            <a:pPr marL="0" indent="0">
              <a:buNone/>
            </a:pPr>
            <a:r>
              <a:rPr lang="en-US" sz="2800" i="1" dirty="0">
                <a:solidFill>
                  <a:schemeClr val="bg1"/>
                </a:solidFill>
              </a:rPr>
              <a:t>Nevertheless I am continually with You;</a:t>
            </a:r>
            <a:br>
              <a:rPr lang="en-US" sz="2800" i="1" dirty="0">
                <a:solidFill>
                  <a:schemeClr val="bg1"/>
                </a:solidFill>
              </a:rPr>
            </a:br>
            <a:r>
              <a:rPr lang="en-US" sz="2800" i="1" dirty="0">
                <a:solidFill>
                  <a:schemeClr val="bg1"/>
                </a:solidFill>
              </a:rPr>
              <a:t>You have taken hold of my right hand.</a:t>
            </a:r>
            <a:br>
              <a:rPr lang="en-US" sz="2800" i="1" dirty="0">
                <a:solidFill>
                  <a:schemeClr val="bg1"/>
                </a:solidFill>
              </a:rPr>
            </a:br>
            <a:r>
              <a:rPr lang="en-US" sz="2800" b="1" i="1" baseline="30000" dirty="0">
                <a:solidFill>
                  <a:schemeClr val="bg1"/>
                </a:solidFill>
              </a:rPr>
              <a:t>24 </a:t>
            </a:r>
            <a:r>
              <a:rPr lang="en-US" sz="2800" i="1" dirty="0">
                <a:solidFill>
                  <a:schemeClr val="bg1"/>
                </a:solidFill>
              </a:rPr>
              <a:t>With Your counsel You will guide me,</a:t>
            </a:r>
            <a:br>
              <a:rPr lang="en-US" sz="2800" i="1" dirty="0">
                <a:solidFill>
                  <a:schemeClr val="bg1"/>
                </a:solidFill>
              </a:rPr>
            </a:br>
            <a:r>
              <a:rPr lang="en-US" sz="2800" i="1" dirty="0">
                <a:solidFill>
                  <a:schemeClr val="bg1"/>
                </a:solidFill>
              </a:rPr>
              <a:t>And afterward receive me to glory.</a:t>
            </a:r>
          </a:p>
          <a:p>
            <a:pPr marL="0" indent="0">
              <a:buNone/>
            </a:pPr>
            <a:r>
              <a:rPr lang="en-US" sz="2800" b="1" i="1" baseline="30000" dirty="0">
                <a:solidFill>
                  <a:schemeClr val="bg1"/>
                </a:solidFill>
              </a:rPr>
              <a:t>25 </a:t>
            </a:r>
            <a:r>
              <a:rPr lang="en-US" sz="2800" i="1" dirty="0">
                <a:solidFill>
                  <a:schemeClr val="bg1"/>
                </a:solidFill>
              </a:rPr>
              <a:t>Whom have I in heaven but You?</a:t>
            </a:r>
            <a:br>
              <a:rPr lang="en-US" sz="2800" i="1" dirty="0">
                <a:solidFill>
                  <a:schemeClr val="bg1"/>
                </a:solidFill>
              </a:rPr>
            </a:br>
            <a:r>
              <a:rPr lang="en-US" sz="2800" i="1" dirty="0">
                <a:solidFill>
                  <a:schemeClr val="bg1"/>
                </a:solidFill>
              </a:rPr>
              <a:t>And besides You, I desire nothing on earth.</a:t>
            </a:r>
            <a:br>
              <a:rPr lang="en-US" sz="2800" i="1" dirty="0">
                <a:solidFill>
                  <a:schemeClr val="bg1"/>
                </a:solidFill>
              </a:rPr>
            </a:br>
            <a:r>
              <a:rPr lang="en-US" sz="2800" b="1" i="1" baseline="30000" dirty="0">
                <a:solidFill>
                  <a:schemeClr val="bg1"/>
                </a:solidFill>
              </a:rPr>
              <a:t>26 </a:t>
            </a:r>
            <a:r>
              <a:rPr lang="en-US" sz="2800" i="1" dirty="0">
                <a:solidFill>
                  <a:schemeClr val="bg1"/>
                </a:solidFill>
              </a:rPr>
              <a:t>My flesh and my heart may fail,</a:t>
            </a:r>
            <a:br>
              <a:rPr lang="en-US" sz="2800" i="1" dirty="0">
                <a:solidFill>
                  <a:schemeClr val="bg1"/>
                </a:solidFill>
              </a:rPr>
            </a:br>
            <a:r>
              <a:rPr lang="en-US" sz="2800" i="1" dirty="0">
                <a:solidFill>
                  <a:schemeClr val="bg1"/>
                </a:solidFill>
              </a:rPr>
              <a:t>But God is the strength of my heart and my portion forever.</a:t>
            </a:r>
          </a:p>
          <a:p>
            <a:pPr marL="0" indent="0">
              <a:buNone/>
            </a:pPr>
            <a:r>
              <a:rPr lang="en-US" sz="2800" i="1" dirty="0">
                <a:solidFill>
                  <a:schemeClr val="bg1"/>
                </a:solidFill>
              </a:rPr>
              <a:t>But as for me, the nearness of God is my good;</a:t>
            </a:r>
            <a:br>
              <a:rPr lang="en-US" sz="2800" i="1" dirty="0">
                <a:solidFill>
                  <a:schemeClr val="bg1"/>
                </a:solidFill>
              </a:rPr>
            </a:br>
            <a:r>
              <a:rPr lang="en-US" sz="2800" i="1" dirty="0">
                <a:solidFill>
                  <a:schemeClr val="bg1"/>
                </a:solidFill>
              </a:rPr>
              <a:t>I have made the Lord </a:t>
            </a:r>
            <a:r>
              <a:rPr lang="en-US" sz="2800" i="1" cap="small" dirty="0">
                <a:solidFill>
                  <a:schemeClr val="bg1"/>
                </a:solidFill>
              </a:rPr>
              <a:t>God</a:t>
            </a:r>
            <a:r>
              <a:rPr lang="en-US" sz="2800" i="1" dirty="0">
                <a:solidFill>
                  <a:schemeClr val="bg1"/>
                </a:solidFill>
              </a:rPr>
              <a:t> my refuge,</a:t>
            </a:r>
            <a:br>
              <a:rPr lang="en-US" sz="2800" i="1" dirty="0">
                <a:solidFill>
                  <a:schemeClr val="bg1"/>
                </a:solidFill>
              </a:rPr>
            </a:br>
            <a:r>
              <a:rPr lang="en-US" sz="2800" i="1" dirty="0">
                <a:solidFill>
                  <a:schemeClr val="bg1"/>
                </a:solidFill>
              </a:rPr>
              <a:t>That I may tell of all Your works.</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3589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18510159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458200" cy="3016210"/>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John 9:3 –</a:t>
            </a:r>
          </a:p>
          <a:p>
            <a:endParaRPr lang="en-US" sz="3800" b="1" dirty="0">
              <a:solidFill>
                <a:schemeClr val="bg1"/>
              </a:solidFill>
              <a:effectLst>
                <a:outerShdw blurRad="38100" dist="38100" dir="2700000" algn="tl">
                  <a:srgbClr val="000000">
                    <a:alpha val="43137"/>
                  </a:srgbClr>
                </a:outerShdw>
              </a:effectLst>
            </a:endParaRPr>
          </a:p>
          <a:p>
            <a:r>
              <a:rPr lang="en-US" sz="3800" b="1" i="1" dirty="0">
                <a:solidFill>
                  <a:schemeClr val="bg1"/>
                </a:solidFill>
                <a:effectLst>
                  <a:outerShdw blurRad="38100" dist="38100" dir="2700000" algn="tl">
                    <a:srgbClr val="000000">
                      <a:alpha val="43137"/>
                    </a:srgbClr>
                  </a:outerShdw>
                </a:effectLst>
              </a:rPr>
              <a:t>Jesus answered, "It was not that this man sinned, or his parents, but that the works of God might be displayed in him.”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9560" y="1845212"/>
            <a:ext cx="8229600" cy="1295400"/>
          </a:xfrm>
        </p:spPr>
        <p:txBody>
          <a:bodyPr>
            <a:noAutofit/>
          </a:bodyPr>
          <a:lstStyle/>
          <a:p>
            <a:pPr marL="514350" indent="-514350">
              <a:buFont typeface="+mj-lt"/>
              <a:buAutoNum type="alphaUcPeriod" startAt="4"/>
            </a:pPr>
            <a:r>
              <a:rPr lang="en-US" b="1" dirty="0">
                <a:solidFill>
                  <a:schemeClr val="bg1"/>
                </a:solidFill>
                <a:effectLst>
                  <a:outerShdw blurRad="38100" dist="38100" dir="2700000" algn="tl">
                    <a:srgbClr val="000000">
                      <a:alpha val="43137"/>
                    </a:srgbClr>
                  </a:outerShdw>
                </a:effectLst>
              </a:rPr>
              <a:t>Apply appropriate biblical principles </a:t>
            </a:r>
          </a:p>
        </p:txBody>
      </p:sp>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609600" y="4572000"/>
            <a:ext cx="6781800" cy="1371600"/>
          </a:xfrm>
          <a:prstGeom prst="rect">
            <a:avLst/>
          </a:prstGeom>
        </p:spPr>
        <p:txBody>
          <a:bodyPr vert="horz" lIns="91440" tIns="45720" rIns="91440" bIns="45720" rtlCol="0">
            <a:normAutofit fontScale="92500" lnSpcReduction="10000"/>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Encourage the </a:t>
            </a:r>
            <a:r>
              <a:rPr lang="en-US" sz="3500" b="1" dirty="0">
                <a:solidFill>
                  <a:schemeClr val="bg1"/>
                </a:solidFill>
                <a:effectLst>
                  <a:outerShdw blurRad="38100" dist="38100" dir="2700000" algn="tl">
                    <a:srgbClr val="000000">
                      <a:alpha val="43137"/>
                    </a:srgbClr>
                  </a:outerShdw>
                </a:effectLst>
              </a:rPr>
              <a:t>person</a:t>
            </a:r>
            <a:r>
              <a:rPr lang="en-US" sz="3200" b="1" dirty="0">
                <a:solidFill>
                  <a:schemeClr val="bg1"/>
                </a:solidFill>
                <a:effectLst>
                  <a:outerShdw blurRad="38100" dist="38100" dir="2700000" algn="tl">
                    <a:srgbClr val="000000">
                      <a:alpha val="43137"/>
                    </a:srgbClr>
                  </a:outerShdw>
                </a:effectLst>
              </a:rPr>
              <a:t> to follow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physician’s</a:t>
            </a:r>
            <a:r>
              <a:rPr lang="en-US" sz="3200" b="1" dirty="0">
                <a:solidFill>
                  <a:schemeClr val="bg1"/>
                </a:solidFill>
                <a:effectLst>
                  <a:outerShdw blurRad="38100" dist="38100" dir="2700000" algn="tl">
                    <a:srgbClr val="000000">
                      <a:alpha val="43137"/>
                    </a:srgbClr>
                  </a:outerShdw>
                </a:effectLst>
              </a:rPr>
              <a:t> instructions for good health.</a:t>
            </a:r>
          </a:p>
        </p:txBody>
      </p:sp>
      <p:sp>
        <p:nvSpPr>
          <p:cNvPr id="9" name="Content Placeholder 2"/>
          <p:cNvSpPr txBox="1">
            <a:spLocks/>
          </p:cNvSpPr>
          <p:nvPr/>
        </p:nvSpPr>
        <p:spPr>
          <a:xfrm>
            <a:off x="262597" y="3124200"/>
            <a:ext cx="8305800" cy="129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5"/>
            </a:pPr>
            <a:r>
              <a:rPr lang="en-US" b="1" dirty="0">
                <a:solidFill>
                  <a:schemeClr val="bg1"/>
                </a:solidFill>
                <a:effectLst>
                  <a:outerShdw blurRad="38100" dist="38100" dir="2700000" algn="tl">
                    <a:srgbClr val="000000">
                      <a:alpha val="43137"/>
                    </a:srgbClr>
                  </a:outerShdw>
                </a:effectLst>
              </a:rPr>
              <a:t>Give </a:t>
            </a:r>
            <a:r>
              <a:rPr lang="en-US" u="sng" dirty="0">
                <a:solidFill>
                  <a:schemeClr val="bg1"/>
                </a:solidFill>
                <a:effectLst>
                  <a:outerShdw blurRad="38100" dist="38100" dir="2700000" algn="tl">
                    <a:srgbClr val="000000">
                      <a:alpha val="43137"/>
                    </a:srgbClr>
                  </a:outerShdw>
                </a:effectLst>
                <a:latin typeface="Arial Black" panose="020B0A04020102090204" pitchFamily="34" charset="0"/>
              </a:rPr>
              <a:t>homework</a:t>
            </a:r>
            <a:r>
              <a:rPr lang="en-US" b="1" dirty="0">
                <a:solidFill>
                  <a:schemeClr val="bg1"/>
                </a:solidFill>
                <a:effectLst>
                  <a:outerShdw blurRad="38100" dist="38100" dir="2700000" algn="tl">
                    <a:srgbClr val="000000">
                      <a:alpha val="43137"/>
                    </a:srgbClr>
                  </a:outerShdw>
                </a:effectLst>
              </a:rPr>
              <a:t> based on those principles for the person to apply.</a:t>
            </a:r>
          </a:p>
        </p:txBody>
      </p:sp>
    </p:spTree>
    <p:extLst>
      <p:ext uri="{BB962C8B-B14F-4D97-AF65-F5344CB8AC3E}">
        <p14:creationId xmlns:p14="http://schemas.microsoft.com/office/powerpoint/2010/main" val="8616171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strips(downLeft)">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58914"/>
            <a:ext cx="8686800" cy="1323439"/>
          </a:xfrm>
          <a:prstGeom prst="rect">
            <a:avLst/>
          </a:prstGeom>
          <a:noFill/>
        </p:spPr>
        <p:txBody>
          <a:bodyPr wrap="square" rtlCol="0">
            <a:spAutoFit/>
          </a:bodyPr>
          <a:lstStyle/>
          <a:p>
            <a:pPr marL="857250" lvl="0" indent="-857250">
              <a:buFont typeface="+mj-lt"/>
              <a:buAutoNum type="romanUcPeriod" startAt="2"/>
            </a:pPr>
            <a:r>
              <a:rPr lang="en-US" sz="4000" b="1" u="sng" dirty="0">
                <a:solidFill>
                  <a:schemeClr val="bg1"/>
                </a:solidFill>
                <a:effectLst>
                  <a:outerShdw blurRad="38100" dist="38100" dir="2700000" algn="tl">
                    <a:srgbClr val="000000">
                      <a:alpha val="43137"/>
                    </a:srgbClr>
                  </a:outerShdw>
                </a:effectLst>
              </a:rPr>
              <a:t>Shepherding and Counseling Principles</a:t>
            </a:r>
          </a:p>
        </p:txBody>
      </p:sp>
      <p:sp>
        <p:nvSpPr>
          <p:cNvPr id="6" name="Content Placeholder 2"/>
          <p:cNvSpPr txBox="1">
            <a:spLocks/>
          </p:cNvSpPr>
          <p:nvPr/>
        </p:nvSpPr>
        <p:spPr>
          <a:xfrm>
            <a:off x="345831" y="1905000"/>
            <a:ext cx="8382000" cy="2514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The main emphasis of homework needs to be on applying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life</a:t>
            </a:r>
            <a:r>
              <a:rPr lang="en-US" sz="3200" b="1" dirty="0">
                <a:solidFill>
                  <a:schemeClr val="bg1"/>
                </a:solidFill>
                <a:effectLst>
                  <a:outerShdw blurRad="38100" dist="38100" dir="2700000" algn="tl">
                    <a:srgbClr val="000000">
                      <a:alpha val="43137"/>
                    </a:srgbClr>
                  </a:outerShdw>
                </a:effectLst>
              </a:rPr>
              <a:t> to God’s Word so that the person’s response to the illness reflects growing Christ-likeness and gives God glory.</a:t>
            </a:r>
          </a:p>
        </p:txBody>
      </p:sp>
      <p:sp>
        <p:nvSpPr>
          <p:cNvPr id="7" name="Content Placeholder 2"/>
          <p:cNvSpPr txBox="1">
            <a:spLocks/>
          </p:cNvSpPr>
          <p:nvPr/>
        </p:nvSpPr>
        <p:spPr>
          <a:xfrm>
            <a:off x="345831" y="4174927"/>
            <a:ext cx="6934200" cy="2514600"/>
          </a:xfrm>
          <a:prstGeom prst="rect">
            <a:avLst/>
          </a:prstGeom>
        </p:spPr>
        <p:txBody>
          <a:bodyPr vert="horz" lIns="91440" tIns="45720" rIns="91440" bIns="45720" rtlCol="0">
            <a:normAutofit lnSpcReduction="10000"/>
          </a:bodyPr>
          <a:lstStyle/>
          <a:p>
            <a:pPr marL="514350" lvl="0" indent="-514350">
              <a:spcBef>
                <a:spcPct val="20000"/>
              </a:spcBef>
              <a:buFont typeface="+mj-lt"/>
              <a:buAutoNum type="arabicPeriod" startAt="3"/>
            </a:pPr>
            <a:r>
              <a:rPr lang="en-US" sz="3200" b="1" dirty="0">
                <a:solidFill>
                  <a:schemeClr val="bg1"/>
                </a:solidFill>
                <a:effectLst>
                  <a:outerShdw blurRad="38100" dist="38100" dir="2700000" algn="tl">
                    <a:srgbClr val="000000">
                      <a:alpha val="43137"/>
                    </a:srgbClr>
                  </a:outerShdw>
                </a:effectLst>
              </a:rPr>
              <a:t>Homework ideas—Assign reading Job 38-42. Assign memorizing Psalm 103. Suggest John Piper’s book, “Suffering and the Sovereignty of God.”</a:t>
            </a:r>
          </a:p>
        </p:txBody>
      </p:sp>
    </p:spTree>
    <p:extLst>
      <p:ext uri="{BB962C8B-B14F-4D97-AF65-F5344CB8AC3E}">
        <p14:creationId xmlns:p14="http://schemas.microsoft.com/office/powerpoint/2010/main" val="26345998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43214"/>
            <a:ext cx="8534400" cy="1333500"/>
          </a:xfrm>
        </p:spPr>
        <p:txBody>
          <a:bodyPr>
            <a:noAutofit/>
          </a:bodyPr>
          <a:lstStyle/>
          <a:p>
            <a:pPr marL="514350" indent="-514350">
              <a:buFont typeface="+mj-lt"/>
              <a:buAutoNum type="alphaUcPeriod"/>
            </a:pPr>
            <a:r>
              <a:rPr lang="en-US" b="1" dirty="0">
                <a:solidFill>
                  <a:schemeClr val="bg1"/>
                </a:solidFill>
                <a:effectLst>
                  <a:outerShdw blurRad="38100" dist="38100" dir="2700000" algn="tl">
                    <a:srgbClr val="000000">
                      <a:alpha val="43137"/>
                    </a:srgbClr>
                  </a:outerShdw>
                </a:effectLst>
              </a:rPr>
              <a:t> </a:t>
            </a:r>
            <a:r>
              <a:rPr lang="en-US" u="sng" dirty="0">
                <a:solidFill>
                  <a:schemeClr val="bg1"/>
                </a:solidFill>
                <a:effectLst>
                  <a:outerShdw blurRad="38100" dist="38100" dir="2700000" algn="tl">
                    <a:srgbClr val="000000">
                      <a:alpha val="43137"/>
                    </a:srgbClr>
                  </a:outerShdw>
                </a:effectLst>
                <a:latin typeface="Arial Black" panose="020B0A04020102090204" pitchFamily="34" charset="0"/>
              </a:rPr>
              <a:t>Victory</a:t>
            </a:r>
            <a:r>
              <a:rPr lang="en-US" b="1" dirty="0">
                <a:solidFill>
                  <a:schemeClr val="bg1"/>
                </a:solidFill>
                <a:effectLst>
                  <a:outerShdw blurRad="38100" dist="38100" dir="2700000" algn="tl">
                    <a:srgbClr val="000000">
                      <a:alpha val="43137"/>
                    </a:srgbClr>
                  </a:outerShdw>
                </a:effectLst>
              </a:rPr>
              <a:t> can be part of illness </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(1 Corinthians 15:57, Romans 8:35-37).</a:t>
            </a:r>
          </a:p>
        </p:txBody>
      </p:sp>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6" name="Content Placeholder 2"/>
          <p:cNvSpPr txBox="1">
            <a:spLocks/>
          </p:cNvSpPr>
          <p:nvPr/>
        </p:nvSpPr>
        <p:spPr>
          <a:xfrm>
            <a:off x="381000" y="3886200"/>
            <a:ext cx="7234311" cy="1447800"/>
          </a:xfrm>
          <a:prstGeom prst="rect">
            <a:avLst/>
          </a:prstGeom>
        </p:spPr>
        <p:txBody>
          <a:bodyPr vert="horz" lIns="91440" tIns="45720" rIns="91440" bIns="45720" rtlCol="0">
            <a:normAutofit lnSpcReduction="10000"/>
          </a:bodyPr>
          <a:lstStyle/>
          <a:p>
            <a:pPr lvl="0">
              <a:spcBef>
                <a:spcPct val="20000"/>
              </a:spcBef>
            </a:pPr>
            <a:r>
              <a:rPr lang="en-US" sz="3200" b="1" dirty="0">
                <a:solidFill>
                  <a:schemeClr val="bg1"/>
                </a:solidFill>
                <a:effectLst>
                  <a:outerShdw blurRad="38100" dist="38100" dir="2700000" algn="tl">
                    <a:srgbClr val="000000">
                      <a:alpha val="43137"/>
                    </a:srgbClr>
                  </a:outerShdw>
                </a:effectLst>
              </a:rPr>
              <a:t>The person must think biblically about all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aspects</a:t>
            </a:r>
            <a:r>
              <a:rPr lang="en-US" sz="3200" b="1" dirty="0">
                <a:solidFill>
                  <a:schemeClr val="bg1"/>
                </a:solidFill>
                <a:effectLst>
                  <a:outerShdw blurRad="38100" dist="38100" dir="2700000" algn="tl">
                    <a:srgbClr val="000000">
                      <a:alpha val="43137"/>
                    </a:srgbClr>
                  </a:outerShdw>
                </a:effectLst>
              </a:rPr>
              <a:t> of the illness (2 Corinthians 10:5).</a:t>
            </a:r>
          </a:p>
          <a:p>
            <a:pPr marL="514350" lvl="0" indent="-514350">
              <a:spcBef>
                <a:spcPct val="20000"/>
              </a:spcBef>
              <a:buFont typeface="+mj-lt"/>
              <a:buAutoNum type="arabicPeriod"/>
            </a:pP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7199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381000" y="533400"/>
            <a:ext cx="7010400" cy="4031873"/>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2 Corinthians 10:5 –</a:t>
            </a:r>
          </a:p>
          <a:p>
            <a:endParaRPr lang="en-US" sz="3800" b="1" dirty="0">
              <a:solidFill>
                <a:schemeClr val="bg1"/>
              </a:solidFill>
              <a:effectLst>
                <a:outerShdw blurRad="38100" dist="38100" dir="2700000" algn="tl">
                  <a:srgbClr val="000000">
                    <a:alpha val="43137"/>
                  </a:srgbClr>
                </a:outerShdw>
              </a:effectLst>
            </a:endParaRPr>
          </a:p>
          <a:p>
            <a:r>
              <a:rPr lang="en-US" sz="3600" i="1" dirty="0">
                <a:solidFill>
                  <a:schemeClr val="bg1"/>
                </a:solidFill>
              </a:rPr>
              <a:t>We are destroying speculations and every lofty thing raised up against the knowledge of God, and we are taking every thought captive to the obedience of Christ</a:t>
            </a:r>
            <a:endParaRPr lang="en-US" sz="3600" b="1" i="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05000"/>
            <a:ext cx="8534400" cy="1333500"/>
          </a:xfrm>
        </p:spPr>
        <p:txBody>
          <a:bodyPr>
            <a:noAutofit/>
          </a:bodyPr>
          <a:lstStyle/>
          <a:p>
            <a:pPr marL="0" indent="0">
              <a:buNone/>
            </a:pPr>
            <a:r>
              <a:rPr lang="en-US" b="1" u="sng" dirty="0">
                <a:solidFill>
                  <a:schemeClr val="bg1"/>
                </a:solidFill>
                <a:effectLst>
                  <a:outerShdw blurRad="38100" dist="38100" dir="2700000" algn="tl">
                    <a:srgbClr val="000000">
                      <a:alpha val="43137"/>
                    </a:srgbClr>
                  </a:outerShdw>
                </a:effectLst>
                <a:latin typeface="Arial Black" panose="020B0A04020102090204" pitchFamily="34" charset="0"/>
              </a:rPr>
              <a:t>1. </a:t>
            </a:r>
            <a:r>
              <a:rPr lang="en-US" u="sng" dirty="0">
                <a:solidFill>
                  <a:schemeClr val="bg1"/>
                </a:solidFill>
                <a:effectLst>
                  <a:outerShdw blurRad="38100" dist="38100" dir="2700000" algn="tl">
                    <a:srgbClr val="000000">
                      <a:alpha val="43137"/>
                    </a:srgbClr>
                  </a:outerShdw>
                </a:effectLst>
                <a:latin typeface="Arial Black" panose="020B0A04020102090204" pitchFamily="34" charset="0"/>
              </a:rPr>
              <a:t>Victory</a:t>
            </a:r>
            <a:r>
              <a:rPr lang="en-US" b="1" dirty="0">
                <a:solidFill>
                  <a:schemeClr val="bg1"/>
                </a:solidFill>
                <a:effectLst>
                  <a:outerShdw blurRad="38100" dist="38100" dir="2700000" algn="tl">
                    <a:srgbClr val="000000">
                      <a:alpha val="43137"/>
                    </a:srgbClr>
                  </a:outerShdw>
                </a:effectLst>
              </a:rPr>
              <a:t> can be part of illness </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(1 Corinthians 15:57, Romans 8:35-37).</a:t>
            </a:r>
          </a:p>
        </p:txBody>
      </p:sp>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5" name="Content Placeholder 2"/>
          <p:cNvSpPr txBox="1">
            <a:spLocks/>
          </p:cNvSpPr>
          <p:nvPr/>
        </p:nvSpPr>
        <p:spPr>
          <a:xfrm>
            <a:off x="609600" y="3429000"/>
            <a:ext cx="7086600" cy="18669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3200" b="1" dirty="0">
                <a:solidFill>
                  <a:schemeClr val="bg1"/>
                </a:solidFill>
                <a:effectLst>
                  <a:outerShdw blurRad="38100" dist="38100" dir="2700000" algn="tl">
                    <a:srgbClr val="000000">
                      <a:alpha val="43137"/>
                    </a:srgbClr>
                  </a:outerShdw>
                </a:effectLst>
              </a:rPr>
              <a:t>Trials, illness, and suffering are part of life, and are not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prevented</a:t>
            </a:r>
            <a:r>
              <a:rPr lang="en-US" sz="3200" b="1" dirty="0">
                <a:solidFill>
                  <a:schemeClr val="bg1"/>
                </a:solidFill>
                <a:effectLst>
                  <a:outerShdw blurRad="38100" dist="38100" dir="2700000" algn="tl">
                    <a:srgbClr val="000000">
                      <a:alpha val="43137"/>
                    </a:srgbClr>
                  </a:outerShdw>
                </a:effectLst>
              </a:rPr>
              <a:t> by a godly life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(1 Peter 2:20; John 16:33).</a:t>
            </a:r>
          </a:p>
        </p:txBody>
      </p:sp>
    </p:spTree>
    <p:extLst>
      <p:ext uri="{BB962C8B-B14F-4D97-AF65-F5344CB8AC3E}">
        <p14:creationId xmlns:p14="http://schemas.microsoft.com/office/powerpoint/2010/main" val="3997199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381000" y="744141"/>
            <a:ext cx="8458200" cy="3600986"/>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John 16:33 –</a:t>
            </a:r>
          </a:p>
          <a:p>
            <a:endParaRPr lang="en-US" sz="3800" b="1" dirty="0">
              <a:solidFill>
                <a:schemeClr val="bg1"/>
              </a:solidFill>
              <a:effectLst>
                <a:outerShdw blurRad="38100" dist="38100" dir="2700000" algn="tl">
                  <a:srgbClr val="000000">
                    <a:alpha val="43137"/>
                  </a:srgbClr>
                </a:outerShdw>
              </a:effectLst>
            </a:endParaRPr>
          </a:p>
          <a:p>
            <a:r>
              <a:rPr lang="en-US" sz="3800" b="1" i="1" dirty="0">
                <a:solidFill>
                  <a:schemeClr val="bg1"/>
                </a:solidFill>
                <a:effectLst>
                  <a:outerShdw blurRad="38100" dist="38100" dir="2700000" algn="tl">
                    <a:srgbClr val="000000">
                      <a:alpha val="43137"/>
                    </a:srgbClr>
                  </a:outerShdw>
                </a:effectLst>
              </a:rPr>
              <a:t>I have said these things to you, that in me you may have peace. In the world you will have tribulation. But take heart; I have overcome the world."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5" name="Content Placeholder 2"/>
          <p:cNvSpPr txBox="1">
            <a:spLocks/>
          </p:cNvSpPr>
          <p:nvPr/>
        </p:nvSpPr>
        <p:spPr>
          <a:xfrm>
            <a:off x="264942" y="4038600"/>
            <a:ext cx="8001000" cy="20574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3200" b="1" dirty="0">
                <a:solidFill>
                  <a:schemeClr val="bg1"/>
                </a:solidFill>
                <a:effectLst>
                  <a:outerShdw blurRad="38100" dist="38100" dir="2700000" algn="tl">
                    <a:srgbClr val="000000">
                      <a:alpha val="43137"/>
                    </a:srgbClr>
                  </a:outerShdw>
                </a:effectLst>
              </a:rPr>
              <a:t>God will never send the believer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more</a:t>
            </a:r>
            <a:r>
              <a:rPr lang="en-US" sz="3200" b="1" dirty="0">
                <a:solidFill>
                  <a:schemeClr val="bg1"/>
                </a:solidFill>
                <a:effectLst>
                  <a:outerShdw blurRad="38100" dist="38100" dir="2700000" algn="tl">
                    <a:srgbClr val="000000">
                      <a:alpha val="43137"/>
                    </a:srgbClr>
                  </a:outerShdw>
                </a:effectLst>
              </a:rPr>
              <a:t> than he can handle (Philippians 4:13,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1 Corinthians 10:13).</a:t>
            </a:r>
          </a:p>
        </p:txBody>
      </p:sp>
      <p:sp>
        <p:nvSpPr>
          <p:cNvPr id="7" name="Content Placeholder 2"/>
          <p:cNvSpPr txBox="1">
            <a:spLocks/>
          </p:cNvSpPr>
          <p:nvPr/>
        </p:nvSpPr>
        <p:spPr>
          <a:xfrm>
            <a:off x="264942" y="1981200"/>
            <a:ext cx="8001000"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3200" b="1" dirty="0">
                <a:solidFill>
                  <a:schemeClr val="bg1"/>
                </a:solidFill>
                <a:effectLst>
                  <a:outerShdw blurRad="38100" dist="38100" dir="2700000" algn="tl">
                    <a:srgbClr val="000000">
                      <a:alpha val="43137"/>
                    </a:srgbClr>
                  </a:outerShdw>
                </a:effectLst>
              </a:rPr>
              <a:t>God in His sovereignty controls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all</a:t>
            </a:r>
            <a:r>
              <a:rPr lang="en-US" sz="3200" b="1" dirty="0">
                <a:solidFill>
                  <a:schemeClr val="bg1"/>
                </a:solidFill>
                <a:effectLst>
                  <a:outerShdw blurRad="38100" dist="38100" dir="2700000" algn="tl">
                    <a:srgbClr val="000000">
                      <a:alpha val="43137"/>
                    </a:srgbClr>
                  </a:outerShdw>
                </a:effectLst>
              </a:rPr>
              <a:t> aspects of life (Acts 17:24-27, Job 1:21,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1 Chronicles 29:12).</a:t>
            </a:r>
          </a:p>
        </p:txBody>
      </p:sp>
    </p:spTree>
    <p:extLst>
      <p:ext uri="{BB962C8B-B14F-4D97-AF65-F5344CB8AC3E}">
        <p14:creationId xmlns:p14="http://schemas.microsoft.com/office/powerpoint/2010/main" val="3948105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381000" y="744141"/>
            <a:ext cx="7924800" cy="5355312"/>
          </a:xfrm>
          <a:prstGeom prst="rect">
            <a:avLst/>
          </a:prstGeom>
          <a:noFill/>
        </p:spPr>
        <p:txBody>
          <a:bodyPr wrap="square" rtlCol="0">
            <a:spAutoFit/>
          </a:bodyPr>
          <a:lstStyle/>
          <a:p>
            <a:r>
              <a:rPr lang="en-US" sz="3800" b="1" dirty="0">
                <a:solidFill>
                  <a:schemeClr val="bg1"/>
                </a:solidFill>
                <a:effectLst>
                  <a:outerShdw blurRad="38100" dist="38100" dir="2700000" algn="tl">
                    <a:srgbClr val="000000">
                      <a:alpha val="43137"/>
                    </a:srgbClr>
                  </a:outerShdw>
                </a:effectLst>
              </a:rPr>
              <a:t>1 Corinthians 10:13 –</a:t>
            </a:r>
          </a:p>
          <a:p>
            <a:endParaRPr lang="en-US" sz="3800" b="1" dirty="0">
              <a:solidFill>
                <a:schemeClr val="bg1"/>
              </a:solidFill>
              <a:effectLst>
                <a:outerShdw blurRad="38100" dist="38100" dir="2700000" algn="tl">
                  <a:srgbClr val="000000">
                    <a:alpha val="43137"/>
                  </a:srgbClr>
                </a:outerShdw>
              </a:effectLst>
            </a:endParaRPr>
          </a:p>
          <a:p>
            <a:r>
              <a:rPr lang="en-US" sz="3800" b="1" i="1" dirty="0">
                <a:solidFill>
                  <a:schemeClr val="bg1"/>
                </a:solidFill>
                <a:effectLst>
                  <a:outerShdw blurRad="38100" dist="38100" dir="2700000" algn="tl">
                    <a:srgbClr val="000000">
                      <a:alpha val="43137"/>
                    </a:srgbClr>
                  </a:outerShdw>
                </a:effectLst>
              </a:rPr>
              <a:t>No temptation has overtaken you that is not common to man. God is faithful, and he will not let you be tempted beyond your ability, but with the temptation he will also provide the way of escape, that you may be able to endure it.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6" name="Content Placeholder 2"/>
          <p:cNvSpPr txBox="1">
            <a:spLocks/>
          </p:cNvSpPr>
          <p:nvPr/>
        </p:nvSpPr>
        <p:spPr>
          <a:xfrm>
            <a:off x="457200" y="1524000"/>
            <a:ext cx="8305800" cy="1828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Victory means the believer is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characterized</a:t>
            </a:r>
            <a:r>
              <a:rPr lang="en-US" sz="3200" b="1" dirty="0">
                <a:solidFill>
                  <a:schemeClr val="bg1"/>
                </a:solidFill>
                <a:effectLst>
                  <a:outerShdw blurRad="38100" dist="38100" dir="2700000" algn="tl">
                    <a:srgbClr val="000000">
                      <a:alpha val="43137"/>
                    </a:srgbClr>
                  </a:outerShdw>
                </a:effectLst>
              </a:rPr>
              <a:t>  by biblical principles rather than suffering.</a:t>
            </a:r>
          </a:p>
        </p:txBody>
      </p:sp>
      <p:sp>
        <p:nvSpPr>
          <p:cNvPr id="5" name="Content Placeholder 2"/>
          <p:cNvSpPr txBox="1">
            <a:spLocks/>
          </p:cNvSpPr>
          <p:nvPr/>
        </p:nvSpPr>
        <p:spPr>
          <a:xfrm>
            <a:off x="609600" y="3200400"/>
            <a:ext cx="7772400" cy="1752600"/>
          </a:xfrm>
          <a:prstGeom prst="rect">
            <a:avLst/>
          </a:prstGeom>
        </p:spPr>
        <p:txBody>
          <a:bodyPr vert="horz" lIns="91440" tIns="45720" rIns="91440" bIns="45720" rtlCol="0">
            <a:noAutofit/>
          </a:bodyPr>
          <a:lstStyle/>
          <a:p>
            <a:pPr lvl="0">
              <a:spcBef>
                <a:spcPct val="20000"/>
              </a:spcBef>
            </a:pPr>
            <a:r>
              <a:rPr lang="en-US" sz="3200" b="1" dirty="0">
                <a:solidFill>
                  <a:schemeClr val="bg1"/>
                </a:solidFill>
                <a:effectLst>
                  <a:outerShdw blurRad="38100" dist="38100" dir="2700000" algn="tl">
                    <a:srgbClr val="000000">
                      <a:alpha val="43137"/>
                    </a:srgbClr>
                  </a:outerShdw>
                </a:effectLst>
              </a:rPr>
              <a:t>That means the person will not be in constant relief from pain and suffering, but can know relief due to a biblical </a:t>
            </a:r>
            <a:r>
              <a:rPr lang="en-US" sz="3200" b="1" u="sng" dirty="0">
                <a:solidFill>
                  <a:schemeClr val="bg1"/>
                </a:solidFill>
                <a:effectLst>
                  <a:outerShdw blurRad="38100" dist="38100" dir="2700000" algn="tl">
                    <a:srgbClr val="000000">
                      <a:alpha val="43137"/>
                    </a:srgbClr>
                  </a:outerShdw>
                </a:effectLst>
                <a:latin typeface="Arial Black" panose="020B0A04020102090204" pitchFamily="34" charset="0"/>
              </a:rPr>
              <a:t>focus</a:t>
            </a:r>
            <a:r>
              <a:rPr lang="en-US" sz="3200" b="1" dirty="0">
                <a:solidFill>
                  <a:schemeClr val="bg1"/>
                </a:solidFill>
                <a:effectLst>
                  <a:outerShdw blurRad="38100" dist="38100" dir="2700000" algn="tl">
                    <a:srgbClr val="000000">
                      <a:alpha val="43137"/>
                    </a:srgbClr>
                  </a:outerShdw>
                </a:effectLst>
              </a:rPr>
              <a:t>. (Phil. 4:6-7; 2 Cor. 1:3-5; Rom. 5:3-5)</a:t>
            </a:r>
          </a:p>
        </p:txBody>
      </p:sp>
    </p:spTree>
    <p:extLst>
      <p:ext uri="{BB962C8B-B14F-4D97-AF65-F5344CB8AC3E}">
        <p14:creationId xmlns:p14="http://schemas.microsoft.com/office/powerpoint/2010/main" val="12942899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Righ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We need Someone bigger, mightier, and Sovereign when we are puny:</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Isaiah 40:31</a:t>
            </a:r>
          </a:p>
          <a:p>
            <a:pPr marL="0" indent="0">
              <a:buNone/>
            </a:pPr>
            <a:r>
              <a:rPr lang="en-US" b="1" i="1" baseline="30000" dirty="0">
                <a:solidFill>
                  <a:schemeClr val="bg1"/>
                </a:solidFill>
              </a:rPr>
              <a:t>31 </a:t>
            </a:r>
            <a:r>
              <a:rPr lang="en-US" i="1" dirty="0">
                <a:solidFill>
                  <a:schemeClr val="bg1"/>
                </a:solidFill>
              </a:rPr>
              <a:t>Yet those who wait for the </a:t>
            </a:r>
            <a:r>
              <a:rPr lang="en-US" i="1" cap="small" dirty="0">
                <a:solidFill>
                  <a:schemeClr val="bg1"/>
                </a:solidFill>
              </a:rPr>
              <a:t>Lord</a:t>
            </a:r>
            <a:br>
              <a:rPr lang="en-US" i="1" dirty="0">
                <a:solidFill>
                  <a:schemeClr val="bg1"/>
                </a:solidFill>
              </a:rPr>
            </a:br>
            <a:r>
              <a:rPr lang="en-US" i="1" dirty="0">
                <a:solidFill>
                  <a:schemeClr val="bg1"/>
                </a:solidFill>
              </a:rPr>
              <a:t>Will gain new strength;</a:t>
            </a:r>
            <a:br>
              <a:rPr lang="en-US" i="1" dirty="0">
                <a:solidFill>
                  <a:schemeClr val="bg1"/>
                </a:solidFill>
              </a:rPr>
            </a:br>
            <a:r>
              <a:rPr lang="en-US" i="1" dirty="0">
                <a:solidFill>
                  <a:schemeClr val="bg1"/>
                </a:solidFill>
              </a:rPr>
              <a:t>They will mount up with wings like eagles,</a:t>
            </a:r>
            <a:br>
              <a:rPr lang="en-US" i="1" dirty="0">
                <a:solidFill>
                  <a:schemeClr val="bg1"/>
                </a:solidFill>
              </a:rPr>
            </a:br>
            <a:r>
              <a:rPr lang="en-US" i="1" dirty="0">
                <a:solidFill>
                  <a:schemeClr val="bg1"/>
                </a:solidFill>
              </a:rPr>
              <a:t>They will run and not get tired,</a:t>
            </a:r>
            <a:br>
              <a:rPr lang="en-US" i="1" dirty="0">
                <a:solidFill>
                  <a:schemeClr val="bg1"/>
                </a:solidFill>
              </a:rPr>
            </a:br>
            <a:r>
              <a:rPr lang="en-US" i="1" dirty="0">
                <a:solidFill>
                  <a:schemeClr val="bg1"/>
                </a:solidFill>
              </a:rPr>
              <a:t>They will walk and not become weary.</a:t>
            </a:r>
            <a:endParaRPr lang="en-US" b="1" i="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114300" y="228600"/>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13313211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600200"/>
            <a:ext cx="8534400" cy="1485900"/>
          </a:xfrm>
        </p:spPr>
        <p:txBody>
          <a:bodyPr>
            <a:noAutofit/>
          </a:bodyPr>
          <a:lstStyle/>
          <a:p>
            <a:pPr marL="514350" indent="-514350">
              <a:buFont typeface="+mj-lt"/>
              <a:buAutoNum type="alphaUcPeriod" startAt="2"/>
            </a:pPr>
            <a:r>
              <a:rPr lang="en-US" b="1" dirty="0">
                <a:solidFill>
                  <a:schemeClr val="bg1"/>
                </a:solidFill>
                <a:effectLst>
                  <a:outerShdw blurRad="38100" dist="38100" dir="2700000" algn="tl">
                    <a:srgbClr val="000000">
                      <a:alpha val="43137"/>
                    </a:srgbClr>
                  </a:outerShdw>
                </a:effectLst>
              </a:rPr>
              <a:t>Victory can come </a:t>
            </a:r>
            <a:r>
              <a:rPr lang="en-US" u="sng" dirty="0">
                <a:solidFill>
                  <a:schemeClr val="bg1"/>
                </a:solidFill>
                <a:effectLst>
                  <a:outerShdw blurRad="38100" dist="38100" dir="2700000" algn="tl">
                    <a:srgbClr val="000000">
                      <a:alpha val="43137"/>
                    </a:srgbClr>
                  </a:outerShdw>
                </a:effectLst>
                <a:latin typeface="Arial Black" panose="020B0A04020102090204" pitchFamily="34" charset="0"/>
              </a:rPr>
              <a:t>because</a:t>
            </a:r>
            <a:r>
              <a:rPr lang="en-US" b="1" dirty="0">
                <a:solidFill>
                  <a:schemeClr val="bg1"/>
                </a:solidFill>
                <a:effectLst>
                  <a:outerShdw blurRad="38100" dist="38100" dir="2700000" algn="tl">
                    <a:srgbClr val="000000">
                      <a:alpha val="43137"/>
                    </a:srgbClr>
                  </a:outerShdw>
                </a:effectLst>
              </a:rPr>
              <a:t> of the illness (Romans 8:28-29, 2 Corinthians 4:17-18; Romans 8:18).</a:t>
            </a:r>
          </a:p>
        </p:txBody>
      </p:sp>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5" name="TextBox 4">
            <a:extLst>
              <a:ext uri="{FF2B5EF4-FFF2-40B4-BE49-F238E27FC236}">
                <a16:creationId xmlns:a16="http://schemas.microsoft.com/office/drawing/2014/main" id="{47E406DC-42F1-4935-9168-0D7B46014301}"/>
              </a:ext>
            </a:extLst>
          </p:cNvPr>
          <p:cNvSpPr txBox="1"/>
          <p:nvPr/>
        </p:nvSpPr>
        <p:spPr>
          <a:xfrm>
            <a:off x="76200" y="3429000"/>
            <a:ext cx="7391400" cy="2677656"/>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alpha val="43137"/>
                    </a:srgbClr>
                  </a:outerShdw>
                </a:effectLst>
              </a:rPr>
              <a:t>2 Corinthians 4:17-18 –</a:t>
            </a:r>
          </a:p>
          <a:p>
            <a:endParaRPr lang="en-US" sz="2400" b="1" dirty="0">
              <a:solidFill>
                <a:schemeClr val="bg1"/>
              </a:solidFill>
              <a:effectLst>
                <a:outerShdw blurRad="38100" dist="38100" dir="2700000" algn="tl">
                  <a:srgbClr val="000000">
                    <a:alpha val="43137"/>
                  </a:srgbClr>
                </a:outerShdw>
              </a:effectLst>
            </a:endParaRPr>
          </a:p>
          <a:p>
            <a:r>
              <a:rPr lang="en-US" sz="2400" b="1" i="1" dirty="0">
                <a:solidFill>
                  <a:schemeClr val="bg1"/>
                </a:solidFill>
                <a:effectLst>
                  <a:outerShdw blurRad="38100" dist="38100" dir="2700000" algn="tl">
                    <a:srgbClr val="000000">
                      <a:alpha val="43137"/>
                    </a:srgbClr>
                  </a:outerShdw>
                </a:effectLst>
              </a:rPr>
              <a:t>For this light momentary affliction is preparing for us an eternal weight of glory beyond all comparison, as we look not to the things that are seen but to the things that are unseen. For the things that are seen are transient, but the things that are unseen are eternal.</a:t>
            </a:r>
          </a:p>
        </p:txBody>
      </p:sp>
    </p:spTree>
    <p:extLst>
      <p:ext uri="{BB962C8B-B14F-4D97-AF65-F5344CB8AC3E}">
        <p14:creationId xmlns:p14="http://schemas.microsoft.com/office/powerpoint/2010/main" val="13613240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6" name="Content Placeholder 2"/>
          <p:cNvSpPr txBox="1">
            <a:spLocks/>
          </p:cNvSpPr>
          <p:nvPr/>
        </p:nvSpPr>
        <p:spPr>
          <a:xfrm>
            <a:off x="533400" y="1828800"/>
            <a:ext cx="8305800" cy="14097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Focus on God’s purposes can be greater than focus on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pain</a:t>
            </a:r>
            <a:r>
              <a:rPr lang="en-US" sz="3200" b="1" dirty="0">
                <a:solidFill>
                  <a:schemeClr val="bg1"/>
                </a:solidFill>
                <a:effectLst>
                  <a:outerShdw blurRad="38100" dist="38100" dir="2700000" algn="tl">
                    <a:srgbClr val="000000">
                      <a:alpha val="43137"/>
                    </a:srgbClr>
                  </a:outerShdw>
                </a:effectLst>
              </a:rPr>
              <a:t> relief.</a:t>
            </a:r>
          </a:p>
        </p:txBody>
      </p:sp>
      <p:sp>
        <p:nvSpPr>
          <p:cNvPr id="7" name="Content Placeholder 2"/>
          <p:cNvSpPr txBox="1">
            <a:spLocks/>
          </p:cNvSpPr>
          <p:nvPr/>
        </p:nvSpPr>
        <p:spPr>
          <a:xfrm>
            <a:off x="533400" y="3200400"/>
            <a:ext cx="7315200" cy="21717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This does not mean the person will not seek relief, but when relief does not come, this focus provides a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response</a:t>
            </a:r>
            <a:r>
              <a:rPr lang="en-US" sz="3200" b="1" dirty="0">
                <a:solidFill>
                  <a:schemeClr val="bg1"/>
                </a:solidFill>
                <a:effectLst>
                  <a:outerShdw blurRad="38100" dist="38100" dir="2700000" algn="tl">
                    <a:srgbClr val="000000">
                      <a:alpha val="43137"/>
                    </a:srgbClr>
                  </a:outerShdw>
                </a:effectLst>
              </a:rPr>
              <a:t> —God’s glory.</a:t>
            </a:r>
          </a:p>
        </p:txBody>
      </p:sp>
    </p:spTree>
    <p:extLst>
      <p:ext uri="{BB962C8B-B14F-4D97-AF65-F5344CB8AC3E}">
        <p14:creationId xmlns:p14="http://schemas.microsoft.com/office/powerpoint/2010/main" val="13613240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6" name="Content Placeholder 2"/>
          <p:cNvSpPr txBox="1">
            <a:spLocks/>
          </p:cNvSpPr>
          <p:nvPr/>
        </p:nvSpPr>
        <p:spPr>
          <a:xfrm>
            <a:off x="533400" y="1676400"/>
            <a:ext cx="8305800" cy="1828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3200" b="1" dirty="0">
                <a:solidFill>
                  <a:schemeClr val="bg1"/>
                </a:solidFill>
                <a:effectLst>
                  <a:outerShdw blurRad="38100" dist="38100" dir="2700000" algn="tl">
                    <a:srgbClr val="000000">
                      <a:alpha val="43137"/>
                    </a:srgbClr>
                  </a:outerShdw>
                </a:effectLst>
              </a:rPr>
              <a:t>Even when illness is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terminal</a:t>
            </a:r>
            <a:r>
              <a:rPr lang="en-US" sz="3200" b="1" dirty="0">
                <a:solidFill>
                  <a:schemeClr val="bg1"/>
                </a:solidFill>
                <a:effectLst>
                  <a:outerShdw blurRad="38100" dist="38100" dir="2700000" algn="tl">
                    <a:srgbClr val="000000">
                      <a:alpha val="43137"/>
                    </a:srgbClr>
                  </a:outerShdw>
                </a:effectLst>
              </a:rPr>
              <a:t>, God is simply changing the direction of the person’s ministry, not stopping it.</a:t>
            </a:r>
          </a:p>
        </p:txBody>
      </p:sp>
      <p:sp>
        <p:nvSpPr>
          <p:cNvPr id="7" name="Content Placeholder 2"/>
          <p:cNvSpPr txBox="1">
            <a:spLocks/>
          </p:cNvSpPr>
          <p:nvPr/>
        </p:nvSpPr>
        <p:spPr>
          <a:xfrm>
            <a:off x="533400" y="3505200"/>
            <a:ext cx="80772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4"/>
            </a:pPr>
            <a:r>
              <a:rPr lang="en-US" sz="3200" b="1" dirty="0">
                <a:solidFill>
                  <a:schemeClr val="bg1"/>
                </a:solidFill>
                <a:effectLst>
                  <a:outerShdw blurRad="38100" dist="38100" dir="2700000" algn="tl">
                    <a:srgbClr val="000000">
                      <a:alpha val="43137"/>
                    </a:srgbClr>
                  </a:outerShdw>
                </a:effectLst>
              </a:rPr>
              <a:t>God’s grace is sufficient and available, and is bigger than the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suffering</a:t>
            </a:r>
            <a:r>
              <a:rPr lang="en-US" sz="3200" b="1" dirty="0">
                <a:solidFill>
                  <a:schemeClr val="bg1"/>
                </a:solidFill>
                <a:effectLst>
                  <a:outerShdw blurRad="38100" dist="38100" dir="2700000" algn="tl">
                    <a:srgbClr val="000000">
                      <a:alpha val="43137"/>
                    </a:srgbClr>
                  </a:outerShdw>
                </a:effectLst>
              </a:rPr>
              <a:t>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(2 Corinthians 12:9-10).</a:t>
            </a:r>
          </a:p>
        </p:txBody>
      </p:sp>
      <p:sp>
        <p:nvSpPr>
          <p:cNvPr id="8" name="Content Placeholder 2"/>
          <p:cNvSpPr txBox="1">
            <a:spLocks/>
          </p:cNvSpPr>
          <p:nvPr/>
        </p:nvSpPr>
        <p:spPr>
          <a:xfrm>
            <a:off x="533400" y="5295900"/>
            <a:ext cx="8382000" cy="8763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5"/>
            </a:pPr>
            <a:r>
              <a:rPr lang="da-DK" sz="3200" b="1" dirty="0">
                <a:solidFill>
                  <a:schemeClr val="bg1"/>
                </a:solidFill>
                <a:effectLst>
                  <a:outerShdw blurRad="38100" dist="38100" dir="2700000" algn="tl">
                    <a:srgbClr val="000000">
                      <a:alpha val="43137"/>
                    </a:srgbClr>
                  </a:outerShdw>
                </a:effectLst>
              </a:rPr>
              <a:t> </a:t>
            </a:r>
            <a:r>
              <a:rPr lang="da-DK" sz="3200" u="sng" dirty="0">
                <a:solidFill>
                  <a:schemeClr val="bg1"/>
                </a:solidFill>
                <a:effectLst>
                  <a:outerShdw blurRad="38100" dist="38100" dir="2700000" algn="tl">
                    <a:srgbClr val="000000">
                      <a:alpha val="43137"/>
                    </a:srgbClr>
                  </a:outerShdw>
                </a:effectLst>
                <a:latin typeface="Arial Black" panose="020B0A04020102090204" pitchFamily="34" charset="0"/>
              </a:rPr>
              <a:t>Consider</a:t>
            </a:r>
            <a:r>
              <a:rPr lang="da-DK" sz="3200" b="1" dirty="0">
                <a:solidFill>
                  <a:schemeClr val="bg1"/>
                </a:solidFill>
                <a:effectLst>
                  <a:outerShdw blurRad="38100" dist="38100" dir="2700000" algn="tl">
                    <a:srgbClr val="000000">
                      <a:alpha val="43137"/>
                    </a:srgbClr>
                  </a:outerShdw>
                </a:effectLst>
              </a:rPr>
              <a:t> Job (Job 1:1 – 2:10).</a:t>
            </a:r>
            <a:endParaRPr lang="en-US" sz="32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153369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Righ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90700"/>
            <a:ext cx="8534400" cy="800100"/>
          </a:xfrm>
        </p:spPr>
        <p:txBody>
          <a:bodyPr>
            <a:noAutofit/>
          </a:bodyPr>
          <a:lstStyle/>
          <a:p>
            <a:pPr marL="514350" indent="-514350">
              <a:buFont typeface="+mj-lt"/>
              <a:buAutoNum type="alphaUcPeriod" startAt="3"/>
            </a:pPr>
            <a:r>
              <a:rPr lang="en-US" b="1" dirty="0">
                <a:solidFill>
                  <a:schemeClr val="bg1"/>
                </a:solidFill>
                <a:effectLst>
                  <a:outerShdw blurRad="38100" dist="38100" dir="2700000" algn="tl">
                    <a:srgbClr val="000000">
                      <a:alpha val="43137"/>
                    </a:srgbClr>
                  </a:outerShdw>
                </a:effectLst>
              </a:rPr>
              <a:t>Victory </a:t>
            </a:r>
            <a:r>
              <a:rPr lang="en-US" u="sng" dirty="0">
                <a:solidFill>
                  <a:schemeClr val="bg1"/>
                </a:solidFill>
                <a:effectLst>
                  <a:outerShdw blurRad="38100" dist="38100" dir="2700000" algn="tl">
                    <a:srgbClr val="000000">
                      <a:alpha val="43137"/>
                    </a:srgbClr>
                  </a:outerShdw>
                </a:effectLst>
                <a:latin typeface="Arial Black" panose="020B0A04020102090204" pitchFamily="34" charset="0"/>
              </a:rPr>
              <a:t>from</a:t>
            </a:r>
            <a:r>
              <a:rPr lang="en-US" b="1" dirty="0">
                <a:solidFill>
                  <a:schemeClr val="bg1"/>
                </a:solidFill>
                <a:effectLst>
                  <a:outerShdw blurRad="38100" dist="38100" dir="2700000" algn="tl">
                    <a:srgbClr val="000000">
                      <a:alpha val="43137"/>
                    </a:srgbClr>
                  </a:outerShdw>
                </a:effectLst>
              </a:rPr>
              <a:t> the illness.</a:t>
            </a:r>
          </a:p>
        </p:txBody>
      </p:sp>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6" name="Content Placeholder 2"/>
          <p:cNvSpPr txBox="1">
            <a:spLocks/>
          </p:cNvSpPr>
          <p:nvPr/>
        </p:nvSpPr>
        <p:spPr>
          <a:xfrm>
            <a:off x="533400" y="2667000"/>
            <a:ext cx="8305800" cy="1143000"/>
          </a:xfrm>
          <a:prstGeom prst="rect">
            <a:avLst/>
          </a:prstGeom>
        </p:spPr>
        <p:txBody>
          <a:bodyPr vert="horz" lIns="91440" tIns="45720" rIns="91440" bIns="45720" rtlCol="0">
            <a:normAutofit fontScale="92500"/>
          </a:bodyPr>
          <a:lstStyle/>
          <a:p>
            <a:pPr marL="514350" lvl="0" indent="-514350">
              <a:spcBef>
                <a:spcPct val="20000"/>
              </a:spcBef>
              <a:buFont typeface="+mj-lt"/>
              <a:buAutoNum type="arabicPeriod"/>
            </a:pPr>
            <a:r>
              <a:rPr lang="en-US" sz="3200" b="1" dirty="0">
                <a:solidFill>
                  <a:schemeClr val="bg1"/>
                </a:solidFill>
                <a:effectLst>
                  <a:outerShdw blurRad="38100" dist="38100" dir="2700000" algn="tl">
                    <a:srgbClr val="000000">
                      <a:alpha val="43137"/>
                    </a:srgbClr>
                  </a:outerShdw>
                </a:effectLst>
              </a:rPr>
              <a:t>There may be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physical</a:t>
            </a:r>
            <a:r>
              <a:rPr lang="en-US" sz="3200" b="1" dirty="0">
                <a:solidFill>
                  <a:schemeClr val="bg1"/>
                </a:solidFill>
                <a:effectLst>
                  <a:outerShdw blurRad="38100" dist="38100" dir="2700000" algn="tl">
                    <a:srgbClr val="000000">
                      <a:alpha val="43137"/>
                    </a:srgbClr>
                  </a:outerShdw>
                </a:effectLst>
              </a:rPr>
              <a:t> alleviation of pain and suffering (Daniel 3:16-18; Ephesians 5:20).</a:t>
            </a:r>
          </a:p>
        </p:txBody>
      </p:sp>
      <p:sp>
        <p:nvSpPr>
          <p:cNvPr id="5" name="Content Placeholder 2">
            <a:extLst>
              <a:ext uri="{FF2B5EF4-FFF2-40B4-BE49-F238E27FC236}">
                <a16:creationId xmlns:a16="http://schemas.microsoft.com/office/drawing/2014/main" id="{402CF9A2-BF76-409D-AD6C-7BE567E01DFB}"/>
              </a:ext>
            </a:extLst>
          </p:cNvPr>
          <p:cNvSpPr txBox="1">
            <a:spLocks/>
          </p:cNvSpPr>
          <p:nvPr/>
        </p:nvSpPr>
        <p:spPr>
          <a:xfrm>
            <a:off x="536917" y="4038600"/>
            <a:ext cx="7924800" cy="1295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solidFill>
                  <a:schemeClr val="bg1"/>
                </a:solidFill>
                <a:effectLst>
                  <a:outerShdw blurRad="38100" dist="38100" dir="2700000" algn="tl">
                    <a:srgbClr val="000000">
                      <a:alpha val="43137"/>
                    </a:srgbClr>
                  </a:outerShdw>
                </a:effectLst>
              </a:rPr>
              <a:t>In heaven there will be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no</a:t>
            </a:r>
            <a:r>
              <a:rPr lang="en-US" sz="3200" b="1" dirty="0">
                <a:solidFill>
                  <a:schemeClr val="bg1"/>
                </a:solidFill>
                <a:effectLst>
                  <a:outerShdw blurRad="38100" dist="38100" dir="2700000" algn="tl">
                    <a:srgbClr val="000000">
                      <a:alpha val="43137"/>
                    </a:srgbClr>
                  </a:outerShdw>
                </a:effectLst>
              </a:rPr>
              <a:t> pain and suffering (Revelation 21:4).</a:t>
            </a:r>
          </a:p>
        </p:txBody>
      </p:sp>
      <p:sp>
        <p:nvSpPr>
          <p:cNvPr id="7" name="TextBox 6">
            <a:extLst>
              <a:ext uri="{FF2B5EF4-FFF2-40B4-BE49-F238E27FC236}">
                <a16:creationId xmlns:a16="http://schemas.microsoft.com/office/drawing/2014/main" id="{17B3CFF5-AF2B-4345-8731-BCC275C8BAAB}"/>
              </a:ext>
            </a:extLst>
          </p:cNvPr>
          <p:cNvSpPr txBox="1"/>
          <p:nvPr/>
        </p:nvSpPr>
        <p:spPr>
          <a:xfrm>
            <a:off x="19929" y="5226784"/>
            <a:ext cx="8229600" cy="1631216"/>
          </a:xfrm>
          <a:prstGeom prst="rect">
            <a:avLst/>
          </a:prstGeom>
          <a:noFill/>
        </p:spPr>
        <p:txBody>
          <a:bodyPr wrap="square" rtlCol="0">
            <a:spAutoFit/>
          </a:bodyPr>
          <a:lstStyle/>
          <a:p>
            <a:r>
              <a:rPr lang="en-US" sz="2000" b="1" dirty="0">
                <a:solidFill>
                  <a:schemeClr val="bg1"/>
                </a:solidFill>
                <a:effectLst>
                  <a:outerShdw blurRad="38100" dist="38100" dir="2700000" algn="tl">
                    <a:srgbClr val="000000">
                      <a:alpha val="43137"/>
                    </a:srgbClr>
                  </a:outerShdw>
                </a:effectLst>
              </a:rPr>
              <a:t>Revelation 21:4 –</a:t>
            </a:r>
          </a:p>
          <a:p>
            <a:endParaRPr lang="en-US" sz="2000" b="1" dirty="0">
              <a:solidFill>
                <a:schemeClr val="bg1"/>
              </a:solidFill>
              <a:effectLst>
                <a:outerShdw blurRad="38100" dist="38100" dir="2700000" algn="tl">
                  <a:srgbClr val="000000">
                    <a:alpha val="43137"/>
                  </a:srgbClr>
                </a:outerShdw>
              </a:effectLst>
            </a:endParaRPr>
          </a:p>
          <a:p>
            <a:r>
              <a:rPr lang="en-US" sz="2000" b="1" i="1" dirty="0">
                <a:solidFill>
                  <a:schemeClr val="bg1"/>
                </a:solidFill>
                <a:effectLst>
                  <a:outerShdw blurRad="38100" dist="38100" dir="2700000" algn="tl">
                    <a:srgbClr val="000000">
                      <a:alpha val="43137"/>
                    </a:srgbClr>
                  </a:outerShdw>
                </a:effectLst>
              </a:rPr>
              <a:t>He will wipe away every tear from their eyes, and death shall be no more, neither shall there be mourning, nor crying, nor pain anymore, for the former things have passed away.</a:t>
            </a:r>
          </a:p>
        </p:txBody>
      </p:sp>
    </p:spTree>
    <p:extLst>
      <p:ext uri="{BB962C8B-B14F-4D97-AF65-F5344CB8AC3E}">
        <p14:creationId xmlns:p14="http://schemas.microsoft.com/office/powerpoint/2010/main" val="1697553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9" name="Content Placeholder 2"/>
          <p:cNvSpPr txBox="1">
            <a:spLocks/>
          </p:cNvSpPr>
          <p:nvPr/>
        </p:nvSpPr>
        <p:spPr>
          <a:xfrm>
            <a:off x="533400" y="1752600"/>
            <a:ext cx="8382000" cy="12954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3200" b="1" dirty="0">
                <a:solidFill>
                  <a:schemeClr val="bg1"/>
                </a:solidFill>
                <a:effectLst>
                  <a:outerShdw blurRad="38100" dist="38100" dir="2700000" algn="tl">
                    <a:srgbClr val="000000">
                      <a:alpha val="43137"/>
                    </a:srgbClr>
                  </a:outerShdw>
                </a:effectLst>
              </a:rPr>
              <a:t>Paul struggled with his desire for heaven or staying here to minister (Philippians 1:23-25).</a:t>
            </a:r>
          </a:p>
        </p:txBody>
      </p:sp>
      <p:sp>
        <p:nvSpPr>
          <p:cNvPr id="5" name="TextBox 4">
            <a:extLst>
              <a:ext uri="{FF2B5EF4-FFF2-40B4-BE49-F238E27FC236}">
                <a16:creationId xmlns:a16="http://schemas.microsoft.com/office/drawing/2014/main" id="{35119483-B934-459C-B666-EA43E6C8938A}"/>
              </a:ext>
            </a:extLst>
          </p:cNvPr>
          <p:cNvSpPr txBox="1"/>
          <p:nvPr/>
        </p:nvSpPr>
        <p:spPr>
          <a:xfrm>
            <a:off x="212188" y="3363465"/>
            <a:ext cx="7467600" cy="2677656"/>
          </a:xfrm>
          <a:prstGeom prst="rect">
            <a:avLst/>
          </a:prstGeom>
          <a:noFill/>
        </p:spPr>
        <p:txBody>
          <a:bodyPr wrap="square" rtlCol="0">
            <a:spAutoFit/>
          </a:bodyPr>
          <a:lstStyle/>
          <a:p>
            <a:r>
              <a:rPr lang="en-US" sz="2400" b="1" dirty="0">
                <a:solidFill>
                  <a:schemeClr val="bg1"/>
                </a:solidFill>
                <a:effectLst>
                  <a:outerShdw blurRad="38100" dist="38100" dir="2700000" algn="tl">
                    <a:srgbClr val="000000">
                      <a:alpha val="43137"/>
                    </a:srgbClr>
                  </a:outerShdw>
                </a:effectLst>
              </a:rPr>
              <a:t>Philippians 1:23-25 –</a:t>
            </a:r>
          </a:p>
          <a:p>
            <a:endParaRPr lang="en-US" sz="2400" b="1" dirty="0">
              <a:solidFill>
                <a:schemeClr val="bg1"/>
              </a:solidFill>
              <a:effectLst>
                <a:outerShdw blurRad="38100" dist="38100" dir="2700000" algn="tl">
                  <a:srgbClr val="000000">
                    <a:alpha val="43137"/>
                  </a:srgbClr>
                </a:outerShdw>
              </a:effectLst>
            </a:endParaRPr>
          </a:p>
          <a:p>
            <a:r>
              <a:rPr lang="en-US" sz="2400" b="1" i="1" dirty="0">
                <a:solidFill>
                  <a:schemeClr val="bg1"/>
                </a:solidFill>
                <a:effectLst>
                  <a:outerShdw blurRad="38100" dist="38100" dir="2700000" algn="tl">
                    <a:srgbClr val="000000">
                      <a:alpha val="43137"/>
                    </a:srgbClr>
                  </a:outerShdw>
                </a:effectLst>
              </a:rPr>
              <a:t>I am hard pressed between the two. My desire is to depart and be with Christ, for that is far better. But to remain in the flesh is more necessary on your account.</a:t>
            </a:r>
          </a:p>
          <a:p>
            <a:r>
              <a:rPr lang="en-US" sz="2400" b="1" i="1" dirty="0">
                <a:solidFill>
                  <a:schemeClr val="bg1"/>
                </a:solidFill>
                <a:effectLst>
                  <a:outerShdw blurRad="38100" dist="38100" dir="2700000" algn="tl">
                    <a:srgbClr val="000000">
                      <a:alpha val="43137"/>
                    </a:srgbClr>
                  </a:outerShdw>
                </a:effectLst>
              </a:rPr>
              <a:t>Convinced of this, I know that I will remain and continue with you all, for your progress and joy in the faith</a:t>
            </a:r>
          </a:p>
        </p:txBody>
      </p:sp>
    </p:spTree>
    <p:extLst>
      <p:ext uri="{BB962C8B-B14F-4D97-AF65-F5344CB8AC3E}">
        <p14:creationId xmlns:p14="http://schemas.microsoft.com/office/powerpoint/2010/main" val="3253826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8" name="Content Placeholder 2"/>
          <p:cNvSpPr txBox="1">
            <a:spLocks/>
          </p:cNvSpPr>
          <p:nvPr/>
        </p:nvSpPr>
        <p:spPr>
          <a:xfrm>
            <a:off x="533400" y="4800600"/>
            <a:ext cx="7315200"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4"/>
            </a:pPr>
            <a:r>
              <a:rPr lang="en-US" sz="2800" b="1" dirty="0">
                <a:solidFill>
                  <a:schemeClr val="bg1"/>
                </a:solidFill>
                <a:effectLst>
                  <a:outerShdw blurRad="38100" dist="38100" dir="2700000" algn="tl">
                    <a:srgbClr val="000000">
                      <a:alpha val="43137"/>
                    </a:srgbClr>
                  </a:outerShdw>
                </a:effectLst>
              </a:rPr>
              <a:t>The ultimate end of illness may be that it is the vehicle God is using to bring the believer home to heaven.</a:t>
            </a:r>
          </a:p>
        </p:txBody>
      </p:sp>
      <p:sp>
        <p:nvSpPr>
          <p:cNvPr id="9" name="Content Placeholder 2"/>
          <p:cNvSpPr txBox="1">
            <a:spLocks/>
          </p:cNvSpPr>
          <p:nvPr/>
        </p:nvSpPr>
        <p:spPr>
          <a:xfrm>
            <a:off x="488852" y="3162829"/>
            <a:ext cx="8382000"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2800" b="1" dirty="0">
                <a:solidFill>
                  <a:schemeClr val="bg1"/>
                </a:solidFill>
                <a:effectLst>
                  <a:outerShdw blurRad="38100" dist="38100" dir="2700000" algn="tl">
                    <a:srgbClr val="000000">
                      <a:alpha val="43137"/>
                    </a:srgbClr>
                  </a:outerShdw>
                </a:effectLst>
              </a:rPr>
              <a:t>Every person will die as the result of an illness, unless they have a sudden death or the rapture occurs.</a:t>
            </a:r>
          </a:p>
        </p:txBody>
      </p:sp>
      <p:sp>
        <p:nvSpPr>
          <p:cNvPr id="5" name="Content Placeholder 2">
            <a:extLst>
              <a:ext uri="{FF2B5EF4-FFF2-40B4-BE49-F238E27FC236}">
                <a16:creationId xmlns:a16="http://schemas.microsoft.com/office/drawing/2014/main" id="{1078936F-131B-4095-89A3-BF8C3B39CC8D}"/>
              </a:ext>
            </a:extLst>
          </p:cNvPr>
          <p:cNvSpPr txBox="1">
            <a:spLocks/>
          </p:cNvSpPr>
          <p:nvPr/>
        </p:nvSpPr>
        <p:spPr>
          <a:xfrm>
            <a:off x="533400" y="1525058"/>
            <a:ext cx="8229600" cy="19812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2800" b="1" dirty="0">
                <a:solidFill>
                  <a:schemeClr val="bg1"/>
                </a:solidFill>
                <a:effectLst>
                  <a:outerShdw blurRad="38100" dist="38100" dir="2700000" algn="tl">
                    <a:srgbClr val="000000">
                      <a:alpha val="43137"/>
                    </a:srgbClr>
                  </a:outerShdw>
                </a:effectLst>
              </a:rPr>
              <a:t>Keeping dying people informed of what is happening prevents panic and helps prepare them for difficulties that lie ahead.</a:t>
            </a:r>
          </a:p>
        </p:txBody>
      </p:sp>
    </p:spTree>
    <p:extLst>
      <p:ext uri="{BB962C8B-B14F-4D97-AF65-F5344CB8AC3E}">
        <p14:creationId xmlns:p14="http://schemas.microsoft.com/office/powerpoint/2010/main" val="1777263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Righ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1200329"/>
          </a:xfrm>
          <a:prstGeom prst="rect">
            <a:avLst/>
          </a:prstGeom>
          <a:noFill/>
        </p:spPr>
        <p:txBody>
          <a:bodyPr wrap="square" rtlCol="0">
            <a:spAutoFit/>
          </a:bodyPr>
          <a:lstStyle/>
          <a:p>
            <a:pPr marL="857250" lvl="0" indent="-857250">
              <a:buFont typeface="+mj-lt"/>
              <a:buAutoNum type="romanUcPeriod" startAt="3"/>
            </a:pPr>
            <a:r>
              <a:rPr lang="en-US" sz="3600" b="1" u="sng" dirty="0">
                <a:solidFill>
                  <a:schemeClr val="bg1"/>
                </a:solidFill>
                <a:effectLst>
                  <a:outerShdw blurRad="38100" dist="38100" dir="2700000" algn="tl">
                    <a:srgbClr val="000000">
                      <a:alpha val="43137"/>
                    </a:srgbClr>
                  </a:outerShdw>
                </a:effectLst>
              </a:rPr>
              <a:t>Biblical Victory Principles for People Regarding Illness</a:t>
            </a:r>
          </a:p>
        </p:txBody>
      </p:sp>
      <p:sp>
        <p:nvSpPr>
          <p:cNvPr id="6" name="Content Placeholder 2"/>
          <p:cNvSpPr txBox="1">
            <a:spLocks/>
          </p:cNvSpPr>
          <p:nvPr/>
        </p:nvSpPr>
        <p:spPr>
          <a:xfrm>
            <a:off x="533400" y="1828800"/>
            <a:ext cx="83058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3200" b="1" dirty="0">
                <a:solidFill>
                  <a:schemeClr val="bg1"/>
                </a:solidFill>
                <a:effectLst>
                  <a:outerShdw blurRad="38100" dist="38100" dir="2700000" algn="tl">
                    <a:srgbClr val="000000">
                      <a:alpha val="43137"/>
                    </a:srgbClr>
                  </a:outerShdw>
                </a:effectLst>
              </a:rPr>
              <a:t>If the illness is terminal, teach the person to spend time focusing on the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glories</a:t>
            </a:r>
            <a:r>
              <a:rPr lang="en-US" sz="3200" b="1" dirty="0">
                <a:solidFill>
                  <a:schemeClr val="bg1"/>
                </a:solidFill>
                <a:effectLst>
                  <a:outerShdw blurRad="38100" dist="38100" dir="2700000" algn="tl">
                    <a:srgbClr val="000000">
                      <a:alpha val="43137"/>
                    </a:srgbClr>
                  </a:outerShdw>
                </a:effectLst>
              </a:rPr>
              <a:t> of heaven (Revelation 21:3-4. 22:1-5).</a:t>
            </a:r>
          </a:p>
        </p:txBody>
      </p:sp>
      <p:sp>
        <p:nvSpPr>
          <p:cNvPr id="7" name="Content Placeholder 2"/>
          <p:cNvSpPr txBox="1">
            <a:spLocks/>
          </p:cNvSpPr>
          <p:nvPr/>
        </p:nvSpPr>
        <p:spPr>
          <a:xfrm>
            <a:off x="533400" y="3733800"/>
            <a:ext cx="83820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4"/>
            </a:pPr>
            <a:r>
              <a:rPr lang="en-US" sz="3200" b="1" dirty="0">
                <a:solidFill>
                  <a:schemeClr val="bg1"/>
                </a:solidFill>
                <a:effectLst>
                  <a:outerShdw blurRad="38100" dist="38100" dir="2700000" algn="tl">
                    <a:srgbClr val="000000">
                      <a:alpha val="43137"/>
                    </a:srgbClr>
                  </a:outerShdw>
                </a:effectLst>
              </a:rPr>
              <a:t>The promise of eternity with Christ </a:t>
            </a:r>
            <a:r>
              <a:rPr lang="en-US" sz="3200" u="sng" dirty="0">
                <a:solidFill>
                  <a:schemeClr val="bg1"/>
                </a:solidFill>
                <a:effectLst>
                  <a:outerShdw blurRad="38100" dist="38100" dir="2700000" algn="tl">
                    <a:srgbClr val="000000">
                      <a:alpha val="43137"/>
                    </a:srgbClr>
                  </a:outerShdw>
                </a:effectLst>
                <a:latin typeface="Arial Black" panose="020B0A04020102090204" pitchFamily="34" charset="0"/>
              </a:rPr>
              <a:t>removes</a:t>
            </a:r>
            <a:r>
              <a:rPr lang="en-US" sz="3200" b="1" dirty="0">
                <a:solidFill>
                  <a:schemeClr val="bg1"/>
                </a:solidFill>
                <a:effectLst>
                  <a:outerShdw blurRad="38100" dist="38100" dir="2700000" algn="tl">
                    <a:srgbClr val="000000">
                      <a:alpha val="43137"/>
                    </a:srgbClr>
                  </a:outerShdw>
                </a:effectLst>
              </a:rPr>
              <a:t> the sting of death </a:t>
            </a:r>
            <a:br>
              <a:rPr lang="en-US" sz="3200" b="1" dirty="0">
                <a:solidFill>
                  <a:schemeClr val="bg1"/>
                </a:solidFill>
                <a:effectLst>
                  <a:outerShdw blurRad="38100" dist="38100" dir="2700000" algn="tl">
                    <a:srgbClr val="000000">
                      <a:alpha val="43137"/>
                    </a:srgbClr>
                  </a:outerShdw>
                </a:effectLst>
              </a:rPr>
            </a:br>
            <a:r>
              <a:rPr lang="en-US" sz="3200" b="1" dirty="0">
                <a:solidFill>
                  <a:schemeClr val="bg1"/>
                </a:solidFill>
                <a:effectLst>
                  <a:outerShdw blurRad="38100" dist="38100" dir="2700000" algn="tl">
                    <a:srgbClr val="000000">
                      <a:alpha val="43137"/>
                    </a:srgbClr>
                  </a:outerShdw>
                </a:effectLst>
              </a:rPr>
              <a:t>(1 Corinthians 15:54-57).</a:t>
            </a:r>
          </a:p>
        </p:txBody>
      </p:sp>
    </p:spTree>
    <p:extLst>
      <p:ext uri="{BB962C8B-B14F-4D97-AF65-F5344CB8AC3E}">
        <p14:creationId xmlns:p14="http://schemas.microsoft.com/office/powerpoint/2010/main" val="23153111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2" y="2362200"/>
            <a:ext cx="84582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&gt; Prayer: Psalm 13.</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&gt; Promises: Scripture truth, hope and promises.</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&gt; People: The Church – “One </a:t>
            </a:r>
            <a:r>
              <a:rPr lang="en-US" b="1" dirty="0" err="1">
                <a:solidFill>
                  <a:schemeClr val="bg1"/>
                </a:solidFill>
                <a:effectLst>
                  <a:outerShdw blurRad="38100" dist="38100" dir="2700000" algn="tl">
                    <a:srgbClr val="000000">
                      <a:alpha val="43137"/>
                    </a:srgbClr>
                  </a:outerShdw>
                </a:effectLst>
              </a:rPr>
              <a:t>Anothers</a:t>
            </a:r>
            <a:r>
              <a:rPr lang="en-US" b="1" dirty="0">
                <a:solidFill>
                  <a:schemeClr val="bg1"/>
                </a:solidFill>
                <a:effectLst>
                  <a:outerShdw blurRad="38100" dist="38100" dir="2700000" algn="tl">
                    <a:srgbClr val="000000">
                      <a:alpha val="43137"/>
                    </a:srgbClr>
                  </a:outerShdw>
                </a:effectLst>
              </a:rPr>
              <a:t>”. </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358914"/>
            <a:ext cx="8686800" cy="1323439"/>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Clinging to Hope in Enduring Chronic Pain and Sickness</a:t>
            </a:r>
          </a:p>
        </p:txBody>
      </p:sp>
    </p:spTree>
    <p:extLst>
      <p:ext uri="{BB962C8B-B14F-4D97-AF65-F5344CB8AC3E}">
        <p14:creationId xmlns:p14="http://schemas.microsoft.com/office/powerpoint/2010/main" val="17377004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330" y="523220"/>
            <a:ext cx="91059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Psalm 13:</a:t>
            </a:r>
          </a:p>
          <a:p>
            <a:pPr marL="0" indent="0">
              <a:buNone/>
            </a:pPr>
            <a:r>
              <a:rPr lang="en-US" sz="2400" i="1" dirty="0">
                <a:solidFill>
                  <a:schemeClr val="bg1"/>
                </a:solidFill>
              </a:rPr>
              <a:t>How long, O </a:t>
            </a:r>
            <a:r>
              <a:rPr lang="en-US" sz="2400" i="1" cap="small" dirty="0">
                <a:solidFill>
                  <a:schemeClr val="bg1"/>
                </a:solidFill>
              </a:rPr>
              <a:t>Lord</a:t>
            </a:r>
            <a:r>
              <a:rPr lang="en-US" sz="2400" i="1" dirty="0">
                <a:solidFill>
                  <a:schemeClr val="bg1"/>
                </a:solidFill>
              </a:rPr>
              <a:t>? Will You forget me forever? How long will You hide Your face from me?</a:t>
            </a:r>
            <a:br>
              <a:rPr lang="en-US" sz="2400" i="1" dirty="0">
                <a:solidFill>
                  <a:schemeClr val="bg1"/>
                </a:solidFill>
              </a:rPr>
            </a:br>
            <a:r>
              <a:rPr lang="en-US" sz="2400" b="1" i="1" baseline="30000" dirty="0">
                <a:solidFill>
                  <a:schemeClr val="bg1"/>
                </a:solidFill>
              </a:rPr>
              <a:t>2 </a:t>
            </a:r>
            <a:r>
              <a:rPr lang="en-US" sz="2400" i="1" dirty="0">
                <a:solidFill>
                  <a:schemeClr val="bg1"/>
                </a:solidFill>
              </a:rPr>
              <a:t>How long shall I take counsel in my soul, Having sorrow in my heart all the day? How long will my enemy be exalted over me?</a:t>
            </a:r>
          </a:p>
          <a:p>
            <a:pPr marL="0" indent="0">
              <a:buNone/>
            </a:pPr>
            <a:endParaRPr lang="en-US" sz="2400" i="1" dirty="0">
              <a:solidFill>
                <a:schemeClr val="bg1"/>
              </a:solidFill>
            </a:endParaRPr>
          </a:p>
          <a:p>
            <a:pPr marL="0" indent="0">
              <a:buNone/>
            </a:pPr>
            <a:r>
              <a:rPr lang="en-US" sz="2400" b="1" i="1" baseline="30000" dirty="0">
                <a:solidFill>
                  <a:schemeClr val="bg1"/>
                </a:solidFill>
              </a:rPr>
              <a:t>3 </a:t>
            </a:r>
            <a:r>
              <a:rPr lang="en-US" sz="2400" i="1" dirty="0">
                <a:solidFill>
                  <a:schemeClr val="bg1"/>
                </a:solidFill>
              </a:rPr>
              <a:t>Consider and answer me, O </a:t>
            </a:r>
            <a:r>
              <a:rPr lang="en-US" sz="2400" i="1" cap="small" dirty="0">
                <a:solidFill>
                  <a:schemeClr val="bg1"/>
                </a:solidFill>
              </a:rPr>
              <a:t>Lord</a:t>
            </a:r>
            <a:r>
              <a:rPr lang="en-US" sz="2400" i="1" dirty="0">
                <a:solidFill>
                  <a:schemeClr val="bg1"/>
                </a:solidFill>
              </a:rPr>
              <a:t> my God;</a:t>
            </a:r>
            <a:br>
              <a:rPr lang="en-US" sz="2400" i="1" dirty="0">
                <a:solidFill>
                  <a:schemeClr val="bg1"/>
                </a:solidFill>
              </a:rPr>
            </a:br>
            <a:r>
              <a:rPr lang="en-US" sz="2400" i="1" dirty="0">
                <a:solidFill>
                  <a:schemeClr val="bg1"/>
                </a:solidFill>
              </a:rPr>
              <a:t>Enlighten my eyes, or I will sleep the sleep of death,</a:t>
            </a:r>
            <a:br>
              <a:rPr lang="en-US" sz="2400" i="1" dirty="0">
                <a:solidFill>
                  <a:schemeClr val="bg1"/>
                </a:solidFill>
              </a:rPr>
            </a:br>
            <a:r>
              <a:rPr lang="en-US" sz="2400" b="1" i="1" baseline="30000" dirty="0">
                <a:solidFill>
                  <a:schemeClr val="bg1"/>
                </a:solidFill>
              </a:rPr>
              <a:t>4 </a:t>
            </a:r>
            <a:r>
              <a:rPr lang="en-US" sz="2400" i="1" dirty="0">
                <a:solidFill>
                  <a:schemeClr val="bg1"/>
                </a:solidFill>
              </a:rPr>
              <a:t>And my enemy will say, “I have overcome him,”</a:t>
            </a:r>
            <a:br>
              <a:rPr lang="en-US" sz="2400" i="1" dirty="0">
                <a:solidFill>
                  <a:schemeClr val="bg1"/>
                </a:solidFill>
              </a:rPr>
            </a:br>
            <a:r>
              <a:rPr lang="en-US" sz="2400" i="1" dirty="0">
                <a:solidFill>
                  <a:schemeClr val="bg1"/>
                </a:solidFill>
              </a:rPr>
              <a:t>And my adversaries will rejoice when I am shaken.</a:t>
            </a:r>
          </a:p>
          <a:p>
            <a:pPr marL="0" indent="0">
              <a:buNone/>
            </a:pPr>
            <a:endParaRPr lang="en-US" sz="2400" i="1" dirty="0">
              <a:solidFill>
                <a:schemeClr val="bg1"/>
              </a:solidFill>
            </a:endParaRPr>
          </a:p>
          <a:p>
            <a:pPr marL="0" indent="0">
              <a:buNone/>
            </a:pPr>
            <a:r>
              <a:rPr lang="en-US" sz="2400" b="1" i="1" baseline="30000" dirty="0">
                <a:solidFill>
                  <a:schemeClr val="bg1"/>
                </a:solidFill>
              </a:rPr>
              <a:t>5 </a:t>
            </a:r>
            <a:r>
              <a:rPr lang="en-US" sz="2400" i="1" dirty="0">
                <a:solidFill>
                  <a:schemeClr val="bg1"/>
                </a:solidFill>
              </a:rPr>
              <a:t>But I have trusted in Your lovingkindness;</a:t>
            </a:r>
            <a:br>
              <a:rPr lang="en-US" sz="2400" i="1" dirty="0">
                <a:solidFill>
                  <a:schemeClr val="bg1"/>
                </a:solidFill>
              </a:rPr>
            </a:br>
            <a:r>
              <a:rPr lang="en-US" sz="2400" i="1" dirty="0">
                <a:solidFill>
                  <a:schemeClr val="bg1"/>
                </a:solidFill>
              </a:rPr>
              <a:t>My heart shall rejoice in Your salvation.</a:t>
            </a:r>
            <a:br>
              <a:rPr lang="en-US" sz="2400" i="1" dirty="0">
                <a:solidFill>
                  <a:schemeClr val="bg1"/>
                </a:solidFill>
              </a:rPr>
            </a:br>
            <a:r>
              <a:rPr lang="en-US" sz="2400" b="1" i="1" baseline="30000" dirty="0">
                <a:solidFill>
                  <a:schemeClr val="bg1"/>
                </a:solidFill>
              </a:rPr>
              <a:t>6 </a:t>
            </a:r>
            <a:r>
              <a:rPr lang="en-US" sz="2400" i="1" dirty="0">
                <a:solidFill>
                  <a:schemeClr val="bg1"/>
                </a:solidFill>
              </a:rPr>
              <a:t>I will sing to the </a:t>
            </a:r>
            <a:r>
              <a:rPr lang="en-US" sz="2400" i="1" cap="small" dirty="0">
                <a:solidFill>
                  <a:schemeClr val="bg1"/>
                </a:solidFill>
              </a:rPr>
              <a:t>Lord</a:t>
            </a:r>
            <a:r>
              <a:rPr lang="en-US" sz="2400" i="1" dirty="0">
                <a:solidFill>
                  <a:schemeClr val="bg1"/>
                </a:solidFill>
              </a:rPr>
              <a:t>,</a:t>
            </a:r>
            <a:br>
              <a:rPr lang="en-US" sz="2400" i="1" dirty="0">
                <a:solidFill>
                  <a:schemeClr val="bg1"/>
                </a:solidFill>
              </a:rPr>
            </a:br>
            <a:r>
              <a:rPr lang="en-US" sz="2400" i="1" dirty="0">
                <a:solidFill>
                  <a:schemeClr val="bg1"/>
                </a:solidFill>
              </a:rPr>
              <a:t>Because He has dealt bountifully with me.</a:t>
            </a:r>
          </a:p>
          <a:p>
            <a:pPr marL="0" indent="0">
              <a:buNone/>
            </a:pPr>
            <a:endParaRPr lang="en-US" sz="2400" b="1" dirty="0">
              <a:solidFill>
                <a:schemeClr val="bg1"/>
              </a:solidFill>
              <a:effectLst>
                <a:outerShdw blurRad="38100" dist="38100" dir="2700000" algn="tl">
                  <a:srgbClr val="000000">
                    <a:alpha val="43137"/>
                  </a:srgbClr>
                </a:outerShdw>
              </a:effectLst>
            </a:endParaRPr>
          </a:p>
          <a:p>
            <a:pPr marL="0" indent="0">
              <a:buNone/>
            </a:pPr>
            <a:endParaRPr lang="en-US" sz="2400" b="1" dirty="0">
              <a:solidFill>
                <a:schemeClr val="bg1"/>
              </a:solidFill>
              <a:effectLst>
                <a:outerShdw blurRad="38100" dist="38100" dir="2700000" algn="tl">
                  <a:srgbClr val="000000">
                    <a:alpha val="43137"/>
                  </a:srgbClr>
                </a:outerShdw>
              </a:effectLst>
            </a:endParaRPr>
          </a:p>
          <a:p>
            <a:pPr marL="0" indent="0">
              <a:buNone/>
            </a:pPr>
            <a:r>
              <a:rPr lang="en-US" sz="2400" b="1" dirty="0">
                <a:solidFill>
                  <a:schemeClr val="bg1"/>
                </a:solidFill>
                <a:effectLst>
                  <a:outerShdw blurRad="38100" dist="38100" dir="2700000" algn="tl">
                    <a:srgbClr val="000000">
                      <a:alpha val="43137"/>
                    </a:srgbClr>
                  </a:outerShdw>
                </a:effectLst>
              </a:rPr>
              <a:t> </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42668" y="0"/>
            <a:ext cx="8686800" cy="523220"/>
          </a:xfrm>
          <a:prstGeom prst="rect">
            <a:avLst/>
          </a:prstGeom>
          <a:noFill/>
        </p:spPr>
        <p:txBody>
          <a:bodyPr wrap="square" rtlCol="0">
            <a:spAutoFit/>
          </a:bodyPr>
          <a:lstStyle/>
          <a:p>
            <a:pPr lvl="0" algn="ctr"/>
            <a:r>
              <a:rPr lang="en-US" sz="2800" b="1" u="sng" dirty="0">
                <a:solidFill>
                  <a:schemeClr val="bg1"/>
                </a:solidFill>
                <a:effectLst>
                  <a:outerShdw blurRad="38100" dist="38100" dir="2700000" algn="tl">
                    <a:srgbClr val="000000">
                      <a:alpha val="43137"/>
                    </a:srgbClr>
                  </a:outerShdw>
                </a:effectLst>
              </a:rPr>
              <a:t>Clinging to Hope in Enduring Chronic Pain and Sickness</a:t>
            </a:r>
          </a:p>
        </p:txBody>
      </p:sp>
    </p:spTree>
    <p:extLst>
      <p:ext uri="{BB962C8B-B14F-4D97-AF65-F5344CB8AC3E}">
        <p14:creationId xmlns:p14="http://schemas.microsoft.com/office/powerpoint/2010/main" val="24450224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837" y="1309687"/>
            <a:ext cx="7777163" cy="2133600"/>
          </a:xfrm>
        </p:spPr>
        <p:txBody>
          <a:bodyPr>
            <a:noAutofit/>
          </a:bodyPr>
          <a:lstStyle/>
          <a:p>
            <a:pPr>
              <a:buFont typeface="Wingdings" panose="05000000000000000000" pitchFamily="2" charset="2"/>
              <a:buChar char="Ø"/>
            </a:pPr>
            <a:r>
              <a:rPr lang="en-US" b="1" dirty="0">
                <a:solidFill>
                  <a:schemeClr val="bg1"/>
                </a:solidFill>
                <a:effectLst>
                  <a:outerShdw blurRad="38100" dist="38100" dir="2700000" algn="tl">
                    <a:srgbClr val="000000">
                      <a:alpha val="43137"/>
                    </a:srgbClr>
                  </a:outerShdw>
                </a:effectLst>
              </a:rPr>
              <a:t>Prepare well: </a:t>
            </a:r>
            <a:r>
              <a:rPr lang="en-US" b="1" dirty="0">
                <a:solidFill>
                  <a:schemeClr val="bg1"/>
                </a:solidFill>
              </a:rPr>
              <a:t>(Matt. 7:24-27). </a:t>
            </a:r>
          </a:p>
          <a:p>
            <a:pPr marL="0" indent="0">
              <a:buNone/>
            </a:pPr>
            <a:endParaRPr lang="en-US" b="1" dirty="0">
              <a:solidFill>
                <a:schemeClr val="bg1"/>
              </a:solidFill>
            </a:endParaRPr>
          </a:p>
          <a:p>
            <a:pPr lvl="1">
              <a:buFont typeface="Wingdings" panose="05000000000000000000" pitchFamily="2" charset="2"/>
              <a:buChar char="Ø"/>
            </a:pPr>
            <a:r>
              <a:rPr lang="en-US" b="1" dirty="0">
                <a:solidFill>
                  <a:schemeClr val="bg1"/>
                </a:solidFill>
                <a:effectLst>
                  <a:outerShdw blurRad="38100" dist="38100" dir="2700000" algn="tl">
                    <a:srgbClr val="000000">
                      <a:alpha val="43137"/>
                    </a:srgbClr>
                  </a:outerShdw>
                </a:effectLst>
              </a:rPr>
              <a:t> </a:t>
            </a:r>
            <a:r>
              <a:rPr lang="en-US" sz="2400" b="1" dirty="0">
                <a:solidFill>
                  <a:schemeClr val="bg1"/>
                </a:solidFill>
                <a:effectLst>
                  <a:outerShdw blurRad="38100" dist="38100" dir="2700000" algn="tl">
                    <a:srgbClr val="000000">
                      <a:alpha val="43137"/>
                    </a:srgbClr>
                  </a:outerShdw>
                </a:effectLst>
              </a:rPr>
              <a:t>Am I taking in theology that accurately portrays the Christian life as one of conformity to Christ or one of conforming God to whatever I want?</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In what ways can I gain wisdom in applying biblical truth so that all that head knowledge doesn’t just stay there?</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How can I cultivate relationships that will steer me towards godliness?</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In what ways can I start to hold God’s gifts to me more loosely?</a:t>
            </a: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457200"/>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Hope</a:t>
            </a:r>
          </a:p>
        </p:txBody>
      </p:sp>
    </p:spTree>
    <p:extLst>
      <p:ext uri="{BB962C8B-B14F-4D97-AF65-F5344CB8AC3E}">
        <p14:creationId xmlns:p14="http://schemas.microsoft.com/office/powerpoint/2010/main" val="34235128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962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No amount of pain or sickness causes us to sin nor is it a rationale or justification to sin</a:t>
            </a:r>
          </a:p>
          <a:p>
            <a:pPr marL="0" indent="0">
              <a:buNone/>
            </a:pPr>
            <a:r>
              <a:rPr lang="en-US" b="1" dirty="0">
                <a:solidFill>
                  <a:schemeClr val="bg1"/>
                </a:solidFill>
                <a:effectLst>
                  <a:outerShdw blurRad="38100" dist="38100" dir="2700000" algn="tl">
                    <a:srgbClr val="000000">
                      <a:alpha val="43137"/>
                    </a:srgbClr>
                  </a:outerShdw>
                </a:effectLst>
              </a:rPr>
              <a:t>	Job 2:10 –</a:t>
            </a:r>
          </a:p>
          <a:p>
            <a:pPr marL="0" indent="0">
              <a:buNone/>
            </a:pPr>
            <a:r>
              <a:rPr lang="en-US" dirty="0"/>
              <a:t>	</a:t>
            </a:r>
            <a:r>
              <a:rPr lang="en-US" dirty="0">
                <a:solidFill>
                  <a:schemeClr val="bg1"/>
                </a:solidFill>
              </a:rPr>
              <a:t>…</a:t>
            </a:r>
            <a:r>
              <a:rPr lang="en-US" dirty="0"/>
              <a:t> </a:t>
            </a:r>
            <a:r>
              <a:rPr lang="en-US" i="1" dirty="0">
                <a:solidFill>
                  <a:schemeClr val="bg1"/>
                </a:solidFill>
              </a:rPr>
              <a:t>In all this Job did not sin with his lips.</a:t>
            </a:r>
            <a:endParaRPr lang="en-US" dirty="0">
              <a:solidFill>
                <a:schemeClr val="bg1"/>
              </a:solidFill>
            </a:endParaRPr>
          </a:p>
          <a:p>
            <a:pPr marL="0" indent="0">
              <a:buNone/>
            </a:pPr>
            <a:endParaRPr lang="en-US" b="1" i="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We must not overlook or minimize sin in ourselves or others in our compassion and in giving comfort</a:t>
            </a:r>
            <a:endParaRPr lang="en-US" b="1" dirty="0">
              <a:solidFill>
                <a:schemeClr val="bg1"/>
              </a:solidFill>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3589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3841013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 y="990600"/>
            <a:ext cx="7762875" cy="2133600"/>
          </a:xfrm>
        </p:spPr>
        <p:txBody>
          <a:bodyPr>
            <a:noAutofit/>
          </a:bodyPr>
          <a:lstStyle/>
          <a:p>
            <a:pPr marL="457200" lvl="1" indent="0">
              <a:buNone/>
            </a:pPr>
            <a:endParaRPr lang="en-US" b="1" dirty="0">
              <a:solidFill>
                <a:schemeClr val="bg1"/>
              </a:solidFill>
              <a:effectLst>
                <a:outerShdw blurRad="38100" dist="38100" dir="2700000" algn="tl">
                  <a:srgbClr val="000000">
                    <a:alpha val="43137"/>
                  </a:srgbClr>
                </a:outerShdw>
              </a:effectLst>
            </a:endParaRPr>
          </a:p>
          <a:p>
            <a:pPr>
              <a:buFont typeface="Wingdings" panose="05000000000000000000" pitchFamily="2" charset="2"/>
              <a:buChar char="Ø"/>
            </a:pPr>
            <a:r>
              <a:rPr lang="en-US" b="1" dirty="0">
                <a:solidFill>
                  <a:schemeClr val="bg1"/>
                </a:solidFill>
                <a:effectLst>
                  <a:outerShdw blurRad="38100" dist="38100" dir="2700000" algn="tl">
                    <a:srgbClr val="000000">
                      <a:alpha val="43137"/>
                    </a:srgbClr>
                  </a:outerShdw>
                </a:effectLst>
              </a:rPr>
              <a:t>Remember the purpose of trials: (1 Pet. 1:6-9; James 1:2-3, 12). </a:t>
            </a:r>
          </a:p>
          <a:p>
            <a:pPr marL="0" indent="0">
              <a:buNone/>
            </a:pPr>
            <a:endParaRPr lang="en-US" b="1" dirty="0">
              <a:solidFill>
                <a:schemeClr val="bg1"/>
              </a:solidFill>
              <a:effectLst>
                <a:outerShdw blurRad="38100" dist="38100" dir="2700000" algn="tl">
                  <a:srgbClr val="000000">
                    <a:alpha val="43137"/>
                  </a:srgbClr>
                </a:outerShdw>
              </a:effectLst>
            </a:endParaRPr>
          </a:p>
          <a:p>
            <a:pPr lvl="1">
              <a:buFont typeface="Wingdings" panose="05000000000000000000" pitchFamily="2" charset="2"/>
              <a:buChar char="Ø"/>
            </a:pPr>
            <a:r>
              <a:rPr lang="en-US" b="1" dirty="0">
                <a:solidFill>
                  <a:schemeClr val="bg1"/>
                </a:solidFill>
                <a:effectLst>
                  <a:outerShdw blurRad="38100" dist="38100" dir="2700000" algn="tl">
                    <a:srgbClr val="000000">
                      <a:alpha val="43137"/>
                    </a:srgbClr>
                  </a:outerShdw>
                </a:effectLst>
              </a:rPr>
              <a:t> </a:t>
            </a:r>
            <a:r>
              <a:rPr lang="en-US" sz="2400" b="1" dirty="0">
                <a:solidFill>
                  <a:schemeClr val="bg1"/>
                </a:solidFill>
                <a:effectLst>
                  <a:outerShdw blurRad="38100" dist="38100" dir="2700000" algn="tl">
                    <a:srgbClr val="000000">
                      <a:alpha val="43137"/>
                    </a:srgbClr>
                  </a:outerShdw>
                </a:effectLst>
              </a:rPr>
              <a:t>What could God be up to here?</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How has God used previous trials in my life to grow me into His likeness?</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Do I treasure union with Christ and growing into His likeness even above good health?</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As a caregiver, rather than be bitter or complain, how can I persevere in being the tangible manifestation that God never leaves nor forsakes my loved one?</a:t>
            </a:r>
          </a:p>
          <a:p>
            <a:pPr lvl="1">
              <a:buFont typeface="Wingdings" panose="05000000000000000000" pitchFamily="2" charset="2"/>
              <a:buChar char="Ø"/>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 </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457200"/>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Hope</a:t>
            </a:r>
          </a:p>
        </p:txBody>
      </p:sp>
    </p:spTree>
    <p:extLst>
      <p:ext uri="{BB962C8B-B14F-4D97-AF65-F5344CB8AC3E}">
        <p14:creationId xmlns:p14="http://schemas.microsoft.com/office/powerpoint/2010/main" val="10689430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 calcmode="lin" valueType="num">
                                      <p:cBhvr additive="base">
                                        <p:cTn id="36"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696200" cy="2133600"/>
          </a:xfrm>
        </p:spPr>
        <p:txBody>
          <a:bodyPr>
            <a:noAutofit/>
          </a:bodyPr>
          <a:lstStyle/>
          <a:p>
            <a:pPr marL="457200" lvl="1" indent="0">
              <a:buNone/>
            </a:pPr>
            <a:endParaRPr lang="en-US" b="1" dirty="0">
              <a:solidFill>
                <a:schemeClr val="bg1"/>
              </a:solidFill>
              <a:effectLst>
                <a:outerShdw blurRad="38100" dist="38100" dir="2700000" algn="tl">
                  <a:srgbClr val="000000">
                    <a:alpha val="43137"/>
                  </a:srgbClr>
                </a:outerShdw>
              </a:effectLst>
            </a:endParaRPr>
          </a:p>
          <a:p>
            <a:pPr>
              <a:buFont typeface="Wingdings" panose="05000000000000000000" pitchFamily="2" charset="2"/>
              <a:buChar char="Ø"/>
            </a:pPr>
            <a:r>
              <a:rPr lang="en-US" b="1" dirty="0">
                <a:solidFill>
                  <a:schemeClr val="bg1"/>
                </a:solidFill>
                <a:effectLst>
                  <a:outerShdw blurRad="38100" dist="38100" dir="2700000" algn="tl">
                    <a:srgbClr val="000000">
                      <a:alpha val="43137"/>
                    </a:srgbClr>
                  </a:outerShdw>
                </a:effectLst>
              </a:rPr>
              <a:t>Hold God’s good gifts loosely (Job 1:20-22).</a:t>
            </a:r>
          </a:p>
          <a:p>
            <a:pPr marL="0" indent="0">
              <a:buNone/>
            </a:pPr>
            <a:r>
              <a:rPr lang="en-US" b="1" dirty="0">
                <a:solidFill>
                  <a:schemeClr val="bg1"/>
                </a:solidFill>
                <a:effectLst>
                  <a:outerShdw blurRad="38100" dist="38100" dir="2700000" algn="tl">
                    <a:srgbClr val="000000">
                      <a:alpha val="43137"/>
                    </a:srgbClr>
                  </a:outerShdw>
                </a:effectLst>
              </a:rPr>
              <a:t>  </a:t>
            </a:r>
            <a:endParaRPr lang="en-US" sz="2400" b="1" dirty="0">
              <a:solidFill>
                <a:schemeClr val="bg1"/>
              </a:solidFill>
              <a:effectLst>
                <a:outerShdw blurRad="38100" dist="38100" dir="2700000" algn="tl">
                  <a:srgbClr val="000000">
                    <a:alpha val="43137"/>
                  </a:srgbClr>
                </a:outerShdw>
              </a:effectLst>
            </a:endParaRP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How can I be thankful for what I’ve lost or experience it in new ways?</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How can I calibrate my affection for what I’ve lost to where it should be–something I’m very grateful for, but not something I must have?</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In what ways have I found my primary identity or joy through my spouse, work, abilities, or enjoyment of something?</a:t>
            </a: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When my loss of independence leads me to feel a lack of dignity, how does being made in God’s image intersect with that?</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381000" y="57631"/>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Hope</a:t>
            </a:r>
          </a:p>
        </p:txBody>
      </p:sp>
    </p:spTree>
    <p:extLst>
      <p:ext uri="{BB962C8B-B14F-4D97-AF65-F5344CB8AC3E}">
        <p14:creationId xmlns:p14="http://schemas.microsoft.com/office/powerpoint/2010/main" val="1263059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 y="990600"/>
            <a:ext cx="7686675" cy="2133600"/>
          </a:xfrm>
        </p:spPr>
        <p:txBody>
          <a:bodyPr>
            <a:noAutofit/>
          </a:bodyPr>
          <a:lstStyle/>
          <a:p>
            <a:pPr marL="457200" lvl="1" indent="0">
              <a:buNone/>
            </a:pPr>
            <a:endParaRPr lang="en-US" b="1" dirty="0">
              <a:solidFill>
                <a:schemeClr val="bg1"/>
              </a:solidFill>
              <a:effectLst>
                <a:outerShdw blurRad="38100" dist="38100" dir="2700000" algn="tl">
                  <a:srgbClr val="000000">
                    <a:alpha val="43137"/>
                  </a:srgbClr>
                </a:outerShdw>
              </a:effectLst>
            </a:endParaRPr>
          </a:p>
          <a:p>
            <a:pPr>
              <a:buFont typeface="Wingdings" panose="05000000000000000000" pitchFamily="2" charset="2"/>
              <a:buChar char="Ø"/>
            </a:pPr>
            <a:r>
              <a:rPr lang="en-US" sz="3000" b="1" dirty="0">
                <a:solidFill>
                  <a:schemeClr val="bg1"/>
                </a:solidFill>
                <a:effectLst>
                  <a:outerShdw blurRad="38100" dist="38100" dir="2700000" algn="tl">
                    <a:srgbClr val="000000">
                      <a:alpha val="43137"/>
                    </a:srgbClr>
                  </a:outerShdw>
                </a:effectLst>
              </a:rPr>
              <a:t>Rest in God’s unchanging nature (Ps. 63:3). </a:t>
            </a:r>
          </a:p>
          <a:p>
            <a:pPr marL="0" indent="0">
              <a:buNone/>
            </a:pPr>
            <a:endParaRPr lang="en-US" b="1" dirty="0">
              <a:solidFill>
                <a:schemeClr val="bg1"/>
              </a:solidFill>
              <a:effectLst>
                <a:outerShdw blurRad="38100" dist="38100" dir="2700000" algn="tl">
                  <a:srgbClr val="000000">
                    <a:alpha val="43137"/>
                  </a:srgbClr>
                </a:outerShdw>
              </a:effectLst>
            </a:endParaRP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Is God still who He says He is in this new normal? If so, how does that color my view of this new normal?</a:t>
            </a:r>
          </a:p>
          <a:p>
            <a:pPr lvl="1">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endParaRP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How do I balance appropriate grieving with being joyful always (1 Thess. 5:16-18)?</a:t>
            </a:r>
          </a:p>
          <a:p>
            <a:pPr lvl="1">
              <a:buFont typeface="Wingdings" panose="05000000000000000000" pitchFamily="2" charset="2"/>
              <a:buChar char="Ø"/>
            </a:pPr>
            <a:endParaRPr lang="en-US" sz="2400" b="1" dirty="0">
              <a:solidFill>
                <a:schemeClr val="bg1"/>
              </a:solidFill>
              <a:effectLst>
                <a:outerShdw blurRad="38100" dist="38100" dir="2700000" algn="tl">
                  <a:srgbClr val="000000">
                    <a:alpha val="43137"/>
                  </a:srgbClr>
                </a:outerShdw>
              </a:effectLst>
            </a:endParaRPr>
          </a:p>
          <a:p>
            <a:pPr lvl="1">
              <a:buFont typeface="Wingdings" panose="05000000000000000000" pitchFamily="2" charset="2"/>
              <a:buChar char="Ø"/>
            </a:pPr>
            <a:r>
              <a:rPr lang="en-US" sz="2400" b="1" dirty="0">
                <a:solidFill>
                  <a:schemeClr val="bg1"/>
                </a:solidFill>
                <a:effectLst>
                  <a:outerShdw blurRad="38100" dist="38100" dir="2700000" algn="tl">
                    <a:srgbClr val="000000">
                      <a:alpha val="43137"/>
                    </a:srgbClr>
                  </a:outerShdw>
                </a:effectLst>
              </a:rPr>
              <a:t>In what ways can God make something beautiful out of something new? </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457200"/>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Hope</a:t>
            </a:r>
          </a:p>
        </p:txBody>
      </p:sp>
    </p:spTree>
    <p:extLst>
      <p:ext uri="{BB962C8B-B14F-4D97-AF65-F5344CB8AC3E}">
        <p14:creationId xmlns:p14="http://schemas.microsoft.com/office/powerpoint/2010/main" val="37132137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1534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We are physical and spiritual beings (Eccl 12:7)</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Man is made of two parts:</a:t>
            </a:r>
          </a:p>
          <a:p>
            <a:pPr marL="0" indent="0">
              <a:buNone/>
            </a:pPr>
            <a:r>
              <a:rPr lang="en-US" b="1" dirty="0">
                <a:solidFill>
                  <a:schemeClr val="bg1"/>
                </a:solidFill>
                <a:effectLst>
                  <a:outerShdw blurRad="38100" dist="38100" dir="2700000" algn="tl">
                    <a:srgbClr val="000000">
                      <a:alpha val="43137"/>
                    </a:srgbClr>
                  </a:outerShdw>
                </a:effectLst>
              </a:rPr>
              <a:t>	&gt; Body - material</a:t>
            </a:r>
          </a:p>
          <a:p>
            <a:pPr marL="0" indent="0">
              <a:buNone/>
            </a:pPr>
            <a:r>
              <a:rPr lang="en-US" b="1" dirty="0">
                <a:solidFill>
                  <a:schemeClr val="bg1"/>
                </a:solidFill>
                <a:effectLst>
                  <a:outerShdw blurRad="38100" dist="38100" dir="2700000" algn="tl">
                    <a:srgbClr val="000000">
                      <a:alpha val="43137"/>
                    </a:srgbClr>
                  </a:outerShdw>
                </a:effectLst>
              </a:rPr>
              <a:t>	&gt; Soul/spirit – immaterial</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Therefore, sickness and pain is a physical problem and a spiritual problem</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Physical problem because of the fall and curse</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29308"/>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10003785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additive="base">
                                        <p:cTn id="44"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6962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Pain and sickness is a spiritual problem in two ways:</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	&gt; Experience of sickness and pain as a direct effect of Adam’s disobedience.</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	&gt; Forces us to respond either rightly or sinfully. Always a response, but never neutral.</a:t>
            </a: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3589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14786505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534400"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What we are up against:</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	&gt; The Fog of Crisis</a:t>
            </a:r>
          </a:p>
          <a:p>
            <a:pPr marL="0" indent="0">
              <a:buNone/>
            </a:pPr>
            <a:r>
              <a:rPr lang="en-US" b="1" dirty="0">
                <a:solidFill>
                  <a:schemeClr val="bg1"/>
                </a:solidFill>
                <a:effectLst>
                  <a:outerShdw blurRad="38100" dist="38100" dir="2700000" algn="tl">
                    <a:srgbClr val="000000">
                      <a:alpha val="43137"/>
                    </a:srgbClr>
                  </a:outerShdw>
                </a:effectLst>
              </a:rPr>
              <a:t>		- </a:t>
            </a:r>
            <a:r>
              <a:rPr lang="en-US" sz="2800" b="1" dirty="0">
                <a:solidFill>
                  <a:schemeClr val="bg1"/>
                </a:solidFill>
                <a:effectLst>
                  <a:outerShdw blurRad="38100" dist="38100" dir="2700000" algn="tl">
                    <a:srgbClr val="000000">
                      <a:alpha val="43137"/>
                    </a:srgbClr>
                  </a:outerShdw>
                </a:effectLst>
              </a:rPr>
              <a:t>Really hard to hear sound theology. It’s not that they no longer believe it to be true or that</a:t>
            </a:r>
          </a:p>
          <a:p>
            <a:pPr marL="0" indent="0">
              <a:buNone/>
            </a:pPr>
            <a:r>
              <a:rPr lang="en-US" sz="2800" b="1" dirty="0">
                <a:solidFill>
                  <a:schemeClr val="bg1"/>
                </a:solidFill>
                <a:effectLst>
                  <a:outerShdw blurRad="38100" dist="38100" dir="2700000" algn="tl">
                    <a:srgbClr val="000000">
                      <a:alpha val="43137"/>
                    </a:srgbClr>
                  </a:outerShdw>
                </a:effectLst>
              </a:rPr>
              <a:t> they don’t need it. Rather, the fog of poor</a:t>
            </a:r>
          </a:p>
          <a:p>
            <a:pPr marL="0" indent="0">
              <a:buNone/>
            </a:pPr>
            <a:r>
              <a:rPr lang="en-US" sz="2800" b="1" dirty="0">
                <a:solidFill>
                  <a:schemeClr val="bg1"/>
                </a:solidFill>
                <a:effectLst>
                  <a:outerShdw blurRad="38100" dist="38100" dir="2700000" algn="tl">
                    <a:srgbClr val="000000">
                      <a:alpha val="43137"/>
                    </a:srgbClr>
                  </a:outerShdw>
                </a:effectLst>
              </a:rPr>
              <a:t> health means it’s harder to take it in at that time.</a:t>
            </a:r>
          </a:p>
          <a:p>
            <a:pPr marL="0" indent="0">
              <a:buNone/>
            </a:pPr>
            <a:r>
              <a:rPr lang="en-US" b="1" dirty="0">
                <a:solidFill>
                  <a:schemeClr val="bg1"/>
                </a:solidFill>
                <a:effectLst>
                  <a:outerShdw blurRad="38100" dist="38100" dir="2700000" algn="tl">
                    <a:srgbClr val="000000">
                      <a:alpha val="43137"/>
                    </a:srgbClr>
                  </a:outerShdw>
                </a:effectLst>
              </a:rPr>
              <a:t>		 </a:t>
            </a: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2065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4973780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95" y="1295400"/>
            <a:ext cx="8064305" cy="2133600"/>
          </a:xfrm>
        </p:spPr>
        <p:txBody>
          <a:bodyPr>
            <a:noAutofit/>
          </a:bodyPr>
          <a:lstStyle/>
          <a:p>
            <a:pPr marL="0" indent="0">
              <a:buNone/>
            </a:pPr>
            <a:r>
              <a:rPr lang="en-US" b="1" dirty="0">
                <a:solidFill>
                  <a:schemeClr val="bg1"/>
                </a:solidFill>
                <a:effectLst>
                  <a:outerShdw blurRad="38100" dist="38100" dir="2700000" algn="tl">
                    <a:srgbClr val="000000">
                      <a:alpha val="43137"/>
                    </a:srgbClr>
                  </a:outerShdw>
                </a:effectLst>
              </a:rPr>
              <a:t>What we are up against:</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		&gt; Significance tied with Loss</a:t>
            </a:r>
          </a:p>
          <a:p>
            <a:pPr marL="0" indent="0">
              <a:buNone/>
            </a:pPr>
            <a:endParaRPr lang="en-US" b="1" dirty="0">
              <a:solidFill>
                <a:schemeClr val="bg1"/>
              </a:solidFill>
              <a:effectLst>
                <a:outerShdw blurRad="38100" dist="38100" dir="2700000" algn="tl">
                  <a:srgbClr val="000000">
                    <a:alpha val="43137"/>
                  </a:srgbClr>
                </a:outerShdw>
              </a:effectLst>
            </a:endParaRPr>
          </a:p>
          <a:p>
            <a:pPr marL="0" indent="0">
              <a:buNone/>
            </a:pPr>
            <a:r>
              <a:rPr lang="en-US" b="1" dirty="0">
                <a:solidFill>
                  <a:schemeClr val="bg1"/>
                </a:solidFill>
                <a:effectLst>
                  <a:outerShdw blurRad="38100" dist="38100" dir="2700000" algn="tl">
                    <a:srgbClr val="000000">
                      <a:alpha val="43137"/>
                    </a:srgbClr>
                  </a:outerShdw>
                </a:effectLst>
              </a:rPr>
              <a:t>Sometimes physical pain isn’t the hardest part of the trial. It’s what we lose because of the pain, like the dignity of work and independence. </a:t>
            </a:r>
          </a:p>
          <a:p>
            <a:pPr marL="0" indent="0">
              <a:buNone/>
            </a:pPr>
            <a:r>
              <a:rPr lang="en-US" b="1" dirty="0">
                <a:solidFill>
                  <a:schemeClr val="bg1"/>
                </a:solidFill>
                <a:effectLst>
                  <a:outerShdw blurRad="38100" dist="38100" dir="2700000" algn="tl">
                    <a:srgbClr val="000000">
                      <a:alpha val="43137"/>
                    </a:srgbClr>
                  </a:outerShdw>
                </a:effectLst>
              </a:rPr>
              <a:t>		 </a:t>
            </a:r>
          </a:p>
          <a:p>
            <a:pPr marL="0" indent="0">
              <a:buNone/>
            </a:pPr>
            <a:endParaRPr lang="en-US" b="1" dirty="0">
              <a:solidFill>
                <a:schemeClr val="bg1"/>
              </a:solidFill>
              <a:effectLst>
                <a:outerShdw blurRad="38100" dist="38100" dir="2700000" algn="tl">
                  <a:srgbClr val="000000">
                    <a:alpha val="43137"/>
                  </a:srgbClr>
                </a:outerShdw>
              </a:effectLst>
            </a:endParaRPr>
          </a:p>
        </p:txBody>
      </p:sp>
      <p:sp>
        <p:nvSpPr>
          <p:cNvPr id="4" name="TextBox 3"/>
          <p:cNvSpPr txBox="1"/>
          <p:nvPr/>
        </p:nvSpPr>
        <p:spPr>
          <a:xfrm>
            <a:off x="228600" y="206514"/>
            <a:ext cx="8686800" cy="707886"/>
          </a:xfrm>
          <a:prstGeom prst="rect">
            <a:avLst/>
          </a:prstGeom>
          <a:noFill/>
        </p:spPr>
        <p:txBody>
          <a:bodyPr wrap="square" rtlCol="0">
            <a:spAutoFit/>
          </a:bodyPr>
          <a:lstStyle/>
          <a:p>
            <a:pPr lvl="0"/>
            <a:r>
              <a:rPr lang="en-US" sz="4000" b="1" u="sng" dirty="0">
                <a:solidFill>
                  <a:schemeClr val="bg1"/>
                </a:solidFill>
                <a:effectLst>
                  <a:outerShdw blurRad="38100" dist="38100" dir="2700000" algn="tl">
                    <a:srgbClr val="000000">
                      <a:alpha val="43137"/>
                    </a:srgbClr>
                  </a:outerShdw>
                </a:effectLst>
              </a:rPr>
              <a:t>Introduction</a:t>
            </a:r>
          </a:p>
        </p:txBody>
      </p:sp>
    </p:spTree>
    <p:extLst>
      <p:ext uri="{BB962C8B-B14F-4D97-AF65-F5344CB8AC3E}">
        <p14:creationId xmlns:p14="http://schemas.microsoft.com/office/powerpoint/2010/main" val="31424446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3904</TotalTime>
  <Words>2905</Words>
  <Application>Microsoft Office PowerPoint</Application>
  <PresentationFormat>On-screen Show (4:3)</PresentationFormat>
  <Paragraphs>256</Paragraphs>
  <Slides>52</Slides>
  <Notes>0</Notes>
  <HiddenSlides>4</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Wingdings</vt:lpstr>
      <vt:lpstr>Arial Black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295</cp:revision>
  <dcterms:created xsi:type="dcterms:W3CDTF">2013-12-11T20:07:18Z</dcterms:created>
  <dcterms:modified xsi:type="dcterms:W3CDTF">2024-10-23T18:10:00Z</dcterms:modified>
</cp:coreProperties>
</file>