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9"/>
  </p:notesMasterIdLst>
  <p:handoutMasterIdLst>
    <p:handoutMasterId r:id="rId30"/>
  </p:handoutMasterIdLst>
  <p:sldIdLst>
    <p:sldId id="256" r:id="rId5"/>
    <p:sldId id="258" r:id="rId6"/>
    <p:sldId id="286" r:id="rId7"/>
    <p:sldId id="301" r:id="rId8"/>
    <p:sldId id="287" r:id="rId9"/>
    <p:sldId id="302" r:id="rId10"/>
    <p:sldId id="303" r:id="rId11"/>
    <p:sldId id="304" r:id="rId12"/>
    <p:sldId id="306" r:id="rId13"/>
    <p:sldId id="305" r:id="rId14"/>
    <p:sldId id="288" r:id="rId15"/>
    <p:sldId id="298" r:id="rId16"/>
    <p:sldId id="289" r:id="rId17"/>
    <p:sldId id="290" r:id="rId18"/>
    <p:sldId id="296" r:id="rId19"/>
    <p:sldId id="291" r:id="rId20"/>
    <p:sldId id="292" r:id="rId21"/>
    <p:sldId id="300" r:id="rId22"/>
    <p:sldId id="299" r:id="rId23"/>
    <p:sldId id="297" r:id="rId24"/>
    <p:sldId id="293" r:id="rId25"/>
    <p:sldId id="294" r:id="rId26"/>
    <p:sldId id="295" r:id="rId27"/>
    <p:sldId id="26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350"/>
    <a:srgbClr val="0C4360"/>
    <a:srgbClr val="1B6872"/>
    <a:srgbClr val="63B7C6"/>
    <a:srgbClr val="002136"/>
    <a:srgbClr val="0C75AC"/>
    <a:srgbClr val="0024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B781B4-7E90-4310-B4C9-4648CBD3450B}" v="1" dt="2024-12-12T20:07:25.9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4609" autoAdjust="0"/>
  </p:normalViewPr>
  <p:slideViewPr>
    <p:cSldViewPr snapToGrid="0">
      <p:cViewPr varScale="1">
        <p:scale>
          <a:sx n="78" d="100"/>
          <a:sy n="78" d="100"/>
        </p:scale>
        <p:origin x="648" y="62"/>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microsoft.com/office/2015/10/relationships/revisionInfo" Target="revisionInfo.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2FF6B6-4F8A-40F7-B5F4-FC3996824D7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8910A999-F365-48DF-976A-0517FE0454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A5457B-CDAE-4DEB-AEC8-C82DE2312E37}" type="datetimeFigureOut">
              <a:rPr lang="en-US" smtClean="0"/>
              <a:t>12/13/2024</a:t>
            </a:fld>
            <a:endParaRPr lang="en-US" dirty="0"/>
          </a:p>
        </p:txBody>
      </p:sp>
      <p:sp>
        <p:nvSpPr>
          <p:cNvPr id="4" name="Footer Placeholder 3">
            <a:extLst>
              <a:ext uri="{FF2B5EF4-FFF2-40B4-BE49-F238E27FC236}">
                <a16:creationId xmlns:a16="http://schemas.microsoft.com/office/drawing/2014/main" id="{F8735C90-ADBF-4B9E-BE88-E1C8F83EB4D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82506A01-6D0A-45EF-A584-05A3361D66F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31430A-4AA4-45C8-AC23-CD6B61C41A4C}" type="slidenum">
              <a:rPr lang="en-US" smtClean="0"/>
              <a:t>‹#›</a:t>
            </a:fld>
            <a:endParaRPr lang="en-US" dirty="0"/>
          </a:p>
        </p:txBody>
      </p:sp>
    </p:spTree>
    <p:extLst>
      <p:ext uri="{BB962C8B-B14F-4D97-AF65-F5344CB8AC3E}">
        <p14:creationId xmlns:p14="http://schemas.microsoft.com/office/powerpoint/2010/main" val="1059900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0B78EA-28CE-41D8-9043-90E391E5F567}" type="datetimeFigureOut">
              <a:rPr lang="en-US" noProof="0" smtClean="0"/>
              <a:t>12/13/2024</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34D747-9380-41EE-9946-EC9EC0CA5D1E}" type="slidenum">
              <a:rPr lang="en-US" noProof="0" smtClean="0"/>
              <a:t>‹#›</a:t>
            </a:fld>
            <a:endParaRPr lang="en-US" noProof="0" dirty="0"/>
          </a:p>
        </p:txBody>
      </p:sp>
    </p:spTree>
    <p:extLst>
      <p:ext uri="{BB962C8B-B14F-4D97-AF65-F5344CB8AC3E}">
        <p14:creationId xmlns:p14="http://schemas.microsoft.com/office/powerpoint/2010/main" val="3827727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7" name="Group 6">
            <a:extLst>
              <a:ext uri="{FF2B5EF4-FFF2-40B4-BE49-F238E27FC236}">
                <a16:creationId xmlns:a16="http://schemas.microsoft.com/office/drawing/2014/main" id="{4CA15AFD-4983-47DD-9ED0-D3B27E5A096F}"/>
              </a:ext>
            </a:extLst>
          </p:cNvPr>
          <p:cNvGrpSpPr/>
          <p:nvPr userDrawn="1"/>
        </p:nvGrpSpPr>
        <p:grpSpPr>
          <a:xfrm>
            <a:off x="-1604709" y="-3756"/>
            <a:ext cx="13796710" cy="6861756"/>
            <a:chOff x="-1604709" y="-3756"/>
            <a:chExt cx="13796710" cy="6861756"/>
          </a:xfrm>
        </p:grpSpPr>
        <p:grpSp>
          <p:nvGrpSpPr>
            <p:cNvPr id="8" name="Group 7">
              <a:extLst>
                <a:ext uri="{FF2B5EF4-FFF2-40B4-BE49-F238E27FC236}">
                  <a16:creationId xmlns:a16="http://schemas.microsoft.com/office/drawing/2014/main" id="{2222D5E2-E9B4-4180-98B8-4E514C9ADB28}"/>
                </a:ext>
              </a:extLst>
            </p:cNvPr>
            <p:cNvGrpSpPr/>
            <p:nvPr/>
          </p:nvGrpSpPr>
          <p:grpSpPr>
            <a:xfrm>
              <a:off x="-16298" y="0"/>
              <a:ext cx="12208299" cy="6858000"/>
              <a:chOff x="-16298" y="0"/>
              <a:chExt cx="12208299" cy="6858000"/>
            </a:xfrm>
          </p:grpSpPr>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Right Triangle 16">
                <a:extLst>
                  <a:ext uri="{FF2B5EF4-FFF2-40B4-BE49-F238E27FC236}">
                    <a16:creationId xmlns:a16="http://schemas.microsoft.com/office/drawing/2014/main" id="{8DCD5806-2A2F-4ABF-8057-245681C498E6}"/>
                  </a:ext>
                </a:extLst>
              </p:cNvPr>
              <p:cNvSpPr/>
              <p:nvPr/>
            </p:nvSpPr>
            <p:spPr>
              <a:xfrm rot="16200000" flipH="1" flipV="1">
                <a:off x="24625" y="-4746"/>
                <a:ext cx="2819399" cy="282889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id="{3A93038F-E9E4-4FFD-B3DF-28DB7C2C1490}"/>
                  </a:ext>
                </a:extLst>
              </p:cNvPr>
              <p:cNvSpPr/>
              <p:nvPr/>
            </p:nvSpPr>
            <p:spPr>
              <a:xfrm rot="16200000" flipH="1" flipV="1">
                <a:off x="4418" y="-4422"/>
                <a:ext cx="2627088" cy="263593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5DEA1E02-BBD0-4AE3-AF22-433B90272178}"/>
                  </a:ext>
                </a:extLst>
              </p:cNvPr>
              <p:cNvSpPr/>
              <p:nvPr/>
            </p:nvSpPr>
            <p:spPr>
              <a:xfrm rot="16200000" flipH="1" flipV="1">
                <a:off x="-12263" y="-4034"/>
                <a:ext cx="2397087" cy="2405158"/>
              </a:xfrm>
              <a:prstGeom prst="rtTriangle">
                <a:avLst/>
              </a:prstGeom>
              <a:solidFill>
                <a:schemeClr val="accent2">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9" name="Freeform: Shape 12">
              <a:extLst>
                <a:ext uri="{FF2B5EF4-FFF2-40B4-BE49-F238E27FC236}">
                  <a16:creationId xmlns:a16="http://schemas.microsoft.com/office/drawing/2014/main" id="{E3AAB79D-382D-4A95-965E-526B6A681DA7}"/>
                </a:ext>
              </a:extLst>
            </p:cNvPr>
            <p:cNvSpPr/>
            <p:nvPr/>
          </p:nvSpPr>
          <p:spPr>
            <a:xfrm rot="18900000" flipH="1">
              <a:off x="-1604709" y="1397837"/>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C0A22127-2B4A-4B15-B0A9-F019A30347A1}"/>
                </a:ext>
              </a:extLst>
            </p:cNvPr>
            <p:cNvSpPr/>
            <p:nvPr/>
          </p:nvSpPr>
          <p:spPr>
            <a:xfrm rot="18900000">
              <a:off x="-861777" y="-3756"/>
              <a:ext cx="2676646" cy="1356876"/>
            </a:xfrm>
            <a:custGeom>
              <a:avLst/>
              <a:gdLst>
                <a:gd name="connsiteX0" fmla="*/ 1319770 w 2676646"/>
                <a:gd name="connsiteY0" fmla="*/ 0 h 1356876"/>
                <a:gd name="connsiteX1" fmla="*/ 2676646 w 2676646"/>
                <a:gd name="connsiteY1" fmla="*/ 1356876 h 1356876"/>
                <a:gd name="connsiteX2" fmla="*/ 0 w 2676646"/>
                <a:gd name="connsiteY2" fmla="*/ 1356876 h 1356876"/>
                <a:gd name="connsiteX3" fmla="*/ 0 w 2676646"/>
                <a:gd name="connsiteY3" fmla="*/ 1319770 h 1356876"/>
              </a:gdLst>
              <a:ahLst/>
              <a:cxnLst>
                <a:cxn ang="0">
                  <a:pos x="connsiteX0" y="connsiteY0"/>
                </a:cxn>
                <a:cxn ang="0">
                  <a:pos x="connsiteX1" y="connsiteY1"/>
                </a:cxn>
                <a:cxn ang="0">
                  <a:pos x="connsiteX2" y="connsiteY2"/>
                </a:cxn>
                <a:cxn ang="0">
                  <a:pos x="connsiteX3" y="connsiteY3"/>
                </a:cxn>
              </a:cxnLst>
              <a:rect l="l" t="t" r="r" b="b"/>
              <a:pathLst>
                <a:path w="2676646" h="1356876">
                  <a:moveTo>
                    <a:pt x="1319770" y="0"/>
                  </a:moveTo>
                  <a:lnTo>
                    <a:pt x="2676646" y="1356876"/>
                  </a:lnTo>
                  <a:lnTo>
                    <a:pt x="0" y="1356876"/>
                  </a:lnTo>
                  <a:lnTo>
                    <a:pt x="0" y="1319770"/>
                  </a:lnTo>
                  <a:close/>
                </a:path>
              </a:pathLst>
            </a:custGeom>
            <a:pattFill prst="wdUpDiag">
              <a:fgClr>
                <a:schemeClr val="accent2"/>
              </a:fgClr>
              <a:bgClr>
                <a:schemeClr val="accent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1" name="Freeform: Shape 12">
              <a:extLst>
                <a:ext uri="{FF2B5EF4-FFF2-40B4-BE49-F238E27FC236}">
                  <a16:creationId xmlns:a16="http://schemas.microsoft.com/office/drawing/2014/main" id="{F04D9FDC-1B67-4254-9535-CD32E81F0C3E}"/>
                </a:ext>
              </a:extLst>
            </p:cNvPr>
            <p:cNvSpPr/>
            <p:nvPr/>
          </p:nvSpPr>
          <p:spPr>
            <a:xfrm rot="13500000">
              <a:off x="-1226102" y="1737462"/>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2" name="Group 11">
              <a:extLst>
                <a:ext uri="{FF2B5EF4-FFF2-40B4-BE49-F238E27FC236}">
                  <a16:creationId xmlns:a16="http://schemas.microsoft.com/office/drawing/2014/main" id="{0A86C4EA-4CF8-4531-845D-4FCB1E2F7422}"/>
                </a:ext>
              </a:extLst>
            </p:cNvPr>
            <p:cNvGrpSpPr/>
            <p:nvPr/>
          </p:nvGrpSpPr>
          <p:grpSpPr>
            <a:xfrm>
              <a:off x="-760406" y="4672937"/>
              <a:ext cx="1520812" cy="1520812"/>
              <a:chOff x="-1604709" y="3012880"/>
              <a:chExt cx="3211378" cy="3211378"/>
            </a:xfrm>
          </p:grpSpPr>
          <p:sp>
            <p:nvSpPr>
              <p:cNvPr id="13" name="Freeform: Shape 12">
                <a:extLst>
                  <a:ext uri="{FF2B5EF4-FFF2-40B4-BE49-F238E27FC236}">
                    <a16:creationId xmlns:a16="http://schemas.microsoft.com/office/drawing/2014/main" id="{1101B195-C112-4D20-8D19-4D22479B150D}"/>
                  </a:ext>
                </a:extLst>
              </p:cNvPr>
              <p:cNvSpPr/>
              <p:nvPr/>
            </p:nvSpPr>
            <p:spPr>
              <a:xfrm rot="18900000" flipH="1">
                <a:off x="-1604709" y="3012880"/>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2">
                <a:extLst>
                  <a:ext uri="{FF2B5EF4-FFF2-40B4-BE49-F238E27FC236}">
                    <a16:creationId xmlns:a16="http://schemas.microsoft.com/office/drawing/2014/main" id="{CA755F1F-9955-4CBB-8F34-F7801CA44CE7}"/>
                  </a:ext>
                </a:extLst>
              </p:cNvPr>
              <p:cNvSpPr/>
              <p:nvPr/>
            </p:nvSpPr>
            <p:spPr>
              <a:xfrm rot="13500000">
                <a:off x="-1226102" y="3352505"/>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sp>
        <p:nvSpPr>
          <p:cNvPr id="2" name="Title 1">
            <a:extLst>
              <a:ext uri="{FF2B5EF4-FFF2-40B4-BE49-F238E27FC236}">
                <a16:creationId xmlns:a16="http://schemas.microsoft.com/office/drawing/2014/main" id="{9E597736-C478-4C26-9BAF-205FE31E977C}"/>
              </a:ext>
            </a:extLst>
          </p:cNvPr>
          <p:cNvSpPr>
            <a:spLocks noGrp="1"/>
          </p:cNvSpPr>
          <p:nvPr>
            <p:ph type="ctrTitle" hasCustomPrompt="1"/>
          </p:nvPr>
        </p:nvSpPr>
        <p:spPr>
          <a:xfrm>
            <a:off x="2761488" y="2395728"/>
            <a:ext cx="7077456" cy="1243584"/>
          </a:xfrm>
        </p:spPr>
        <p:txBody>
          <a:bodyPr vert="horz" lIns="91440" tIns="45720" rIns="91440" bIns="45720" rtlCol="0" anchor="b">
            <a:noAutofit/>
          </a:bodyPr>
          <a:lstStyle>
            <a:lvl1pPr>
              <a:defRPr lang="en-GB" sz="6600" b="1" dirty="0">
                <a:solidFill>
                  <a:schemeClr val="accent2"/>
                </a:solidFill>
                <a:latin typeface="+mj-lt"/>
                <a:ea typeface="Tahoma" panose="020B0604030504040204" pitchFamily="34" charset="0"/>
                <a:cs typeface="Tahoma" panose="020B0604030504040204" pitchFamily="34" charset="0"/>
              </a:defRPr>
            </a:lvl1pPr>
          </a:lstStyle>
          <a:p>
            <a:pPr lvl="0"/>
            <a:r>
              <a:rPr lang="en-US" noProof="0"/>
              <a:t>TITLE</a:t>
            </a:r>
          </a:p>
        </p:txBody>
      </p:sp>
      <p:sp>
        <p:nvSpPr>
          <p:cNvPr id="3" name="Subtitle 2">
            <a:extLst>
              <a:ext uri="{FF2B5EF4-FFF2-40B4-BE49-F238E27FC236}">
                <a16:creationId xmlns:a16="http://schemas.microsoft.com/office/drawing/2014/main" id="{C3D2DEF0-A0B0-4CFE-B67D-A9D75E2368DC}"/>
              </a:ext>
            </a:extLst>
          </p:cNvPr>
          <p:cNvSpPr>
            <a:spLocks noGrp="1"/>
          </p:cNvSpPr>
          <p:nvPr>
            <p:ph type="subTitle" idx="1"/>
          </p:nvPr>
        </p:nvSpPr>
        <p:spPr>
          <a:xfrm>
            <a:off x="2761488" y="3721608"/>
            <a:ext cx="7077456" cy="868680"/>
          </a:xfrm>
        </p:spPr>
        <p:txBody>
          <a:bodyPr vert="horz" lIns="91440" tIns="45720" rIns="91440" bIns="45720" rtlCol="0">
            <a:normAutofit/>
          </a:bodyPr>
          <a:lstStyle>
            <a:lvl1pPr marL="0" indent="0">
              <a:buNone/>
              <a:defRPr lang="en-GB" sz="1800" spc="300" dirty="0">
                <a:solidFill>
                  <a:schemeClr val="bg1"/>
                </a:solidFill>
                <a:latin typeface="+mn-lt"/>
                <a:cs typeface="Arial" panose="020B0604020202020204" pitchFamily="34" charset="0"/>
              </a:defRPr>
            </a:lvl1pPr>
          </a:lstStyle>
          <a:p>
            <a:pPr marL="228600" lvl="0" indent="-228600"/>
            <a:r>
              <a:rPr lang="en-US" noProof="0"/>
              <a:t>Click to edit Master subtitle style</a:t>
            </a:r>
          </a:p>
        </p:txBody>
      </p:sp>
    </p:spTree>
    <p:extLst>
      <p:ext uri="{BB962C8B-B14F-4D97-AF65-F5344CB8AC3E}">
        <p14:creationId xmlns:p14="http://schemas.microsoft.com/office/powerpoint/2010/main" val="436959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id="{FE796BFF-6E5F-4DE7-B193-F501FC094D63}"/>
              </a:ext>
            </a:extLst>
          </p:cNvPr>
          <p:cNvSpPr>
            <a:spLocks noGrp="1"/>
          </p:cNvSpPr>
          <p:nvPr>
            <p:ph sz="half" idx="1"/>
          </p:nvPr>
        </p:nvSpPr>
        <p:spPr>
          <a:xfrm>
            <a:off x="443365" y="1517715"/>
            <a:ext cx="5184437" cy="4659248"/>
          </a:xfrm>
        </p:spPr>
        <p:txBody>
          <a:bodyPr>
            <a:normAutofit/>
          </a:bodyPr>
          <a:lstStyle>
            <a:lvl1pPr marL="457200" indent="-457200">
              <a:buFont typeface="Arial" panose="020B0604020202020204" pitchFamily="34" charset="0"/>
              <a:buChar char="•"/>
              <a:defRPr sz="2000">
                <a:solidFill>
                  <a:schemeClr val="bg1"/>
                </a:solidFill>
              </a:defRPr>
            </a:lvl1pPr>
            <a:lvl2pPr marL="800100" indent="-342900">
              <a:buFont typeface="Arial" panose="020B0604020202020204" pitchFamily="34" charset="0"/>
              <a:buChar char="•"/>
              <a:defRPr sz="1800">
                <a:solidFill>
                  <a:schemeClr val="bg1"/>
                </a:solidFill>
              </a:defRPr>
            </a:lvl2pPr>
            <a:lvl3pPr marL="1257300" indent="-342900">
              <a:buFont typeface="Arial" panose="020B0604020202020204" pitchFamily="34" charset="0"/>
              <a:buChar char="•"/>
              <a:defRPr sz="1600">
                <a:solidFill>
                  <a:schemeClr val="bg1"/>
                </a:solidFill>
              </a:defRPr>
            </a:lvl3pPr>
            <a:lvl4pPr marL="1657350" indent="-285750">
              <a:buFont typeface="Arial" panose="020B0604020202020204" pitchFamily="34" charset="0"/>
              <a:buChar char="•"/>
              <a:defRPr sz="1400">
                <a:solidFill>
                  <a:schemeClr val="bg1"/>
                </a:solidFill>
              </a:defRPr>
            </a:lvl4pPr>
            <a:lvl5pPr marL="2114550" indent="-285750">
              <a:buFont typeface="Arial" panose="020B0604020202020204" pitchFamily="34" charset="0"/>
              <a:buChar char="•"/>
              <a:defRPr sz="14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Content Placeholder 3">
            <a:extLst>
              <a:ext uri="{FF2B5EF4-FFF2-40B4-BE49-F238E27FC236}">
                <a16:creationId xmlns:a16="http://schemas.microsoft.com/office/drawing/2014/main" id="{78622754-CA4D-4C27-A37F-B26E7B4C9CA2}"/>
              </a:ext>
            </a:extLst>
          </p:cNvPr>
          <p:cNvSpPr>
            <a:spLocks noGrp="1"/>
          </p:cNvSpPr>
          <p:nvPr>
            <p:ph sz="half" idx="2"/>
          </p:nvPr>
        </p:nvSpPr>
        <p:spPr>
          <a:xfrm>
            <a:off x="6474163" y="1517715"/>
            <a:ext cx="5184437" cy="4659248"/>
          </a:xfrm>
        </p:spPr>
        <p:txBody>
          <a:bodyPr>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999597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 Categor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0" name="Picture Placeholder 8">
            <a:extLst>
              <a:ext uri="{FF2B5EF4-FFF2-40B4-BE49-F238E27FC236}">
                <a16:creationId xmlns:a16="http://schemas.microsoft.com/office/drawing/2014/main" id="{6D00E6B4-1CBE-404E-B943-5F1832320C1C}"/>
              </a:ext>
            </a:extLst>
          </p:cNvPr>
          <p:cNvSpPr>
            <a:spLocks noGrp="1"/>
          </p:cNvSpPr>
          <p:nvPr>
            <p:ph type="pic" sz="quarter" idx="13"/>
          </p:nvPr>
        </p:nvSpPr>
        <p:spPr>
          <a:xfrm>
            <a:off x="978212"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1" name="Picture Placeholder 8">
            <a:extLst>
              <a:ext uri="{FF2B5EF4-FFF2-40B4-BE49-F238E27FC236}">
                <a16:creationId xmlns:a16="http://schemas.microsoft.com/office/drawing/2014/main" id="{7CD59BFD-62BE-4E33-92A5-B84A2A9A8D3B}"/>
              </a:ext>
            </a:extLst>
          </p:cNvPr>
          <p:cNvSpPr>
            <a:spLocks noGrp="1"/>
          </p:cNvSpPr>
          <p:nvPr>
            <p:ph type="pic" sz="quarter" idx="14"/>
          </p:nvPr>
        </p:nvSpPr>
        <p:spPr>
          <a:xfrm>
            <a:off x="3222230"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2" name="Picture Placeholder 8">
            <a:extLst>
              <a:ext uri="{FF2B5EF4-FFF2-40B4-BE49-F238E27FC236}">
                <a16:creationId xmlns:a16="http://schemas.microsoft.com/office/drawing/2014/main" id="{60DC5978-55B8-421D-91B4-29F8210A7B2C}"/>
              </a:ext>
            </a:extLst>
          </p:cNvPr>
          <p:cNvSpPr>
            <a:spLocks noGrp="1"/>
          </p:cNvSpPr>
          <p:nvPr>
            <p:ph type="pic" sz="quarter" idx="15"/>
          </p:nvPr>
        </p:nvSpPr>
        <p:spPr>
          <a:xfrm>
            <a:off x="5466248"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3" name="Picture Placeholder 8">
            <a:extLst>
              <a:ext uri="{FF2B5EF4-FFF2-40B4-BE49-F238E27FC236}">
                <a16:creationId xmlns:a16="http://schemas.microsoft.com/office/drawing/2014/main" id="{BE3FB8C3-2C7E-4C59-8BD5-53FA2772DB56}"/>
              </a:ext>
            </a:extLst>
          </p:cNvPr>
          <p:cNvSpPr>
            <a:spLocks noGrp="1"/>
          </p:cNvSpPr>
          <p:nvPr>
            <p:ph type="pic" sz="quarter" idx="16"/>
          </p:nvPr>
        </p:nvSpPr>
        <p:spPr>
          <a:xfrm>
            <a:off x="7710266"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4" name="Picture Placeholder 8">
            <a:extLst>
              <a:ext uri="{FF2B5EF4-FFF2-40B4-BE49-F238E27FC236}">
                <a16:creationId xmlns:a16="http://schemas.microsoft.com/office/drawing/2014/main" id="{FD8FA9DA-C36B-4889-B88F-28B5829E53E2}"/>
              </a:ext>
            </a:extLst>
          </p:cNvPr>
          <p:cNvSpPr>
            <a:spLocks noGrp="1"/>
          </p:cNvSpPr>
          <p:nvPr>
            <p:ph type="pic" sz="quarter" idx="17"/>
          </p:nvPr>
        </p:nvSpPr>
        <p:spPr>
          <a:xfrm>
            <a:off x="9954283"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719894"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7" name="Text Placeholder 22">
            <a:extLst>
              <a:ext uri="{FF2B5EF4-FFF2-40B4-BE49-F238E27FC236}">
                <a16:creationId xmlns:a16="http://schemas.microsoft.com/office/drawing/2014/main" id="{05F72315-51A9-431C-B80A-45E4FB1D6BD6}"/>
              </a:ext>
            </a:extLst>
          </p:cNvPr>
          <p:cNvSpPr>
            <a:spLocks noGrp="1"/>
          </p:cNvSpPr>
          <p:nvPr>
            <p:ph type="body" sz="quarter" idx="19"/>
          </p:nvPr>
        </p:nvSpPr>
        <p:spPr>
          <a:xfrm>
            <a:off x="2963912"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8" name="Text Placeholder 22">
            <a:extLst>
              <a:ext uri="{FF2B5EF4-FFF2-40B4-BE49-F238E27FC236}">
                <a16:creationId xmlns:a16="http://schemas.microsoft.com/office/drawing/2014/main" id="{883D1F0C-34F1-46E1-B178-E4AB82B14631}"/>
              </a:ext>
            </a:extLst>
          </p:cNvPr>
          <p:cNvSpPr>
            <a:spLocks noGrp="1"/>
          </p:cNvSpPr>
          <p:nvPr>
            <p:ph type="body" sz="quarter" idx="20"/>
          </p:nvPr>
        </p:nvSpPr>
        <p:spPr>
          <a:xfrm>
            <a:off x="5207930"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9" name="Text Placeholder 22">
            <a:extLst>
              <a:ext uri="{FF2B5EF4-FFF2-40B4-BE49-F238E27FC236}">
                <a16:creationId xmlns:a16="http://schemas.microsoft.com/office/drawing/2014/main" id="{7202A849-DF14-40E7-B38D-1185F72603EC}"/>
              </a:ext>
            </a:extLst>
          </p:cNvPr>
          <p:cNvSpPr>
            <a:spLocks noGrp="1"/>
          </p:cNvSpPr>
          <p:nvPr>
            <p:ph type="body" sz="quarter" idx="21"/>
          </p:nvPr>
        </p:nvSpPr>
        <p:spPr>
          <a:xfrm>
            <a:off x="7451948"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0" name="Text Placeholder 22">
            <a:extLst>
              <a:ext uri="{FF2B5EF4-FFF2-40B4-BE49-F238E27FC236}">
                <a16:creationId xmlns:a16="http://schemas.microsoft.com/office/drawing/2014/main" id="{CCFC1ADF-AC11-4CCD-AC2D-478B6FFEA5EA}"/>
              </a:ext>
            </a:extLst>
          </p:cNvPr>
          <p:cNvSpPr>
            <a:spLocks noGrp="1"/>
          </p:cNvSpPr>
          <p:nvPr>
            <p:ph type="body" sz="quarter" idx="22"/>
          </p:nvPr>
        </p:nvSpPr>
        <p:spPr>
          <a:xfrm>
            <a:off x="9695965"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cxnSp>
        <p:nvCxnSpPr>
          <p:cNvPr id="7" name="Straight Connector 6">
            <a:extLst>
              <a:ext uri="{FF2B5EF4-FFF2-40B4-BE49-F238E27FC236}">
                <a16:creationId xmlns:a16="http://schemas.microsoft.com/office/drawing/2014/main" id="{2B4CB326-DA0E-488E-B236-7017E8438FBB}"/>
              </a:ext>
            </a:extLst>
          </p:cNvPr>
          <p:cNvCxnSpPr/>
          <p:nvPr userDrawn="1"/>
        </p:nvCxnSpPr>
        <p:spPr>
          <a:xfrm>
            <a:off x="1242354"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366B533-7212-4A36-9CE2-D6302E721F8F}"/>
              </a:ext>
            </a:extLst>
          </p:cNvPr>
          <p:cNvCxnSpPr/>
          <p:nvPr userDrawn="1"/>
        </p:nvCxnSpPr>
        <p:spPr>
          <a:xfrm>
            <a:off x="3486372"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D7474CD-E230-4E14-8274-5E20F673F401}"/>
              </a:ext>
            </a:extLst>
          </p:cNvPr>
          <p:cNvCxnSpPr/>
          <p:nvPr userDrawn="1"/>
        </p:nvCxnSpPr>
        <p:spPr>
          <a:xfrm>
            <a:off x="5730390"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BF71FCE-6F39-4D2F-82BE-7D9F1D2ED59F}"/>
              </a:ext>
            </a:extLst>
          </p:cNvPr>
          <p:cNvCxnSpPr/>
          <p:nvPr userDrawn="1"/>
        </p:nvCxnSpPr>
        <p:spPr>
          <a:xfrm>
            <a:off x="7974408"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E97AC7A-17D9-4F42-9DD0-94FE4FC6BF19}"/>
              </a:ext>
            </a:extLst>
          </p:cNvPr>
          <p:cNvCxnSpPr/>
          <p:nvPr userDrawn="1"/>
        </p:nvCxnSpPr>
        <p:spPr>
          <a:xfrm>
            <a:off x="10218425"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76266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hoto + 3 Sec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
        <p:nvSpPr>
          <p:cNvPr id="36" name="Text Placeholder 22">
            <a:extLst>
              <a:ext uri="{FF2B5EF4-FFF2-40B4-BE49-F238E27FC236}">
                <a16:creationId xmlns:a16="http://schemas.microsoft.com/office/drawing/2014/main" id="{642D3CE0-C3B4-4F3F-A650-AB452B3AD4BA}"/>
              </a:ext>
            </a:extLst>
          </p:cNvPr>
          <p:cNvSpPr>
            <a:spLocks noGrp="1"/>
          </p:cNvSpPr>
          <p:nvPr>
            <p:ph type="body" sz="quarter" idx="20"/>
          </p:nvPr>
        </p:nvSpPr>
        <p:spPr>
          <a:xfrm>
            <a:off x="4444169"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7" name="Text Placeholder 22">
            <a:extLst>
              <a:ext uri="{FF2B5EF4-FFF2-40B4-BE49-F238E27FC236}">
                <a16:creationId xmlns:a16="http://schemas.microsoft.com/office/drawing/2014/main" id="{DBED2BB0-CDAD-40EE-8B35-C66DF45EE29D}"/>
              </a:ext>
            </a:extLst>
          </p:cNvPr>
          <p:cNvSpPr>
            <a:spLocks noGrp="1"/>
          </p:cNvSpPr>
          <p:nvPr>
            <p:ph type="body" sz="quarter" idx="21"/>
          </p:nvPr>
        </p:nvSpPr>
        <p:spPr>
          <a:xfrm>
            <a:off x="834624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Tree>
    <p:extLst>
      <p:ext uri="{BB962C8B-B14F-4D97-AF65-F5344CB8AC3E}">
        <p14:creationId xmlns:p14="http://schemas.microsoft.com/office/powerpoint/2010/main" val="1544745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9402006" cy="1463040"/>
          </a:xfrm>
        </p:spPr>
        <p:txBody>
          <a:bodyPr lIns="0" tIns="0" rIns="0" bIns="0">
            <a:noAutofit/>
          </a:bodyPr>
          <a:lstStyle>
            <a:lvl1pPr marL="0" indent="0" algn="l">
              <a:lnSpc>
                <a:spcPct val="100000"/>
              </a:lnSpc>
              <a:spcBef>
                <a:spcPts val="300"/>
              </a:spcBef>
              <a:spcAft>
                <a:spcPts val="3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Tree>
    <p:extLst>
      <p:ext uri="{BB962C8B-B14F-4D97-AF65-F5344CB8AC3E}">
        <p14:creationId xmlns:p14="http://schemas.microsoft.com/office/powerpoint/2010/main" val="2486826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Picture Placeholder 2">
            <a:extLst>
              <a:ext uri="{FF2B5EF4-FFF2-40B4-BE49-F238E27FC236}">
                <a16:creationId xmlns:a16="http://schemas.microsoft.com/office/drawing/2014/main" id="{30B3A574-7940-4E35-857E-5CA35A5910E5}"/>
              </a:ext>
            </a:extLst>
          </p:cNvPr>
          <p:cNvSpPr>
            <a:spLocks noGrp="1"/>
          </p:cNvSpPr>
          <p:nvPr>
            <p:ph type="pic" idx="1"/>
          </p:nvPr>
        </p:nvSpPr>
        <p:spPr>
          <a:xfrm>
            <a:off x="4110087" y="1444649"/>
            <a:ext cx="7548513" cy="4579079"/>
          </a:xfrm>
        </p:spPr>
        <p:txBody>
          <a:bodyPr>
            <a:normAutofit/>
          </a:bodyPr>
          <a:lstStyle>
            <a:lvl1pPr marL="0" indent="0">
              <a:buNone/>
              <a:defRPr sz="2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Tree>
    <p:extLst>
      <p:ext uri="{BB962C8B-B14F-4D97-AF65-F5344CB8AC3E}">
        <p14:creationId xmlns:p14="http://schemas.microsoft.com/office/powerpoint/2010/main" val="1540650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22" name="Content Placeholder 2">
            <a:extLst>
              <a:ext uri="{FF2B5EF4-FFF2-40B4-BE49-F238E27FC236}">
                <a16:creationId xmlns:a16="http://schemas.microsoft.com/office/drawing/2014/main" id="{A015C605-1D30-48BC-A0D6-3B11AF56CC53}"/>
              </a:ext>
            </a:extLst>
          </p:cNvPr>
          <p:cNvSpPr>
            <a:spLocks noGrp="1"/>
          </p:cNvSpPr>
          <p:nvPr>
            <p:ph idx="1"/>
          </p:nvPr>
        </p:nvSpPr>
        <p:spPr>
          <a:xfrm>
            <a:off x="3964290" y="1444649"/>
            <a:ext cx="7694310" cy="4579079"/>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212989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4494CD2-CCDD-0248-96F8-741002C44255}"/>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Freeform: Shape 9">
            <a:extLst>
              <a:ext uri="{FF2B5EF4-FFF2-40B4-BE49-F238E27FC236}">
                <a16:creationId xmlns:a16="http://schemas.microsoft.com/office/drawing/2014/main" id="{07077B00-C1EE-7241-B441-7814F92A7EDF}"/>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0" name="Freeform: Shape 17">
            <a:extLst>
              <a:ext uri="{FF2B5EF4-FFF2-40B4-BE49-F238E27FC236}">
                <a16:creationId xmlns:a16="http://schemas.microsoft.com/office/drawing/2014/main" id="{3A1AEBC4-637E-F64C-9192-69AC4BB26D0C}"/>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1" name="Freeform: Shape 11">
            <a:extLst>
              <a:ext uri="{FF2B5EF4-FFF2-40B4-BE49-F238E27FC236}">
                <a16:creationId xmlns:a16="http://schemas.microsoft.com/office/drawing/2014/main" id="{669A7039-C54C-8E46-9A8B-DDB2547D989C}"/>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Freeform: Shape 7">
            <a:extLst>
              <a:ext uri="{FF2B5EF4-FFF2-40B4-BE49-F238E27FC236}">
                <a16:creationId xmlns:a16="http://schemas.microsoft.com/office/drawing/2014/main" id="{4F173B32-87BB-9A40-8C91-4C1EED2B7ABF}"/>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4" name="Group 23">
            <a:extLst>
              <a:ext uri="{FF2B5EF4-FFF2-40B4-BE49-F238E27FC236}">
                <a16:creationId xmlns:a16="http://schemas.microsoft.com/office/drawing/2014/main" id="{4AC87F4E-12B5-1B42-AFD2-4DB39B7645C9}"/>
              </a:ext>
            </a:extLst>
          </p:cNvPr>
          <p:cNvGrpSpPr/>
          <p:nvPr userDrawn="1"/>
        </p:nvGrpSpPr>
        <p:grpSpPr>
          <a:xfrm rot="16200000">
            <a:off x="499388" y="-322655"/>
            <a:ext cx="535531" cy="645309"/>
            <a:chOff x="10945855" y="7317026"/>
            <a:chExt cx="2483924" cy="2993104"/>
          </a:xfrm>
        </p:grpSpPr>
        <p:sp>
          <p:nvSpPr>
            <p:cNvPr id="25" name="Freeform: Shape 15">
              <a:extLst>
                <a:ext uri="{FF2B5EF4-FFF2-40B4-BE49-F238E27FC236}">
                  <a16:creationId xmlns:a16="http://schemas.microsoft.com/office/drawing/2014/main" id="{03DD8765-59DF-A045-ADB5-E39FAEE153A0}"/>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Freeform: Shape 16">
              <a:extLst>
                <a:ext uri="{FF2B5EF4-FFF2-40B4-BE49-F238E27FC236}">
                  <a16:creationId xmlns:a16="http://schemas.microsoft.com/office/drawing/2014/main" id="{B34B796C-A407-7B4D-B4F0-E58A44FE8DB4}"/>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0" name="Freeform: Shape 23">
            <a:extLst>
              <a:ext uri="{FF2B5EF4-FFF2-40B4-BE49-F238E27FC236}">
                <a16:creationId xmlns:a16="http://schemas.microsoft.com/office/drawing/2014/main" id="{CBE3FDC9-67CB-FA42-B127-A36BFF4678BB}"/>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Slide Number Placeholder 4">
            <a:extLst>
              <a:ext uri="{FF2B5EF4-FFF2-40B4-BE49-F238E27FC236}">
                <a16:creationId xmlns:a16="http://schemas.microsoft.com/office/drawing/2014/main" id="{1E902BFF-CA8F-D745-A819-A7BB38B30ED9}"/>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2672304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1">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6" name="Group 5">
            <a:extLst>
              <a:ext uri="{FF2B5EF4-FFF2-40B4-BE49-F238E27FC236}">
                <a16:creationId xmlns:a16="http://schemas.microsoft.com/office/drawing/2014/main" id="{EA7FF9D7-8545-4547-AC77-A0421EEB9B99}"/>
              </a:ext>
            </a:extLst>
          </p:cNvPr>
          <p:cNvGrpSpPr/>
          <p:nvPr userDrawn="1"/>
        </p:nvGrpSpPr>
        <p:grpSpPr>
          <a:xfrm>
            <a:off x="0" y="0"/>
            <a:ext cx="6881966" cy="6858876"/>
            <a:chOff x="-5321" y="1096"/>
            <a:chExt cx="5924073" cy="5904197"/>
          </a:xfrm>
        </p:grpSpPr>
        <p:sp>
          <p:nvSpPr>
            <p:cNvPr id="17" name="Right Triangle 16">
              <a:extLst>
                <a:ext uri="{FF2B5EF4-FFF2-40B4-BE49-F238E27FC236}">
                  <a16:creationId xmlns:a16="http://schemas.microsoft.com/office/drawing/2014/main" id="{8DCD5806-2A2F-4ABF-8057-245681C498E6}"/>
                </a:ext>
              </a:extLst>
            </p:cNvPr>
            <p:cNvSpPr/>
            <p:nvPr userDrawn="1"/>
          </p:nvSpPr>
          <p:spPr>
            <a:xfrm rot="16200000" flipH="1" flipV="1">
              <a:off x="4618" y="-8842"/>
              <a:ext cx="5904196" cy="592407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id="{3A93038F-E9E4-4FFD-B3DF-28DB7C2C1490}"/>
                </a:ext>
              </a:extLst>
            </p:cNvPr>
            <p:cNvSpPr/>
            <p:nvPr userDrawn="1"/>
          </p:nvSpPr>
          <p:spPr>
            <a:xfrm rot="16200000" flipH="1" flipV="1">
              <a:off x="3941" y="-8164"/>
              <a:ext cx="5501471" cy="551999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5DEA1E02-BBD0-4AE3-AF22-433B90272178}"/>
                </a:ext>
              </a:extLst>
            </p:cNvPr>
            <p:cNvSpPr/>
            <p:nvPr userDrawn="1"/>
          </p:nvSpPr>
          <p:spPr>
            <a:xfrm rot="16200000" flipH="1" flipV="1">
              <a:off x="3131" y="-7355"/>
              <a:ext cx="5019818" cy="5036720"/>
            </a:xfrm>
            <a:prstGeom prst="rtTriangl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5217242" y="2807208"/>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Tree>
    <p:extLst>
      <p:ext uri="{BB962C8B-B14F-4D97-AF65-F5344CB8AC3E}">
        <p14:creationId xmlns:p14="http://schemas.microsoft.com/office/powerpoint/2010/main" val="22363861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ank You 2">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6360242" y="3429000"/>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
        <p:nvSpPr>
          <p:cNvPr id="35" name="Freeform: Shape 34">
            <a:extLst>
              <a:ext uri="{FF2B5EF4-FFF2-40B4-BE49-F238E27FC236}">
                <a16:creationId xmlns:a16="http://schemas.microsoft.com/office/drawing/2014/main" id="{C024DCDB-C6BF-455E-AAB8-EAF9DAB302A1}"/>
              </a:ext>
            </a:extLst>
          </p:cNvPr>
          <p:cNvSpPr/>
          <p:nvPr userDrawn="1"/>
        </p:nvSpPr>
        <p:spPr>
          <a:xfrm rot="13500000">
            <a:off x="-729899" y="-1215856"/>
            <a:ext cx="6043521" cy="8427077"/>
          </a:xfrm>
          <a:custGeom>
            <a:avLst/>
            <a:gdLst>
              <a:gd name="connsiteX0" fmla="*/ 6043521 w 6043521"/>
              <a:gd name="connsiteY0" fmla="*/ 4267535 h 8427077"/>
              <a:gd name="connsiteX1" fmla="*/ 1883979 w 6043521"/>
              <a:gd name="connsiteY1" fmla="*/ 8427077 h 8427077"/>
              <a:gd name="connsiteX2" fmla="*/ 0 w 6043521"/>
              <a:gd name="connsiteY2" fmla="*/ 8427077 h 8427077"/>
              <a:gd name="connsiteX3" fmla="*/ 0 w 6043521"/>
              <a:gd name="connsiteY3" fmla="*/ 1775986 h 8427077"/>
              <a:gd name="connsiteX4" fmla="*/ 1775985 w 6043521"/>
              <a:gd name="connsiteY4" fmla="*/ 0 h 8427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8427077">
                <a:moveTo>
                  <a:pt x="6043521" y="4267535"/>
                </a:moveTo>
                <a:lnTo>
                  <a:pt x="1883979" y="8427077"/>
                </a:lnTo>
                <a:lnTo>
                  <a:pt x="0" y="8427077"/>
                </a:lnTo>
                <a:lnTo>
                  <a:pt x="0" y="1775986"/>
                </a:lnTo>
                <a:lnTo>
                  <a:pt x="1775985"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2" name="Freeform: Shape 31">
            <a:extLst>
              <a:ext uri="{FF2B5EF4-FFF2-40B4-BE49-F238E27FC236}">
                <a16:creationId xmlns:a16="http://schemas.microsoft.com/office/drawing/2014/main" id="{26AFB47A-5D51-4F9C-B01B-977CE5E3C093}"/>
              </a:ext>
            </a:extLst>
          </p:cNvPr>
          <p:cNvSpPr/>
          <p:nvPr userDrawn="1"/>
        </p:nvSpPr>
        <p:spPr>
          <a:xfrm rot="13500000">
            <a:off x="-1145231" y="-2123853"/>
            <a:ext cx="6043521" cy="9008880"/>
          </a:xfrm>
          <a:custGeom>
            <a:avLst/>
            <a:gdLst>
              <a:gd name="connsiteX0" fmla="*/ 6043521 w 6043521"/>
              <a:gd name="connsiteY0" fmla="*/ 4849338 h 9008880"/>
              <a:gd name="connsiteX1" fmla="*/ 1883979 w 6043521"/>
              <a:gd name="connsiteY1" fmla="*/ 9008880 h 9008880"/>
              <a:gd name="connsiteX2" fmla="*/ 0 w 6043521"/>
              <a:gd name="connsiteY2" fmla="*/ 9008880 h 9008880"/>
              <a:gd name="connsiteX3" fmla="*/ 0 w 6043521"/>
              <a:gd name="connsiteY3" fmla="*/ 1194182 h 9008880"/>
              <a:gd name="connsiteX4" fmla="*/ 1194182 w 6043521"/>
              <a:gd name="connsiteY4" fmla="*/ 0 h 9008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9008880">
                <a:moveTo>
                  <a:pt x="6043521" y="4849338"/>
                </a:moveTo>
                <a:lnTo>
                  <a:pt x="1883979" y="9008880"/>
                </a:lnTo>
                <a:lnTo>
                  <a:pt x="0" y="9008880"/>
                </a:lnTo>
                <a:lnTo>
                  <a:pt x="0" y="1194182"/>
                </a:lnTo>
                <a:lnTo>
                  <a:pt x="1194182"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id="{6997A4FF-7390-4173-8ACD-6CF7145AACEC}"/>
              </a:ext>
            </a:extLst>
          </p:cNvPr>
          <p:cNvSpPr/>
          <p:nvPr userDrawn="1"/>
        </p:nvSpPr>
        <p:spPr>
          <a:xfrm rot="18900000" flipH="1">
            <a:off x="-2681153" y="-465959"/>
            <a:ext cx="8639119" cy="5739762"/>
          </a:xfrm>
          <a:custGeom>
            <a:avLst/>
            <a:gdLst>
              <a:gd name="connsiteX0" fmla="*/ 3789781 w 8639119"/>
              <a:gd name="connsiteY0" fmla="*/ 0 h 5739762"/>
              <a:gd name="connsiteX1" fmla="*/ 0 w 8639119"/>
              <a:gd name="connsiteY1" fmla="*/ 3789782 h 5739762"/>
              <a:gd name="connsiteX2" fmla="*/ 0 w 8639119"/>
              <a:gd name="connsiteY2" fmla="*/ 5739761 h 5739762"/>
              <a:gd name="connsiteX3" fmla="*/ 7748695 w 8639119"/>
              <a:gd name="connsiteY3" fmla="*/ 5739762 h 5739762"/>
              <a:gd name="connsiteX4" fmla="*/ 8639119 w 8639119"/>
              <a:gd name="connsiteY4" fmla="*/ 4849338 h 5739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9119" h="5739762">
                <a:moveTo>
                  <a:pt x="3789781" y="0"/>
                </a:moveTo>
                <a:lnTo>
                  <a:pt x="0" y="3789782"/>
                </a:lnTo>
                <a:lnTo>
                  <a:pt x="0" y="5739761"/>
                </a:lnTo>
                <a:lnTo>
                  <a:pt x="7748695" y="5739762"/>
                </a:lnTo>
                <a:lnTo>
                  <a:pt x="8639119" y="4849338"/>
                </a:lnTo>
                <a:close/>
              </a:path>
            </a:pathLst>
          </a:custGeom>
          <a:solidFill>
            <a:schemeClr val="accent1">
              <a:lumMod val="50000"/>
              <a:alpha val="51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Tree>
    <p:extLst>
      <p:ext uri="{BB962C8B-B14F-4D97-AF65-F5344CB8AC3E}">
        <p14:creationId xmlns:p14="http://schemas.microsoft.com/office/powerpoint/2010/main" val="1218518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838D16-809E-4EB1-8C0C-0E63D8139112}"/>
              </a:ext>
            </a:extLst>
          </p:cNvPr>
          <p:cNvSpPr/>
          <p:nvPr userDrawn="1"/>
        </p:nvSpPr>
        <p:spPr>
          <a:xfrm>
            <a:off x="0" y="0"/>
            <a:ext cx="12192000" cy="6858000"/>
          </a:xfrm>
          <a:prstGeom prst="rect">
            <a:avLst/>
          </a:prstGeom>
          <a:solidFill>
            <a:srgbClr val="0C4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01FEB333-94B4-4E53-9019-D584810903BB}"/>
              </a:ext>
            </a:extLst>
          </p:cNvPr>
          <p:cNvSpPr/>
          <p:nvPr userDrawn="1"/>
        </p:nvSpPr>
        <p:spPr>
          <a:xfrm>
            <a:off x="0" y="0"/>
            <a:ext cx="12192000" cy="6862745"/>
          </a:xfrm>
          <a:custGeom>
            <a:avLst/>
            <a:gdLst>
              <a:gd name="connsiteX0" fmla="*/ 0 w 12192000"/>
              <a:gd name="connsiteY0" fmla="*/ 0 h 6849743"/>
              <a:gd name="connsiteX1" fmla="*/ 7554712 w 12192000"/>
              <a:gd name="connsiteY1" fmla="*/ 0 h 6849743"/>
              <a:gd name="connsiteX2" fmla="*/ 10266645 w 12192000"/>
              <a:gd name="connsiteY2" fmla="*/ 2711934 h 6849743"/>
              <a:gd name="connsiteX3" fmla="*/ 11289529 w 12192000"/>
              <a:gd name="connsiteY3" fmla="*/ 2711934 h 6849743"/>
              <a:gd name="connsiteX4" fmla="*/ 12191999 w 12192000"/>
              <a:gd name="connsiteY4" fmla="*/ 3614404 h 6849743"/>
              <a:gd name="connsiteX5" fmla="*/ 12192000 w 12192000"/>
              <a:gd name="connsiteY5" fmla="*/ 6849743 h 6849743"/>
              <a:gd name="connsiteX6" fmla="*/ 0 w 12192000"/>
              <a:gd name="connsiteY6" fmla="*/ 6849743 h 6849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49743">
                <a:moveTo>
                  <a:pt x="0" y="0"/>
                </a:moveTo>
                <a:lnTo>
                  <a:pt x="7554712" y="0"/>
                </a:lnTo>
                <a:lnTo>
                  <a:pt x="10266645" y="2711934"/>
                </a:lnTo>
                <a:lnTo>
                  <a:pt x="11289529" y="2711934"/>
                </a:lnTo>
                <a:lnTo>
                  <a:pt x="12191999" y="3614404"/>
                </a:lnTo>
                <a:lnTo>
                  <a:pt x="12192000" y="6849743"/>
                </a:lnTo>
                <a:lnTo>
                  <a:pt x="0" y="6849743"/>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Freeform: Shape 8">
            <a:extLst>
              <a:ext uri="{FF2B5EF4-FFF2-40B4-BE49-F238E27FC236}">
                <a16:creationId xmlns:a16="http://schemas.microsoft.com/office/drawing/2014/main" id="{A59B9489-0CD9-4DB7-AC82-6E7867F91403}"/>
              </a:ext>
            </a:extLst>
          </p:cNvPr>
          <p:cNvSpPr/>
          <p:nvPr userDrawn="1"/>
        </p:nvSpPr>
        <p:spPr>
          <a:xfrm rot="16200000" flipV="1">
            <a:off x="2626805"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Right Triangle 9">
            <a:extLst>
              <a:ext uri="{FF2B5EF4-FFF2-40B4-BE49-F238E27FC236}">
                <a16:creationId xmlns:a16="http://schemas.microsoft.com/office/drawing/2014/main" id="{A55D1C76-C591-4FA5-9780-87AB6B37C0FA}"/>
              </a:ext>
            </a:extLst>
          </p:cNvPr>
          <p:cNvSpPr/>
          <p:nvPr userDrawn="1"/>
        </p:nvSpPr>
        <p:spPr>
          <a:xfrm rot="5400000" flipV="1">
            <a:off x="5851010" y="-10649"/>
            <a:ext cx="6326154" cy="634745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Freeform: Shape 10">
            <a:extLst>
              <a:ext uri="{FF2B5EF4-FFF2-40B4-BE49-F238E27FC236}">
                <a16:creationId xmlns:a16="http://schemas.microsoft.com/office/drawing/2014/main" id="{A7DC1D12-670F-4235-8791-FA8C2B330871}"/>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Freeform: Shape 11">
            <a:extLst>
              <a:ext uri="{FF2B5EF4-FFF2-40B4-BE49-F238E27FC236}">
                <a16:creationId xmlns:a16="http://schemas.microsoft.com/office/drawing/2014/main" id="{859569CF-FDAC-47C4-A0F5-296F7117C398}"/>
              </a:ext>
            </a:extLst>
          </p:cNvPr>
          <p:cNvSpPr/>
          <p:nvPr userDrawn="1"/>
        </p:nvSpPr>
        <p:spPr>
          <a:xfrm rot="2700000">
            <a:off x="9668984" y="1404392"/>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3" name="Freeform: Shape 12">
            <a:extLst>
              <a:ext uri="{FF2B5EF4-FFF2-40B4-BE49-F238E27FC236}">
                <a16:creationId xmlns:a16="http://schemas.microsoft.com/office/drawing/2014/main" id="{D68D0C72-2B2C-4C85-A091-157853C71784}"/>
              </a:ext>
            </a:extLst>
          </p:cNvPr>
          <p:cNvSpPr/>
          <p:nvPr userDrawn="1"/>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4" name="Freeform: Shape 13">
            <a:extLst>
              <a:ext uri="{FF2B5EF4-FFF2-40B4-BE49-F238E27FC236}">
                <a16:creationId xmlns:a16="http://schemas.microsoft.com/office/drawing/2014/main" id="{8E25334A-5FE3-4DDA-8D32-4796CCFCAA74}"/>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5" name="Freeform: Shape 14">
            <a:extLst>
              <a:ext uri="{FF2B5EF4-FFF2-40B4-BE49-F238E27FC236}">
                <a16:creationId xmlns:a16="http://schemas.microsoft.com/office/drawing/2014/main" id="{18818DF1-D7FD-4C0F-875D-7A07E8F75C06}"/>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16" name="Group 15">
            <a:extLst>
              <a:ext uri="{FF2B5EF4-FFF2-40B4-BE49-F238E27FC236}">
                <a16:creationId xmlns:a16="http://schemas.microsoft.com/office/drawing/2014/main" id="{8F9BB384-9E14-4CEA-82C1-21837229D3EF}"/>
              </a:ext>
            </a:extLst>
          </p:cNvPr>
          <p:cNvGrpSpPr/>
          <p:nvPr userDrawn="1"/>
        </p:nvGrpSpPr>
        <p:grpSpPr>
          <a:xfrm rot="16200000">
            <a:off x="431651" y="-917359"/>
            <a:ext cx="1532001" cy="1826463"/>
            <a:chOff x="10800164" y="7142066"/>
            <a:chExt cx="2775293" cy="3308724"/>
          </a:xfrm>
        </p:grpSpPr>
        <p:sp>
          <p:nvSpPr>
            <p:cNvPr id="17" name="Freeform: Shape 16">
              <a:extLst>
                <a:ext uri="{FF2B5EF4-FFF2-40B4-BE49-F238E27FC236}">
                  <a16:creationId xmlns:a16="http://schemas.microsoft.com/office/drawing/2014/main" id="{0862A81A-959D-4EAB-90ED-DB20759BB397}"/>
                </a:ext>
              </a:extLst>
            </p:cNvPr>
            <p:cNvSpPr/>
            <p:nvPr/>
          </p:nvSpPr>
          <p:spPr>
            <a:xfrm rot="2700000">
              <a:off x="10800164" y="7675497"/>
              <a:ext cx="2775293"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Freeform: Shape 17">
              <a:extLst>
                <a:ext uri="{FF2B5EF4-FFF2-40B4-BE49-F238E27FC236}">
                  <a16:creationId xmlns:a16="http://schemas.microsoft.com/office/drawing/2014/main" id="{AAB9E28C-9422-42BD-AECE-29B44B5D63E2}"/>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9" name="Group 18">
            <a:extLst>
              <a:ext uri="{FF2B5EF4-FFF2-40B4-BE49-F238E27FC236}">
                <a16:creationId xmlns:a16="http://schemas.microsoft.com/office/drawing/2014/main" id="{2772239B-C46D-4458-BB4B-DDB12FAB0172}"/>
              </a:ext>
            </a:extLst>
          </p:cNvPr>
          <p:cNvGrpSpPr/>
          <p:nvPr userDrawn="1"/>
        </p:nvGrpSpPr>
        <p:grpSpPr>
          <a:xfrm rot="16200000">
            <a:off x="1992859" y="-497210"/>
            <a:ext cx="818398" cy="986162"/>
            <a:chOff x="10945855" y="7317026"/>
            <a:chExt cx="2483924" cy="2993104"/>
          </a:xfrm>
        </p:grpSpPr>
        <p:sp>
          <p:nvSpPr>
            <p:cNvPr id="20" name="Freeform: Shape 19">
              <a:extLst>
                <a:ext uri="{FF2B5EF4-FFF2-40B4-BE49-F238E27FC236}">
                  <a16:creationId xmlns:a16="http://schemas.microsoft.com/office/drawing/2014/main" id="{3C8A2A1A-1FB9-4CA1-B74E-B293187E51AA}"/>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Freeform: Shape 20">
              <a:extLst>
                <a:ext uri="{FF2B5EF4-FFF2-40B4-BE49-F238E27FC236}">
                  <a16:creationId xmlns:a16="http://schemas.microsoft.com/office/drawing/2014/main" id="{DF2B18BA-6B43-40FA-A23B-D894D6AB468B}"/>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a:t>Click to edit Master text styles</a:t>
            </a:r>
          </a:p>
        </p:txBody>
      </p:sp>
      <p:sp>
        <p:nvSpPr>
          <p:cNvPr id="22" name="Slide Number Placeholder 4">
            <a:extLst>
              <a:ext uri="{FF2B5EF4-FFF2-40B4-BE49-F238E27FC236}">
                <a16:creationId xmlns:a16="http://schemas.microsoft.com/office/drawing/2014/main" id="{0F332671-6296-47C8-BF26-B2D962F5D03D}"/>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3" name="Title 1">
            <a:extLst>
              <a:ext uri="{FF2B5EF4-FFF2-40B4-BE49-F238E27FC236}">
                <a16:creationId xmlns:a16="http://schemas.microsoft.com/office/drawing/2014/main" id="{7772A652-7229-2B42-B87B-298C31D6F0CB}"/>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Tree>
    <p:extLst>
      <p:ext uri="{BB962C8B-B14F-4D97-AF65-F5344CB8AC3E}">
        <p14:creationId xmlns:p14="http://schemas.microsoft.com/office/powerpoint/2010/main" val="167519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lt Section Header">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6" name="Group 25">
            <a:extLst>
              <a:ext uri="{FF2B5EF4-FFF2-40B4-BE49-F238E27FC236}">
                <a16:creationId xmlns:a16="http://schemas.microsoft.com/office/drawing/2014/main" id="{E9318B2B-E019-4078-9EF0-C9D6281AE31B}"/>
              </a:ext>
            </a:extLst>
          </p:cNvPr>
          <p:cNvGrpSpPr/>
          <p:nvPr userDrawn="1"/>
        </p:nvGrpSpPr>
        <p:grpSpPr>
          <a:xfrm>
            <a:off x="9776075" y="2057401"/>
            <a:ext cx="4413559" cy="3934444"/>
            <a:chOff x="9222437" y="1088097"/>
            <a:chExt cx="5433318" cy="4843502"/>
          </a:xfrm>
        </p:grpSpPr>
        <p:sp>
          <p:nvSpPr>
            <p:cNvPr id="27" name="Freeform: Shape 26">
              <a:extLst>
                <a:ext uri="{FF2B5EF4-FFF2-40B4-BE49-F238E27FC236}">
                  <a16:creationId xmlns:a16="http://schemas.microsoft.com/office/drawing/2014/main" id="{D3E625C0-9656-421F-861F-67C8F93362ED}"/>
                </a:ext>
              </a:extLst>
            </p:cNvPr>
            <p:cNvSpPr/>
            <p:nvPr/>
          </p:nvSpPr>
          <p:spPr>
            <a:xfrm rot="2700000">
              <a:off x="9668983" y="1078460"/>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8" name="Freeform: Shape 27">
              <a:extLst>
                <a:ext uri="{FF2B5EF4-FFF2-40B4-BE49-F238E27FC236}">
                  <a16:creationId xmlns:a16="http://schemas.microsoft.com/office/drawing/2014/main" id="{49F8E490-C6E3-4D00-866F-CD85DD88996E}"/>
                </a:ext>
              </a:extLst>
            </p:cNvPr>
            <p:cNvSpPr/>
            <p:nvPr/>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sp>
        <p:nvSpPr>
          <p:cNvPr id="29" name="Freeform: Shape 28">
            <a:extLst>
              <a:ext uri="{FF2B5EF4-FFF2-40B4-BE49-F238E27FC236}">
                <a16:creationId xmlns:a16="http://schemas.microsoft.com/office/drawing/2014/main" id="{EE8F5B31-1523-46AE-9455-C33DFC1BDDE0}"/>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id="{5D17048F-C2E1-4775-BC32-50BD6219F89D}"/>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31" name="Group 30">
            <a:extLst>
              <a:ext uri="{FF2B5EF4-FFF2-40B4-BE49-F238E27FC236}">
                <a16:creationId xmlns:a16="http://schemas.microsoft.com/office/drawing/2014/main" id="{EAB002AA-4848-49C8-A834-036F860C79A3}"/>
              </a:ext>
            </a:extLst>
          </p:cNvPr>
          <p:cNvGrpSpPr/>
          <p:nvPr userDrawn="1"/>
        </p:nvGrpSpPr>
        <p:grpSpPr>
          <a:xfrm rot="16200000" flipH="1">
            <a:off x="9913705" y="6257994"/>
            <a:ext cx="1052473" cy="1209445"/>
            <a:chOff x="10800165" y="7142066"/>
            <a:chExt cx="2775293" cy="3189215"/>
          </a:xfrm>
        </p:grpSpPr>
        <p:sp>
          <p:nvSpPr>
            <p:cNvPr id="32" name="Freeform: Shape 31">
              <a:extLst>
                <a:ext uri="{FF2B5EF4-FFF2-40B4-BE49-F238E27FC236}">
                  <a16:creationId xmlns:a16="http://schemas.microsoft.com/office/drawing/2014/main" id="{14B187A8-7F8D-469D-A03B-4F835A5746DE}"/>
                </a:ext>
              </a:extLst>
            </p:cNvPr>
            <p:cNvSpPr/>
            <p:nvPr/>
          </p:nvSpPr>
          <p:spPr>
            <a:xfrm rot="2700000">
              <a:off x="10800166" y="7555988"/>
              <a:ext cx="2775292"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Freeform: Shape 32">
              <a:extLst>
                <a:ext uri="{FF2B5EF4-FFF2-40B4-BE49-F238E27FC236}">
                  <a16:creationId xmlns:a16="http://schemas.microsoft.com/office/drawing/2014/main" id="{03D871D1-A11A-48FB-82A8-8D61AB5CB85C}"/>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a:t>Click to edit Master text styles</a:t>
            </a:r>
          </a:p>
        </p:txBody>
      </p:sp>
      <p:sp>
        <p:nvSpPr>
          <p:cNvPr id="35" name="Slide Number Placeholder 4">
            <a:extLst>
              <a:ext uri="{FF2B5EF4-FFF2-40B4-BE49-F238E27FC236}">
                <a16:creationId xmlns:a16="http://schemas.microsoft.com/office/drawing/2014/main" id="{6F73F836-940E-4B65-A29C-D0869263C935}"/>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3511478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id="{ECB4C115-EFF9-405C-98BE-F4077B9730D0}"/>
              </a:ext>
            </a:extLst>
          </p:cNvPr>
          <p:cNvSpPr/>
          <p:nvPr userDrawn="1"/>
        </p:nvSpPr>
        <p:spPr>
          <a:xfrm>
            <a:off x="533399" y="914400"/>
            <a:ext cx="1944914" cy="1944914"/>
          </a:xfrm>
          <a:prstGeom prst="ellipse">
            <a:avLst/>
          </a:prstGeom>
          <a:solidFill>
            <a:schemeClr val="accent1">
              <a:lumMod val="50000"/>
            </a:schemeClr>
          </a:solidFill>
          <a:ln w="7620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Title 1">
            <a:extLst>
              <a:ext uri="{FF2B5EF4-FFF2-40B4-BE49-F238E27FC236}">
                <a16:creationId xmlns:a16="http://schemas.microsoft.com/office/drawing/2014/main" id="{C9A300DD-BB54-44ED-A7E4-01CD41EC930F}"/>
              </a:ext>
            </a:extLst>
          </p:cNvPr>
          <p:cNvSpPr txBox="1">
            <a:spLocks/>
          </p:cNvSpPr>
          <p:nvPr userDrawn="1"/>
        </p:nvSpPr>
        <p:spPr>
          <a:xfrm>
            <a:off x="956993" y="923305"/>
            <a:ext cx="1005115" cy="2859313"/>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lang="en-GB" sz="3600" b="0" i="0" kern="1200" dirty="0">
                <a:solidFill>
                  <a:schemeClr val="bg1"/>
                </a:solidFill>
                <a:latin typeface="Trebuchet MS" panose="020B0603020202020204" pitchFamily="34" charset="0"/>
                <a:ea typeface="+mj-ea"/>
                <a:cs typeface="+mj-cs"/>
              </a:defRPr>
            </a:lvl1pPr>
          </a:lstStyle>
          <a:p>
            <a:pPr algn="ctr"/>
            <a:r>
              <a:rPr lang="en-US" sz="18400" noProof="0" dirty="0">
                <a:solidFill>
                  <a:schemeClr val="accent1">
                    <a:lumMod val="60000"/>
                    <a:lumOff val="40000"/>
                  </a:schemeClr>
                </a:solidFill>
                <a:latin typeface="+mj-lt"/>
              </a:rPr>
              <a:t>“</a:t>
            </a:r>
          </a:p>
        </p:txBody>
      </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533399" y="3200400"/>
            <a:ext cx="7551057" cy="2859313"/>
          </a:xfrm>
        </p:spPr>
        <p:txBody>
          <a:bodyPr vert="horz" lIns="91440" tIns="45720" rIns="91440" bIns="45720" rtlCol="0" anchor="t">
            <a:normAutofit/>
          </a:bodyPr>
          <a:lstStyle>
            <a:lvl1pPr>
              <a:lnSpc>
                <a:spcPct val="100000"/>
              </a:lnSpc>
              <a:defRPr lang="en-GB" sz="3200" b="0" i="0" dirty="0">
                <a:solidFill>
                  <a:schemeClr val="bg1"/>
                </a:solidFill>
                <a:latin typeface="+mj-lt"/>
              </a:defRPr>
            </a:lvl1pPr>
          </a:lstStyle>
          <a:p>
            <a:pPr lvl="0"/>
            <a:r>
              <a:rPr lang="en-US" noProof="0"/>
              <a:t>Quote</a:t>
            </a:r>
          </a:p>
        </p:txBody>
      </p:sp>
      <p:sp>
        <p:nvSpPr>
          <p:cNvPr id="19" name="Slide Number Placeholder 4">
            <a:extLst>
              <a:ext uri="{FF2B5EF4-FFF2-40B4-BE49-F238E27FC236}">
                <a16:creationId xmlns:a16="http://schemas.microsoft.com/office/drawing/2014/main" id="{A4E6C1FF-5925-42B3-B7F9-0A0031BDAD30}"/>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1753169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3" name="Text Placeholder 22">
            <a:extLst>
              <a:ext uri="{FF2B5EF4-FFF2-40B4-BE49-F238E27FC236}">
                <a16:creationId xmlns:a16="http://schemas.microsoft.com/office/drawing/2014/main" id="{03618670-D1E4-466C-BDB5-FC890AC31457}"/>
              </a:ext>
            </a:extLst>
          </p:cNvPr>
          <p:cNvSpPr>
            <a:spLocks noGrp="1"/>
          </p:cNvSpPr>
          <p:nvPr>
            <p:ph type="body" sz="quarter" idx="13"/>
          </p:nvPr>
        </p:nvSpPr>
        <p:spPr>
          <a:xfrm>
            <a:off x="444500" y="1625385"/>
            <a:ext cx="6718300" cy="4093243"/>
          </a:xfrm>
        </p:spPr>
        <p:txBody>
          <a:bodyPr>
            <a:noAutofit/>
          </a:bodyPr>
          <a:lstStyle>
            <a:lvl1pPr>
              <a:lnSpc>
                <a:spcPct val="100000"/>
              </a:lnSpc>
              <a:spcBef>
                <a:spcPts val="600"/>
              </a:spcBef>
              <a:spcAft>
                <a:spcPts val="400"/>
              </a:spcAft>
              <a:defRPr sz="1600">
                <a:solidFill>
                  <a:schemeClr val="bg1"/>
                </a:solidFill>
                <a:latin typeface="+mn-lt"/>
                <a:cs typeface="Arial" panose="020B0604020202020204" pitchFamily="34" charset="0"/>
              </a:defRPr>
            </a:lvl1pPr>
            <a:lvl2pPr>
              <a:lnSpc>
                <a:spcPct val="100000"/>
              </a:lnSpc>
              <a:spcBef>
                <a:spcPts val="600"/>
              </a:spcBef>
              <a:spcAft>
                <a:spcPts val="400"/>
              </a:spcAft>
              <a:defRPr sz="1400">
                <a:solidFill>
                  <a:schemeClr val="bg1"/>
                </a:solidFill>
                <a:latin typeface="+mn-lt"/>
                <a:cs typeface="Arial" panose="020B0604020202020204" pitchFamily="34" charset="0"/>
              </a:defRPr>
            </a:lvl2pPr>
            <a:lvl3pPr>
              <a:lnSpc>
                <a:spcPct val="100000"/>
              </a:lnSpc>
              <a:spcBef>
                <a:spcPts val="600"/>
              </a:spcBef>
              <a:spcAft>
                <a:spcPts val="400"/>
              </a:spcAft>
              <a:defRPr sz="1200">
                <a:solidFill>
                  <a:schemeClr val="bg1"/>
                </a:solidFill>
                <a:latin typeface="+mn-lt"/>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a:p>
            <a:pPr lvl="1"/>
            <a:r>
              <a:rPr lang="en-US" noProof="0"/>
              <a:t>Second level</a:t>
            </a:r>
          </a:p>
          <a:p>
            <a:pPr lvl="2"/>
            <a:r>
              <a:rPr lang="en-US" noProof="0"/>
              <a:t>Third level</a:t>
            </a:r>
          </a:p>
        </p:txBody>
      </p:sp>
    </p:spTree>
    <p:extLst>
      <p:ext uri="{BB962C8B-B14F-4D97-AF65-F5344CB8AC3E}">
        <p14:creationId xmlns:p14="http://schemas.microsoft.com/office/powerpoint/2010/main" val="274574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073704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7" name="Text Placeholder 6">
            <a:extLst>
              <a:ext uri="{FF2B5EF4-FFF2-40B4-BE49-F238E27FC236}">
                <a16:creationId xmlns:a16="http://schemas.microsoft.com/office/drawing/2014/main" id="{7E0C167E-2626-40DB-AACF-D02543E29BB3}"/>
              </a:ext>
            </a:extLst>
          </p:cNvPr>
          <p:cNvSpPr>
            <a:spLocks noGrp="1"/>
          </p:cNvSpPr>
          <p:nvPr>
            <p:ph type="body" sz="quarter" idx="13"/>
          </p:nvPr>
        </p:nvSpPr>
        <p:spPr>
          <a:xfrm>
            <a:off x="1409700" y="1749570"/>
            <a:ext cx="9372600" cy="3358860"/>
          </a:xfrm>
        </p:spPr>
        <p:txBody>
          <a:bodyPr anchor="ctr">
            <a:normAutofit/>
          </a:bodyPr>
          <a:lstStyle>
            <a:lvl1pPr marL="0" indent="0" algn="ctr">
              <a:buNone/>
              <a:defRPr sz="6000">
                <a:solidFill>
                  <a:schemeClr val="bg1"/>
                </a:solidFill>
              </a:defRPr>
            </a:lvl1pPr>
          </a:lstStyle>
          <a:p>
            <a:pPr lvl="0"/>
            <a:r>
              <a:rPr lang="en-US" noProof="0"/>
              <a:t>Click to edit Master text styles</a:t>
            </a:r>
          </a:p>
        </p:txBody>
      </p:sp>
    </p:spTree>
    <p:extLst>
      <p:ext uri="{BB962C8B-B14F-4D97-AF65-F5344CB8AC3E}">
        <p14:creationId xmlns:p14="http://schemas.microsoft.com/office/powerpoint/2010/main" val="290474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id="{0103A49C-32FF-49E6-86F3-FC2E19517BD5}"/>
              </a:ext>
            </a:extLst>
          </p:cNvPr>
          <p:cNvSpPr>
            <a:spLocks noGrp="1"/>
          </p:cNvSpPr>
          <p:nvPr>
            <p:ph idx="1"/>
          </p:nvPr>
        </p:nvSpPr>
        <p:spPr>
          <a:xfrm>
            <a:off x="443365" y="1825625"/>
            <a:ext cx="11215235"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636708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5" name="Text Placeholder 2">
            <a:extLst>
              <a:ext uri="{FF2B5EF4-FFF2-40B4-BE49-F238E27FC236}">
                <a16:creationId xmlns:a16="http://schemas.microsoft.com/office/drawing/2014/main" id="{7FA80A70-18DE-4DB9-9982-BA75BE54CF93}"/>
              </a:ext>
            </a:extLst>
          </p:cNvPr>
          <p:cNvSpPr>
            <a:spLocks noGrp="1"/>
          </p:cNvSpPr>
          <p:nvPr>
            <p:ph type="body" idx="1"/>
          </p:nvPr>
        </p:nvSpPr>
        <p:spPr>
          <a:xfrm>
            <a:off x="444500" y="1681163"/>
            <a:ext cx="5157787"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6" name="Text Placeholder 4">
            <a:extLst>
              <a:ext uri="{FF2B5EF4-FFF2-40B4-BE49-F238E27FC236}">
                <a16:creationId xmlns:a16="http://schemas.microsoft.com/office/drawing/2014/main" id="{2801C0EF-C078-44B0-AD01-4850E9A65EE0}"/>
              </a:ext>
            </a:extLst>
          </p:cNvPr>
          <p:cNvSpPr>
            <a:spLocks noGrp="1"/>
          </p:cNvSpPr>
          <p:nvPr>
            <p:ph type="body" sz="quarter" idx="3"/>
          </p:nvPr>
        </p:nvSpPr>
        <p:spPr>
          <a:xfrm>
            <a:off x="6500812" y="1681163"/>
            <a:ext cx="5157788"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7" name="Content Placeholder 3">
            <a:extLst>
              <a:ext uri="{FF2B5EF4-FFF2-40B4-BE49-F238E27FC236}">
                <a16:creationId xmlns:a16="http://schemas.microsoft.com/office/drawing/2014/main" id="{7C9DED91-45F6-4308-A085-1EFACA6468CF}"/>
              </a:ext>
            </a:extLst>
          </p:cNvPr>
          <p:cNvSpPr>
            <a:spLocks noGrp="1"/>
          </p:cNvSpPr>
          <p:nvPr>
            <p:ph sz="half" idx="2"/>
          </p:nvPr>
        </p:nvSpPr>
        <p:spPr>
          <a:xfrm>
            <a:off x="444500" y="2505075"/>
            <a:ext cx="5157787"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 name="Content Placeholder 5">
            <a:extLst>
              <a:ext uri="{FF2B5EF4-FFF2-40B4-BE49-F238E27FC236}">
                <a16:creationId xmlns:a16="http://schemas.microsoft.com/office/drawing/2014/main" id="{0574B5E7-B666-439B-9278-67BE1EA6EBC5}"/>
              </a:ext>
            </a:extLst>
          </p:cNvPr>
          <p:cNvSpPr>
            <a:spLocks noGrp="1"/>
          </p:cNvSpPr>
          <p:nvPr>
            <p:ph sz="quarter" idx="4"/>
          </p:nvPr>
        </p:nvSpPr>
        <p:spPr>
          <a:xfrm>
            <a:off x="6475412" y="2505075"/>
            <a:ext cx="5183188"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219167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1B0E15-6FC5-434E-8780-B186D9DB0CD0}"/>
              </a:ext>
            </a:extLst>
          </p:cNvPr>
          <p:cNvSpPr>
            <a:spLocks noGrp="1"/>
          </p:cNvSpPr>
          <p:nvPr>
            <p:ph type="title"/>
          </p:nvPr>
        </p:nvSpPr>
        <p:spPr>
          <a:xfrm>
            <a:off x="838200" y="365125"/>
            <a:ext cx="108204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a16="http://schemas.microsoft.com/office/drawing/2014/main" id="{A9C7B128-34F3-405C-B601-8BAFDB43499C}"/>
              </a:ext>
            </a:extLst>
          </p:cNvPr>
          <p:cNvSpPr>
            <a:spLocks noGrp="1"/>
          </p:cNvSpPr>
          <p:nvPr>
            <p:ph type="body" idx="1"/>
          </p:nvPr>
        </p:nvSpPr>
        <p:spPr>
          <a:xfrm>
            <a:off x="838200" y="1825625"/>
            <a:ext cx="10820400" cy="43513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Slide Number Placeholder 5">
            <a:extLst>
              <a:ext uri="{FF2B5EF4-FFF2-40B4-BE49-F238E27FC236}">
                <a16:creationId xmlns:a16="http://schemas.microsoft.com/office/drawing/2014/main" id="{9F5A7754-E8C7-438B-922D-9027C6CF58E2}"/>
              </a:ext>
            </a:extLst>
          </p:cNvPr>
          <p:cNvSpPr>
            <a:spLocks noGrp="1"/>
          </p:cNvSpPr>
          <p:nvPr>
            <p:ph type="sldNum" sz="quarter" idx="4"/>
          </p:nvPr>
        </p:nvSpPr>
        <p:spPr>
          <a:xfrm>
            <a:off x="11112500" y="6356350"/>
            <a:ext cx="660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3D6C4-4840-40CC-AC84-17E24B3B7BDE}" type="slidenum">
              <a:rPr lang="en-US" noProof="0" smtClean="0"/>
              <a:t>‹#›</a:t>
            </a:fld>
            <a:endParaRPr lang="en-US" noProof="0" dirty="0"/>
          </a:p>
        </p:txBody>
      </p:sp>
      <p:sp>
        <p:nvSpPr>
          <p:cNvPr id="5" name="Rectangle 4">
            <a:extLst>
              <a:ext uri="{FF2B5EF4-FFF2-40B4-BE49-F238E27FC236}">
                <a16:creationId xmlns:a16="http://schemas.microsoft.com/office/drawing/2014/main" id="{7CDDDB7D-9189-9548-A2B9-81DC62C3C1A3}"/>
              </a:ext>
            </a:extLst>
          </p:cNvPr>
          <p:cNvSpPr/>
          <p:nvPr userDrawn="1"/>
        </p:nvSpPr>
        <p:spPr>
          <a:xfrm>
            <a:off x="0" y="1"/>
            <a:ext cx="12192000" cy="68579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 name="Freeform: Shape 9">
            <a:extLst>
              <a:ext uri="{FF2B5EF4-FFF2-40B4-BE49-F238E27FC236}">
                <a16:creationId xmlns:a16="http://schemas.microsoft.com/office/drawing/2014/main" id="{096D8877-6B4A-4540-8927-767DD7401718}"/>
              </a:ext>
            </a:extLst>
          </p:cNvPr>
          <p:cNvSpPr/>
          <p:nvPr userDrawn="1"/>
        </p:nvSpPr>
        <p:spPr>
          <a:xfrm>
            <a:off x="0" y="1"/>
            <a:ext cx="12192001" cy="6857999"/>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17">
            <a:extLst>
              <a:ext uri="{FF2B5EF4-FFF2-40B4-BE49-F238E27FC236}">
                <a16:creationId xmlns:a16="http://schemas.microsoft.com/office/drawing/2014/main" id="{5AF2E123-FE0F-8541-8E36-5030C450AA7E}"/>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9" name="Freeform: Shape 11">
            <a:extLst>
              <a:ext uri="{FF2B5EF4-FFF2-40B4-BE49-F238E27FC236}">
                <a16:creationId xmlns:a16="http://schemas.microsoft.com/office/drawing/2014/main" id="{E5519D99-3B68-924A-9CD0-14B911711CA8}"/>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7">
            <a:extLst>
              <a:ext uri="{FF2B5EF4-FFF2-40B4-BE49-F238E27FC236}">
                <a16:creationId xmlns:a16="http://schemas.microsoft.com/office/drawing/2014/main" id="{A09E21A9-FBEF-144C-A152-FE484F3C55C1}"/>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Title 1">
            <a:extLst>
              <a:ext uri="{FF2B5EF4-FFF2-40B4-BE49-F238E27FC236}">
                <a16:creationId xmlns:a16="http://schemas.microsoft.com/office/drawing/2014/main" id="{70C7F2CB-A8CE-1545-A08D-93592C4BAEEA}"/>
              </a:ext>
            </a:extLst>
          </p:cNvPr>
          <p:cNvSpPr txBox="1">
            <a:spLocks/>
          </p:cNvSpPr>
          <p:nvPr userDrawn="1"/>
        </p:nvSpPr>
        <p:spPr>
          <a:xfrm>
            <a:off x="444500" y="542925"/>
            <a:ext cx="11214100" cy="535531"/>
          </a:xfrm>
          <a:prstGeom prst="rect">
            <a:avLst/>
          </a:prstGeom>
        </p:spPr>
        <p:txBody>
          <a:bodyPr vert="horz" wrap="square" lIns="91440" tIns="45720" rIns="91440" bIns="45720" rtlCol="0" anchor="t">
            <a:spAutoFit/>
          </a:bodyPr>
          <a:lstStyle>
            <a:lvl1pPr algn="l" defTabSz="914400" rtl="0" eaLnBrk="1" latinLnBrk="0" hangingPunct="1">
              <a:lnSpc>
                <a:spcPct val="90000"/>
              </a:lnSpc>
              <a:spcBef>
                <a:spcPct val="0"/>
              </a:spcBef>
              <a:buNone/>
              <a:defRPr lang="en-GB" sz="3200" b="1" kern="1200" spc="-70" baseline="0" dirty="0">
                <a:solidFill>
                  <a:schemeClr val="bg1"/>
                </a:solidFill>
                <a:latin typeface="Trebuchet MS" panose="020B0603020202020204" pitchFamily="34" charset="0"/>
                <a:ea typeface="+mj-ea"/>
                <a:cs typeface="+mj-cs"/>
              </a:defRPr>
            </a:lvl1pPr>
          </a:lstStyle>
          <a:p>
            <a:r>
              <a:rPr lang="en-US" noProof="0" dirty="0">
                <a:latin typeface="+mj-lt"/>
              </a:rPr>
              <a:t>Click to edit Master title style</a:t>
            </a:r>
          </a:p>
        </p:txBody>
      </p:sp>
      <p:grpSp>
        <p:nvGrpSpPr>
          <p:cNvPr id="12" name="Group 11">
            <a:extLst>
              <a:ext uri="{FF2B5EF4-FFF2-40B4-BE49-F238E27FC236}">
                <a16:creationId xmlns:a16="http://schemas.microsoft.com/office/drawing/2014/main" id="{7068FCE4-1B47-3C4B-B091-013120A97D09}"/>
              </a:ext>
            </a:extLst>
          </p:cNvPr>
          <p:cNvGrpSpPr/>
          <p:nvPr userDrawn="1"/>
        </p:nvGrpSpPr>
        <p:grpSpPr>
          <a:xfrm rot="16200000">
            <a:off x="499388" y="-322655"/>
            <a:ext cx="535531" cy="645309"/>
            <a:chOff x="10945855" y="7317026"/>
            <a:chExt cx="2483924" cy="2993104"/>
          </a:xfrm>
        </p:grpSpPr>
        <p:sp>
          <p:nvSpPr>
            <p:cNvPr id="13" name="Freeform: Shape 15">
              <a:extLst>
                <a:ext uri="{FF2B5EF4-FFF2-40B4-BE49-F238E27FC236}">
                  <a16:creationId xmlns:a16="http://schemas.microsoft.com/office/drawing/2014/main" id="{FEC3FDE7-F27E-5E4E-8752-287CAB7792D4}"/>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6">
              <a:extLst>
                <a:ext uri="{FF2B5EF4-FFF2-40B4-BE49-F238E27FC236}">
                  <a16:creationId xmlns:a16="http://schemas.microsoft.com/office/drawing/2014/main" id="{81C902DB-0D21-5044-82B6-9E7A70A1BF62}"/>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5" name="Group 14">
            <a:extLst>
              <a:ext uri="{FF2B5EF4-FFF2-40B4-BE49-F238E27FC236}">
                <a16:creationId xmlns:a16="http://schemas.microsoft.com/office/drawing/2014/main" id="{BE1E08A0-195D-694F-947B-986A76FBB93E}"/>
              </a:ext>
            </a:extLst>
          </p:cNvPr>
          <p:cNvGrpSpPr/>
          <p:nvPr userDrawn="1"/>
        </p:nvGrpSpPr>
        <p:grpSpPr>
          <a:xfrm>
            <a:off x="-1" y="1357409"/>
            <a:ext cx="12192001" cy="4846320"/>
            <a:chOff x="-1" y="1357409"/>
            <a:chExt cx="12192001" cy="4917518"/>
          </a:xfrm>
        </p:grpSpPr>
        <p:sp>
          <p:nvSpPr>
            <p:cNvPr id="16" name="Rectangle: Single Corner Snipped 18">
              <a:extLst>
                <a:ext uri="{FF2B5EF4-FFF2-40B4-BE49-F238E27FC236}">
                  <a16:creationId xmlns:a16="http://schemas.microsoft.com/office/drawing/2014/main" id="{ED5DFFCD-1EE3-E64E-B51F-BD7D72413E0B}"/>
                </a:ext>
              </a:extLst>
            </p:cNvPr>
            <p:cNvSpPr/>
            <p:nvPr userDrawn="1"/>
          </p:nvSpPr>
          <p:spPr>
            <a:xfrm flipV="1">
              <a:off x="-1" y="1357409"/>
              <a:ext cx="12192000" cy="4917518"/>
            </a:xfrm>
            <a:prstGeom prst="snip1Rect">
              <a:avLst>
                <a:gd name="adj" fmla="val 0"/>
              </a:avLst>
            </a:prstGeom>
            <a:pattFill prst="dkVert">
              <a:fgClr>
                <a:schemeClr val="accent5"/>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17" name="Rectangle: Single Corner Snipped 2">
              <a:extLst>
                <a:ext uri="{FF2B5EF4-FFF2-40B4-BE49-F238E27FC236}">
                  <a16:creationId xmlns:a16="http://schemas.microsoft.com/office/drawing/2014/main" id="{C12DB3CA-8E64-AA43-BFBE-A2CA9A816DBE}"/>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8" name="Freeform: Shape 23">
            <a:extLst>
              <a:ext uri="{FF2B5EF4-FFF2-40B4-BE49-F238E27FC236}">
                <a16:creationId xmlns:a16="http://schemas.microsoft.com/office/drawing/2014/main" id="{A587DEFD-D470-4142-8E0D-A71DDB147C92}"/>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Slide Number Placeholder 4">
            <a:extLst>
              <a:ext uri="{FF2B5EF4-FFF2-40B4-BE49-F238E27FC236}">
                <a16:creationId xmlns:a16="http://schemas.microsoft.com/office/drawing/2014/main" id="{7D9BF857-7910-734D-A217-5E3344220AA2}"/>
              </a:ext>
            </a:extLst>
          </p:cNvPr>
          <p:cNvSpPr txBox="1">
            <a:spLocks/>
          </p:cNvSpPr>
          <p:nvPr userDrawn="1"/>
        </p:nvSpPr>
        <p:spPr>
          <a:xfrm>
            <a:off x="11252200" y="6315075"/>
            <a:ext cx="406400" cy="365125"/>
          </a:xfrm>
          <a:prstGeom prst="rect">
            <a:avLst/>
          </a:prstGeom>
        </p:spPr>
        <p:txBody>
          <a:bodyPr/>
          <a:lstStyle>
            <a:defPPr>
              <a:defRPr lang="en-US"/>
            </a:defPPr>
            <a:lvl1pPr marL="0" algn="l" defTabSz="914400" rtl="0" eaLnBrk="1" latinLnBrk="0" hangingPunct="1">
              <a:defRPr sz="1000" kern="1200">
                <a:solidFill>
                  <a:schemeClr val="bg1"/>
                </a:solidFill>
                <a:latin typeface="Trade Gothic LT Pro" panose="020B05030403030200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66609333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0" r:id="rId3"/>
    <p:sldLayoutId id="2147483666" r:id="rId4"/>
    <p:sldLayoutId id="2147483654" r:id="rId5"/>
    <p:sldLayoutId id="2147483661" r:id="rId6"/>
    <p:sldLayoutId id="2147483677" r:id="rId7"/>
    <p:sldLayoutId id="2147483674" r:id="rId8"/>
    <p:sldLayoutId id="2147483665" r:id="rId9"/>
    <p:sldLayoutId id="2147483673" r:id="rId10"/>
    <p:sldLayoutId id="2147483662" r:id="rId11"/>
    <p:sldLayoutId id="2147483663" r:id="rId12"/>
    <p:sldLayoutId id="2147483664" r:id="rId13"/>
    <p:sldLayoutId id="2147483675" r:id="rId14"/>
    <p:sldLayoutId id="2147483676" r:id="rId15"/>
    <p:sldLayoutId id="2147483672" r:id="rId16"/>
    <p:sldLayoutId id="2147483667" r:id="rId17"/>
    <p:sldLayoutId id="2147483668" r:id="rId1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E5BF-9922-45FB-8F3F-4446D40A051B}"/>
              </a:ext>
            </a:extLst>
          </p:cNvPr>
          <p:cNvSpPr>
            <a:spLocks noGrp="1"/>
          </p:cNvSpPr>
          <p:nvPr>
            <p:ph type="ctrTitle"/>
          </p:nvPr>
        </p:nvSpPr>
        <p:spPr>
          <a:xfrm>
            <a:off x="2530134" y="319489"/>
            <a:ext cx="9048594" cy="3272010"/>
          </a:xfrm>
        </p:spPr>
        <p:txBody>
          <a:bodyPr/>
          <a:lstStyle/>
          <a:p>
            <a:r>
              <a:rPr lang="en-US" dirty="0"/>
              <a:t>Psychologized Culture and Drug Therapy</a:t>
            </a:r>
          </a:p>
        </p:txBody>
      </p:sp>
      <p:sp>
        <p:nvSpPr>
          <p:cNvPr id="3" name="Subtitle 2">
            <a:extLst>
              <a:ext uri="{FF2B5EF4-FFF2-40B4-BE49-F238E27FC236}">
                <a16:creationId xmlns:a16="http://schemas.microsoft.com/office/drawing/2014/main" id="{0D537F64-4C96-4AA8-BB21-E8053A3186DD}"/>
              </a:ext>
            </a:extLst>
          </p:cNvPr>
          <p:cNvSpPr>
            <a:spLocks noGrp="1"/>
          </p:cNvSpPr>
          <p:nvPr>
            <p:ph type="subTitle" idx="1"/>
          </p:nvPr>
        </p:nvSpPr>
        <p:spPr>
          <a:xfrm>
            <a:off x="2537257" y="3721608"/>
            <a:ext cx="8649926" cy="868680"/>
          </a:xfrm>
        </p:spPr>
        <p:txBody>
          <a:bodyPr>
            <a:normAutofit/>
          </a:bodyPr>
          <a:lstStyle/>
          <a:p>
            <a:pPr marL="0" indent="0">
              <a:buNone/>
            </a:pPr>
            <a:r>
              <a:rPr lang="en-US" sz="2200" dirty="0"/>
              <a:t>Discerning Myth from Reality in Biblical Counseling</a:t>
            </a:r>
          </a:p>
        </p:txBody>
      </p:sp>
    </p:spTree>
    <p:extLst>
      <p:ext uri="{BB962C8B-B14F-4D97-AF65-F5344CB8AC3E}">
        <p14:creationId xmlns:p14="http://schemas.microsoft.com/office/powerpoint/2010/main" val="3946934594"/>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E7E092-DA9B-6B75-D669-F35C17501420}"/>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EC008E8F-0724-60BA-66B2-215F34F16422}"/>
              </a:ext>
            </a:extLst>
          </p:cNvPr>
          <p:cNvSpPr>
            <a:spLocks noGrp="1"/>
          </p:cNvSpPr>
          <p:nvPr>
            <p:ph type="title"/>
          </p:nvPr>
        </p:nvSpPr>
        <p:spPr>
          <a:xfrm>
            <a:off x="444500" y="542925"/>
            <a:ext cx="11214100" cy="590931"/>
          </a:xfrm>
        </p:spPr>
        <p:txBody>
          <a:bodyPr/>
          <a:lstStyle/>
          <a:p>
            <a:pPr algn="ctr"/>
            <a:r>
              <a:rPr lang="en-US" sz="3600" dirty="0"/>
              <a:t>Do Antidepressants work?</a:t>
            </a:r>
          </a:p>
        </p:txBody>
      </p:sp>
      <p:sp>
        <p:nvSpPr>
          <p:cNvPr id="10" name="Text Placeholder 9">
            <a:extLst>
              <a:ext uri="{FF2B5EF4-FFF2-40B4-BE49-F238E27FC236}">
                <a16:creationId xmlns:a16="http://schemas.microsoft.com/office/drawing/2014/main" id="{B3FE07EF-F545-D6DC-3CC5-05234F21F0FB}"/>
              </a:ext>
            </a:extLst>
          </p:cNvPr>
          <p:cNvSpPr>
            <a:spLocks noGrp="1"/>
          </p:cNvSpPr>
          <p:nvPr>
            <p:ph type="body" sz="quarter" idx="13"/>
          </p:nvPr>
        </p:nvSpPr>
        <p:spPr>
          <a:xfrm>
            <a:off x="328467" y="1252159"/>
            <a:ext cx="11535065" cy="5344583"/>
          </a:xfrm>
        </p:spPr>
        <p:txBody>
          <a:bodyPr/>
          <a:lstStyle/>
          <a:p>
            <a:r>
              <a:rPr lang="en-US" sz="2400" dirty="0"/>
              <a:t>It depends on what you mean by “work.”</a:t>
            </a:r>
          </a:p>
          <a:p>
            <a:r>
              <a:rPr lang="en-US" sz="2200" dirty="0"/>
              <a:t>There is some agreement that antidepressant medication can make some people feel better. In fact, there are times when the reduction in depressive symptoms can be dramatic.</a:t>
            </a:r>
          </a:p>
          <a:p>
            <a:r>
              <a:rPr lang="en-US" sz="2200" dirty="0"/>
              <a:t>But there is much we still don’t know.</a:t>
            </a:r>
          </a:p>
          <a:p>
            <a:pPr lvl="1"/>
            <a:r>
              <a:rPr lang="en-US" sz="2000" dirty="0"/>
              <a:t>We don’t know why medications that are chemically different have similar effects. </a:t>
            </a:r>
          </a:p>
          <a:p>
            <a:pPr lvl="1"/>
            <a:r>
              <a:rPr lang="en-US" sz="2000" dirty="0"/>
              <a:t>We don’t know why it helps some and does not help others.</a:t>
            </a:r>
          </a:p>
          <a:p>
            <a:pPr lvl="1"/>
            <a:r>
              <a:rPr lang="en-US" sz="2000" dirty="0"/>
              <a:t>We don’t know why antidepressants seem to be equally effective with seemingly unrelated problems, such as obsessive thoughts and compulsive behavior.</a:t>
            </a:r>
          </a:p>
          <a:p>
            <a:pPr lvl="1"/>
            <a:r>
              <a:rPr lang="en-US" sz="2000" dirty="0"/>
              <a:t>We don’t know why it can take up to a month before people notice a difference.</a:t>
            </a:r>
          </a:p>
          <a:p>
            <a:pPr lvl="1"/>
            <a:r>
              <a:rPr lang="en-US" sz="2000" dirty="0"/>
              <a:t>We don’t know why antidepressants often lose their effectiveness over time. </a:t>
            </a:r>
          </a:p>
          <a:p>
            <a:r>
              <a:rPr lang="en-US" sz="2200" dirty="0"/>
              <a:t>The idea of working is subjective and resides with the person receiving the medication and not in any clear objective change if their physical makeup. </a:t>
            </a:r>
          </a:p>
        </p:txBody>
      </p:sp>
      <p:sp>
        <p:nvSpPr>
          <p:cNvPr id="2" name="Slide Number Placeholder 1">
            <a:extLst>
              <a:ext uri="{FF2B5EF4-FFF2-40B4-BE49-F238E27FC236}">
                <a16:creationId xmlns:a16="http://schemas.microsoft.com/office/drawing/2014/main" id="{CAD45381-31DB-7203-3BBE-59A0476BDE07}"/>
              </a:ext>
            </a:extLst>
          </p:cNvPr>
          <p:cNvSpPr>
            <a:spLocks noGrp="1"/>
          </p:cNvSpPr>
          <p:nvPr>
            <p:ph type="sldNum" sz="quarter" idx="12"/>
          </p:nvPr>
        </p:nvSpPr>
        <p:spPr/>
        <p:txBody>
          <a:bodyPr/>
          <a:lstStyle/>
          <a:p>
            <a:fld id="{C263D6C4-4840-40CC-AC84-17E24B3B7BDE}" type="slidenum">
              <a:rPr lang="en-US" smtClean="0"/>
              <a:pPr/>
              <a:t>10</a:t>
            </a:fld>
            <a:endParaRPr lang="en-US" dirty="0"/>
          </a:p>
        </p:txBody>
      </p:sp>
    </p:spTree>
    <p:extLst>
      <p:ext uri="{BB962C8B-B14F-4D97-AF65-F5344CB8AC3E}">
        <p14:creationId xmlns:p14="http://schemas.microsoft.com/office/powerpoint/2010/main" val="2999514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444500" y="542925"/>
            <a:ext cx="11214100" cy="590931"/>
          </a:xfrm>
        </p:spPr>
        <p:txBody>
          <a:bodyPr/>
          <a:lstStyle/>
          <a:p>
            <a:pPr algn="ctr"/>
            <a:r>
              <a:rPr lang="en-US" sz="3600" dirty="0"/>
              <a:t>Science Fictions</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444499" y="1625385"/>
            <a:ext cx="10139002" cy="4820682"/>
          </a:xfrm>
        </p:spPr>
        <p:txBody>
          <a:bodyPr/>
          <a:lstStyle/>
          <a:p>
            <a:r>
              <a:rPr lang="en-US" sz="2400" dirty="0"/>
              <a:t>Fraud.</a:t>
            </a:r>
          </a:p>
          <a:p>
            <a:pPr lvl="1"/>
            <a:r>
              <a:rPr lang="en-US" sz="2200" b="1" u="sng" dirty="0"/>
              <a:t>Intentional</a:t>
            </a:r>
            <a:r>
              <a:rPr lang="en-US" sz="2200" dirty="0"/>
              <a:t> falsification of data in scientific studies.</a:t>
            </a:r>
          </a:p>
          <a:p>
            <a:r>
              <a:rPr lang="en-US" sz="2400" dirty="0"/>
              <a:t>Bias.</a:t>
            </a:r>
          </a:p>
          <a:p>
            <a:pPr lvl="1"/>
            <a:r>
              <a:rPr lang="en-US" sz="2200" dirty="0"/>
              <a:t>Any process at any state which tends to produce results or conclusions that differ systematically from the truth.</a:t>
            </a:r>
          </a:p>
          <a:p>
            <a:r>
              <a:rPr lang="en-US" sz="2400" dirty="0"/>
              <a:t>Negligence.</a:t>
            </a:r>
          </a:p>
          <a:p>
            <a:pPr lvl="1"/>
            <a:r>
              <a:rPr lang="en-US" sz="2200" dirty="0"/>
              <a:t>Either 1) </a:t>
            </a:r>
            <a:r>
              <a:rPr lang="en-US" sz="2200" b="1" u="sng" dirty="0"/>
              <a:t>unforced</a:t>
            </a:r>
            <a:r>
              <a:rPr lang="en-US" sz="2200" dirty="0"/>
              <a:t> errors that come from inattention, oversight, and carelessness, or 2) from a design error due to poor training apathy, etc.</a:t>
            </a:r>
          </a:p>
          <a:p>
            <a:r>
              <a:rPr lang="en-US" sz="2400" dirty="0"/>
              <a:t>Hype.</a:t>
            </a:r>
          </a:p>
          <a:p>
            <a:pPr lvl="1"/>
            <a:r>
              <a:rPr lang="en-US" sz="2200" b="1" u="sng" dirty="0"/>
              <a:t>Exaggerated</a:t>
            </a:r>
            <a:r>
              <a:rPr lang="en-US" sz="2200" dirty="0"/>
              <a:t> advice, exaggerated causal claims, and exaggerated inferences to humans from animal research.</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11</a:t>
            </a:fld>
            <a:endParaRPr lang="en-US" dirty="0"/>
          </a:p>
        </p:txBody>
      </p:sp>
    </p:spTree>
    <p:extLst>
      <p:ext uri="{BB962C8B-B14F-4D97-AF65-F5344CB8AC3E}">
        <p14:creationId xmlns:p14="http://schemas.microsoft.com/office/powerpoint/2010/main" val="1067474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323331" y="247459"/>
            <a:ext cx="11214100" cy="590931"/>
          </a:xfrm>
        </p:spPr>
        <p:txBody>
          <a:bodyPr/>
          <a:lstStyle/>
          <a:p>
            <a:pPr algn="ctr"/>
            <a:r>
              <a:rPr lang="en-US" sz="3600" dirty="0"/>
              <a:t>Psychology</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323331" y="1018659"/>
            <a:ext cx="11545338" cy="4820682"/>
          </a:xfrm>
        </p:spPr>
        <p:txBody>
          <a:bodyPr/>
          <a:lstStyle/>
          <a:p>
            <a:r>
              <a:rPr lang="en-US" sz="2400" dirty="0"/>
              <a:t>Questions that should be asked about psychology and their findings.</a:t>
            </a:r>
          </a:p>
          <a:p>
            <a:pPr lvl="1"/>
            <a:r>
              <a:rPr lang="en-US" sz="2200" dirty="0"/>
              <a:t>Are the findings Subjective or Objective evaluations?</a:t>
            </a:r>
          </a:p>
          <a:p>
            <a:pPr lvl="2"/>
            <a:r>
              <a:rPr lang="en-US" sz="2000" dirty="0"/>
              <a:t>There are no objective findings to </a:t>
            </a:r>
            <a:r>
              <a:rPr lang="en-US" sz="2000" b="1" u="sng" dirty="0"/>
              <a:t>validate</a:t>
            </a:r>
            <a:r>
              <a:rPr lang="en-US" sz="2000" dirty="0"/>
              <a:t> psychiatric diagnoses. </a:t>
            </a:r>
          </a:p>
          <a:p>
            <a:pPr lvl="1"/>
            <a:r>
              <a:rPr lang="en-US" sz="2200" dirty="0"/>
              <a:t>Are the findings reproducible?</a:t>
            </a:r>
          </a:p>
          <a:p>
            <a:pPr lvl="2"/>
            <a:r>
              <a:rPr lang="en-US" sz="2000" dirty="0"/>
              <a:t>Findings vary significantly and undermine their reproducibility. </a:t>
            </a:r>
          </a:p>
          <a:p>
            <a:pPr lvl="1"/>
            <a:r>
              <a:rPr lang="en-US" sz="2200" dirty="0"/>
              <a:t>Should we think of psychology as a science, a philosophy or a myth?</a:t>
            </a:r>
          </a:p>
          <a:p>
            <a:pPr lvl="2"/>
            <a:r>
              <a:rPr lang="en-US" sz="2000" dirty="0"/>
              <a:t>Science deals with what can be </a:t>
            </a:r>
            <a:r>
              <a:rPr lang="en-US" sz="2000" b="1" u="sng" dirty="0"/>
              <a:t>consistently</a:t>
            </a:r>
            <a:r>
              <a:rPr lang="en-US" sz="2000" dirty="0"/>
              <a:t> quantified and findings that can consistently be reproduced. </a:t>
            </a:r>
          </a:p>
          <a:p>
            <a:pPr lvl="2"/>
            <a:r>
              <a:rPr lang="en-US" sz="2000" dirty="0"/>
              <a:t>Unproven findings (observations) should not be presented as proven fact.</a:t>
            </a:r>
          </a:p>
          <a:p>
            <a:pPr lvl="2"/>
            <a:r>
              <a:rPr lang="en-US" sz="2000" dirty="0"/>
              <a:t>Philosophy is the exposition and defense of a worldview.</a:t>
            </a:r>
          </a:p>
          <a:p>
            <a:pPr lvl="2"/>
            <a:r>
              <a:rPr lang="en-US" sz="2000" dirty="0"/>
              <a:t>“Mental Illness is still a myth” – Thomas Szasz*</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12</a:t>
            </a:fld>
            <a:endParaRPr lang="en-US" dirty="0"/>
          </a:p>
        </p:txBody>
      </p:sp>
      <p:sp>
        <p:nvSpPr>
          <p:cNvPr id="3" name="TextBox 2">
            <a:extLst>
              <a:ext uri="{FF2B5EF4-FFF2-40B4-BE49-F238E27FC236}">
                <a16:creationId xmlns:a16="http://schemas.microsoft.com/office/drawing/2014/main" id="{04DD124F-C9A5-432A-FE4D-F0AEC1BF583C}"/>
              </a:ext>
            </a:extLst>
          </p:cNvPr>
          <p:cNvSpPr txBox="1"/>
          <p:nvPr/>
        </p:nvSpPr>
        <p:spPr>
          <a:xfrm>
            <a:off x="103348" y="6019610"/>
            <a:ext cx="11654065" cy="307777"/>
          </a:xfrm>
          <a:prstGeom prst="rect">
            <a:avLst/>
          </a:prstGeom>
          <a:noFill/>
        </p:spPr>
        <p:txBody>
          <a:bodyPr wrap="square" rtlCol="0">
            <a:spAutoFit/>
          </a:bodyPr>
          <a:lstStyle/>
          <a:p>
            <a:r>
              <a:rPr lang="en-US" sz="1400" i="1" dirty="0">
                <a:solidFill>
                  <a:schemeClr val="bg1"/>
                </a:solidFill>
              </a:rPr>
              <a:t>* Professor Emeritus of Psychiatry at the State University of New York in Syracuse, New York. He is author of The Myth of Mental Illness.</a:t>
            </a:r>
            <a:r>
              <a:rPr lang="en-US" sz="1400" dirty="0">
                <a:solidFill>
                  <a:schemeClr val="bg1"/>
                </a:solidFill>
              </a:rPr>
              <a:t> (1995).</a:t>
            </a:r>
            <a:endParaRPr lang="en-US" sz="2000" dirty="0"/>
          </a:p>
        </p:txBody>
      </p:sp>
    </p:spTree>
    <p:extLst>
      <p:ext uri="{BB962C8B-B14F-4D97-AF65-F5344CB8AC3E}">
        <p14:creationId xmlns:p14="http://schemas.microsoft.com/office/powerpoint/2010/main" val="1932736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444500" y="542925"/>
            <a:ext cx="11214100" cy="590931"/>
          </a:xfrm>
        </p:spPr>
        <p:txBody>
          <a:bodyPr/>
          <a:lstStyle/>
          <a:p>
            <a:pPr algn="ctr"/>
            <a:r>
              <a:rPr lang="en-US" sz="3600" dirty="0"/>
              <a:t>Drugs and Their Use in Treating Mental Health Issues</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444499" y="1625385"/>
            <a:ext cx="9680001" cy="4413276"/>
          </a:xfrm>
        </p:spPr>
        <p:txBody>
          <a:bodyPr/>
          <a:lstStyle/>
          <a:p>
            <a:r>
              <a:rPr lang="en-US" sz="2400" dirty="0"/>
              <a:t>Monoamine hypothesis / chemical imbalance theory.</a:t>
            </a:r>
          </a:p>
          <a:p>
            <a:pPr lvl="1"/>
            <a:r>
              <a:rPr lang="en-US" sz="2200" dirty="0"/>
              <a:t>Neurotransmitters are attributed as being deficient.</a:t>
            </a:r>
          </a:p>
          <a:p>
            <a:r>
              <a:rPr lang="en-US" sz="2400" dirty="0"/>
              <a:t>Commonly used medications presenting in counseling:</a:t>
            </a:r>
          </a:p>
          <a:p>
            <a:pPr lvl="1"/>
            <a:r>
              <a:rPr lang="en-US" sz="2200" dirty="0"/>
              <a:t>Antidepressants. </a:t>
            </a:r>
          </a:p>
          <a:p>
            <a:pPr lvl="1"/>
            <a:r>
              <a:rPr lang="en-US" sz="2200" dirty="0"/>
              <a:t>Anxiolytics.</a:t>
            </a:r>
          </a:p>
          <a:p>
            <a:pPr lvl="1"/>
            <a:r>
              <a:rPr lang="en-US" sz="2200" dirty="0"/>
              <a:t>ADHD medication.</a:t>
            </a:r>
          </a:p>
          <a:p>
            <a:pPr lvl="1"/>
            <a:r>
              <a:rPr lang="en-US" sz="2200" dirty="0"/>
              <a:t>Others.</a:t>
            </a:r>
          </a:p>
          <a:p>
            <a:r>
              <a:rPr lang="en-US" sz="2400" dirty="0"/>
              <a:t>Side effects and psychotropic medications.</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13</a:t>
            </a:fld>
            <a:endParaRPr lang="en-US" dirty="0"/>
          </a:p>
        </p:txBody>
      </p:sp>
    </p:spTree>
    <p:extLst>
      <p:ext uri="{BB962C8B-B14F-4D97-AF65-F5344CB8AC3E}">
        <p14:creationId xmlns:p14="http://schemas.microsoft.com/office/powerpoint/2010/main" val="1161118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444500" y="542925"/>
            <a:ext cx="11214100" cy="590931"/>
          </a:xfrm>
        </p:spPr>
        <p:txBody>
          <a:bodyPr/>
          <a:lstStyle/>
          <a:p>
            <a:pPr algn="ctr"/>
            <a:r>
              <a:rPr lang="en-US" sz="3600" dirty="0"/>
              <a:t>Changing the Vocabulary </a:t>
            </a:r>
            <a:r>
              <a:rPr lang="en-US" sz="3600"/>
              <a:t>with </a:t>
            </a:r>
            <a:r>
              <a:rPr lang="en-US" sz="3600" dirty="0"/>
              <a:t>C</a:t>
            </a:r>
            <a:r>
              <a:rPr lang="en-US" sz="3600"/>
              <a:t>ounselees</a:t>
            </a:r>
            <a:endParaRPr lang="en-US" sz="3600" dirty="0"/>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444499" y="1625385"/>
            <a:ext cx="9680001" cy="4413276"/>
          </a:xfrm>
        </p:spPr>
        <p:txBody>
          <a:bodyPr/>
          <a:lstStyle/>
          <a:p>
            <a:r>
              <a:rPr lang="en-US" sz="2400" dirty="0"/>
              <a:t>Understanding the use of psychologized labels.</a:t>
            </a:r>
          </a:p>
          <a:p>
            <a:pPr lvl="1"/>
            <a:r>
              <a:rPr lang="en-US" sz="2000" dirty="0"/>
              <a:t>How does your counselee use the labels for his problem?</a:t>
            </a:r>
          </a:p>
          <a:p>
            <a:pPr lvl="2"/>
            <a:r>
              <a:rPr lang="en-US" sz="2000" dirty="0"/>
              <a:t>Realize this is how the counselee has come to define his problem.</a:t>
            </a:r>
          </a:p>
          <a:p>
            <a:pPr lvl="2"/>
            <a:r>
              <a:rPr lang="en-US" sz="2000" dirty="0"/>
              <a:t>Clarify what the counselee </a:t>
            </a:r>
            <a:r>
              <a:rPr lang="en-US" sz="2000" b="1" u="sng" dirty="0"/>
              <a:t>means</a:t>
            </a:r>
            <a:r>
              <a:rPr lang="en-US" sz="2000" dirty="0"/>
              <a:t> by use of these labels.</a:t>
            </a:r>
          </a:p>
          <a:p>
            <a:pPr lvl="2"/>
            <a:r>
              <a:rPr lang="en-US" sz="2000" dirty="0"/>
              <a:t>Begin to </a:t>
            </a:r>
            <a:r>
              <a:rPr lang="en-US" sz="2000" b="1" u="sng" dirty="0"/>
              <a:t>transition</a:t>
            </a:r>
            <a:r>
              <a:rPr lang="en-US" sz="2000" dirty="0"/>
              <a:t> the conversation.</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14</a:t>
            </a:fld>
            <a:endParaRPr lang="en-US" dirty="0"/>
          </a:p>
        </p:txBody>
      </p:sp>
    </p:spTree>
    <p:extLst>
      <p:ext uri="{BB962C8B-B14F-4D97-AF65-F5344CB8AC3E}">
        <p14:creationId xmlns:p14="http://schemas.microsoft.com/office/powerpoint/2010/main" val="1012528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444500" y="542925"/>
            <a:ext cx="11214100" cy="535531"/>
          </a:xfrm>
        </p:spPr>
        <p:txBody>
          <a:bodyPr wrap="square" anchor="t">
            <a:normAutofit/>
          </a:bodyPr>
          <a:lstStyle/>
          <a:p>
            <a:r>
              <a:rPr lang="en-US" dirty="0"/>
              <a:t>Transitioning the Conversation</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a:xfrm>
            <a:off x="11252200" y="6315075"/>
            <a:ext cx="406400" cy="365125"/>
          </a:xfrm>
        </p:spPr>
        <p:txBody>
          <a:bodyPr anchor="ctr">
            <a:normAutofit/>
          </a:bodyPr>
          <a:lstStyle/>
          <a:p>
            <a:pPr>
              <a:spcAft>
                <a:spcPts val="600"/>
              </a:spcAft>
            </a:pPr>
            <a:fld id="{C263D6C4-4840-40CC-AC84-17E24B3B7BDE}" type="slidenum">
              <a:rPr lang="en-US" smtClean="0"/>
              <a:pPr>
                <a:spcAft>
                  <a:spcPts val="600"/>
                </a:spcAft>
              </a:pPr>
              <a:t>15</a:t>
            </a:fld>
            <a:endParaRPr lang="en-US"/>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half" idx="2"/>
          </p:nvPr>
        </p:nvSpPr>
        <p:spPr>
          <a:xfrm>
            <a:off x="443366" y="1444649"/>
            <a:ext cx="3365063" cy="4579079"/>
          </a:xfrm>
        </p:spPr>
        <p:txBody>
          <a:bodyPr>
            <a:normAutofit/>
          </a:bodyPr>
          <a:lstStyle/>
          <a:p>
            <a:r>
              <a:rPr lang="en-US" sz="2400" i="1" dirty="0"/>
              <a:t>See to it that no one takes you captive through philosophy and empty deception, according to the tradition of men, according to the elementary principles of the world, rather than according to Christ.</a:t>
            </a:r>
            <a:r>
              <a:rPr lang="en-US" sz="2400" dirty="0"/>
              <a:t> – Colossians 2:8</a:t>
            </a:r>
            <a:endParaRPr lang="en-US" sz="2400" dirty="0">
              <a:solidFill>
                <a:schemeClr val="bg1"/>
              </a:solidFill>
            </a:endParaRPr>
          </a:p>
        </p:txBody>
      </p:sp>
      <p:pic>
        <p:nvPicPr>
          <p:cNvPr id="3" name="Picture 2">
            <a:extLst>
              <a:ext uri="{FF2B5EF4-FFF2-40B4-BE49-F238E27FC236}">
                <a16:creationId xmlns:a16="http://schemas.microsoft.com/office/drawing/2014/main" id="{3BF93E68-6A18-C54D-8D48-BAFE4CC3A3F8}"/>
              </a:ext>
            </a:extLst>
          </p:cNvPr>
          <p:cNvPicPr>
            <a:picLocks noChangeAspect="1"/>
          </p:cNvPicPr>
          <p:nvPr/>
        </p:nvPicPr>
        <p:blipFill>
          <a:blip r:embed="rId2"/>
          <a:stretch>
            <a:fillRect/>
          </a:stretch>
        </p:blipFill>
        <p:spPr>
          <a:xfrm>
            <a:off x="3964290" y="2503098"/>
            <a:ext cx="7694310" cy="2462180"/>
          </a:xfrm>
          <a:prstGeom prst="rect">
            <a:avLst/>
          </a:prstGeom>
          <a:noFill/>
        </p:spPr>
      </p:pic>
    </p:spTree>
    <p:extLst>
      <p:ext uri="{BB962C8B-B14F-4D97-AF65-F5344CB8AC3E}">
        <p14:creationId xmlns:p14="http://schemas.microsoft.com/office/powerpoint/2010/main" val="1369752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444500" y="542925"/>
            <a:ext cx="11214100" cy="590931"/>
          </a:xfrm>
        </p:spPr>
        <p:txBody>
          <a:bodyPr/>
          <a:lstStyle/>
          <a:p>
            <a:pPr algn="ctr"/>
            <a:r>
              <a:rPr lang="en-US" sz="3600" dirty="0"/>
              <a:t>Untangling the Use of Psychologized Labels.</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444499" y="1625385"/>
            <a:ext cx="9680001" cy="4413276"/>
          </a:xfrm>
        </p:spPr>
        <p:txBody>
          <a:bodyPr/>
          <a:lstStyle/>
          <a:p>
            <a:r>
              <a:rPr lang="en-US" sz="2400" dirty="0"/>
              <a:t>How does the Bible define the current psychological term?</a:t>
            </a:r>
          </a:p>
          <a:p>
            <a:pPr lvl="1"/>
            <a:r>
              <a:rPr lang="en-US" sz="2200" dirty="0"/>
              <a:t>The Bible speaks to </a:t>
            </a:r>
            <a:r>
              <a:rPr lang="en-US" sz="2200" b="1" u="sng" dirty="0"/>
              <a:t>all</a:t>
            </a:r>
            <a:r>
              <a:rPr lang="en-US" sz="2200" dirty="0"/>
              <a:t> of our life (2 Peter 1:3).</a:t>
            </a:r>
          </a:p>
          <a:p>
            <a:pPr lvl="1"/>
            <a:r>
              <a:rPr lang="en-US" sz="2200" dirty="0"/>
              <a:t>Begin grounding the counselee in the framework of Scripture.</a:t>
            </a:r>
          </a:p>
          <a:p>
            <a:pPr lvl="1"/>
            <a:r>
              <a:rPr lang="en-US" sz="2200" dirty="0"/>
              <a:t>From disorder to issues of the </a:t>
            </a:r>
            <a:r>
              <a:rPr lang="en-US" sz="2200" b="1" u="sng" dirty="0"/>
              <a:t>heart</a:t>
            </a:r>
            <a:r>
              <a:rPr lang="en-US" sz="2200" dirty="0"/>
              <a:t>.</a:t>
            </a:r>
          </a:p>
          <a:p>
            <a:pPr lvl="1"/>
            <a:r>
              <a:rPr lang="en-US" sz="2200" dirty="0"/>
              <a:t>Remember 2 Tim 3:16 To reprove is to… “So rebuke another, with such effectual wielding of the victorious arm of the truth, as to bring him, if not always to a confession, yet at least to a conviction, of his sin.” – Richard Trench from “Synonyms in the New Testament.” (cf. Titus 1:9). Scripture has that effect on us as we study it and feel its convicting power, or on others as we point them to it.</a:t>
            </a:r>
          </a:p>
          <a:p>
            <a:pPr lvl="1"/>
            <a:endParaRPr lang="en-US" sz="2200" dirty="0"/>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16</a:t>
            </a:fld>
            <a:endParaRPr lang="en-US" dirty="0"/>
          </a:p>
        </p:txBody>
      </p:sp>
    </p:spTree>
    <p:extLst>
      <p:ext uri="{BB962C8B-B14F-4D97-AF65-F5344CB8AC3E}">
        <p14:creationId xmlns:p14="http://schemas.microsoft.com/office/powerpoint/2010/main" val="4070396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444500" y="542925"/>
            <a:ext cx="11214100" cy="590931"/>
          </a:xfrm>
        </p:spPr>
        <p:txBody>
          <a:bodyPr/>
          <a:lstStyle/>
          <a:p>
            <a:pPr algn="ctr"/>
            <a:r>
              <a:rPr lang="en-US" sz="3600" dirty="0"/>
              <a:t>Addressing Questions – Psychotropic Medication</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444499" y="1625385"/>
            <a:ext cx="9680001" cy="4413276"/>
          </a:xfrm>
        </p:spPr>
        <p:txBody>
          <a:bodyPr/>
          <a:lstStyle/>
          <a:p>
            <a:r>
              <a:rPr lang="en-US" sz="2400" dirty="0"/>
              <a:t>Questions presented before your counselee is placed on medications.</a:t>
            </a:r>
          </a:p>
          <a:p>
            <a:pPr lvl="1"/>
            <a:r>
              <a:rPr lang="en-US" sz="2000" dirty="0"/>
              <a:t>Start with biblical counseling.</a:t>
            </a:r>
          </a:p>
          <a:p>
            <a:r>
              <a:rPr lang="en-US" sz="2200" dirty="0"/>
              <a:t>Questions presented after placed on medication.</a:t>
            </a:r>
          </a:p>
          <a:p>
            <a:pPr lvl="1"/>
            <a:r>
              <a:rPr lang="en-US" sz="2000" dirty="0"/>
              <a:t>Do </a:t>
            </a:r>
            <a:r>
              <a:rPr lang="en-US" sz="2000" b="1" u="sng" dirty="0"/>
              <a:t>not</a:t>
            </a:r>
            <a:r>
              <a:rPr lang="en-US" sz="2000" dirty="0"/>
              <a:t> recommend discontinuation of medication.</a:t>
            </a:r>
          </a:p>
          <a:p>
            <a:pPr lvl="1"/>
            <a:r>
              <a:rPr lang="en-US" sz="2000" dirty="0"/>
              <a:t>Know the use of the medication.</a:t>
            </a:r>
          </a:p>
          <a:p>
            <a:pPr lvl="1"/>
            <a:r>
              <a:rPr lang="en-US" sz="2000" dirty="0"/>
              <a:t>Know the side effects of the medication.</a:t>
            </a:r>
          </a:p>
          <a:p>
            <a:pPr lvl="1"/>
            <a:endParaRPr lang="en-US" sz="2200" dirty="0"/>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17</a:t>
            </a:fld>
            <a:endParaRPr lang="en-US" dirty="0"/>
          </a:p>
        </p:txBody>
      </p:sp>
    </p:spTree>
    <p:extLst>
      <p:ext uri="{BB962C8B-B14F-4D97-AF65-F5344CB8AC3E}">
        <p14:creationId xmlns:p14="http://schemas.microsoft.com/office/powerpoint/2010/main" val="3603505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B96D93-EDE2-0352-FF3F-8B805BA04F01}"/>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D0968F59-6A5A-0A6F-79BE-5CB25AFC7003}"/>
              </a:ext>
            </a:extLst>
          </p:cNvPr>
          <p:cNvSpPr>
            <a:spLocks noGrp="1"/>
          </p:cNvSpPr>
          <p:nvPr>
            <p:ph type="title"/>
          </p:nvPr>
        </p:nvSpPr>
        <p:spPr>
          <a:xfrm>
            <a:off x="444500" y="542925"/>
            <a:ext cx="11214100" cy="590931"/>
          </a:xfrm>
        </p:spPr>
        <p:txBody>
          <a:bodyPr/>
          <a:lstStyle/>
          <a:p>
            <a:pPr algn="ctr"/>
            <a:r>
              <a:rPr lang="en-US" sz="3600" dirty="0"/>
              <a:t>Counseling with Compassion and Humility</a:t>
            </a:r>
          </a:p>
        </p:txBody>
      </p:sp>
      <p:sp>
        <p:nvSpPr>
          <p:cNvPr id="10" name="Text Placeholder 9">
            <a:extLst>
              <a:ext uri="{FF2B5EF4-FFF2-40B4-BE49-F238E27FC236}">
                <a16:creationId xmlns:a16="http://schemas.microsoft.com/office/drawing/2014/main" id="{99E0839B-7138-393B-21A0-142E0248577C}"/>
              </a:ext>
            </a:extLst>
          </p:cNvPr>
          <p:cNvSpPr>
            <a:spLocks noGrp="1"/>
          </p:cNvSpPr>
          <p:nvPr>
            <p:ph type="body" sz="quarter" idx="13"/>
          </p:nvPr>
        </p:nvSpPr>
        <p:spPr>
          <a:xfrm>
            <a:off x="518390" y="1222362"/>
            <a:ext cx="11451937" cy="5457838"/>
          </a:xfrm>
        </p:spPr>
        <p:txBody>
          <a:bodyPr/>
          <a:lstStyle/>
          <a:p>
            <a:r>
              <a:rPr lang="en-US" sz="2400" b="1" i="1" dirty="0">
                <a:effectLst/>
                <a:latin typeface="Aptos" panose="020B0004020202020204" pitchFamily="34" charset="0"/>
                <a:ea typeface="Aptos" panose="020B0004020202020204" pitchFamily="34" charset="0"/>
                <a:cs typeface="Arial" panose="020B0604020202020204" pitchFamily="34" charset="0"/>
              </a:rPr>
              <a:t>Compassion</a:t>
            </a:r>
            <a:r>
              <a:rPr lang="en-US" sz="1800" b="1" i="1" dirty="0">
                <a:effectLst/>
                <a:latin typeface="Aptos" panose="020B0004020202020204" pitchFamily="34" charset="0"/>
                <a:ea typeface="Aptos" panose="020B0004020202020204" pitchFamily="34" charset="0"/>
                <a:cs typeface="Arial" panose="020B0604020202020204" pitchFamily="34" charset="0"/>
              </a:rPr>
              <a:t>.</a:t>
            </a:r>
            <a:r>
              <a:rPr lang="en-US" sz="1800" dirty="0">
                <a:effectLst/>
                <a:latin typeface="Aptos" panose="020B0004020202020204" pitchFamily="34" charset="0"/>
                <a:ea typeface="Aptos" panose="020B0004020202020204" pitchFamily="34" charset="0"/>
                <a:cs typeface="Arial" panose="020B0604020202020204" pitchFamily="34" charset="0"/>
              </a:rPr>
              <a:t> </a:t>
            </a:r>
          </a:p>
          <a:p>
            <a:pPr lvl="1"/>
            <a:r>
              <a:rPr lang="en-US" sz="1800" dirty="0"/>
              <a:t>Aided by the Holy Spirit, biblical counselors seek to reflect the love, concern, and compassion of Jesus our Shepherd </a:t>
            </a:r>
            <a:r>
              <a:rPr lang="en-US" sz="1800"/>
              <a:t>and Counselor </a:t>
            </a:r>
            <a:r>
              <a:rPr lang="en-US" sz="1800" dirty="0"/>
              <a:t>(Matthew 9:36). </a:t>
            </a:r>
          </a:p>
          <a:p>
            <a:pPr lvl="1"/>
            <a:r>
              <a:rPr lang="en-US" sz="1800" dirty="0"/>
              <a:t>Biblical counseling is a caring process marked by Christlike love (1 Corinthians 13:4–8), the fruit of his Spirit (Galatians 5:22–23), and “compassion, kindness, humility, gentleness and patience” (Colossians 3:12). </a:t>
            </a:r>
          </a:p>
          <a:p>
            <a:pPr lvl="1"/>
            <a:r>
              <a:rPr lang="en-US" sz="1800" dirty="0"/>
              <a:t>Christlike compassion extends to those who suffer not only from the sins of others but also from the consequences of their own sins (e.g., Nehemiah 9:16–21).</a:t>
            </a:r>
          </a:p>
          <a:p>
            <a:pPr lvl="1"/>
            <a:r>
              <a:rPr lang="en-US" sz="1800" dirty="0"/>
              <a:t>True compassion involves taking the time to learn what God has to say about human difficulties and how He expects us to confront them. It means working long and hard with counselees—some of whom are not always too cooperative.</a:t>
            </a:r>
          </a:p>
          <a:p>
            <a:pPr lvl="1"/>
            <a:r>
              <a:rPr lang="en-US" sz="1800" dirty="0"/>
              <a:t>The biblical counselor should “rejoice with those who rejoice and weep with those who weep” (Romans 12:15). He should become compassionately involved!</a:t>
            </a:r>
          </a:p>
          <a:p>
            <a:pPr lvl="1"/>
            <a:r>
              <a:rPr lang="en-US" sz="1800" dirty="0"/>
              <a:t>Have mercy on some, who are doubting – Jude 22-23.</a:t>
            </a:r>
          </a:p>
        </p:txBody>
      </p:sp>
      <p:sp>
        <p:nvSpPr>
          <p:cNvPr id="2" name="Slide Number Placeholder 1">
            <a:extLst>
              <a:ext uri="{FF2B5EF4-FFF2-40B4-BE49-F238E27FC236}">
                <a16:creationId xmlns:a16="http://schemas.microsoft.com/office/drawing/2014/main" id="{25518157-3F99-96D0-5C0B-1EDA0DDE34C2}"/>
              </a:ext>
            </a:extLst>
          </p:cNvPr>
          <p:cNvSpPr>
            <a:spLocks noGrp="1"/>
          </p:cNvSpPr>
          <p:nvPr>
            <p:ph type="sldNum" sz="quarter" idx="12"/>
          </p:nvPr>
        </p:nvSpPr>
        <p:spPr/>
        <p:txBody>
          <a:bodyPr/>
          <a:lstStyle/>
          <a:p>
            <a:fld id="{C263D6C4-4840-40CC-AC84-17E24B3B7BDE}" type="slidenum">
              <a:rPr lang="en-US" smtClean="0"/>
              <a:pPr/>
              <a:t>18</a:t>
            </a:fld>
            <a:endParaRPr lang="en-US" dirty="0"/>
          </a:p>
        </p:txBody>
      </p:sp>
    </p:spTree>
    <p:extLst>
      <p:ext uri="{BB962C8B-B14F-4D97-AF65-F5344CB8AC3E}">
        <p14:creationId xmlns:p14="http://schemas.microsoft.com/office/powerpoint/2010/main" val="4102693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2434F9-324E-1EAE-4E03-3E672E2FB486}"/>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254C55B6-D047-76FC-D0A9-C21B755C0823}"/>
              </a:ext>
            </a:extLst>
          </p:cNvPr>
          <p:cNvSpPr>
            <a:spLocks noGrp="1"/>
          </p:cNvSpPr>
          <p:nvPr>
            <p:ph type="title"/>
          </p:nvPr>
        </p:nvSpPr>
        <p:spPr>
          <a:xfrm>
            <a:off x="444500" y="542925"/>
            <a:ext cx="11214100" cy="590931"/>
          </a:xfrm>
        </p:spPr>
        <p:txBody>
          <a:bodyPr/>
          <a:lstStyle/>
          <a:p>
            <a:pPr algn="ctr"/>
            <a:r>
              <a:rPr lang="en-US" sz="3600" dirty="0"/>
              <a:t>Counseling with Compassion and Humility</a:t>
            </a:r>
          </a:p>
        </p:txBody>
      </p:sp>
      <p:sp>
        <p:nvSpPr>
          <p:cNvPr id="10" name="Text Placeholder 9">
            <a:extLst>
              <a:ext uri="{FF2B5EF4-FFF2-40B4-BE49-F238E27FC236}">
                <a16:creationId xmlns:a16="http://schemas.microsoft.com/office/drawing/2014/main" id="{808FEF96-0C51-2715-3445-72FCA44403AC}"/>
              </a:ext>
            </a:extLst>
          </p:cNvPr>
          <p:cNvSpPr>
            <a:spLocks noGrp="1"/>
          </p:cNvSpPr>
          <p:nvPr>
            <p:ph type="body" sz="quarter" idx="13"/>
          </p:nvPr>
        </p:nvSpPr>
        <p:spPr>
          <a:xfrm>
            <a:off x="518390" y="1222362"/>
            <a:ext cx="11451937" cy="5457838"/>
          </a:xfrm>
        </p:spPr>
        <p:txBody>
          <a:bodyPr/>
          <a:lstStyle/>
          <a:p>
            <a:r>
              <a:rPr lang="en-US" sz="2400" b="1" i="1" dirty="0">
                <a:effectLst/>
                <a:latin typeface="Aptos" panose="020B0004020202020204" pitchFamily="34" charset="0"/>
                <a:ea typeface="Aptos" panose="020B0004020202020204" pitchFamily="34" charset="0"/>
                <a:cs typeface="Arial" panose="020B0604020202020204" pitchFamily="34" charset="0"/>
              </a:rPr>
              <a:t>Humility</a:t>
            </a:r>
            <a:r>
              <a:rPr lang="en-US" sz="1800" dirty="0">
                <a:effectLst/>
                <a:latin typeface="Aptos" panose="020B0004020202020204" pitchFamily="34" charset="0"/>
                <a:ea typeface="Aptos" panose="020B0004020202020204" pitchFamily="34" charset="0"/>
                <a:cs typeface="Arial" panose="020B0604020202020204" pitchFamily="34" charset="0"/>
              </a:rPr>
              <a:t> </a:t>
            </a:r>
          </a:p>
          <a:p>
            <a:pPr lvl="1"/>
            <a:r>
              <a:rPr lang="en-US" sz="1800" dirty="0"/>
              <a:t>Scripture does not give us exhaustive understanding of our bodies. Even the best medical researchers cannot explain many of the body’s complex functions. For instance, while science has made great strides, there is much we do not understand about the way the brain works. – See </a:t>
            </a:r>
            <a:r>
              <a:rPr lang="en-US" sz="1800" dirty="0" err="1"/>
              <a:t>Ecc</a:t>
            </a:r>
            <a:r>
              <a:rPr lang="en-US" sz="1800" dirty="0"/>
              <a:t> 11:5.</a:t>
            </a:r>
          </a:p>
          <a:p>
            <a:pPr lvl="1"/>
            <a:r>
              <a:rPr lang="en-US" sz="1800" dirty="0"/>
              <a:t>Ultimately, while we can affirm the presence of the body, we cannot feign to understand all of its complexities. We are indeed “remarkably and wondrously made” (Ps 139:14).</a:t>
            </a:r>
          </a:p>
          <a:p>
            <a:pPr lvl="1"/>
            <a:r>
              <a:rPr lang="en-US" sz="1800" dirty="0"/>
              <a:t>Counselors should remember that while there might be a biological factor at play in any counselee’s situation, there is always a spiritual component.</a:t>
            </a:r>
          </a:p>
          <a:p>
            <a:pPr lvl="1"/>
            <a:r>
              <a:rPr lang="en-US" sz="1800" dirty="0"/>
              <a:t>2 Timothy 2:24 - The Lord’s bond-servant must not be quarrelsome, but be kind to all, able to teach, patient when wronged, </a:t>
            </a:r>
          </a:p>
          <a:p>
            <a:pPr lvl="1"/>
            <a:r>
              <a:rPr lang="en-US" sz="1800" dirty="0"/>
              <a:t>Matthew 10:16 — 16 “Behold, I send you out as sheep in the midst of wolves; so be shrewd as serpents and innocent as doves.” </a:t>
            </a:r>
            <a:br>
              <a:rPr lang="en-US" sz="1800" dirty="0"/>
            </a:br>
            <a:r>
              <a:rPr lang="en-US" sz="1800" dirty="0"/>
              <a:t>Here is the basic idea of saying the right thing at the right time and place, of having a sense of propriety and appropriateness, and of trying to discover the best means to achieve the highest goal. It is neither wise nor loving to be needlessly accusatory or inflammatory.</a:t>
            </a:r>
          </a:p>
        </p:txBody>
      </p:sp>
      <p:sp>
        <p:nvSpPr>
          <p:cNvPr id="2" name="Slide Number Placeholder 1">
            <a:extLst>
              <a:ext uri="{FF2B5EF4-FFF2-40B4-BE49-F238E27FC236}">
                <a16:creationId xmlns:a16="http://schemas.microsoft.com/office/drawing/2014/main" id="{72FC54DC-93D5-9CFC-041C-D2D957A472DF}"/>
              </a:ext>
            </a:extLst>
          </p:cNvPr>
          <p:cNvSpPr>
            <a:spLocks noGrp="1"/>
          </p:cNvSpPr>
          <p:nvPr>
            <p:ph type="sldNum" sz="quarter" idx="12"/>
          </p:nvPr>
        </p:nvSpPr>
        <p:spPr/>
        <p:txBody>
          <a:bodyPr/>
          <a:lstStyle/>
          <a:p>
            <a:fld id="{C263D6C4-4840-40CC-AC84-17E24B3B7BDE}" type="slidenum">
              <a:rPr lang="en-US" smtClean="0"/>
              <a:pPr/>
              <a:t>19</a:t>
            </a:fld>
            <a:endParaRPr lang="en-US" dirty="0"/>
          </a:p>
        </p:txBody>
      </p:sp>
    </p:spTree>
    <p:extLst>
      <p:ext uri="{BB962C8B-B14F-4D97-AF65-F5344CB8AC3E}">
        <p14:creationId xmlns:p14="http://schemas.microsoft.com/office/powerpoint/2010/main" val="3978309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444500" y="542925"/>
            <a:ext cx="11214100" cy="590931"/>
          </a:xfrm>
        </p:spPr>
        <p:txBody>
          <a:bodyPr/>
          <a:lstStyle/>
          <a:p>
            <a:r>
              <a:rPr lang="en-US" sz="3600" dirty="0"/>
              <a:t>Examples of Our Psychologized Culture</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444499" y="1625385"/>
            <a:ext cx="9680001" cy="4093243"/>
          </a:xfrm>
        </p:spPr>
        <p:txBody>
          <a:bodyPr/>
          <a:lstStyle/>
          <a:p>
            <a:r>
              <a:rPr lang="en-US" sz="2400" dirty="0"/>
              <a:t>Common statements of self-identification.</a:t>
            </a:r>
          </a:p>
          <a:p>
            <a:pPr lvl="1"/>
            <a:r>
              <a:rPr lang="en-US" sz="2200" dirty="0"/>
              <a:t>“I’m bipolar,” or “I’m OCD,” or “I’m ADD.”</a:t>
            </a:r>
          </a:p>
          <a:p>
            <a:r>
              <a:rPr lang="en-US" sz="2400" dirty="0"/>
              <a:t>Use of the words: “disease” or “disorder.”</a:t>
            </a:r>
          </a:p>
          <a:p>
            <a:pPr lvl="1"/>
            <a:r>
              <a:rPr lang="en-US" sz="2200" dirty="0"/>
              <a:t>A disease is a </a:t>
            </a:r>
            <a:r>
              <a:rPr lang="en-US" sz="2200" b="1" u="sng" dirty="0"/>
              <a:t>concrete</a:t>
            </a:r>
            <a:r>
              <a:rPr lang="en-US" sz="2200" dirty="0"/>
              <a:t> biological entity (like an infection or fracture).</a:t>
            </a:r>
          </a:p>
          <a:p>
            <a:pPr lvl="1"/>
            <a:r>
              <a:rPr lang="en-US" sz="2200" dirty="0"/>
              <a:t>“Best available description of how mental disorders are expressed &amp; recognized…” (DSM5, </a:t>
            </a:r>
            <a:r>
              <a:rPr lang="en-US" sz="2200" dirty="0" err="1"/>
              <a:t>p.xli</a:t>
            </a:r>
            <a:r>
              <a:rPr lang="en-US" sz="2200" dirty="0"/>
              <a:t>).</a:t>
            </a:r>
          </a:p>
          <a:p>
            <a:r>
              <a:rPr lang="en-US" sz="2400" dirty="0"/>
              <a:t>Unintended consequences.</a:t>
            </a:r>
          </a:p>
          <a:p>
            <a:pPr lvl="1"/>
            <a:r>
              <a:rPr lang="en-US" sz="2200" dirty="0"/>
              <a:t>Belief that the underlying problem is </a:t>
            </a:r>
            <a:r>
              <a:rPr lang="en-US" sz="2200" b="1" u="sng" dirty="0"/>
              <a:t>organic</a:t>
            </a:r>
            <a:r>
              <a:rPr lang="en-US" sz="2200" dirty="0"/>
              <a:t> with a known etiology.</a:t>
            </a:r>
          </a:p>
          <a:p>
            <a:pPr lvl="1"/>
            <a:r>
              <a:rPr lang="en-US" sz="2200" dirty="0"/>
              <a:t>Results in a degree of hopelessness.</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2</a:t>
            </a:fld>
            <a:endParaRPr lang="en-US" dirty="0"/>
          </a:p>
        </p:txBody>
      </p:sp>
    </p:spTree>
    <p:extLst>
      <p:ext uri="{BB962C8B-B14F-4D97-AF65-F5344CB8AC3E}">
        <p14:creationId xmlns:p14="http://schemas.microsoft.com/office/powerpoint/2010/main" val="3733486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444500" y="542925"/>
            <a:ext cx="11214100" cy="590931"/>
          </a:xfrm>
        </p:spPr>
        <p:txBody>
          <a:bodyPr/>
          <a:lstStyle/>
          <a:p>
            <a:pPr algn="ctr"/>
            <a:r>
              <a:rPr lang="en-US" sz="3600" dirty="0"/>
              <a:t>Adverse Effects of Antidepressant Medication</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20</a:t>
            </a:fld>
            <a:endParaRPr lang="en-US" dirty="0"/>
          </a:p>
        </p:txBody>
      </p:sp>
      <p:pic>
        <p:nvPicPr>
          <p:cNvPr id="4" name="Picture 3">
            <a:extLst>
              <a:ext uri="{FF2B5EF4-FFF2-40B4-BE49-F238E27FC236}">
                <a16:creationId xmlns:a16="http://schemas.microsoft.com/office/drawing/2014/main" id="{FE777F63-C13F-CCD3-4440-45B12BCBD28E}"/>
              </a:ext>
            </a:extLst>
          </p:cNvPr>
          <p:cNvPicPr>
            <a:picLocks noChangeAspect="1"/>
          </p:cNvPicPr>
          <p:nvPr/>
        </p:nvPicPr>
        <p:blipFill>
          <a:blip r:embed="rId2"/>
          <a:stretch>
            <a:fillRect/>
          </a:stretch>
        </p:blipFill>
        <p:spPr>
          <a:xfrm>
            <a:off x="729775" y="1133856"/>
            <a:ext cx="10063600" cy="5041596"/>
          </a:xfrm>
          <a:prstGeom prst="rect">
            <a:avLst/>
          </a:prstGeom>
        </p:spPr>
      </p:pic>
      <p:sp>
        <p:nvSpPr>
          <p:cNvPr id="8" name="TextBox 7">
            <a:extLst>
              <a:ext uri="{FF2B5EF4-FFF2-40B4-BE49-F238E27FC236}">
                <a16:creationId xmlns:a16="http://schemas.microsoft.com/office/drawing/2014/main" id="{D4236ABB-7C28-FFC0-CC80-5A6C3FB09F79}"/>
              </a:ext>
            </a:extLst>
          </p:cNvPr>
          <p:cNvSpPr txBox="1"/>
          <p:nvPr/>
        </p:nvSpPr>
        <p:spPr>
          <a:xfrm>
            <a:off x="2214358" y="6175452"/>
            <a:ext cx="6098796" cy="375552"/>
          </a:xfrm>
          <a:prstGeom prst="rect">
            <a:avLst/>
          </a:prstGeom>
          <a:noFill/>
        </p:spPr>
        <p:txBody>
          <a:bodyPr wrap="square">
            <a:spAutoFit/>
          </a:bodyPr>
          <a:lstStyle/>
          <a:p>
            <a:pPr marL="0" marR="0">
              <a:lnSpc>
                <a:spcPct val="107000"/>
              </a:lnSpc>
              <a:spcBef>
                <a:spcPts val="0"/>
              </a:spcBef>
              <a:spcAft>
                <a:spcPts val="800"/>
              </a:spcAft>
            </a:pPr>
            <a:r>
              <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0, Negligible; + very low, + + low, + + + moderate, + + + + high</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674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444500" y="542925"/>
            <a:ext cx="11214100" cy="590931"/>
          </a:xfrm>
        </p:spPr>
        <p:txBody>
          <a:bodyPr/>
          <a:lstStyle/>
          <a:p>
            <a:pPr algn="ctr"/>
            <a:r>
              <a:rPr lang="en-US" sz="3600" dirty="0"/>
              <a:t>Working with a Counselee and Their DSM Diagnosis</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444499" y="1625385"/>
            <a:ext cx="9680001" cy="4413276"/>
          </a:xfrm>
        </p:spPr>
        <p:txBody>
          <a:bodyPr/>
          <a:lstStyle/>
          <a:p>
            <a:r>
              <a:rPr lang="en-US" sz="2400" dirty="0"/>
              <a:t>Assessment: Questions that reveal what is behind the label he is using.</a:t>
            </a:r>
          </a:p>
          <a:p>
            <a:r>
              <a:rPr lang="en-US" sz="2200" dirty="0"/>
              <a:t>The counselor should use biblical terminology as he understands the issue.</a:t>
            </a:r>
          </a:p>
          <a:p>
            <a:r>
              <a:rPr lang="en-US" sz="2200" dirty="0"/>
              <a:t>Use the narratives of Scripture which speak to the heart issue.</a:t>
            </a:r>
          </a:p>
          <a:p>
            <a:pPr lvl="1"/>
            <a:r>
              <a:rPr lang="en-US" sz="1800" dirty="0"/>
              <a:t>Moses – anxiety and fear (Exodus 3-4).</a:t>
            </a:r>
          </a:p>
          <a:p>
            <a:pPr lvl="1"/>
            <a:r>
              <a:rPr lang="en-US" sz="1800" dirty="0"/>
              <a:t>Elijah – overwhelming sadness (1 Kings 19).</a:t>
            </a:r>
          </a:p>
          <a:p>
            <a:pPr lvl="1"/>
            <a:r>
              <a:rPr lang="en-US" sz="1800" dirty="0"/>
              <a:t>Psalmist – grief (Psalm 42, 43 and others).</a:t>
            </a:r>
          </a:p>
          <a:p>
            <a:pPr lvl="1"/>
            <a:r>
              <a:rPr lang="en-US" sz="1800" dirty="0"/>
              <a:t>The desolate or abased ones – humiliation and fear (Isa 54).</a:t>
            </a:r>
          </a:p>
          <a:p>
            <a:pPr lvl="1"/>
            <a:endParaRPr lang="en-US" sz="2200" dirty="0"/>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21</a:t>
            </a:fld>
            <a:endParaRPr lang="en-US" dirty="0"/>
          </a:p>
        </p:txBody>
      </p:sp>
    </p:spTree>
    <p:extLst>
      <p:ext uri="{BB962C8B-B14F-4D97-AF65-F5344CB8AC3E}">
        <p14:creationId xmlns:p14="http://schemas.microsoft.com/office/powerpoint/2010/main" val="2816611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444500" y="542925"/>
            <a:ext cx="11214100" cy="590931"/>
          </a:xfrm>
        </p:spPr>
        <p:txBody>
          <a:bodyPr/>
          <a:lstStyle/>
          <a:p>
            <a:pPr algn="ctr"/>
            <a:r>
              <a:rPr lang="en-US" sz="3600" dirty="0"/>
              <a:t>Conclusions</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444499" y="1625385"/>
            <a:ext cx="9680001" cy="4413276"/>
          </a:xfrm>
        </p:spPr>
        <p:txBody>
          <a:bodyPr/>
          <a:lstStyle/>
          <a:p>
            <a:pPr lvl="1"/>
            <a:r>
              <a:rPr lang="en-US" sz="2200" dirty="0"/>
              <a:t>Not everything is physical, but everything is spiritual i.e., how the counselee will respond to his current situation.</a:t>
            </a:r>
          </a:p>
          <a:p>
            <a:pPr lvl="1"/>
            <a:r>
              <a:rPr lang="en-US" sz="2200" dirty="0"/>
              <a:t>The sufficiency of Scripture – the backbone of biblical counseling.</a:t>
            </a:r>
          </a:p>
          <a:p>
            <a:pPr lvl="1"/>
            <a:r>
              <a:rPr lang="en-US" sz="2200" dirty="0"/>
              <a:t>Unlike secular psychologists, biblical counselors view the consideration of God as critical in developing a proper view of human nature, and they recognize that the source from which to draw an understanding of God is made possible primarily through the sacred Scriptures. The Bible, therefore, is the ultimate source of knowledge (not pseudoscience, as is the case in secular psychology). Succinctly stated, the Bible is the epistemological basis from which biblical counselors develop their presuppositions regarding all that is counseling.</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22</a:t>
            </a:fld>
            <a:endParaRPr lang="en-US" dirty="0"/>
          </a:p>
        </p:txBody>
      </p:sp>
    </p:spTree>
    <p:extLst>
      <p:ext uri="{BB962C8B-B14F-4D97-AF65-F5344CB8AC3E}">
        <p14:creationId xmlns:p14="http://schemas.microsoft.com/office/powerpoint/2010/main" val="3623672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444500" y="542925"/>
            <a:ext cx="11214100" cy="590931"/>
          </a:xfrm>
        </p:spPr>
        <p:txBody>
          <a:bodyPr/>
          <a:lstStyle/>
          <a:p>
            <a:pPr algn="ctr"/>
            <a:r>
              <a:rPr lang="en-US" sz="3600" dirty="0"/>
              <a:t>Conclusions</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444499" y="1625385"/>
            <a:ext cx="9680001" cy="4413276"/>
          </a:xfrm>
        </p:spPr>
        <p:txBody>
          <a:bodyPr/>
          <a:lstStyle/>
          <a:p>
            <a:pPr lvl="1"/>
            <a:r>
              <a:rPr lang="en-US" sz="2200" dirty="0"/>
              <a:t>Paul is saying (Col 2:4) – Wake up! Pay attention! Danger! These things are empty deceptions (designed to trick or entice through a pleasant illusion). Paul expresses it this way, “according to the tradition of men, according to the elementary principles of the world RATHER THAN according to Christ.”</a:t>
            </a:r>
          </a:p>
          <a:p>
            <a:pPr lvl="1"/>
            <a:r>
              <a:rPr lang="en-US" sz="2200" dirty="0"/>
              <a:t>Do not be taken captive by philosophy and empty deception (Col 2:8).</a:t>
            </a:r>
          </a:p>
          <a:p>
            <a:pPr lvl="1"/>
            <a:r>
              <a:rPr lang="en-US" sz="2200" dirty="0"/>
              <a:t>Follow Scripture’s admonition. </a:t>
            </a:r>
          </a:p>
          <a:p>
            <a:pPr lvl="2"/>
            <a:r>
              <a:rPr lang="en-US" sz="2000" dirty="0"/>
              <a:t>Let the word of Christ richly dwell within you (Col 3:16).</a:t>
            </a:r>
          </a:p>
          <a:p>
            <a:pPr lvl="2"/>
            <a:r>
              <a:rPr lang="en-US" sz="2000" dirty="0"/>
              <a:t>Do all for the glory of the Lord (Col 3:17).</a:t>
            </a:r>
          </a:p>
          <a:p>
            <a:pPr lvl="2"/>
            <a:r>
              <a:rPr lang="en-US" sz="2000" dirty="0"/>
              <a:t>Know how you are to respond (Col 4:6).</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23</a:t>
            </a:fld>
            <a:endParaRPr lang="en-US" dirty="0"/>
          </a:p>
        </p:txBody>
      </p:sp>
    </p:spTree>
    <p:extLst>
      <p:ext uri="{BB962C8B-B14F-4D97-AF65-F5344CB8AC3E}">
        <p14:creationId xmlns:p14="http://schemas.microsoft.com/office/powerpoint/2010/main" val="3506210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E5BF-9922-45FB-8F3F-4446D40A051B}"/>
              </a:ext>
            </a:extLst>
          </p:cNvPr>
          <p:cNvSpPr>
            <a:spLocks noGrp="1"/>
          </p:cNvSpPr>
          <p:nvPr>
            <p:ph type="ctrTitle"/>
          </p:nvPr>
        </p:nvSpPr>
        <p:spPr>
          <a:xfrm>
            <a:off x="6360242" y="3429000"/>
            <a:ext cx="5219140" cy="2319950"/>
          </a:xfrm>
        </p:spPr>
        <p:txBody>
          <a:bodyPr/>
          <a:lstStyle/>
          <a:p>
            <a:r>
              <a:rPr lang="en-US" dirty="0"/>
              <a:t>Thank You</a:t>
            </a:r>
            <a:br>
              <a:rPr lang="en-US" dirty="0"/>
            </a:br>
            <a:br>
              <a:rPr lang="en-US" dirty="0"/>
            </a:br>
            <a:r>
              <a:rPr lang="en-US" dirty="0"/>
              <a:t>Questions?</a:t>
            </a:r>
            <a:endParaRPr lang="en-GB" dirty="0"/>
          </a:p>
        </p:txBody>
      </p:sp>
    </p:spTree>
    <p:extLst>
      <p:ext uri="{BB962C8B-B14F-4D97-AF65-F5344CB8AC3E}">
        <p14:creationId xmlns:p14="http://schemas.microsoft.com/office/powerpoint/2010/main" val="44069682"/>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444500" y="542925"/>
            <a:ext cx="11214100" cy="590931"/>
          </a:xfrm>
        </p:spPr>
        <p:txBody>
          <a:bodyPr/>
          <a:lstStyle/>
          <a:p>
            <a:r>
              <a:rPr lang="en-US" sz="3600" dirty="0"/>
              <a:t>Yes, There is a Physical Component</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444499" y="1625385"/>
            <a:ext cx="9680001" cy="4093243"/>
          </a:xfrm>
        </p:spPr>
        <p:txBody>
          <a:bodyPr/>
          <a:lstStyle/>
          <a:p>
            <a:r>
              <a:rPr lang="en-US" sz="2400" dirty="0"/>
              <a:t>Your Personal Data Inventory (PDI) should include </a:t>
            </a:r>
            <a:r>
              <a:rPr lang="en-US" sz="2400" b="1" u="sng" dirty="0"/>
              <a:t>physical</a:t>
            </a:r>
            <a:r>
              <a:rPr lang="en-US" sz="2400" dirty="0"/>
              <a:t> assessment questions.</a:t>
            </a:r>
          </a:p>
          <a:p>
            <a:pPr lvl="1"/>
            <a:r>
              <a:rPr lang="en-US" sz="2200" dirty="0"/>
              <a:t>Diagnoses, medications, physicians, etc.</a:t>
            </a:r>
          </a:p>
          <a:p>
            <a:r>
              <a:rPr lang="en-US" sz="2400" dirty="0"/>
              <a:t>Do not hesitate to recommend a physical examination.</a:t>
            </a:r>
          </a:p>
          <a:p>
            <a:pPr lvl="1"/>
            <a:r>
              <a:rPr lang="en-US" sz="2200" dirty="0"/>
              <a:t>Should have a </a:t>
            </a:r>
            <a:r>
              <a:rPr lang="en-US" sz="2200" b="1" u="sng" dirty="0"/>
              <a:t>current</a:t>
            </a:r>
            <a:r>
              <a:rPr lang="en-US" sz="2200" dirty="0"/>
              <a:t> exam.</a:t>
            </a:r>
          </a:p>
          <a:p>
            <a:pPr lvl="1"/>
            <a:r>
              <a:rPr lang="en-US" sz="2200" dirty="0"/>
              <a:t>May need to recommend one in the discovery process.</a:t>
            </a:r>
          </a:p>
          <a:p>
            <a:r>
              <a:rPr lang="en-US" sz="2400" dirty="0"/>
              <a:t>Examples of physical diagnoses that impact mood and behavior:</a:t>
            </a:r>
          </a:p>
          <a:p>
            <a:pPr lvl="1"/>
            <a:r>
              <a:rPr lang="en-US" sz="2200" dirty="0"/>
              <a:t>Hypothyroidism, hyperthyroidism, Addison’s disease (adrenal gland), Acromegaly (pituitary gland), Parkinson’s disease, etc.</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3</a:t>
            </a:fld>
            <a:endParaRPr lang="en-US" dirty="0"/>
          </a:p>
        </p:txBody>
      </p:sp>
    </p:spTree>
    <p:extLst>
      <p:ext uri="{BB962C8B-B14F-4D97-AF65-F5344CB8AC3E}">
        <p14:creationId xmlns:p14="http://schemas.microsoft.com/office/powerpoint/2010/main" val="3137653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444500" y="542925"/>
            <a:ext cx="11214100" cy="1089529"/>
          </a:xfrm>
        </p:spPr>
        <p:txBody>
          <a:bodyPr/>
          <a:lstStyle/>
          <a:p>
            <a:pPr algn="ctr"/>
            <a:r>
              <a:rPr lang="en-US" sz="3600" dirty="0"/>
              <a:t>DSM5 – The Diagnostic &amp; Statistical Manual for Mental Illness – Fifth Edition</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444499" y="1625385"/>
            <a:ext cx="9680001" cy="4093243"/>
          </a:xfrm>
        </p:spPr>
        <p:txBody>
          <a:bodyPr/>
          <a:lstStyle/>
          <a:p>
            <a:r>
              <a:rPr lang="en-US" sz="2400" dirty="0"/>
              <a:t>History of the “psychiatrist’s bible.”</a:t>
            </a:r>
          </a:p>
          <a:p>
            <a:pPr lvl="1"/>
            <a:r>
              <a:rPr lang="en-US" sz="2200" dirty="0"/>
              <a:t>1</a:t>
            </a:r>
            <a:r>
              <a:rPr lang="en-US" sz="2200" baseline="30000" dirty="0"/>
              <a:t>st</a:t>
            </a:r>
            <a:r>
              <a:rPr lang="en-US" sz="2200" dirty="0"/>
              <a:t> edition – 106 diagnoses, DSM 5 well over </a:t>
            </a:r>
            <a:r>
              <a:rPr lang="en-US" sz="2200" b="1" u="sng" dirty="0"/>
              <a:t>400</a:t>
            </a:r>
            <a:r>
              <a:rPr lang="en-US" sz="2200" dirty="0"/>
              <a:t> diagnoses.</a:t>
            </a:r>
          </a:p>
          <a:p>
            <a:r>
              <a:rPr lang="en-US" sz="2400" dirty="0"/>
              <a:t>DSM III (3</a:t>
            </a:r>
            <a:r>
              <a:rPr lang="en-US" sz="2400" baseline="30000" dirty="0"/>
              <a:t>rd</a:t>
            </a:r>
            <a:r>
              <a:rPr lang="en-US" sz="2400" dirty="0"/>
              <a:t> edition) - 1980</a:t>
            </a:r>
          </a:p>
          <a:p>
            <a:pPr lvl="1"/>
            <a:r>
              <a:rPr lang="en-US" sz="2200" dirty="0"/>
              <a:t>Change to a </a:t>
            </a:r>
            <a:r>
              <a:rPr lang="en-US" sz="2200" b="1" u="sng" dirty="0"/>
              <a:t>medical</a:t>
            </a:r>
            <a:r>
              <a:rPr lang="en-US" sz="2200" dirty="0"/>
              <a:t> model.</a:t>
            </a:r>
          </a:p>
          <a:p>
            <a:pPr lvl="1"/>
            <a:r>
              <a:rPr lang="en-US" sz="2200" dirty="0"/>
              <a:t>Introduction of SSRIs (Prozac).</a:t>
            </a:r>
          </a:p>
          <a:p>
            <a:r>
              <a:rPr lang="en-US" sz="2400" dirty="0"/>
              <a:t>Saving Normal. </a:t>
            </a:r>
          </a:p>
          <a:p>
            <a:pPr lvl="1"/>
            <a:r>
              <a:rPr lang="en-US" sz="2200" dirty="0"/>
              <a:t>What the insiders are saying about trends in mental health.</a:t>
            </a:r>
            <a:endParaRPr lang="en-US" sz="2400" dirty="0"/>
          </a:p>
          <a:p>
            <a:r>
              <a:rPr lang="en-US" sz="2400" dirty="0"/>
              <a:t>Is there help in the DSM5 for biblical counselors?</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4</a:t>
            </a:fld>
            <a:endParaRPr lang="en-US" dirty="0"/>
          </a:p>
        </p:txBody>
      </p:sp>
    </p:spTree>
    <p:extLst>
      <p:ext uri="{BB962C8B-B14F-4D97-AF65-F5344CB8AC3E}">
        <p14:creationId xmlns:p14="http://schemas.microsoft.com/office/powerpoint/2010/main" val="2231506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444500" y="542925"/>
            <a:ext cx="11214100" cy="590931"/>
          </a:xfrm>
        </p:spPr>
        <p:txBody>
          <a:bodyPr/>
          <a:lstStyle/>
          <a:p>
            <a:pPr algn="ctr"/>
            <a:r>
              <a:rPr lang="en-US" sz="3600" dirty="0"/>
              <a:t>Medical Diagnosis vs. Psychiatric Diagnosis</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444499" y="1625385"/>
            <a:ext cx="9680001" cy="4093243"/>
          </a:xfrm>
        </p:spPr>
        <p:txBody>
          <a:bodyPr/>
          <a:lstStyle/>
          <a:p>
            <a:r>
              <a:rPr lang="en-US" sz="2400" dirty="0"/>
              <a:t>Medical diagnoses have objective data that points to a known etiology (e.g., Streptococcal infection, diabetes, hypertension, etc.)</a:t>
            </a:r>
          </a:p>
          <a:p>
            <a:r>
              <a:rPr lang="en-US" sz="2400" dirty="0"/>
              <a:t>Psychiatric diagnoses are without objective data. The diagnosis is based on observational data with an unknown etiology. </a:t>
            </a:r>
          </a:p>
          <a:p>
            <a:pPr lvl="1"/>
            <a:r>
              <a:rPr lang="en-US" sz="2200" dirty="0"/>
              <a:t>Diagnostic criteria also change with new or different hypothetical explanations or guesses as to supposed cause.</a:t>
            </a:r>
          </a:p>
          <a:p>
            <a:pPr lvl="1"/>
            <a:r>
              <a:rPr lang="en-US" sz="2200" dirty="0"/>
              <a:t>There simply are no examples in traditional psychiatry – outside of the organic mental or brain diseases – where a distinct, measurable, observable alteration in brain structure or function has been discovered such that the concept of disease can be fully and honestly applied.</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5</a:t>
            </a:fld>
            <a:endParaRPr lang="en-US" dirty="0"/>
          </a:p>
        </p:txBody>
      </p:sp>
    </p:spTree>
    <p:extLst>
      <p:ext uri="{BB962C8B-B14F-4D97-AF65-F5344CB8AC3E}">
        <p14:creationId xmlns:p14="http://schemas.microsoft.com/office/powerpoint/2010/main" val="3607781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4511BC-5996-759A-B4DD-3B7C67F4BB4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73C74AB-B903-D223-DFD7-2684F49FE694}"/>
              </a:ext>
            </a:extLst>
          </p:cNvPr>
          <p:cNvSpPr>
            <a:spLocks noGrp="1"/>
          </p:cNvSpPr>
          <p:nvPr>
            <p:ph type="title"/>
          </p:nvPr>
        </p:nvSpPr>
        <p:spPr>
          <a:xfrm>
            <a:off x="444500" y="542925"/>
            <a:ext cx="11214100" cy="590931"/>
          </a:xfrm>
        </p:spPr>
        <p:txBody>
          <a:bodyPr/>
          <a:lstStyle/>
          <a:p>
            <a:pPr algn="ctr"/>
            <a:r>
              <a:rPr lang="en-US" sz="3600" dirty="0"/>
              <a:t>Chemical imbalance theory </a:t>
            </a:r>
          </a:p>
        </p:txBody>
      </p:sp>
      <p:sp>
        <p:nvSpPr>
          <p:cNvPr id="10" name="Text Placeholder 9">
            <a:extLst>
              <a:ext uri="{FF2B5EF4-FFF2-40B4-BE49-F238E27FC236}">
                <a16:creationId xmlns:a16="http://schemas.microsoft.com/office/drawing/2014/main" id="{787D6054-C6B1-8E92-5016-063C2F9AD4F6}"/>
              </a:ext>
            </a:extLst>
          </p:cNvPr>
          <p:cNvSpPr>
            <a:spLocks noGrp="1"/>
          </p:cNvSpPr>
          <p:nvPr>
            <p:ph type="body" sz="quarter" idx="13"/>
          </p:nvPr>
        </p:nvSpPr>
        <p:spPr>
          <a:xfrm>
            <a:off x="444499" y="1625385"/>
            <a:ext cx="11535065" cy="4093243"/>
          </a:xfrm>
        </p:spPr>
        <p:txBody>
          <a:bodyPr/>
          <a:lstStyle/>
          <a:p>
            <a:r>
              <a:rPr lang="en-US" sz="2400" dirty="0"/>
              <a:t>Definition – The chemical imbalance theory is a hypothesis suggesting that mental disorders, such as eating disorders and depression, may result from imbalances or dysregulation of neurotransmitters in the brain. (originally published as a scientific fact).</a:t>
            </a:r>
          </a:p>
          <a:p>
            <a:r>
              <a:rPr lang="en-US" sz="2400" dirty="0"/>
              <a:t>Often this theory is linked to lower levels of serotonin, a neurotransmitter associated with wellbeing and satiation.</a:t>
            </a:r>
          </a:p>
          <a:p>
            <a:r>
              <a:rPr lang="en-US" sz="2200" dirty="0"/>
              <a:t>According to the theory the dysregulation occurs because there is not enough of the neurotransmitters in the synapses. Since these neurotransmitters are in a class called monoamines, the theory is often referred to as the monoamine hypothesis. </a:t>
            </a:r>
          </a:p>
        </p:txBody>
      </p:sp>
      <p:sp>
        <p:nvSpPr>
          <p:cNvPr id="2" name="Slide Number Placeholder 1">
            <a:extLst>
              <a:ext uri="{FF2B5EF4-FFF2-40B4-BE49-F238E27FC236}">
                <a16:creationId xmlns:a16="http://schemas.microsoft.com/office/drawing/2014/main" id="{FA18AD69-AE51-4BDE-334C-523D0F90AD87}"/>
              </a:ext>
            </a:extLst>
          </p:cNvPr>
          <p:cNvSpPr>
            <a:spLocks noGrp="1"/>
          </p:cNvSpPr>
          <p:nvPr>
            <p:ph type="sldNum" sz="quarter" idx="12"/>
          </p:nvPr>
        </p:nvSpPr>
        <p:spPr/>
        <p:txBody>
          <a:bodyPr/>
          <a:lstStyle/>
          <a:p>
            <a:fld id="{C263D6C4-4840-40CC-AC84-17E24B3B7BDE}" type="slidenum">
              <a:rPr lang="en-US" smtClean="0"/>
              <a:pPr/>
              <a:t>6</a:t>
            </a:fld>
            <a:endParaRPr lang="en-US" dirty="0"/>
          </a:p>
        </p:txBody>
      </p:sp>
    </p:spTree>
    <p:extLst>
      <p:ext uri="{BB962C8B-B14F-4D97-AF65-F5344CB8AC3E}">
        <p14:creationId xmlns:p14="http://schemas.microsoft.com/office/powerpoint/2010/main" val="1465651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733842-EBE7-1E10-2EC7-FA53BDFFDAB1}"/>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02AB7892-84F0-E82F-C111-20444AE61F8D}"/>
              </a:ext>
            </a:extLst>
          </p:cNvPr>
          <p:cNvSpPr>
            <a:spLocks noGrp="1"/>
          </p:cNvSpPr>
          <p:nvPr>
            <p:ph type="title"/>
          </p:nvPr>
        </p:nvSpPr>
        <p:spPr>
          <a:xfrm>
            <a:off x="444500" y="542925"/>
            <a:ext cx="11214100" cy="590931"/>
          </a:xfrm>
        </p:spPr>
        <p:txBody>
          <a:bodyPr/>
          <a:lstStyle/>
          <a:p>
            <a:pPr algn="ctr"/>
            <a:r>
              <a:rPr lang="en-US" sz="3600" dirty="0"/>
              <a:t>Chemical imbalance theory </a:t>
            </a:r>
          </a:p>
        </p:txBody>
      </p:sp>
      <p:sp>
        <p:nvSpPr>
          <p:cNvPr id="10" name="Text Placeholder 9">
            <a:extLst>
              <a:ext uri="{FF2B5EF4-FFF2-40B4-BE49-F238E27FC236}">
                <a16:creationId xmlns:a16="http://schemas.microsoft.com/office/drawing/2014/main" id="{84F636C7-F96E-F267-18FD-DC20DA8FA2C3}"/>
              </a:ext>
            </a:extLst>
          </p:cNvPr>
          <p:cNvSpPr>
            <a:spLocks noGrp="1"/>
          </p:cNvSpPr>
          <p:nvPr>
            <p:ph type="body" sz="quarter" idx="13"/>
          </p:nvPr>
        </p:nvSpPr>
        <p:spPr>
          <a:xfrm>
            <a:off x="444499" y="1625385"/>
            <a:ext cx="11535065" cy="4689690"/>
          </a:xfrm>
        </p:spPr>
        <p:txBody>
          <a:bodyPr/>
          <a:lstStyle/>
          <a:p>
            <a:r>
              <a:rPr lang="en-US" sz="2400" dirty="0"/>
              <a:t>History – In 1951 Germany, a drug know as iproniazid was being used to treat tuberculosis. Some patients reported in increased sense of vitality and well-being. This resulted in some medical professionals using it for treating depression as the effect was assumed to be a biological response to the drug. In less than one year over 400,000 depressed people were treated with iproniazid. Often, this theory is linked to lower levels of serotonin, a neurotransmitter associated with wellbeing and satiation.</a:t>
            </a:r>
          </a:p>
          <a:p>
            <a:r>
              <a:rPr lang="en-US" sz="2200" dirty="0"/>
              <a:t>Similarly, impramine was observed to affect the mood of patients who were receiving the drug for psychosis. </a:t>
            </a:r>
          </a:p>
          <a:p>
            <a:r>
              <a:rPr lang="en-US" sz="2200" dirty="0"/>
              <a:t>Key Point: correlation does not equal causation. Interestingly enough, impramine does not inhibit the destruction of neurotransmitters in the synaptic cleft (thus it IS NOT a MOAI monoamine oxidase inhibitor). </a:t>
            </a:r>
          </a:p>
        </p:txBody>
      </p:sp>
      <p:sp>
        <p:nvSpPr>
          <p:cNvPr id="2" name="Slide Number Placeholder 1">
            <a:extLst>
              <a:ext uri="{FF2B5EF4-FFF2-40B4-BE49-F238E27FC236}">
                <a16:creationId xmlns:a16="http://schemas.microsoft.com/office/drawing/2014/main" id="{5C4B5D77-C7CE-0948-9B82-6B507ECB1F8E}"/>
              </a:ext>
            </a:extLst>
          </p:cNvPr>
          <p:cNvSpPr>
            <a:spLocks noGrp="1"/>
          </p:cNvSpPr>
          <p:nvPr>
            <p:ph type="sldNum" sz="quarter" idx="12"/>
          </p:nvPr>
        </p:nvSpPr>
        <p:spPr/>
        <p:txBody>
          <a:bodyPr/>
          <a:lstStyle/>
          <a:p>
            <a:fld id="{C263D6C4-4840-40CC-AC84-17E24B3B7BDE}" type="slidenum">
              <a:rPr lang="en-US" smtClean="0"/>
              <a:pPr/>
              <a:t>7</a:t>
            </a:fld>
            <a:endParaRPr lang="en-US" dirty="0"/>
          </a:p>
        </p:txBody>
      </p:sp>
    </p:spTree>
    <p:extLst>
      <p:ext uri="{BB962C8B-B14F-4D97-AF65-F5344CB8AC3E}">
        <p14:creationId xmlns:p14="http://schemas.microsoft.com/office/powerpoint/2010/main" val="3365476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D4DFC9-1B7A-F726-4747-351E34391A98}"/>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C58D65D7-C5A4-E964-F8CA-C704C94E1584}"/>
              </a:ext>
            </a:extLst>
          </p:cNvPr>
          <p:cNvSpPr>
            <a:spLocks noGrp="1"/>
          </p:cNvSpPr>
          <p:nvPr>
            <p:ph type="title"/>
          </p:nvPr>
        </p:nvSpPr>
        <p:spPr>
          <a:xfrm>
            <a:off x="444500" y="542925"/>
            <a:ext cx="11214100" cy="590931"/>
          </a:xfrm>
        </p:spPr>
        <p:txBody>
          <a:bodyPr/>
          <a:lstStyle/>
          <a:p>
            <a:pPr algn="ctr"/>
            <a:r>
              <a:rPr lang="en-US" sz="3600" dirty="0"/>
              <a:t>Chemical imbalance theory </a:t>
            </a:r>
          </a:p>
        </p:txBody>
      </p:sp>
      <p:sp>
        <p:nvSpPr>
          <p:cNvPr id="10" name="Text Placeholder 9">
            <a:extLst>
              <a:ext uri="{FF2B5EF4-FFF2-40B4-BE49-F238E27FC236}">
                <a16:creationId xmlns:a16="http://schemas.microsoft.com/office/drawing/2014/main" id="{7AFB997B-7C36-4377-AAA3-87585E0C5705}"/>
              </a:ext>
            </a:extLst>
          </p:cNvPr>
          <p:cNvSpPr>
            <a:spLocks noGrp="1"/>
          </p:cNvSpPr>
          <p:nvPr>
            <p:ph type="body" sz="quarter" idx="13"/>
          </p:nvPr>
        </p:nvSpPr>
        <p:spPr>
          <a:xfrm>
            <a:off x="444499" y="1625385"/>
            <a:ext cx="11535065" cy="4689690"/>
          </a:xfrm>
        </p:spPr>
        <p:txBody>
          <a:bodyPr/>
          <a:lstStyle/>
          <a:p>
            <a:r>
              <a:rPr lang="en-US" sz="2400" dirty="0"/>
              <a:t>Implications:</a:t>
            </a:r>
          </a:p>
          <a:p>
            <a:r>
              <a:rPr lang="en-US" sz="2200" dirty="0"/>
              <a:t>Multiple studies have been conducted that were aimed at reducing serotonin in healthy individuals. None of these studies show the patients became depressed because their serotonin levels were dramatically reduced.</a:t>
            </a:r>
          </a:p>
          <a:p>
            <a:r>
              <a:rPr lang="en-US" sz="2200" dirty="0"/>
              <a:t>Continued studies show the MAO theory to be so week that it has been abandoned by clinicians in the field.</a:t>
            </a:r>
          </a:p>
          <a:p>
            <a:r>
              <a:rPr lang="en-US" sz="2200" dirty="0"/>
              <a:t>The effects between SSRIs and placebo show similar results. The difference between SSRI and placebo is considered by many scientist to be clinically insignificant. </a:t>
            </a:r>
          </a:p>
        </p:txBody>
      </p:sp>
      <p:sp>
        <p:nvSpPr>
          <p:cNvPr id="2" name="Slide Number Placeholder 1">
            <a:extLst>
              <a:ext uri="{FF2B5EF4-FFF2-40B4-BE49-F238E27FC236}">
                <a16:creationId xmlns:a16="http://schemas.microsoft.com/office/drawing/2014/main" id="{9E062259-E06A-D396-EC2D-B6D4C99A66EF}"/>
              </a:ext>
            </a:extLst>
          </p:cNvPr>
          <p:cNvSpPr>
            <a:spLocks noGrp="1"/>
          </p:cNvSpPr>
          <p:nvPr>
            <p:ph type="sldNum" sz="quarter" idx="12"/>
          </p:nvPr>
        </p:nvSpPr>
        <p:spPr/>
        <p:txBody>
          <a:bodyPr/>
          <a:lstStyle/>
          <a:p>
            <a:fld id="{C263D6C4-4840-40CC-AC84-17E24B3B7BDE}" type="slidenum">
              <a:rPr lang="en-US" smtClean="0"/>
              <a:pPr/>
              <a:t>8</a:t>
            </a:fld>
            <a:endParaRPr lang="en-US" dirty="0"/>
          </a:p>
        </p:txBody>
      </p:sp>
    </p:spTree>
    <p:extLst>
      <p:ext uri="{BB962C8B-B14F-4D97-AF65-F5344CB8AC3E}">
        <p14:creationId xmlns:p14="http://schemas.microsoft.com/office/powerpoint/2010/main" val="2608582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BA5037-FC69-156C-4017-943D4C34C431}"/>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8B9FB290-E3FF-FEB8-FC85-699AA0E18ACF}"/>
              </a:ext>
            </a:extLst>
          </p:cNvPr>
          <p:cNvSpPr>
            <a:spLocks noGrp="1"/>
          </p:cNvSpPr>
          <p:nvPr>
            <p:ph type="title"/>
          </p:nvPr>
        </p:nvSpPr>
        <p:spPr>
          <a:xfrm>
            <a:off x="444500" y="542925"/>
            <a:ext cx="11214100" cy="590931"/>
          </a:xfrm>
        </p:spPr>
        <p:txBody>
          <a:bodyPr/>
          <a:lstStyle/>
          <a:p>
            <a:pPr algn="ctr"/>
            <a:r>
              <a:rPr lang="en-US" sz="3600" dirty="0"/>
              <a:t>Psychotropic Drug Info / Nomenclature</a:t>
            </a:r>
          </a:p>
        </p:txBody>
      </p:sp>
      <p:sp>
        <p:nvSpPr>
          <p:cNvPr id="10" name="Text Placeholder 9">
            <a:extLst>
              <a:ext uri="{FF2B5EF4-FFF2-40B4-BE49-F238E27FC236}">
                <a16:creationId xmlns:a16="http://schemas.microsoft.com/office/drawing/2014/main" id="{065F0C5F-DB95-71A4-EAA3-9F60A7097E53}"/>
              </a:ext>
            </a:extLst>
          </p:cNvPr>
          <p:cNvSpPr>
            <a:spLocks noGrp="1"/>
          </p:cNvSpPr>
          <p:nvPr>
            <p:ph type="body" sz="quarter" idx="13"/>
          </p:nvPr>
        </p:nvSpPr>
        <p:spPr>
          <a:xfrm>
            <a:off x="835866" y="1625385"/>
            <a:ext cx="10416334" cy="4689690"/>
          </a:xfrm>
        </p:spPr>
        <p:txBody>
          <a:bodyPr/>
          <a:lstStyle/>
          <a:p>
            <a:r>
              <a:rPr lang="en-US" sz="2400" dirty="0"/>
              <a:t>It should be recognized that the NBN (Neuroscience-Based Nomenclature)  classifies agents based on their pharmacological mechanisms of action and not the pathopsychological mechanism for psychiatric symptoms or their root causes (which are largely unknown). </a:t>
            </a:r>
          </a:p>
          <a:p>
            <a:r>
              <a:rPr lang="en-US" sz="2400" dirty="0"/>
              <a:t>The link between neurochemical changes in the brain and the distortions individuals display in perceiving the world or shaping their behavioral responses remain an unproven hypothesis.</a:t>
            </a:r>
            <a:endParaRPr lang="en-US" sz="2200" dirty="0"/>
          </a:p>
        </p:txBody>
      </p:sp>
      <p:sp>
        <p:nvSpPr>
          <p:cNvPr id="2" name="Slide Number Placeholder 1">
            <a:extLst>
              <a:ext uri="{FF2B5EF4-FFF2-40B4-BE49-F238E27FC236}">
                <a16:creationId xmlns:a16="http://schemas.microsoft.com/office/drawing/2014/main" id="{1504BC61-C68D-E934-F9A8-88337CCC061C}"/>
              </a:ext>
            </a:extLst>
          </p:cNvPr>
          <p:cNvSpPr>
            <a:spLocks noGrp="1"/>
          </p:cNvSpPr>
          <p:nvPr>
            <p:ph type="sldNum" sz="quarter" idx="12"/>
          </p:nvPr>
        </p:nvSpPr>
        <p:spPr/>
        <p:txBody>
          <a:bodyPr/>
          <a:lstStyle/>
          <a:p>
            <a:fld id="{C263D6C4-4840-40CC-AC84-17E24B3B7BDE}" type="slidenum">
              <a:rPr lang="en-US" smtClean="0"/>
              <a:pPr/>
              <a:t>9</a:t>
            </a:fld>
            <a:endParaRPr lang="en-US" dirty="0"/>
          </a:p>
        </p:txBody>
      </p:sp>
    </p:spTree>
    <p:extLst>
      <p:ext uri="{BB962C8B-B14F-4D97-AF65-F5344CB8AC3E}">
        <p14:creationId xmlns:p14="http://schemas.microsoft.com/office/powerpoint/2010/main" val="3847127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Custom 12">
      <a:dk1>
        <a:srgbClr val="000000"/>
      </a:dk1>
      <a:lt1>
        <a:srgbClr val="FFFFFF"/>
      </a:lt1>
      <a:dk2>
        <a:srgbClr val="6D6E71"/>
      </a:dk2>
      <a:lt2>
        <a:srgbClr val="58595B"/>
      </a:lt2>
      <a:accent1>
        <a:srgbClr val="0065A4"/>
      </a:accent1>
      <a:accent2>
        <a:srgbClr val="47C3D3"/>
      </a:accent2>
      <a:accent3>
        <a:srgbClr val="8F2D63"/>
      </a:accent3>
      <a:accent4>
        <a:srgbClr val="1A6871"/>
      </a:accent4>
      <a:accent5>
        <a:srgbClr val="0C4360"/>
      </a:accent5>
      <a:accent6>
        <a:srgbClr val="F47735"/>
      </a:accent6>
      <a:hlink>
        <a:srgbClr val="00559A"/>
      </a:hlink>
      <a:folHlink>
        <a:srgbClr val="595851"/>
      </a:folHlink>
    </a:clrScheme>
    <a:fontScheme name="Custom 3">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66687569_Modern blue presentation_AAS_v5" id="{C7B59113-CD15-4341-96CA-86E715D5BE98}" vid="{5A8FDAEB-3DF3-4B3C-A708-49813F8D6F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5757914-1161-4661-9696-421FD6935CDD}">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4C103400-4A22-4E35-B588-4C4D426389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B26E0C9-B2AA-42E6-97B6-E1B7D9EAF12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Modern blue presentation</Template>
  <TotalTime>2301</TotalTime>
  <Words>2289</Words>
  <Application>Microsoft Office PowerPoint</Application>
  <PresentationFormat>Widescreen</PresentationFormat>
  <Paragraphs>169</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Aptos</vt:lpstr>
      <vt:lpstr>Arial</vt:lpstr>
      <vt:lpstr>Calibri</vt:lpstr>
      <vt:lpstr>Trade Gothic LT Pro</vt:lpstr>
      <vt:lpstr>Trebuchet MS</vt:lpstr>
      <vt:lpstr>Office Theme</vt:lpstr>
      <vt:lpstr>Psychologized Culture and Drug Therapy</vt:lpstr>
      <vt:lpstr>Examples of Our Psychologized Culture</vt:lpstr>
      <vt:lpstr>Yes, There is a Physical Component</vt:lpstr>
      <vt:lpstr>DSM5 – The Diagnostic &amp; Statistical Manual for Mental Illness – Fifth Edition</vt:lpstr>
      <vt:lpstr>Medical Diagnosis vs. Psychiatric Diagnosis</vt:lpstr>
      <vt:lpstr>Chemical imbalance theory </vt:lpstr>
      <vt:lpstr>Chemical imbalance theory </vt:lpstr>
      <vt:lpstr>Chemical imbalance theory </vt:lpstr>
      <vt:lpstr>Psychotropic Drug Info / Nomenclature</vt:lpstr>
      <vt:lpstr>Do Antidepressants work?</vt:lpstr>
      <vt:lpstr>Science Fictions</vt:lpstr>
      <vt:lpstr>Psychology</vt:lpstr>
      <vt:lpstr>Drugs and Their Use in Treating Mental Health Issues</vt:lpstr>
      <vt:lpstr>Changing the Vocabulary with Counselees</vt:lpstr>
      <vt:lpstr>Transitioning the Conversation</vt:lpstr>
      <vt:lpstr>Untangling the Use of Psychologized Labels.</vt:lpstr>
      <vt:lpstr>Addressing Questions – Psychotropic Medication</vt:lpstr>
      <vt:lpstr>Counseling with Compassion and Humility</vt:lpstr>
      <vt:lpstr>Counseling with Compassion and Humility</vt:lpstr>
      <vt:lpstr>Adverse Effects of Antidepressant Medication</vt:lpstr>
      <vt:lpstr>Working with a Counselee and Their DSM Diagnosis</vt:lpstr>
      <vt:lpstr>Conclusions</vt:lpstr>
      <vt:lpstr>Conclusions</vt:lpstr>
      <vt:lpstr>Thank You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Butch Mullins</dc:creator>
  <cp:lastModifiedBy>Kevin and Cindy Lee</cp:lastModifiedBy>
  <cp:revision>4</cp:revision>
  <dcterms:created xsi:type="dcterms:W3CDTF">2024-06-07T19:38:55Z</dcterms:created>
  <dcterms:modified xsi:type="dcterms:W3CDTF">2024-12-13T15:20:11Z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