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79" r:id="rId1"/>
  </p:sldMasterIdLst>
  <p:notesMasterIdLst>
    <p:notesMasterId r:id="rId27"/>
  </p:notesMasterIdLst>
  <p:handoutMasterIdLst>
    <p:handoutMasterId r:id="rId28"/>
  </p:handoutMasterIdLst>
  <p:sldIdLst>
    <p:sldId id="256" r:id="rId2"/>
    <p:sldId id="419" r:id="rId3"/>
    <p:sldId id="422" r:id="rId4"/>
    <p:sldId id="415" r:id="rId5"/>
    <p:sldId id="423" r:id="rId6"/>
    <p:sldId id="416" r:id="rId7"/>
    <p:sldId id="424" r:id="rId8"/>
    <p:sldId id="397" r:id="rId9"/>
    <p:sldId id="413" r:id="rId10"/>
    <p:sldId id="398" r:id="rId11"/>
    <p:sldId id="420" r:id="rId12"/>
    <p:sldId id="421" r:id="rId13"/>
    <p:sldId id="399" r:id="rId14"/>
    <p:sldId id="400" r:id="rId15"/>
    <p:sldId id="425" r:id="rId16"/>
    <p:sldId id="402" r:id="rId17"/>
    <p:sldId id="405" r:id="rId18"/>
    <p:sldId id="406" r:id="rId19"/>
    <p:sldId id="407" r:id="rId20"/>
    <p:sldId id="408" r:id="rId21"/>
    <p:sldId id="410" r:id="rId22"/>
    <p:sldId id="403" r:id="rId23"/>
    <p:sldId id="404" r:id="rId24"/>
    <p:sldId id="411" r:id="rId25"/>
    <p:sldId id="412" r:id="rId26"/>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95" autoAdjust="0"/>
    <p:restoredTop sz="94671" autoAdjust="0"/>
  </p:normalViewPr>
  <p:slideViewPr>
    <p:cSldViewPr>
      <p:cViewPr varScale="1">
        <p:scale>
          <a:sx n="70" d="100"/>
          <a:sy n="70" d="100"/>
        </p:scale>
        <p:origin x="1877" y="2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DCBE7C42-5F3C-4F6A-840C-D0631B5FC40F}" type="datetimeFigureOut">
              <a:rPr lang="en-US" smtClean="0"/>
              <a:pPr/>
              <a:t>7/17/2025</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B1769551-FC92-42BD-9040-8333C0992D28}"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C2123875-051D-45C4-827D-6AD47C2A5692}" type="datetimeFigureOut">
              <a:rPr lang="en-US" smtClean="0"/>
              <a:pPr/>
              <a:t>7/17/2025</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8D3098CD-0FFD-4D6C-B446-65F5E7A1524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16</a:t>
            </a:fld>
            <a:endParaRPr lang="en-US"/>
          </a:p>
        </p:txBody>
      </p:sp>
    </p:spTree>
    <p:extLst>
      <p:ext uri="{BB962C8B-B14F-4D97-AF65-F5344CB8AC3E}">
        <p14:creationId xmlns:p14="http://schemas.microsoft.com/office/powerpoint/2010/main" val="39605290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17</a:t>
            </a:fld>
            <a:endParaRPr lang="en-US"/>
          </a:p>
        </p:txBody>
      </p:sp>
    </p:spTree>
    <p:extLst>
      <p:ext uri="{BB962C8B-B14F-4D97-AF65-F5344CB8AC3E}">
        <p14:creationId xmlns:p14="http://schemas.microsoft.com/office/powerpoint/2010/main" val="256257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18</a:t>
            </a:fld>
            <a:endParaRPr lang="en-US"/>
          </a:p>
        </p:txBody>
      </p:sp>
    </p:spTree>
    <p:extLst>
      <p:ext uri="{BB962C8B-B14F-4D97-AF65-F5344CB8AC3E}">
        <p14:creationId xmlns:p14="http://schemas.microsoft.com/office/powerpoint/2010/main" val="22684826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19</a:t>
            </a:fld>
            <a:endParaRPr lang="en-US"/>
          </a:p>
        </p:txBody>
      </p:sp>
    </p:spTree>
    <p:extLst>
      <p:ext uri="{BB962C8B-B14F-4D97-AF65-F5344CB8AC3E}">
        <p14:creationId xmlns:p14="http://schemas.microsoft.com/office/powerpoint/2010/main" val="33258945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20</a:t>
            </a:fld>
            <a:endParaRPr lang="en-US"/>
          </a:p>
        </p:txBody>
      </p:sp>
    </p:spTree>
    <p:extLst>
      <p:ext uri="{BB962C8B-B14F-4D97-AF65-F5344CB8AC3E}">
        <p14:creationId xmlns:p14="http://schemas.microsoft.com/office/powerpoint/2010/main" val="12618225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21</a:t>
            </a:fld>
            <a:endParaRPr lang="en-US"/>
          </a:p>
        </p:txBody>
      </p:sp>
    </p:spTree>
    <p:extLst>
      <p:ext uri="{BB962C8B-B14F-4D97-AF65-F5344CB8AC3E}">
        <p14:creationId xmlns:p14="http://schemas.microsoft.com/office/powerpoint/2010/main" val="7215646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22</a:t>
            </a:fld>
            <a:endParaRPr lang="en-US"/>
          </a:p>
        </p:txBody>
      </p:sp>
    </p:spTree>
    <p:extLst>
      <p:ext uri="{BB962C8B-B14F-4D97-AF65-F5344CB8AC3E}">
        <p14:creationId xmlns:p14="http://schemas.microsoft.com/office/powerpoint/2010/main" val="2983095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23</a:t>
            </a:fld>
            <a:endParaRPr lang="en-US"/>
          </a:p>
        </p:txBody>
      </p:sp>
    </p:spTree>
    <p:extLst>
      <p:ext uri="{BB962C8B-B14F-4D97-AF65-F5344CB8AC3E}">
        <p14:creationId xmlns:p14="http://schemas.microsoft.com/office/powerpoint/2010/main" val="35575605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24</a:t>
            </a:fld>
            <a:endParaRPr lang="en-US"/>
          </a:p>
        </p:txBody>
      </p:sp>
    </p:spTree>
    <p:extLst>
      <p:ext uri="{BB962C8B-B14F-4D97-AF65-F5344CB8AC3E}">
        <p14:creationId xmlns:p14="http://schemas.microsoft.com/office/powerpoint/2010/main" val="20614919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25</a:t>
            </a:fld>
            <a:endParaRPr lang="en-US"/>
          </a:p>
        </p:txBody>
      </p:sp>
    </p:spTree>
    <p:extLst>
      <p:ext uri="{BB962C8B-B14F-4D97-AF65-F5344CB8AC3E}">
        <p14:creationId xmlns:p14="http://schemas.microsoft.com/office/powerpoint/2010/main" val="423175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2</a:t>
            </a:fld>
            <a:endParaRPr lang="en-US"/>
          </a:p>
        </p:txBody>
      </p:sp>
    </p:spTree>
    <p:extLst>
      <p:ext uri="{BB962C8B-B14F-4D97-AF65-F5344CB8AC3E}">
        <p14:creationId xmlns:p14="http://schemas.microsoft.com/office/powerpoint/2010/main" val="22116392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3</a:t>
            </a:fld>
            <a:endParaRPr lang="en-US"/>
          </a:p>
        </p:txBody>
      </p:sp>
    </p:spTree>
    <p:extLst>
      <p:ext uri="{BB962C8B-B14F-4D97-AF65-F5344CB8AC3E}">
        <p14:creationId xmlns:p14="http://schemas.microsoft.com/office/powerpoint/2010/main" val="1593655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8</a:t>
            </a:fld>
            <a:endParaRPr lang="en-US"/>
          </a:p>
        </p:txBody>
      </p:sp>
    </p:spTree>
    <p:extLst>
      <p:ext uri="{BB962C8B-B14F-4D97-AF65-F5344CB8AC3E}">
        <p14:creationId xmlns:p14="http://schemas.microsoft.com/office/powerpoint/2010/main" val="3776408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9</a:t>
            </a:fld>
            <a:endParaRPr lang="en-US"/>
          </a:p>
        </p:txBody>
      </p:sp>
    </p:spTree>
    <p:extLst>
      <p:ext uri="{BB962C8B-B14F-4D97-AF65-F5344CB8AC3E}">
        <p14:creationId xmlns:p14="http://schemas.microsoft.com/office/powerpoint/2010/main" val="107256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10</a:t>
            </a:fld>
            <a:endParaRPr lang="en-US"/>
          </a:p>
        </p:txBody>
      </p:sp>
    </p:spTree>
    <p:extLst>
      <p:ext uri="{BB962C8B-B14F-4D97-AF65-F5344CB8AC3E}">
        <p14:creationId xmlns:p14="http://schemas.microsoft.com/office/powerpoint/2010/main" val="87569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13</a:t>
            </a:fld>
            <a:endParaRPr lang="en-US"/>
          </a:p>
        </p:txBody>
      </p:sp>
    </p:spTree>
    <p:extLst>
      <p:ext uri="{BB962C8B-B14F-4D97-AF65-F5344CB8AC3E}">
        <p14:creationId xmlns:p14="http://schemas.microsoft.com/office/powerpoint/2010/main" val="4594644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14</a:t>
            </a:fld>
            <a:endParaRPr lang="en-US"/>
          </a:p>
        </p:txBody>
      </p:sp>
    </p:spTree>
    <p:extLst>
      <p:ext uri="{BB962C8B-B14F-4D97-AF65-F5344CB8AC3E}">
        <p14:creationId xmlns:p14="http://schemas.microsoft.com/office/powerpoint/2010/main" val="40139244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15</a:t>
            </a:fld>
            <a:endParaRPr lang="en-US"/>
          </a:p>
        </p:txBody>
      </p:sp>
    </p:spTree>
    <p:extLst>
      <p:ext uri="{BB962C8B-B14F-4D97-AF65-F5344CB8AC3E}">
        <p14:creationId xmlns:p14="http://schemas.microsoft.com/office/powerpoint/2010/main" val="1802090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01A81F0-64EB-413F-94F5-A4E4935C7186}" type="datetimeFigureOut">
              <a:rPr lang="en-US" smtClean="0"/>
              <a:pPr/>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8B8B-2B6E-4FBA-AD2A-D0F6B13E389B}" type="slidenum">
              <a:rPr lang="en-US" smtClean="0"/>
              <a:pPr/>
              <a:t>‹#›</a:t>
            </a:fld>
            <a:endParaRPr lang="en-US"/>
          </a:p>
        </p:txBody>
      </p:sp>
    </p:spTree>
    <p:extLst>
      <p:ext uri="{BB962C8B-B14F-4D97-AF65-F5344CB8AC3E}">
        <p14:creationId xmlns:p14="http://schemas.microsoft.com/office/powerpoint/2010/main" val="1755145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201A81F0-64EB-413F-94F5-A4E4935C7186}" type="datetimeFigureOut">
              <a:rPr lang="en-US" smtClean="0"/>
              <a:pPr/>
              <a:t>7/17/2025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4C8B8B-2B6E-4FBA-AD2A-D0F6B13E389B}" type="slidenum">
              <a:rPr lang="en-US" smtClean="0"/>
              <a:pPr/>
              <a:t>‹#›</a:t>
            </a:fld>
            <a:endParaRPr lang="en-US"/>
          </a:p>
        </p:txBody>
      </p:sp>
    </p:spTree>
    <p:extLst>
      <p:ext uri="{BB962C8B-B14F-4D97-AF65-F5344CB8AC3E}">
        <p14:creationId xmlns:p14="http://schemas.microsoft.com/office/powerpoint/2010/main" val="1704468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1A81F0-64EB-413F-94F5-A4E4935C7186}" type="datetimeFigureOut">
              <a:rPr lang="en-US" smtClean="0"/>
              <a:pPr/>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8B8B-2B6E-4FBA-AD2A-D0F6B13E389B}" type="slidenum">
              <a:rPr lang="en-US" smtClean="0"/>
              <a:pPr/>
              <a:t>‹#›</a:t>
            </a:fld>
            <a:endParaRPr lang="en-US"/>
          </a:p>
        </p:txBody>
      </p:sp>
    </p:spTree>
    <p:extLst>
      <p:ext uri="{BB962C8B-B14F-4D97-AF65-F5344CB8AC3E}">
        <p14:creationId xmlns:p14="http://schemas.microsoft.com/office/powerpoint/2010/main" val="2813696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1A81F0-64EB-413F-94F5-A4E4935C7186}" type="datetimeFigureOut">
              <a:rPr lang="en-US" smtClean="0"/>
              <a:pPr/>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8B8B-2B6E-4FBA-AD2A-D0F6B13E389B}" type="slidenum">
              <a:rPr lang="en-US" smtClean="0"/>
              <a:pPr/>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1906767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1A81F0-64EB-413F-94F5-A4E4935C7186}" type="datetimeFigureOut">
              <a:rPr lang="en-US" smtClean="0"/>
              <a:pPr/>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8B8B-2B6E-4FBA-AD2A-D0F6B13E389B}" type="slidenum">
              <a:rPr lang="en-US" smtClean="0"/>
              <a:pPr/>
              <a:t>‹#›</a:t>
            </a:fld>
            <a:endParaRPr lang="en-US"/>
          </a:p>
        </p:txBody>
      </p:sp>
    </p:spTree>
    <p:extLst>
      <p:ext uri="{BB962C8B-B14F-4D97-AF65-F5344CB8AC3E}">
        <p14:creationId xmlns:p14="http://schemas.microsoft.com/office/powerpoint/2010/main" val="10011543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1A81F0-64EB-413F-94F5-A4E4935C7186}" type="datetimeFigureOut">
              <a:rPr lang="en-US" smtClean="0"/>
              <a:pPr/>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8B8B-2B6E-4FBA-AD2A-D0F6B13E389B}" type="slidenum">
              <a:rPr lang="en-US" smtClean="0"/>
              <a:pPr/>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914300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1A81F0-64EB-413F-94F5-A4E4935C7186}" type="datetimeFigureOut">
              <a:rPr lang="en-US" smtClean="0"/>
              <a:pPr/>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8B8B-2B6E-4FBA-AD2A-D0F6B13E389B}" type="slidenum">
              <a:rPr lang="en-US" smtClean="0"/>
              <a:pPr/>
              <a:t>‹#›</a:t>
            </a:fld>
            <a:endParaRPr lang="en-US"/>
          </a:p>
        </p:txBody>
      </p:sp>
    </p:spTree>
    <p:extLst>
      <p:ext uri="{BB962C8B-B14F-4D97-AF65-F5344CB8AC3E}">
        <p14:creationId xmlns:p14="http://schemas.microsoft.com/office/powerpoint/2010/main" val="30589631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1A81F0-64EB-413F-94F5-A4E4935C7186}" type="datetimeFigureOut">
              <a:rPr lang="en-US" smtClean="0"/>
              <a:pPr/>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8B8B-2B6E-4FBA-AD2A-D0F6B13E389B}" type="slidenum">
              <a:rPr lang="en-US" smtClean="0"/>
              <a:pPr/>
              <a:t>‹#›</a:t>
            </a:fld>
            <a:endParaRPr lang="en-US"/>
          </a:p>
        </p:txBody>
      </p:sp>
    </p:spTree>
    <p:extLst>
      <p:ext uri="{BB962C8B-B14F-4D97-AF65-F5344CB8AC3E}">
        <p14:creationId xmlns:p14="http://schemas.microsoft.com/office/powerpoint/2010/main" val="28341372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1A81F0-64EB-413F-94F5-A4E4935C7186}" type="datetimeFigureOut">
              <a:rPr lang="en-US" smtClean="0"/>
              <a:pPr/>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8B8B-2B6E-4FBA-AD2A-D0F6B13E389B}" type="slidenum">
              <a:rPr lang="en-US" smtClean="0"/>
              <a:pPr/>
              <a:t>‹#›</a:t>
            </a:fld>
            <a:endParaRPr lang="en-US"/>
          </a:p>
        </p:txBody>
      </p:sp>
    </p:spTree>
    <p:extLst>
      <p:ext uri="{BB962C8B-B14F-4D97-AF65-F5344CB8AC3E}">
        <p14:creationId xmlns:p14="http://schemas.microsoft.com/office/powerpoint/2010/main" val="2044280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1A81F0-64EB-413F-94F5-A4E4935C7186}" type="datetimeFigureOut">
              <a:rPr lang="en-US" smtClean="0"/>
              <a:pPr/>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8B8B-2B6E-4FBA-AD2A-D0F6B13E389B}" type="slidenum">
              <a:rPr lang="en-US" smtClean="0"/>
              <a:pPr/>
              <a:t>‹#›</a:t>
            </a:fld>
            <a:endParaRPr lang="en-US"/>
          </a:p>
        </p:txBody>
      </p:sp>
    </p:spTree>
    <p:extLst>
      <p:ext uri="{BB962C8B-B14F-4D97-AF65-F5344CB8AC3E}">
        <p14:creationId xmlns:p14="http://schemas.microsoft.com/office/powerpoint/2010/main" val="2321303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1A81F0-64EB-413F-94F5-A4E4935C7186}" type="datetimeFigureOut">
              <a:rPr lang="en-US" smtClean="0"/>
              <a:pPr/>
              <a:t>7/17/2025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8B8B-2B6E-4FBA-AD2A-D0F6B13E389B}" type="slidenum">
              <a:rPr lang="en-US" smtClean="0"/>
              <a:pPr/>
              <a:t>‹#›</a:t>
            </a:fld>
            <a:endParaRPr lang="en-US"/>
          </a:p>
        </p:txBody>
      </p:sp>
    </p:spTree>
    <p:extLst>
      <p:ext uri="{BB962C8B-B14F-4D97-AF65-F5344CB8AC3E}">
        <p14:creationId xmlns:p14="http://schemas.microsoft.com/office/powerpoint/2010/main" val="1628591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01A81F0-64EB-413F-94F5-A4E4935C7186}" type="datetimeFigureOut">
              <a:rPr lang="en-US" smtClean="0"/>
              <a:pPr/>
              <a:t>7/17/2025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4C8B8B-2B6E-4FBA-AD2A-D0F6B13E389B}" type="slidenum">
              <a:rPr lang="en-US" smtClean="0"/>
              <a:pPr/>
              <a:t>‹#›</a:t>
            </a:fld>
            <a:endParaRPr lang="en-US"/>
          </a:p>
        </p:txBody>
      </p:sp>
    </p:spTree>
    <p:extLst>
      <p:ext uri="{BB962C8B-B14F-4D97-AF65-F5344CB8AC3E}">
        <p14:creationId xmlns:p14="http://schemas.microsoft.com/office/powerpoint/2010/main" val="2880281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01A81F0-64EB-413F-94F5-A4E4935C7186}" type="datetimeFigureOut">
              <a:rPr lang="en-US" smtClean="0"/>
              <a:pPr/>
              <a:t>7/17/2025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4C8B8B-2B6E-4FBA-AD2A-D0F6B13E389B}" type="slidenum">
              <a:rPr lang="en-US" smtClean="0"/>
              <a:pPr/>
              <a:t>‹#›</a:t>
            </a:fld>
            <a:endParaRPr lang="en-US"/>
          </a:p>
        </p:txBody>
      </p:sp>
    </p:spTree>
    <p:extLst>
      <p:ext uri="{BB962C8B-B14F-4D97-AF65-F5344CB8AC3E}">
        <p14:creationId xmlns:p14="http://schemas.microsoft.com/office/powerpoint/2010/main" val="51140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01A81F0-64EB-413F-94F5-A4E4935C7186}" type="datetimeFigureOut">
              <a:rPr lang="en-US" smtClean="0"/>
              <a:pPr/>
              <a:t>7/17/2025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4C8B8B-2B6E-4FBA-AD2A-D0F6B13E389B}" type="slidenum">
              <a:rPr lang="en-US" smtClean="0"/>
              <a:pPr/>
              <a:t>‹#›</a:t>
            </a:fld>
            <a:endParaRPr lang="en-US"/>
          </a:p>
        </p:txBody>
      </p:sp>
    </p:spTree>
    <p:extLst>
      <p:ext uri="{BB962C8B-B14F-4D97-AF65-F5344CB8AC3E}">
        <p14:creationId xmlns:p14="http://schemas.microsoft.com/office/powerpoint/2010/main" val="2878208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1A81F0-64EB-413F-94F5-A4E4935C7186}" type="datetimeFigureOut">
              <a:rPr lang="en-US" smtClean="0"/>
              <a:pPr/>
              <a:t>7/17/2025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4C8B8B-2B6E-4FBA-AD2A-D0F6B13E389B}" type="slidenum">
              <a:rPr lang="en-US" smtClean="0"/>
              <a:pPr/>
              <a:t>‹#›</a:t>
            </a:fld>
            <a:endParaRPr lang="en-US"/>
          </a:p>
        </p:txBody>
      </p:sp>
    </p:spTree>
    <p:extLst>
      <p:ext uri="{BB962C8B-B14F-4D97-AF65-F5344CB8AC3E}">
        <p14:creationId xmlns:p14="http://schemas.microsoft.com/office/powerpoint/2010/main" val="4192187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01A81F0-64EB-413F-94F5-A4E4935C7186}" type="datetimeFigureOut">
              <a:rPr lang="en-US" smtClean="0"/>
              <a:pPr/>
              <a:t>7/17/2025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4C8B8B-2B6E-4FBA-AD2A-D0F6B13E389B}" type="slidenum">
              <a:rPr lang="en-US" smtClean="0"/>
              <a:pPr/>
              <a:t>‹#›</a:t>
            </a:fld>
            <a:endParaRPr lang="en-US"/>
          </a:p>
        </p:txBody>
      </p:sp>
    </p:spTree>
    <p:extLst>
      <p:ext uri="{BB962C8B-B14F-4D97-AF65-F5344CB8AC3E}">
        <p14:creationId xmlns:p14="http://schemas.microsoft.com/office/powerpoint/2010/main" val="55961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01A81F0-64EB-413F-94F5-A4E4935C7186}" type="datetimeFigureOut">
              <a:rPr lang="en-US" smtClean="0"/>
              <a:pPr/>
              <a:t>7/17/2025</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D44C8B8B-2B6E-4FBA-AD2A-D0F6B13E389B}" type="slidenum">
              <a:rPr lang="en-US" smtClean="0"/>
              <a:pPr/>
              <a:t>‹#›</a:t>
            </a:fld>
            <a:endParaRPr lang="en-US"/>
          </a:p>
        </p:txBody>
      </p:sp>
    </p:spTree>
    <p:extLst>
      <p:ext uri="{BB962C8B-B14F-4D97-AF65-F5344CB8AC3E}">
        <p14:creationId xmlns:p14="http://schemas.microsoft.com/office/powerpoint/2010/main" val="1189160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201A81F0-64EB-413F-94F5-A4E4935C7186}" type="datetimeFigureOut">
              <a:rPr lang="en-US" smtClean="0"/>
              <a:pPr/>
              <a:t>7/17/2025</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D44C8B8B-2B6E-4FBA-AD2A-D0F6B13E389B}" type="slidenum">
              <a:rPr lang="en-US" smtClean="0"/>
              <a:pPr/>
              <a:t>‹#›</a:t>
            </a:fld>
            <a:endParaRPr lang="en-US"/>
          </a:p>
        </p:txBody>
      </p:sp>
    </p:spTree>
    <p:extLst>
      <p:ext uri="{BB962C8B-B14F-4D97-AF65-F5344CB8AC3E}">
        <p14:creationId xmlns:p14="http://schemas.microsoft.com/office/powerpoint/2010/main" val="1265321787"/>
      </p:ext>
    </p:extLst>
  </p:cSld>
  <p:clrMap bg1="dk1" tx1="lt1" bg2="dk2" tx2="lt2" accent1="accent1" accent2="accent2" accent3="accent3" accent4="accent4" accent5="accent5" accent6="accent6" hlink="hlink" folHlink="folHlink"/>
  <p:sldLayoutIdLst>
    <p:sldLayoutId id="2147484080" r:id="rId1"/>
    <p:sldLayoutId id="2147484081" r:id="rId2"/>
    <p:sldLayoutId id="2147484082" r:id="rId3"/>
    <p:sldLayoutId id="2147484083" r:id="rId4"/>
    <p:sldLayoutId id="2147484084" r:id="rId5"/>
    <p:sldLayoutId id="2147484085" r:id="rId6"/>
    <p:sldLayoutId id="2147484086" r:id="rId7"/>
    <p:sldLayoutId id="2147484087" r:id="rId8"/>
    <p:sldLayoutId id="2147484088" r:id="rId9"/>
    <p:sldLayoutId id="2147484089" r:id="rId10"/>
    <p:sldLayoutId id="2147484090" r:id="rId11"/>
    <p:sldLayoutId id="2147484091" r:id="rId12"/>
    <p:sldLayoutId id="2147484092" r:id="rId13"/>
    <p:sldLayoutId id="2147484093" r:id="rId14"/>
    <p:sldLayoutId id="2147484094" r:id="rId15"/>
    <p:sldLayoutId id="2147484095" r:id="rId16"/>
    <p:sldLayoutId id="2147484096"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981200"/>
            <a:ext cx="8305800" cy="769441"/>
          </a:xfrm>
          <a:prstGeom prst="rect">
            <a:avLst/>
          </a:prstGeom>
          <a:noFill/>
        </p:spPr>
        <p:txBody>
          <a:bodyPr wrap="square" rtlCol="0">
            <a:spAutoFit/>
          </a:bodyPr>
          <a:lstStyle/>
          <a:p>
            <a:pPr algn="ctr"/>
            <a:r>
              <a:rPr lang="en-US" sz="4400" b="1" dirty="0">
                <a:effectLst>
                  <a:outerShdw blurRad="38100" dist="38100" dir="2700000" algn="tl">
                    <a:srgbClr val="000000">
                      <a:alpha val="43137"/>
                    </a:srgbClr>
                  </a:outerShdw>
                </a:effectLst>
              </a:rPr>
              <a:t>Biblical Communication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76200"/>
            <a:ext cx="8305800" cy="584775"/>
          </a:xfrm>
          <a:prstGeom prst="rect">
            <a:avLst/>
          </a:prstGeom>
          <a:noFill/>
        </p:spPr>
        <p:txBody>
          <a:bodyPr wrap="square" rtlCol="0">
            <a:spAutoFit/>
          </a:bodyPr>
          <a:lstStyle/>
          <a:p>
            <a:pPr algn="ctr"/>
            <a:r>
              <a:rPr lang="en-US" sz="3200" b="1" dirty="0">
                <a:effectLst>
                  <a:outerShdw blurRad="38100" dist="38100" dir="2700000" algn="tl">
                    <a:srgbClr val="000000">
                      <a:alpha val="43137"/>
                    </a:srgbClr>
                  </a:outerShdw>
                </a:effectLst>
              </a:rPr>
              <a:t>Communication</a:t>
            </a:r>
          </a:p>
        </p:txBody>
      </p:sp>
      <p:sp>
        <p:nvSpPr>
          <p:cNvPr id="5" name="TextBox 4">
            <a:extLst>
              <a:ext uri="{FF2B5EF4-FFF2-40B4-BE49-F238E27FC236}">
                <a16:creationId xmlns:a16="http://schemas.microsoft.com/office/drawing/2014/main" id="{D26A56B0-473B-4049-8E4D-948E26239FB3}"/>
              </a:ext>
            </a:extLst>
          </p:cNvPr>
          <p:cNvSpPr txBox="1"/>
          <p:nvPr/>
        </p:nvSpPr>
        <p:spPr>
          <a:xfrm>
            <a:off x="152400" y="638214"/>
            <a:ext cx="8686800" cy="5755422"/>
          </a:xfrm>
          <a:prstGeom prst="rect">
            <a:avLst/>
          </a:prstGeom>
          <a:noFill/>
        </p:spPr>
        <p:txBody>
          <a:bodyPr wrap="square">
            <a:spAutoFit/>
          </a:bodyPr>
          <a:lstStyle/>
          <a:p>
            <a:r>
              <a:rPr lang="en-US" sz="2400" b="1" dirty="0"/>
              <a:t>God made us to </a:t>
            </a:r>
            <a:r>
              <a:rPr lang="en-US" sz="2800" b="1" u="sng" dirty="0">
                <a:solidFill>
                  <a:srgbClr val="FF0000"/>
                </a:solidFill>
              </a:rPr>
              <a:t>help and complement </a:t>
            </a:r>
            <a:r>
              <a:rPr lang="en-US" sz="2400" b="1" dirty="0"/>
              <a:t>each other, He made us differently, to serve different, and </a:t>
            </a:r>
            <a:r>
              <a:rPr lang="en-US" sz="2800" b="1" u="sng" dirty="0">
                <a:solidFill>
                  <a:srgbClr val="FF0000"/>
                </a:solidFill>
              </a:rPr>
              <a:t>complimentary purposes.  </a:t>
            </a:r>
          </a:p>
          <a:p>
            <a:endParaRPr lang="en-US" sz="2400" b="1" dirty="0">
              <a:solidFill>
                <a:schemeClr val="bg1"/>
              </a:solidFill>
            </a:endParaRPr>
          </a:p>
          <a:p>
            <a:r>
              <a:rPr lang="en-US" sz="2400" b="1" dirty="0"/>
              <a:t>Comprehensive and complimentary qualities determine how we approach issues, problems and ideas – to include our dreams, vision, and goals.  As we understand this about each other we can better understand how the other might communicate and react. </a:t>
            </a:r>
          </a:p>
          <a:p>
            <a:endParaRPr lang="en-US" sz="2400" b="1" dirty="0"/>
          </a:p>
          <a:p>
            <a:r>
              <a:rPr lang="en-US" sz="2400" b="1" dirty="0"/>
              <a:t>We each communicate differently and we sometimes have difficulty understanding each other. </a:t>
            </a:r>
          </a:p>
          <a:p>
            <a:endParaRPr lang="en-US" sz="2400" b="1" dirty="0"/>
          </a:p>
          <a:p>
            <a:r>
              <a:rPr lang="en-US" sz="2400" b="1" dirty="0"/>
              <a:t>We may be waffles or knotted ropes.  </a:t>
            </a:r>
          </a:p>
          <a:p>
            <a:r>
              <a:rPr lang="en-US" sz="2400" b="1" dirty="0"/>
              <a:t>We may be spider webs and spaghetti.  </a:t>
            </a:r>
          </a:p>
        </p:txBody>
      </p:sp>
    </p:spTree>
    <p:extLst>
      <p:ext uri="{BB962C8B-B14F-4D97-AF65-F5344CB8AC3E}">
        <p14:creationId xmlns:p14="http://schemas.microsoft.com/office/powerpoint/2010/main" val="2187072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8AF8849-6605-497A-9F86-CDECF8FFCCAD}"/>
              </a:ext>
            </a:extLst>
          </p:cNvPr>
          <p:cNvPicPr>
            <a:picLocks noChangeAspect="1"/>
          </p:cNvPicPr>
          <p:nvPr/>
        </p:nvPicPr>
        <p:blipFill rotWithShape="1">
          <a:blip r:embed="rId2"/>
          <a:srcRect t="20311" r="2" b="15653"/>
          <a:stretch/>
        </p:blipFill>
        <p:spPr>
          <a:xfrm>
            <a:off x="241299" y="321733"/>
            <a:ext cx="8661401" cy="6214534"/>
          </a:xfrm>
          <a:prstGeom prst="rect">
            <a:avLst/>
          </a:prstGeom>
        </p:spPr>
      </p:pic>
    </p:spTree>
    <p:extLst>
      <p:ext uri="{BB962C8B-B14F-4D97-AF65-F5344CB8AC3E}">
        <p14:creationId xmlns:p14="http://schemas.microsoft.com/office/powerpoint/2010/main" val="2246414101"/>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7C0D408-00CF-4758-9825-9643CDC2A52D}"/>
              </a:ext>
            </a:extLst>
          </p:cNvPr>
          <p:cNvPicPr>
            <a:picLocks noChangeAspect="1"/>
          </p:cNvPicPr>
          <p:nvPr/>
        </p:nvPicPr>
        <p:blipFill>
          <a:blip r:embed="rId2"/>
          <a:stretch>
            <a:fillRect/>
          </a:stretch>
        </p:blipFill>
        <p:spPr>
          <a:xfrm>
            <a:off x="1178924" y="403941"/>
            <a:ext cx="6786151" cy="6050117"/>
          </a:xfrm>
          <a:prstGeom prst="rect">
            <a:avLst/>
          </a:prstGeom>
        </p:spPr>
      </p:pic>
      <p:sp>
        <p:nvSpPr>
          <p:cNvPr id="5" name="Freeform: Shape 4">
            <a:extLst>
              <a:ext uri="{FF2B5EF4-FFF2-40B4-BE49-F238E27FC236}">
                <a16:creationId xmlns:a16="http://schemas.microsoft.com/office/drawing/2014/main" id="{FE8E21CC-3E1B-49EE-9BEC-3D99CCD082BA}"/>
              </a:ext>
            </a:extLst>
          </p:cNvPr>
          <p:cNvSpPr/>
          <p:nvPr/>
        </p:nvSpPr>
        <p:spPr>
          <a:xfrm>
            <a:off x="5824025" y="1885071"/>
            <a:ext cx="422030" cy="527027"/>
          </a:xfrm>
          <a:custGeom>
            <a:avLst/>
            <a:gdLst>
              <a:gd name="connsiteX0" fmla="*/ 323557 w 422030"/>
              <a:gd name="connsiteY0" fmla="*/ 126609 h 527027"/>
              <a:gd name="connsiteX1" fmla="*/ 253218 w 422030"/>
              <a:gd name="connsiteY1" fmla="*/ 70338 h 527027"/>
              <a:gd name="connsiteX2" fmla="*/ 211015 w 422030"/>
              <a:gd name="connsiteY2" fmla="*/ 28135 h 527027"/>
              <a:gd name="connsiteX3" fmla="*/ 154744 w 422030"/>
              <a:gd name="connsiteY3" fmla="*/ 0 h 527027"/>
              <a:gd name="connsiteX4" fmla="*/ 84406 w 422030"/>
              <a:gd name="connsiteY4" fmla="*/ 42203 h 527027"/>
              <a:gd name="connsiteX5" fmla="*/ 0 w 422030"/>
              <a:gd name="connsiteY5" fmla="*/ 126609 h 527027"/>
              <a:gd name="connsiteX6" fmla="*/ 42203 w 422030"/>
              <a:gd name="connsiteY6" fmla="*/ 379827 h 527027"/>
              <a:gd name="connsiteX7" fmla="*/ 70338 w 422030"/>
              <a:gd name="connsiteY7" fmla="*/ 407963 h 527027"/>
              <a:gd name="connsiteX8" fmla="*/ 140677 w 422030"/>
              <a:gd name="connsiteY8" fmla="*/ 464234 h 527027"/>
              <a:gd name="connsiteX9" fmla="*/ 379827 w 422030"/>
              <a:gd name="connsiteY9" fmla="*/ 478301 h 527027"/>
              <a:gd name="connsiteX10" fmla="*/ 393895 w 422030"/>
              <a:gd name="connsiteY10" fmla="*/ 422031 h 527027"/>
              <a:gd name="connsiteX11" fmla="*/ 422030 w 422030"/>
              <a:gd name="connsiteY11" fmla="*/ 365760 h 527027"/>
              <a:gd name="connsiteX12" fmla="*/ 393895 w 422030"/>
              <a:gd name="connsiteY12" fmla="*/ 211015 h 527027"/>
              <a:gd name="connsiteX13" fmla="*/ 323557 w 422030"/>
              <a:gd name="connsiteY13" fmla="*/ 126609 h 52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22030" h="527027">
                <a:moveTo>
                  <a:pt x="323557" y="126609"/>
                </a:moveTo>
                <a:cubicBezTo>
                  <a:pt x="300111" y="103163"/>
                  <a:pt x="275815" y="90110"/>
                  <a:pt x="253218" y="70338"/>
                </a:cubicBezTo>
                <a:cubicBezTo>
                  <a:pt x="238246" y="57237"/>
                  <a:pt x="227204" y="39698"/>
                  <a:pt x="211015" y="28135"/>
                </a:cubicBezTo>
                <a:cubicBezTo>
                  <a:pt x="193950" y="15946"/>
                  <a:pt x="173501" y="9378"/>
                  <a:pt x="154744" y="0"/>
                </a:cubicBezTo>
                <a:cubicBezTo>
                  <a:pt x="131298" y="14068"/>
                  <a:pt x="104983" y="24198"/>
                  <a:pt x="84406" y="42203"/>
                </a:cubicBezTo>
                <a:cubicBezTo>
                  <a:pt x="-83098" y="188770"/>
                  <a:pt x="144752" y="30109"/>
                  <a:pt x="0" y="126609"/>
                </a:cubicBezTo>
                <a:cubicBezTo>
                  <a:pt x="8335" y="243304"/>
                  <a:pt x="-13065" y="296925"/>
                  <a:pt x="42203" y="379827"/>
                </a:cubicBezTo>
                <a:cubicBezTo>
                  <a:pt x="49560" y="390863"/>
                  <a:pt x="62053" y="397606"/>
                  <a:pt x="70338" y="407963"/>
                </a:cubicBezTo>
                <a:cubicBezTo>
                  <a:pt x="116614" y="465810"/>
                  <a:pt x="73736" y="441920"/>
                  <a:pt x="140677" y="464234"/>
                </a:cubicBezTo>
                <a:cubicBezTo>
                  <a:pt x="217835" y="541392"/>
                  <a:pt x="202976" y="549041"/>
                  <a:pt x="379827" y="478301"/>
                </a:cubicBezTo>
                <a:cubicBezTo>
                  <a:pt x="397778" y="471121"/>
                  <a:pt x="387106" y="440134"/>
                  <a:pt x="393895" y="422031"/>
                </a:cubicBezTo>
                <a:cubicBezTo>
                  <a:pt x="401258" y="402395"/>
                  <a:pt x="412652" y="384517"/>
                  <a:pt x="422030" y="365760"/>
                </a:cubicBezTo>
                <a:cubicBezTo>
                  <a:pt x="420395" y="354311"/>
                  <a:pt x="407162" y="237549"/>
                  <a:pt x="393895" y="211015"/>
                </a:cubicBezTo>
                <a:cubicBezTo>
                  <a:pt x="377174" y="177574"/>
                  <a:pt x="347003" y="150055"/>
                  <a:pt x="323557" y="126609"/>
                </a:cubicBezTo>
                <a:close/>
              </a:path>
            </a:pathLst>
          </a:cu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5">
            <a:extLst>
              <a:ext uri="{FF2B5EF4-FFF2-40B4-BE49-F238E27FC236}">
                <a16:creationId xmlns:a16="http://schemas.microsoft.com/office/drawing/2014/main" id="{3C8D5A31-18A7-4CD5-9A41-7D27A576D396}"/>
              </a:ext>
            </a:extLst>
          </p:cNvPr>
          <p:cNvSpPr/>
          <p:nvPr/>
        </p:nvSpPr>
        <p:spPr>
          <a:xfrm>
            <a:off x="5964702" y="1800665"/>
            <a:ext cx="182880" cy="168812"/>
          </a:xfrm>
          <a:custGeom>
            <a:avLst/>
            <a:gdLst>
              <a:gd name="connsiteX0" fmla="*/ 56270 w 182880"/>
              <a:gd name="connsiteY0" fmla="*/ 168812 h 168812"/>
              <a:gd name="connsiteX1" fmla="*/ 14067 w 182880"/>
              <a:gd name="connsiteY1" fmla="*/ 126609 h 168812"/>
              <a:gd name="connsiteX2" fmla="*/ 0 w 182880"/>
              <a:gd name="connsiteY2" fmla="*/ 84406 h 168812"/>
              <a:gd name="connsiteX3" fmla="*/ 42203 w 182880"/>
              <a:gd name="connsiteY3" fmla="*/ 0 h 168812"/>
              <a:gd name="connsiteX4" fmla="*/ 182880 w 182880"/>
              <a:gd name="connsiteY4" fmla="*/ 14067 h 1688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 h="168812">
                <a:moveTo>
                  <a:pt x="56270" y="168812"/>
                </a:moveTo>
                <a:cubicBezTo>
                  <a:pt x="42202" y="154744"/>
                  <a:pt x="25102" y="143162"/>
                  <a:pt x="14067" y="126609"/>
                </a:cubicBezTo>
                <a:cubicBezTo>
                  <a:pt x="5842" y="114271"/>
                  <a:pt x="0" y="99235"/>
                  <a:pt x="0" y="84406"/>
                </a:cubicBezTo>
                <a:cubicBezTo>
                  <a:pt x="0" y="55283"/>
                  <a:pt x="27976" y="21339"/>
                  <a:pt x="42203" y="0"/>
                </a:cubicBezTo>
                <a:cubicBezTo>
                  <a:pt x="173473" y="14585"/>
                  <a:pt x="126349" y="14067"/>
                  <a:pt x="182880" y="14067"/>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a:extLst>
              <a:ext uri="{FF2B5EF4-FFF2-40B4-BE49-F238E27FC236}">
                <a16:creationId xmlns:a16="http://schemas.microsoft.com/office/drawing/2014/main" id="{2390785B-A402-4AAC-9BD5-FDBEFC83EB0E}"/>
              </a:ext>
            </a:extLst>
          </p:cNvPr>
          <p:cNvSpPr/>
          <p:nvPr/>
        </p:nvSpPr>
        <p:spPr>
          <a:xfrm>
            <a:off x="5583836" y="2053883"/>
            <a:ext cx="226121" cy="182880"/>
          </a:xfrm>
          <a:custGeom>
            <a:avLst/>
            <a:gdLst>
              <a:gd name="connsiteX0" fmla="*/ 226121 w 226121"/>
              <a:gd name="connsiteY0" fmla="*/ 0 h 182880"/>
              <a:gd name="connsiteX1" fmla="*/ 43241 w 226121"/>
              <a:gd name="connsiteY1" fmla="*/ 42203 h 182880"/>
              <a:gd name="connsiteX2" fmla="*/ 1038 w 226121"/>
              <a:gd name="connsiteY2" fmla="*/ 84406 h 182880"/>
              <a:gd name="connsiteX3" fmla="*/ 15106 w 226121"/>
              <a:gd name="connsiteY3" fmla="*/ 140677 h 182880"/>
              <a:gd name="connsiteX4" fmla="*/ 15106 w 226121"/>
              <a:gd name="connsiteY4" fmla="*/ 182880 h 182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121" h="182880">
                <a:moveTo>
                  <a:pt x="226121" y="0"/>
                </a:moveTo>
                <a:cubicBezTo>
                  <a:pt x="165161" y="14068"/>
                  <a:pt x="101820" y="20236"/>
                  <a:pt x="43241" y="42203"/>
                </a:cubicBezTo>
                <a:cubicBezTo>
                  <a:pt x="24613" y="49188"/>
                  <a:pt x="6503" y="65277"/>
                  <a:pt x="1038" y="84406"/>
                </a:cubicBezTo>
                <a:cubicBezTo>
                  <a:pt x="-4273" y="102996"/>
                  <a:pt x="12372" y="121537"/>
                  <a:pt x="15106" y="140677"/>
                </a:cubicBezTo>
                <a:cubicBezTo>
                  <a:pt x="17096" y="154603"/>
                  <a:pt x="15106" y="168812"/>
                  <a:pt x="15106" y="18288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Shape 7">
            <a:extLst>
              <a:ext uri="{FF2B5EF4-FFF2-40B4-BE49-F238E27FC236}">
                <a16:creationId xmlns:a16="http://schemas.microsoft.com/office/drawing/2014/main" id="{9FBD96AB-BCAA-4303-9E95-389876003B5E}"/>
              </a:ext>
            </a:extLst>
          </p:cNvPr>
          <p:cNvSpPr/>
          <p:nvPr/>
        </p:nvSpPr>
        <p:spPr>
          <a:xfrm>
            <a:off x="5598853" y="2222695"/>
            <a:ext cx="253307" cy="323557"/>
          </a:xfrm>
          <a:custGeom>
            <a:avLst/>
            <a:gdLst>
              <a:gd name="connsiteX0" fmla="*/ 253307 w 253307"/>
              <a:gd name="connsiteY0" fmla="*/ 0 h 323557"/>
              <a:gd name="connsiteX1" fmla="*/ 112630 w 253307"/>
              <a:gd name="connsiteY1" fmla="*/ 42203 h 323557"/>
              <a:gd name="connsiteX2" fmla="*/ 84495 w 253307"/>
              <a:gd name="connsiteY2" fmla="*/ 70339 h 323557"/>
              <a:gd name="connsiteX3" fmla="*/ 14156 w 253307"/>
              <a:gd name="connsiteY3" fmla="*/ 196948 h 323557"/>
              <a:gd name="connsiteX4" fmla="*/ 14156 w 253307"/>
              <a:gd name="connsiteY4" fmla="*/ 323557 h 3235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307" h="323557">
                <a:moveTo>
                  <a:pt x="253307" y="0"/>
                </a:moveTo>
                <a:cubicBezTo>
                  <a:pt x="206415" y="14068"/>
                  <a:pt x="157821" y="23373"/>
                  <a:pt x="112630" y="42203"/>
                </a:cubicBezTo>
                <a:cubicBezTo>
                  <a:pt x="100387" y="47304"/>
                  <a:pt x="92780" y="59982"/>
                  <a:pt x="84495" y="70339"/>
                </a:cubicBezTo>
                <a:cubicBezTo>
                  <a:pt x="54103" y="108330"/>
                  <a:pt x="35654" y="153952"/>
                  <a:pt x="14156" y="196948"/>
                </a:cubicBezTo>
                <a:cubicBezTo>
                  <a:pt x="-5710" y="276415"/>
                  <a:pt x="-3703" y="234260"/>
                  <a:pt x="14156" y="323557"/>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2DA2032-3F98-4B53-902B-9CC8B7F91613}"/>
              </a:ext>
            </a:extLst>
          </p:cNvPr>
          <p:cNvSpPr/>
          <p:nvPr/>
        </p:nvSpPr>
        <p:spPr>
          <a:xfrm>
            <a:off x="6189785" y="2039815"/>
            <a:ext cx="295421" cy="98474"/>
          </a:xfrm>
          <a:custGeom>
            <a:avLst/>
            <a:gdLst>
              <a:gd name="connsiteX0" fmla="*/ 0 w 295421"/>
              <a:gd name="connsiteY0" fmla="*/ 70339 h 98474"/>
              <a:gd name="connsiteX1" fmla="*/ 98473 w 295421"/>
              <a:gd name="connsiteY1" fmla="*/ 42203 h 98474"/>
              <a:gd name="connsiteX2" fmla="*/ 126609 w 295421"/>
              <a:gd name="connsiteY2" fmla="*/ 14068 h 98474"/>
              <a:gd name="connsiteX3" fmla="*/ 168812 w 295421"/>
              <a:gd name="connsiteY3" fmla="*/ 0 h 98474"/>
              <a:gd name="connsiteX4" fmla="*/ 295421 w 295421"/>
              <a:gd name="connsiteY4" fmla="*/ 98474 h 98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421" h="98474">
                <a:moveTo>
                  <a:pt x="0" y="70339"/>
                </a:moveTo>
                <a:cubicBezTo>
                  <a:pt x="32824" y="60960"/>
                  <a:pt x="67277" y="56068"/>
                  <a:pt x="98473" y="42203"/>
                </a:cubicBezTo>
                <a:cubicBezTo>
                  <a:pt x="110593" y="36816"/>
                  <a:pt x="115236" y="20892"/>
                  <a:pt x="126609" y="14068"/>
                </a:cubicBezTo>
                <a:cubicBezTo>
                  <a:pt x="139325" y="6439"/>
                  <a:pt x="154744" y="4689"/>
                  <a:pt x="168812" y="0"/>
                </a:cubicBezTo>
                <a:cubicBezTo>
                  <a:pt x="286658" y="88386"/>
                  <a:pt x="248194" y="51250"/>
                  <a:pt x="295421" y="98474"/>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767DB15C-1F61-45D3-835C-2C7D119A65FF}"/>
              </a:ext>
            </a:extLst>
          </p:cNvPr>
          <p:cNvSpPr/>
          <p:nvPr/>
        </p:nvSpPr>
        <p:spPr>
          <a:xfrm>
            <a:off x="5880295" y="2335237"/>
            <a:ext cx="112542" cy="450166"/>
          </a:xfrm>
          <a:custGeom>
            <a:avLst/>
            <a:gdLst>
              <a:gd name="connsiteX0" fmla="*/ 112542 w 112542"/>
              <a:gd name="connsiteY0" fmla="*/ 0 h 450166"/>
              <a:gd name="connsiteX1" fmla="*/ 56271 w 112542"/>
              <a:gd name="connsiteY1" fmla="*/ 98474 h 450166"/>
              <a:gd name="connsiteX2" fmla="*/ 14068 w 112542"/>
              <a:gd name="connsiteY2" fmla="*/ 154745 h 450166"/>
              <a:gd name="connsiteX3" fmla="*/ 0 w 112542"/>
              <a:gd name="connsiteY3" fmla="*/ 225083 h 450166"/>
              <a:gd name="connsiteX4" fmla="*/ 14068 w 112542"/>
              <a:gd name="connsiteY4" fmla="*/ 337625 h 450166"/>
              <a:gd name="connsiteX5" fmla="*/ 56271 w 112542"/>
              <a:gd name="connsiteY5" fmla="*/ 379828 h 450166"/>
              <a:gd name="connsiteX6" fmla="*/ 98474 w 112542"/>
              <a:gd name="connsiteY6" fmla="*/ 450166 h 4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542" h="450166">
                <a:moveTo>
                  <a:pt x="112542" y="0"/>
                </a:moveTo>
                <a:cubicBezTo>
                  <a:pt x="93785" y="32825"/>
                  <a:pt x="76568" y="66579"/>
                  <a:pt x="56271" y="98474"/>
                </a:cubicBezTo>
                <a:cubicBezTo>
                  <a:pt x="43683" y="118255"/>
                  <a:pt x="23590" y="133320"/>
                  <a:pt x="14068" y="154745"/>
                </a:cubicBezTo>
                <a:cubicBezTo>
                  <a:pt x="4357" y="176595"/>
                  <a:pt x="4689" y="201637"/>
                  <a:pt x="0" y="225083"/>
                </a:cubicBezTo>
                <a:cubicBezTo>
                  <a:pt x="4689" y="262597"/>
                  <a:pt x="1148" y="302095"/>
                  <a:pt x="14068" y="337625"/>
                </a:cubicBezTo>
                <a:cubicBezTo>
                  <a:pt x="20867" y="356322"/>
                  <a:pt x="45235" y="363275"/>
                  <a:pt x="56271" y="379828"/>
                </a:cubicBezTo>
                <a:cubicBezTo>
                  <a:pt x="129319" y="489399"/>
                  <a:pt x="10853" y="362545"/>
                  <a:pt x="98474" y="450166"/>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A40BA05-75C1-4B4E-A5B1-848048F2CBE1}"/>
              </a:ext>
            </a:extLst>
          </p:cNvPr>
          <p:cNvSpPr/>
          <p:nvPr/>
        </p:nvSpPr>
        <p:spPr>
          <a:xfrm>
            <a:off x="6231988" y="2248430"/>
            <a:ext cx="323557" cy="185281"/>
          </a:xfrm>
          <a:custGeom>
            <a:avLst/>
            <a:gdLst>
              <a:gd name="connsiteX0" fmla="*/ 0 w 323557"/>
              <a:gd name="connsiteY0" fmla="*/ 16468 h 185281"/>
              <a:gd name="connsiteX1" fmla="*/ 70338 w 323557"/>
              <a:gd name="connsiteY1" fmla="*/ 2401 h 185281"/>
              <a:gd name="connsiteX2" fmla="*/ 140677 w 323557"/>
              <a:gd name="connsiteY2" fmla="*/ 72739 h 185281"/>
              <a:gd name="connsiteX3" fmla="*/ 253218 w 323557"/>
              <a:gd name="connsiteY3" fmla="*/ 157145 h 185281"/>
              <a:gd name="connsiteX4" fmla="*/ 281354 w 323557"/>
              <a:gd name="connsiteY4" fmla="*/ 185281 h 185281"/>
              <a:gd name="connsiteX5" fmla="*/ 323557 w 323557"/>
              <a:gd name="connsiteY5" fmla="*/ 157145 h 185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3557" h="185281">
                <a:moveTo>
                  <a:pt x="0" y="16468"/>
                </a:moveTo>
                <a:cubicBezTo>
                  <a:pt x="23446" y="11779"/>
                  <a:pt x="48138" y="-6479"/>
                  <a:pt x="70338" y="2401"/>
                </a:cubicBezTo>
                <a:cubicBezTo>
                  <a:pt x="101124" y="14716"/>
                  <a:pt x="117231" y="49293"/>
                  <a:pt x="140677" y="72739"/>
                </a:cubicBezTo>
                <a:cubicBezTo>
                  <a:pt x="227654" y="159715"/>
                  <a:pt x="130857" y="69744"/>
                  <a:pt x="253218" y="157145"/>
                </a:cubicBezTo>
                <a:cubicBezTo>
                  <a:pt x="264011" y="164854"/>
                  <a:pt x="268091" y="185281"/>
                  <a:pt x="281354" y="185281"/>
                </a:cubicBezTo>
                <a:cubicBezTo>
                  <a:pt x="298261" y="185281"/>
                  <a:pt x="309489" y="166524"/>
                  <a:pt x="323557" y="157145"/>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B37A874-1227-41CF-B4ED-458B81FA89AD}"/>
              </a:ext>
            </a:extLst>
          </p:cNvPr>
          <p:cNvSpPr/>
          <p:nvPr/>
        </p:nvSpPr>
        <p:spPr>
          <a:xfrm>
            <a:off x="5751823" y="1758462"/>
            <a:ext cx="244422" cy="239150"/>
          </a:xfrm>
          <a:custGeom>
            <a:avLst/>
            <a:gdLst>
              <a:gd name="connsiteX0" fmla="*/ 128472 w 244422"/>
              <a:gd name="connsiteY0" fmla="*/ 28135 h 239150"/>
              <a:gd name="connsiteX1" fmla="*/ 58134 w 244422"/>
              <a:gd name="connsiteY1" fmla="*/ 0 h 239150"/>
              <a:gd name="connsiteX2" fmla="*/ 15931 w 244422"/>
              <a:gd name="connsiteY2" fmla="*/ 98473 h 239150"/>
              <a:gd name="connsiteX3" fmla="*/ 72202 w 244422"/>
              <a:gd name="connsiteY3" fmla="*/ 182880 h 239150"/>
              <a:gd name="connsiteX4" fmla="*/ 170675 w 244422"/>
              <a:gd name="connsiteY4" fmla="*/ 239150 h 239150"/>
              <a:gd name="connsiteX5" fmla="*/ 241014 w 244422"/>
              <a:gd name="connsiteY5" fmla="*/ 196947 h 239150"/>
              <a:gd name="connsiteX6" fmla="*/ 226946 w 244422"/>
              <a:gd name="connsiteY6" fmla="*/ 140676 h 239150"/>
              <a:gd name="connsiteX7" fmla="*/ 128472 w 244422"/>
              <a:gd name="connsiteY7" fmla="*/ 28135 h 23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4422" h="239150">
                <a:moveTo>
                  <a:pt x="128472" y="28135"/>
                </a:moveTo>
                <a:cubicBezTo>
                  <a:pt x="100337" y="4689"/>
                  <a:pt x="83386" y="0"/>
                  <a:pt x="58134" y="0"/>
                </a:cubicBezTo>
                <a:cubicBezTo>
                  <a:pt x="-16879" y="0"/>
                  <a:pt x="-5265" y="51842"/>
                  <a:pt x="15931" y="98473"/>
                </a:cubicBezTo>
                <a:cubicBezTo>
                  <a:pt x="29924" y="129257"/>
                  <a:pt x="53445" y="154744"/>
                  <a:pt x="72202" y="182880"/>
                </a:cubicBezTo>
                <a:cubicBezTo>
                  <a:pt x="113600" y="244978"/>
                  <a:pt x="83758" y="221767"/>
                  <a:pt x="170675" y="239150"/>
                </a:cubicBezTo>
                <a:cubicBezTo>
                  <a:pt x="194121" y="225082"/>
                  <a:pt x="227448" y="220687"/>
                  <a:pt x="241014" y="196947"/>
                </a:cubicBezTo>
                <a:cubicBezTo>
                  <a:pt x="250607" y="180160"/>
                  <a:pt x="238033" y="156515"/>
                  <a:pt x="226946" y="140676"/>
                </a:cubicBezTo>
                <a:cubicBezTo>
                  <a:pt x="177503" y="70044"/>
                  <a:pt x="156607" y="51581"/>
                  <a:pt x="128472" y="28135"/>
                </a:cubicBezTo>
                <a:close/>
              </a:path>
            </a:pathLst>
          </a:cu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2431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4008"/>
            <a:ext cx="8305800" cy="584775"/>
          </a:xfrm>
          <a:prstGeom prst="rect">
            <a:avLst/>
          </a:prstGeom>
          <a:noFill/>
        </p:spPr>
        <p:txBody>
          <a:bodyPr wrap="square" rtlCol="0">
            <a:spAutoFit/>
          </a:bodyPr>
          <a:lstStyle/>
          <a:p>
            <a:pPr algn="ctr"/>
            <a:r>
              <a:rPr lang="en-US" sz="3200" b="1" dirty="0">
                <a:effectLst>
                  <a:outerShdw blurRad="38100" dist="38100" dir="2700000" algn="tl">
                    <a:srgbClr val="000000">
                      <a:alpha val="43137"/>
                    </a:srgbClr>
                  </a:outerShdw>
                </a:effectLst>
              </a:rPr>
              <a:t>Communication</a:t>
            </a:r>
          </a:p>
        </p:txBody>
      </p:sp>
      <p:sp>
        <p:nvSpPr>
          <p:cNvPr id="5" name="TextBox 4">
            <a:extLst>
              <a:ext uri="{FF2B5EF4-FFF2-40B4-BE49-F238E27FC236}">
                <a16:creationId xmlns:a16="http://schemas.microsoft.com/office/drawing/2014/main" id="{CE03886A-5576-4CDD-B519-73F1B52309A9}"/>
              </a:ext>
            </a:extLst>
          </p:cNvPr>
          <p:cNvSpPr txBox="1"/>
          <p:nvPr/>
        </p:nvSpPr>
        <p:spPr>
          <a:xfrm>
            <a:off x="301690" y="1109123"/>
            <a:ext cx="8534400" cy="5786199"/>
          </a:xfrm>
          <a:prstGeom prst="rect">
            <a:avLst/>
          </a:prstGeom>
          <a:noFill/>
        </p:spPr>
        <p:txBody>
          <a:bodyPr wrap="square">
            <a:spAutoFit/>
          </a:bodyPr>
          <a:lstStyle/>
          <a:p>
            <a:r>
              <a:rPr lang="en-US" sz="2600" b="1" dirty="0"/>
              <a:t>Communication is </a:t>
            </a:r>
            <a:r>
              <a:rPr lang="en-US" sz="2800" b="1" u="sng" dirty="0">
                <a:solidFill>
                  <a:srgbClr val="FF0000"/>
                </a:solidFill>
              </a:rPr>
              <a:t>effective transmitting and receiving.  </a:t>
            </a:r>
          </a:p>
          <a:p>
            <a:endParaRPr lang="en-US" sz="2600" b="1" dirty="0">
              <a:solidFill>
                <a:schemeClr val="bg1"/>
              </a:solidFill>
            </a:endParaRPr>
          </a:p>
          <a:p>
            <a:r>
              <a:rPr lang="en-US" sz="2600" b="1" dirty="0"/>
              <a:t>Includes verbal, physical, and attitudinal communication.  Sometimes it’s important to get the other’s attention if not currently talking or paying direct attention to each other.  The art is in </a:t>
            </a:r>
            <a:r>
              <a:rPr lang="en-US" sz="2800" b="1" u="sng" dirty="0">
                <a:solidFill>
                  <a:srgbClr val="FF0000"/>
                </a:solidFill>
              </a:rPr>
              <a:t>good listening and feedback</a:t>
            </a:r>
            <a:r>
              <a:rPr lang="en-US" sz="2600" b="1" dirty="0">
                <a:solidFill>
                  <a:schemeClr val="bg1"/>
                </a:solidFill>
              </a:rPr>
              <a:t>.                          </a:t>
            </a:r>
          </a:p>
          <a:p>
            <a:endParaRPr lang="en-US" sz="2600" b="1" dirty="0">
              <a:solidFill>
                <a:schemeClr val="bg1"/>
              </a:solidFill>
            </a:endParaRPr>
          </a:p>
          <a:p>
            <a:r>
              <a:rPr lang="en-US" sz="2600" b="1" dirty="0"/>
              <a:t>Good listening is paying attention and staying in contact, staying engaged, not drifting off.  Good listening is not being quiet, waiting to talk.</a:t>
            </a:r>
          </a:p>
          <a:p>
            <a:endParaRPr lang="en-US" sz="2600" b="1" dirty="0">
              <a:solidFill>
                <a:schemeClr val="bg1"/>
              </a:solidFill>
            </a:endParaRPr>
          </a:p>
          <a:p>
            <a:endParaRPr lang="en-US" sz="2600" b="1" dirty="0">
              <a:solidFill>
                <a:schemeClr val="bg1"/>
              </a:solidFill>
            </a:endParaRPr>
          </a:p>
        </p:txBody>
      </p:sp>
    </p:spTree>
    <p:extLst>
      <p:ext uri="{BB962C8B-B14F-4D97-AF65-F5344CB8AC3E}">
        <p14:creationId xmlns:p14="http://schemas.microsoft.com/office/powerpoint/2010/main" val="1103072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30480"/>
            <a:ext cx="8305800" cy="584775"/>
          </a:xfrm>
          <a:prstGeom prst="rect">
            <a:avLst/>
          </a:prstGeom>
          <a:noFill/>
        </p:spPr>
        <p:txBody>
          <a:bodyPr wrap="square" rtlCol="0">
            <a:spAutoFit/>
          </a:bodyPr>
          <a:lstStyle/>
          <a:p>
            <a:pPr algn="ctr"/>
            <a:r>
              <a:rPr lang="en-US" sz="3200" b="1" dirty="0">
                <a:effectLst>
                  <a:outerShdw blurRad="38100" dist="38100" dir="2700000" algn="tl">
                    <a:srgbClr val="000000">
                      <a:alpha val="43137"/>
                    </a:srgbClr>
                  </a:outerShdw>
                </a:effectLst>
              </a:rPr>
              <a:t>Communication</a:t>
            </a:r>
          </a:p>
        </p:txBody>
      </p:sp>
      <p:sp>
        <p:nvSpPr>
          <p:cNvPr id="5" name="TextBox 4">
            <a:extLst>
              <a:ext uri="{FF2B5EF4-FFF2-40B4-BE49-F238E27FC236}">
                <a16:creationId xmlns:a16="http://schemas.microsoft.com/office/drawing/2014/main" id="{6E4B276E-6D1C-482C-8B78-17993BF329B7}"/>
              </a:ext>
            </a:extLst>
          </p:cNvPr>
          <p:cNvSpPr txBox="1"/>
          <p:nvPr/>
        </p:nvSpPr>
        <p:spPr>
          <a:xfrm>
            <a:off x="250371" y="1674673"/>
            <a:ext cx="8893629" cy="5262979"/>
          </a:xfrm>
          <a:prstGeom prst="rect">
            <a:avLst/>
          </a:prstGeom>
          <a:noFill/>
        </p:spPr>
        <p:txBody>
          <a:bodyPr wrap="square">
            <a:spAutoFit/>
          </a:bodyPr>
          <a:lstStyle/>
          <a:p>
            <a:r>
              <a:rPr lang="en-US" sz="2800" b="1" u="sng" dirty="0">
                <a:solidFill>
                  <a:srgbClr val="FF0000"/>
                </a:solidFill>
              </a:rPr>
              <a:t>Feedback</a:t>
            </a:r>
            <a:r>
              <a:rPr lang="en-US" sz="2800" b="1" dirty="0">
                <a:solidFill>
                  <a:schemeClr val="bg1"/>
                </a:solidFill>
              </a:rPr>
              <a:t> </a:t>
            </a:r>
            <a:r>
              <a:rPr lang="en-US" sz="2800" b="1" dirty="0"/>
              <a:t>is active listening; acknowledge one another’s communication by acknowledging that we heard and understood what the other was saying (James 1:19-20).</a:t>
            </a:r>
          </a:p>
          <a:p>
            <a:endParaRPr lang="en-US" sz="2800" b="1" dirty="0"/>
          </a:p>
          <a:p>
            <a:r>
              <a:rPr lang="en-US" sz="2800" b="1" dirty="0"/>
              <a:t>We need to understand each other and the need for us to consider this make-up when we are talking to each other, especially for long, complex, sensitive, and potentially adverse conversations.  </a:t>
            </a:r>
          </a:p>
          <a:p>
            <a:endParaRPr lang="en-US" sz="2800" b="1" dirty="0"/>
          </a:p>
          <a:p>
            <a:endParaRPr lang="en-US" sz="2800" b="1" dirty="0">
              <a:solidFill>
                <a:schemeClr val="bg1"/>
              </a:solidFill>
            </a:endParaRPr>
          </a:p>
        </p:txBody>
      </p:sp>
    </p:spTree>
    <p:extLst>
      <p:ext uri="{BB962C8B-B14F-4D97-AF65-F5344CB8AC3E}">
        <p14:creationId xmlns:p14="http://schemas.microsoft.com/office/powerpoint/2010/main" val="1525285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30480"/>
            <a:ext cx="8305800" cy="584775"/>
          </a:xfrm>
          <a:prstGeom prst="rect">
            <a:avLst/>
          </a:prstGeom>
          <a:noFill/>
        </p:spPr>
        <p:txBody>
          <a:bodyPr wrap="square" rtlCol="0">
            <a:spAutoFit/>
          </a:bodyPr>
          <a:lstStyle/>
          <a:p>
            <a:pPr algn="ctr"/>
            <a:r>
              <a:rPr lang="en-US" sz="3200" b="1" dirty="0">
                <a:effectLst>
                  <a:outerShdw blurRad="38100" dist="38100" dir="2700000" algn="tl">
                    <a:srgbClr val="000000">
                      <a:alpha val="43137"/>
                    </a:srgbClr>
                  </a:outerShdw>
                </a:effectLst>
              </a:rPr>
              <a:t>Communication</a:t>
            </a:r>
          </a:p>
        </p:txBody>
      </p:sp>
      <p:sp>
        <p:nvSpPr>
          <p:cNvPr id="5" name="TextBox 4">
            <a:extLst>
              <a:ext uri="{FF2B5EF4-FFF2-40B4-BE49-F238E27FC236}">
                <a16:creationId xmlns:a16="http://schemas.microsoft.com/office/drawing/2014/main" id="{6E4B276E-6D1C-482C-8B78-17993BF329B7}"/>
              </a:ext>
            </a:extLst>
          </p:cNvPr>
          <p:cNvSpPr txBox="1"/>
          <p:nvPr/>
        </p:nvSpPr>
        <p:spPr>
          <a:xfrm>
            <a:off x="239485" y="762000"/>
            <a:ext cx="8893629" cy="4832092"/>
          </a:xfrm>
          <a:prstGeom prst="rect">
            <a:avLst/>
          </a:prstGeom>
          <a:noFill/>
        </p:spPr>
        <p:txBody>
          <a:bodyPr wrap="square">
            <a:spAutoFit/>
          </a:bodyPr>
          <a:lstStyle/>
          <a:p>
            <a:endParaRPr lang="en-US" sz="2800" b="1" dirty="0"/>
          </a:p>
          <a:p>
            <a:r>
              <a:rPr lang="en-US" sz="2800" b="1" dirty="0"/>
              <a:t>Philippians 2:3-4 -</a:t>
            </a:r>
          </a:p>
          <a:p>
            <a:r>
              <a:rPr lang="en-US" sz="2800" b="1" dirty="0"/>
              <a:t>Good communication takes love, respect, effort and practice.  Takes</a:t>
            </a:r>
            <a:r>
              <a:rPr lang="en-US" sz="2800" b="1" dirty="0">
                <a:solidFill>
                  <a:schemeClr val="bg1"/>
                </a:solidFill>
              </a:rPr>
              <a:t> </a:t>
            </a:r>
            <a:r>
              <a:rPr lang="en-US" sz="2800" b="1" u="sng" dirty="0">
                <a:solidFill>
                  <a:srgbClr val="FF0000"/>
                </a:solidFill>
              </a:rPr>
              <a:t>humility</a:t>
            </a:r>
            <a:r>
              <a:rPr lang="en-US" sz="2800" b="1" dirty="0">
                <a:solidFill>
                  <a:schemeClr val="bg1"/>
                </a:solidFill>
              </a:rPr>
              <a:t> </a:t>
            </a:r>
            <a:r>
              <a:rPr lang="en-US" sz="2800" b="1" dirty="0"/>
              <a:t>as we are instructed to consider others before ourselves. </a:t>
            </a:r>
          </a:p>
          <a:p>
            <a:endParaRPr lang="en-US" sz="2800" b="1" dirty="0"/>
          </a:p>
          <a:p>
            <a:r>
              <a:rPr lang="en-US" sz="2800" b="1" dirty="0"/>
              <a:t>Always have in mind that what the other person has to say is important and to approach our conversations in that way.</a:t>
            </a:r>
          </a:p>
          <a:p>
            <a:endParaRPr lang="en-US" sz="2800" b="1" dirty="0">
              <a:solidFill>
                <a:schemeClr val="bg1"/>
              </a:solidFill>
            </a:endParaRPr>
          </a:p>
          <a:p>
            <a:endParaRPr lang="en-US" sz="2800" b="1" dirty="0">
              <a:solidFill>
                <a:schemeClr val="bg1"/>
              </a:solidFill>
            </a:endParaRPr>
          </a:p>
        </p:txBody>
      </p:sp>
    </p:spTree>
    <p:extLst>
      <p:ext uri="{BB962C8B-B14F-4D97-AF65-F5344CB8AC3E}">
        <p14:creationId xmlns:p14="http://schemas.microsoft.com/office/powerpoint/2010/main" val="15175010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6412"/>
            <a:ext cx="8305800" cy="584775"/>
          </a:xfrm>
          <a:prstGeom prst="rect">
            <a:avLst/>
          </a:prstGeom>
          <a:noFill/>
        </p:spPr>
        <p:txBody>
          <a:bodyPr wrap="square" rtlCol="0">
            <a:spAutoFit/>
          </a:bodyPr>
          <a:lstStyle/>
          <a:p>
            <a:pPr algn="ctr"/>
            <a:r>
              <a:rPr lang="en-US" sz="3200" b="1" dirty="0">
                <a:effectLst>
                  <a:outerShdw blurRad="38100" dist="38100" dir="2700000" algn="tl">
                    <a:srgbClr val="000000">
                      <a:alpha val="43137"/>
                    </a:srgbClr>
                  </a:outerShdw>
                </a:effectLst>
              </a:rPr>
              <a:t>Communication</a:t>
            </a:r>
          </a:p>
        </p:txBody>
      </p:sp>
      <p:sp>
        <p:nvSpPr>
          <p:cNvPr id="5" name="TextBox 4">
            <a:extLst>
              <a:ext uri="{FF2B5EF4-FFF2-40B4-BE49-F238E27FC236}">
                <a16:creationId xmlns:a16="http://schemas.microsoft.com/office/drawing/2014/main" id="{15664E72-A5DD-46FC-9F18-CC40AB2A0FF2}"/>
              </a:ext>
            </a:extLst>
          </p:cNvPr>
          <p:cNvSpPr txBox="1"/>
          <p:nvPr/>
        </p:nvSpPr>
        <p:spPr>
          <a:xfrm>
            <a:off x="190500" y="597176"/>
            <a:ext cx="8763000" cy="6299545"/>
          </a:xfrm>
          <a:prstGeom prst="rect">
            <a:avLst/>
          </a:prstGeom>
          <a:noFill/>
        </p:spPr>
        <p:txBody>
          <a:bodyPr wrap="square">
            <a:spAutoFit/>
          </a:bodyPr>
          <a:lstStyle/>
          <a:p>
            <a:r>
              <a:rPr lang="en-US" sz="2400" b="1" dirty="0"/>
              <a:t>Effective communication takes discipline, self-control, and consideration.  Ask yourself these questions:</a:t>
            </a:r>
          </a:p>
          <a:p>
            <a:endParaRPr lang="en-US" sz="2400" b="1" dirty="0"/>
          </a:p>
          <a:p>
            <a:pPr>
              <a:lnSpc>
                <a:spcPct val="150000"/>
              </a:lnSpc>
            </a:pPr>
            <a:r>
              <a:rPr lang="en-US" sz="2400" b="1" dirty="0"/>
              <a:t>	A.  Am I being appropriately and sufficiently open and honest?</a:t>
            </a:r>
          </a:p>
          <a:p>
            <a:pPr>
              <a:lnSpc>
                <a:spcPct val="150000"/>
              </a:lnSpc>
            </a:pPr>
            <a:r>
              <a:rPr lang="en-US" sz="2400" b="1" dirty="0"/>
              <a:t>	B.  Do I have the proper motive for saying what I’m about to say?</a:t>
            </a:r>
          </a:p>
          <a:p>
            <a:pPr>
              <a:lnSpc>
                <a:spcPct val="150000"/>
              </a:lnSpc>
            </a:pPr>
            <a:r>
              <a:rPr lang="en-US" sz="2400" b="1" dirty="0"/>
              <a:t>	C.  Will what I’m about to speak be beneficial?</a:t>
            </a:r>
          </a:p>
          <a:p>
            <a:pPr>
              <a:lnSpc>
                <a:spcPct val="150000"/>
              </a:lnSpc>
            </a:pPr>
            <a:r>
              <a:rPr lang="en-US" sz="2400" b="1" dirty="0"/>
              <a:t>	D.  Am I ready to say it in the best possible manner?</a:t>
            </a:r>
          </a:p>
          <a:p>
            <a:pPr>
              <a:lnSpc>
                <a:spcPct val="150000"/>
              </a:lnSpc>
            </a:pPr>
            <a:r>
              <a:rPr lang="en-US" sz="2400" b="1" dirty="0"/>
              <a:t>	E.  When is the best time?  Is this the best time?</a:t>
            </a:r>
          </a:p>
          <a:p>
            <a:r>
              <a:rPr lang="en-US" sz="2400" b="1" dirty="0"/>
              <a:t>	F.  Is what I’m about to say adapted to the needs of the other person?</a:t>
            </a:r>
          </a:p>
          <a:p>
            <a:pPr>
              <a:lnSpc>
                <a:spcPct val="150000"/>
              </a:lnSpc>
            </a:pPr>
            <a:r>
              <a:rPr lang="en-US" sz="2400" b="1" dirty="0"/>
              <a:t>	G. Where should I say it?  Is this the best place?</a:t>
            </a:r>
          </a:p>
        </p:txBody>
      </p:sp>
    </p:spTree>
    <p:extLst>
      <p:ext uri="{BB962C8B-B14F-4D97-AF65-F5344CB8AC3E}">
        <p14:creationId xmlns:p14="http://schemas.microsoft.com/office/powerpoint/2010/main" val="23774000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0"/>
            <a:ext cx="8305800" cy="584775"/>
          </a:xfrm>
          <a:prstGeom prst="rect">
            <a:avLst/>
          </a:prstGeom>
          <a:noFill/>
        </p:spPr>
        <p:txBody>
          <a:bodyPr wrap="square" rtlCol="0">
            <a:spAutoFit/>
          </a:bodyPr>
          <a:lstStyle/>
          <a:p>
            <a:pPr algn="ctr"/>
            <a:r>
              <a:rPr lang="en-US" sz="3200" b="1" dirty="0">
                <a:effectLst>
                  <a:outerShdw blurRad="38100" dist="38100" dir="2700000" algn="tl">
                    <a:srgbClr val="000000">
                      <a:alpha val="43137"/>
                    </a:srgbClr>
                  </a:outerShdw>
                </a:effectLst>
              </a:rPr>
              <a:t>Communication</a:t>
            </a:r>
          </a:p>
        </p:txBody>
      </p:sp>
      <p:sp>
        <p:nvSpPr>
          <p:cNvPr id="5" name="TextBox 4">
            <a:extLst>
              <a:ext uri="{FF2B5EF4-FFF2-40B4-BE49-F238E27FC236}">
                <a16:creationId xmlns:a16="http://schemas.microsoft.com/office/drawing/2014/main" id="{AA07F33A-57B0-4A2F-87D7-153930B65539}"/>
              </a:ext>
            </a:extLst>
          </p:cNvPr>
          <p:cNvSpPr txBox="1"/>
          <p:nvPr/>
        </p:nvSpPr>
        <p:spPr>
          <a:xfrm>
            <a:off x="-38100" y="477612"/>
            <a:ext cx="9448800" cy="6863417"/>
          </a:xfrm>
          <a:prstGeom prst="rect">
            <a:avLst/>
          </a:prstGeom>
          <a:noFill/>
        </p:spPr>
        <p:txBody>
          <a:bodyPr wrap="square">
            <a:spAutoFit/>
          </a:bodyPr>
          <a:lstStyle/>
          <a:p>
            <a:r>
              <a:rPr lang="en-US" sz="2200" b="1" dirty="0"/>
              <a:t>To Communicate Successfully Make A Decision In Your Heart:</a:t>
            </a:r>
          </a:p>
          <a:p>
            <a:endParaRPr lang="en-US" sz="2200" b="1" dirty="0"/>
          </a:p>
          <a:p>
            <a:r>
              <a:rPr lang="en-US" sz="2200" b="1" dirty="0"/>
              <a:t>1. To Listen Carefully Before You Speak   (Pr. 18:2, 13,  17)</a:t>
            </a:r>
          </a:p>
          <a:p>
            <a:endParaRPr lang="en-US" sz="2200" b="1" dirty="0"/>
          </a:p>
          <a:p>
            <a:r>
              <a:rPr lang="en-US" sz="2200" b="1" dirty="0"/>
              <a:t>2. To Answer Softly (Pr. 15:1; 16:21)</a:t>
            </a:r>
          </a:p>
          <a:p>
            <a:endParaRPr lang="en-US" sz="2200" b="1" dirty="0"/>
          </a:p>
          <a:p>
            <a:r>
              <a:rPr lang="en-US" sz="2200" b="1" dirty="0"/>
              <a:t>3. Never To Spread Gossip (Pr. 16:27-28; 26:20-21)</a:t>
            </a:r>
          </a:p>
          <a:p>
            <a:endParaRPr lang="en-US" sz="2200" b="1" dirty="0"/>
          </a:p>
          <a:p>
            <a:r>
              <a:rPr lang="en-US" sz="2200" b="1" dirty="0"/>
              <a:t>4. Not To Be Too Wordy (Pr. 17:27)</a:t>
            </a:r>
          </a:p>
          <a:p>
            <a:endParaRPr lang="en-US" sz="2200" b="1" dirty="0"/>
          </a:p>
          <a:p>
            <a:r>
              <a:rPr lang="en-US" sz="2200" b="1" dirty="0"/>
              <a:t>5. Know When To Be Silent (Pr. 17:28)</a:t>
            </a:r>
          </a:p>
          <a:p>
            <a:endParaRPr lang="en-US" sz="2200" b="1" dirty="0"/>
          </a:p>
          <a:p>
            <a:r>
              <a:rPr lang="en-US" sz="2200" b="1" dirty="0"/>
              <a:t>6. Purpose To Always Tell The Truth (Pr. 26:18-19)</a:t>
            </a:r>
          </a:p>
          <a:p>
            <a:endParaRPr lang="en-US" sz="2200" b="1" dirty="0"/>
          </a:p>
          <a:p>
            <a:r>
              <a:rPr lang="en-US" sz="2200" b="1" dirty="0"/>
              <a:t>7. To Know When To Stop Teasing (Pr. 26:18-19)</a:t>
            </a:r>
          </a:p>
          <a:p>
            <a:endParaRPr lang="en-US" sz="2200" b="1" dirty="0"/>
          </a:p>
          <a:p>
            <a:r>
              <a:rPr lang="en-US" sz="2200" b="1" dirty="0"/>
              <a:t>8. Never To Play The Part Of The Scoffer (Pr. 22:10)</a:t>
            </a:r>
          </a:p>
          <a:p>
            <a:endParaRPr lang="en-US" sz="2200" b="1" dirty="0"/>
          </a:p>
          <a:p>
            <a:r>
              <a:rPr lang="en-US" sz="2200" b="1" dirty="0"/>
              <a:t>9. To Put Away Pride And Arrogance (Pr. 28:25; 13:10)</a:t>
            </a:r>
          </a:p>
          <a:p>
            <a:endParaRPr lang="en-US" sz="2200" b="1" dirty="0">
              <a:solidFill>
                <a:schemeClr val="bg1"/>
              </a:solidFill>
            </a:endParaRPr>
          </a:p>
        </p:txBody>
      </p:sp>
    </p:spTree>
    <p:extLst>
      <p:ext uri="{BB962C8B-B14F-4D97-AF65-F5344CB8AC3E}">
        <p14:creationId xmlns:p14="http://schemas.microsoft.com/office/powerpoint/2010/main" val="876221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228600"/>
            <a:ext cx="8305800" cy="584775"/>
          </a:xfrm>
          <a:prstGeom prst="rect">
            <a:avLst/>
          </a:prstGeom>
          <a:noFill/>
        </p:spPr>
        <p:txBody>
          <a:bodyPr wrap="square" rtlCol="0">
            <a:spAutoFit/>
          </a:bodyPr>
          <a:lstStyle/>
          <a:p>
            <a:pPr algn="ctr"/>
            <a:r>
              <a:rPr lang="en-US" sz="3200" b="1" dirty="0">
                <a:effectLst>
                  <a:outerShdw blurRad="38100" dist="38100" dir="2700000" algn="tl">
                    <a:srgbClr val="000000">
                      <a:alpha val="43137"/>
                    </a:srgbClr>
                  </a:outerShdw>
                </a:effectLst>
              </a:rPr>
              <a:t>Communication</a:t>
            </a:r>
          </a:p>
        </p:txBody>
      </p:sp>
      <p:sp>
        <p:nvSpPr>
          <p:cNvPr id="5" name="TextBox 4">
            <a:extLst>
              <a:ext uri="{FF2B5EF4-FFF2-40B4-BE49-F238E27FC236}">
                <a16:creationId xmlns:a16="http://schemas.microsoft.com/office/drawing/2014/main" id="{DFD5DD61-CE3B-4FAF-AC8A-42A9DF6544D2}"/>
              </a:ext>
            </a:extLst>
          </p:cNvPr>
          <p:cNvSpPr txBox="1"/>
          <p:nvPr/>
        </p:nvSpPr>
        <p:spPr>
          <a:xfrm>
            <a:off x="152400" y="828615"/>
            <a:ext cx="8839200" cy="5632311"/>
          </a:xfrm>
          <a:prstGeom prst="rect">
            <a:avLst/>
          </a:prstGeom>
          <a:noFill/>
        </p:spPr>
        <p:txBody>
          <a:bodyPr wrap="square">
            <a:spAutoFit/>
          </a:bodyPr>
          <a:lstStyle/>
          <a:p>
            <a:r>
              <a:rPr lang="en-US" sz="2400" b="1" dirty="0"/>
              <a:t>Seven disciplines to improve communication skills:</a:t>
            </a:r>
          </a:p>
          <a:p>
            <a:endParaRPr lang="en-US" sz="2400" b="1" dirty="0"/>
          </a:p>
          <a:p>
            <a:r>
              <a:rPr lang="en-US" sz="2400" b="1" dirty="0"/>
              <a:t>1. Learn to pray – teach me how to communicate properly and allow God to convict and change me</a:t>
            </a:r>
          </a:p>
          <a:p>
            <a:endParaRPr lang="en-US" sz="2400" b="1" dirty="0"/>
          </a:p>
          <a:p>
            <a:r>
              <a:rPr lang="en-US" sz="2400" b="1" dirty="0"/>
              <a:t>2. Learn to say nothing when appropriate – keeps anger from building and sin from occurring</a:t>
            </a:r>
          </a:p>
          <a:p>
            <a:endParaRPr lang="en-US" sz="2400" b="1" dirty="0"/>
          </a:p>
          <a:p>
            <a:r>
              <a:rPr lang="en-US" sz="2400" b="1" dirty="0"/>
              <a:t>3. Learn to wait – Are there better times of the day/week for discussing particular topics. Waiting until God’s timing prevents discussions from escalating into arguments.</a:t>
            </a:r>
          </a:p>
          <a:p>
            <a:endParaRPr lang="en-US" sz="2400" b="1" dirty="0"/>
          </a:p>
          <a:p>
            <a:r>
              <a:rPr lang="en-US" sz="2400" b="1" dirty="0"/>
              <a:t>4. Learn to make a list – makes sure that nothing is left out and each item can be discussed in an orderly (less overwhelming) fashion</a:t>
            </a:r>
          </a:p>
        </p:txBody>
      </p:sp>
    </p:spTree>
    <p:extLst>
      <p:ext uri="{BB962C8B-B14F-4D97-AF65-F5344CB8AC3E}">
        <p14:creationId xmlns:p14="http://schemas.microsoft.com/office/powerpoint/2010/main" val="10901182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9100" y="152400"/>
            <a:ext cx="8305800" cy="584775"/>
          </a:xfrm>
          <a:prstGeom prst="rect">
            <a:avLst/>
          </a:prstGeom>
          <a:noFill/>
        </p:spPr>
        <p:txBody>
          <a:bodyPr wrap="square" rtlCol="0">
            <a:spAutoFit/>
          </a:bodyPr>
          <a:lstStyle/>
          <a:p>
            <a:pPr algn="ctr"/>
            <a:r>
              <a:rPr lang="en-US" sz="3200" b="1" dirty="0">
                <a:effectLst>
                  <a:outerShdw blurRad="38100" dist="38100" dir="2700000" algn="tl">
                    <a:srgbClr val="000000">
                      <a:alpha val="43137"/>
                    </a:srgbClr>
                  </a:outerShdw>
                </a:effectLst>
              </a:rPr>
              <a:t>Communication</a:t>
            </a:r>
          </a:p>
        </p:txBody>
      </p:sp>
      <p:sp>
        <p:nvSpPr>
          <p:cNvPr id="5" name="TextBox 4">
            <a:extLst>
              <a:ext uri="{FF2B5EF4-FFF2-40B4-BE49-F238E27FC236}">
                <a16:creationId xmlns:a16="http://schemas.microsoft.com/office/drawing/2014/main" id="{FB34BBA4-F065-485D-B2CE-BDC116F32BBB}"/>
              </a:ext>
            </a:extLst>
          </p:cNvPr>
          <p:cNvSpPr txBox="1"/>
          <p:nvPr/>
        </p:nvSpPr>
        <p:spPr>
          <a:xfrm>
            <a:off x="76200" y="990600"/>
            <a:ext cx="8420100" cy="5632311"/>
          </a:xfrm>
          <a:prstGeom prst="rect">
            <a:avLst/>
          </a:prstGeom>
          <a:noFill/>
        </p:spPr>
        <p:txBody>
          <a:bodyPr wrap="square">
            <a:spAutoFit/>
          </a:bodyPr>
          <a:lstStyle/>
          <a:p>
            <a:r>
              <a:rPr lang="en-US" sz="2400" b="1" dirty="0"/>
              <a:t>Seven disciplines to improve communication skills (cont.):</a:t>
            </a:r>
          </a:p>
          <a:p>
            <a:r>
              <a:rPr lang="en-US" sz="2400" b="1" dirty="0"/>
              <a:t>	</a:t>
            </a:r>
          </a:p>
          <a:p>
            <a:r>
              <a:rPr lang="en-US" sz="2400" b="1" dirty="0"/>
              <a:t>5. Learn to make an appointment – make a date to communicate about important matters. This sets a time and allows both parties an opportunity to gather thoughts on a subject.</a:t>
            </a:r>
          </a:p>
          <a:p>
            <a:endParaRPr lang="en-US" sz="2400" b="1" dirty="0"/>
          </a:p>
          <a:p>
            <a:r>
              <a:rPr lang="en-US" sz="2400" b="1" dirty="0"/>
              <a:t>6. Learn to write it out – write out exactly what I want to say, allow time to calm self, return to read it once calm and edit as necessary. This allows me to get it out, think about, and ensure that I don’t say anything rash.</a:t>
            </a:r>
          </a:p>
          <a:p>
            <a:endParaRPr lang="en-US" sz="2400" b="1" dirty="0"/>
          </a:p>
          <a:p>
            <a:r>
              <a:rPr lang="en-US" sz="2400" b="1" dirty="0"/>
              <a:t>7. Learn to take the blame – “I don’t understand, can you help me…” is better than “that won’t work!”</a:t>
            </a:r>
          </a:p>
        </p:txBody>
      </p:sp>
    </p:spTree>
    <p:extLst>
      <p:ext uri="{BB962C8B-B14F-4D97-AF65-F5344CB8AC3E}">
        <p14:creationId xmlns:p14="http://schemas.microsoft.com/office/powerpoint/2010/main" val="1635269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533400"/>
            <a:ext cx="8077200" cy="5816977"/>
          </a:xfrm>
          <a:prstGeom prst="rect">
            <a:avLst/>
          </a:prstGeom>
          <a:noFill/>
        </p:spPr>
        <p:txBody>
          <a:bodyPr wrap="square" rtlCol="0">
            <a:spAutoFit/>
          </a:bodyPr>
          <a:lstStyle/>
          <a:p>
            <a:r>
              <a:rPr lang="en-US" sz="2400" b="1" dirty="0">
                <a:effectLst>
                  <a:outerShdw blurRad="38100" dist="38100" dir="2700000" algn="tl">
                    <a:srgbClr val="000000">
                      <a:alpha val="43137"/>
                    </a:srgbClr>
                  </a:outerShdw>
                </a:effectLst>
              </a:rPr>
              <a:t>The Bible speaks often about how we talk to one another and the positive effects of </a:t>
            </a:r>
            <a:r>
              <a:rPr lang="en-US" sz="2800" b="1" u="sng" dirty="0">
                <a:solidFill>
                  <a:srgbClr val="FF0000"/>
                </a:solidFill>
                <a:effectLst>
                  <a:outerShdw blurRad="38100" dist="38100" dir="2700000" algn="tl">
                    <a:srgbClr val="000000">
                      <a:alpha val="43137"/>
                    </a:srgbClr>
                  </a:outerShdw>
                </a:effectLst>
              </a:rPr>
              <a:t>righteous, edifying </a:t>
            </a:r>
            <a:r>
              <a:rPr lang="en-US" sz="2400" b="1" dirty="0">
                <a:effectLst>
                  <a:outerShdw blurRad="38100" dist="38100" dir="2700000" algn="tl">
                    <a:srgbClr val="000000">
                      <a:alpha val="43137"/>
                    </a:srgbClr>
                  </a:outerShdw>
                </a:effectLst>
              </a:rPr>
              <a:t>speech or the tearing down from an</a:t>
            </a:r>
            <a:r>
              <a:rPr lang="en-US" sz="2400" b="1" dirty="0">
                <a:solidFill>
                  <a:schemeClr val="bg1"/>
                </a:solidFill>
                <a:effectLst>
                  <a:outerShdw blurRad="38100" dist="38100" dir="2700000" algn="tl">
                    <a:srgbClr val="000000">
                      <a:alpha val="43137"/>
                    </a:srgbClr>
                  </a:outerShdw>
                </a:effectLst>
              </a:rPr>
              <a:t> </a:t>
            </a:r>
            <a:r>
              <a:rPr lang="en-US" sz="2800" b="1" u="sng" dirty="0">
                <a:solidFill>
                  <a:srgbClr val="FF0000"/>
                </a:solidFill>
                <a:effectLst>
                  <a:outerShdw blurRad="38100" dist="38100" dir="2700000" algn="tl">
                    <a:srgbClr val="000000">
                      <a:alpha val="43137"/>
                    </a:srgbClr>
                  </a:outerShdw>
                </a:effectLst>
              </a:rPr>
              <a:t>untamed, destructive</a:t>
            </a:r>
            <a:r>
              <a:rPr lang="en-US" sz="2400" b="1" dirty="0">
                <a:solidFill>
                  <a:schemeClr val="bg1"/>
                </a:solidFill>
                <a:effectLst>
                  <a:outerShdw blurRad="38100" dist="38100" dir="2700000" algn="tl">
                    <a:srgbClr val="000000">
                      <a:alpha val="43137"/>
                    </a:srgbClr>
                  </a:outerShdw>
                </a:effectLst>
              </a:rPr>
              <a:t> </a:t>
            </a:r>
            <a:r>
              <a:rPr lang="en-US" sz="2400" b="1" dirty="0">
                <a:effectLst>
                  <a:outerShdw blurRad="38100" dist="38100" dir="2700000" algn="tl">
                    <a:srgbClr val="000000">
                      <a:alpha val="43137"/>
                    </a:srgbClr>
                  </a:outerShdw>
                </a:effectLst>
              </a:rPr>
              <a:t>tongue. </a:t>
            </a:r>
          </a:p>
          <a:p>
            <a:endParaRPr lang="en-US" sz="2400" b="1" dirty="0">
              <a:solidFill>
                <a:schemeClr val="bg1"/>
              </a:solidFill>
              <a:effectLst>
                <a:outerShdw blurRad="38100" dist="38100" dir="2700000" algn="tl">
                  <a:srgbClr val="000000">
                    <a:alpha val="43137"/>
                  </a:srgbClr>
                </a:outerShdw>
              </a:effectLst>
            </a:endParaRPr>
          </a:p>
          <a:p>
            <a:endParaRPr lang="en-US" sz="2400" b="1" dirty="0">
              <a:solidFill>
                <a:schemeClr val="bg1"/>
              </a:solidFill>
              <a:effectLst>
                <a:outerShdw blurRad="38100" dist="38100" dir="2700000" algn="tl">
                  <a:srgbClr val="000000">
                    <a:alpha val="43137"/>
                  </a:srgbClr>
                </a:outerShdw>
              </a:effectLst>
            </a:endParaRPr>
          </a:p>
          <a:p>
            <a:r>
              <a:rPr lang="en-US" sz="2400" b="1" dirty="0">
                <a:effectLst>
                  <a:outerShdw blurRad="38100" dist="38100" dir="2700000" algn="tl">
                    <a:srgbClr val="000000">
                      <a:alpha val="43137"/>
                    </a:srgbClr>
                  </a:outerShdw>
                </a:effectLst>
              </a:rPr>
              <a:t>Ephesians 4: 15-16 – Goal of our communication.</a:t>
            </a:r>
          </a:p>
          <a:p>
            <a:endParaRPr lang="en-US" sz="2400" b="1" dirty="0">
              <a:effectLst>
                <a:outerShdw blurRad="38100" dist="38100" dir="2700000" algn="tl">
                  <a:srgbClr val="000000">
                    <a:alpha val="43137"/>
                  </a:srgbClr>
                </a:outerShdw>
              </a:effectLst>
            </a:endParaRPr>
          </a:p>
          <a:p>
            <a:r>
              <a:rPr lang="en-US" sz="2400" b="1" dirty="0">
                <a:effectLst>
                  <a:outerShdw blurRad="38100" dist="38100" dir="2700000" algn="tl">
                    <a:srgbClr val="000000">
                      <a:alpha val="43137"/>
                    </a:srgbClr>
                  </a:outerShdw>
                </a:effectLst>
              </a:rPr>
              <a:t>Luke 6: 43-45 – Our heart is the well from which our communication is drawn (Proverbs 4:23).</a:t>
            </a:r>
          </a:p>
          <a:p>
            <a:endParaRPr lang="en-US" sz="2400" b="1" dirty="0">
              <a:effectLst>
                <a:outerShdw blurRad="38100" dist="38100" dir="2700000" algn="tl">
                  <a:srgbClr val="000000">
                    <a:alpha val="43137"/>
                  </a:srgbClr>
                </a:outerShdw>
              </a:effectLst>
            </a:endParaRPr>
          </a:p>
          <a:p>
            <a:r>
              <a:rPr lang="en-US" sz="2400" b="1" dirty="0">
                <a:effectLst>
                  <a:outerShdw blurRad="38100" dist="38100" dir="2700000" algn="tl">
                    <a:srgbClr val="000000">
                      <a:alpha val="43137"/>
                    </a:srgbClr>
                  </a:outerShdw>
                </a:effectLst>
              </a:rPr>
              <a:t>James 3:2-12 - Effective and edifying communication requires discipline and self-control.</a:t>
            </a:r>
          </a:p>
          <a:p>
            <a:endParaRPr lang="en-US" sz="2400" b="1" dirty="0">
              <a:solidFill>
                <a:schemeClr val="bg1"/>
              </a:solidFill>
              <a:effectLst>
                <a:outerShdw blurRad="38100" dist="38100" dir="2700000" algn="tl">
                  <a:srgbClr val="000000">
                    <a:alpha val="43137"/>
                  </a:srgbClr>
                </a:outerShdw>
              </a:effectLst>
            </a:endParaRPr>
          </a:p>
          <a:p>
            <a:endParaRPr lang="en-US" sz="24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644553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52400"/>
            <a:ext cx="8305800" cy="584775"/>
          </a:xfrm>
          <a:prstGeom prst="rect">
            <a:avLst/>
          </a:prstGeom>
          <a:noFill/>
        </p:spPr>
        <p:txBody>
          <a:bodyPr wrap="square" rtlCol="0">
            <a:spAutoFit/>
          </a:bodyPr>
          <a:lstStyle/>
          <a:p>
            <a:pPr algn="ctr"/>
            <a:r>
              <a:rPr lang="en-US" sz="3200" b="1" dirty="0">
                <a:effectLst>
                  <a:outerShdw blurRad="38100" dist="38100" dir="2700000" algn="tl">
                    <a:srgbClr val="000000">
                      <a:alpha val="43137"/>
                    </a:srgbClr>
                  </a:outerShdw>
                </a:effectLst>
              </a:rPr>
              <a:t>Communication</a:t>
            </a:r>
          </a:p>
        </p:txBody>
      </p:sp>
      <p:sp>
        <p:nvSpPr>
          <p:cNvPr id="5" name="TextBox 4">
            <a:extLst>
              <a:ext uri="{FF2B5EF4-FFF2-40B4-BE49-F238E27FC236}">
                <a16:creationId xmlns:a16="http://schemas.microsoft.com/office/drawing/2014/main" id="{1135DDCF-BF30-4FBD-9985-CD1D550F4353}"/>
              </a:ext>
            </a:extLst>
          </p:cNvPr>
          <p:cNvSpPr txBox="1"/>
          <p:nvPr/>
        </p:nvSpPr>
        <p:spPr>
          <a:xfrm>
            <a:off x="0" y="674180"/>
            <a:ext cx="9144000" cy="5745547"/>
          </a:xfrm>
          <a:prstGeom prst="rect">
            <a:avLst/>
          </a:prstGeom>
          <a:noFill/>
        </p:spPr>
        <p:txBody>
          <a:bodyPr wrap="square">
            <a:spAutoFit/>
          </a:bodyPr>
          <a:lstStyle/>
          <a:p>
            <a:pPr algn="ctr"/>
            <a:r>
              <a:rPr lang="en-US" sz="2400" b="1" dirty="0">
                <a:solidFill>
                  <a:schemeClr val="bg1"/>
                </a:solidFill>
              </a:rPr>
              <a:t>	</a:t>
            </a:r>
            <a:r>
              <a:rPr lang="en-US" sz="2400" b="1" dirty="0"/>
              <a:t>Rules for Successful Communication</a:t>
            </a:r>
          </a:p>
          <a:p>
            <a:r>
              <a:rPr lang="en-US" sz="2400" b="1" dirty="0"/>
              <a:t>	- Make “I” statements instead of “you” statements.</a:t>
            </a:r>
          </a:p>
          <a:p>
            <a:pPr>
              <a:lnSpc>
                <a:spcPct val="150000"/>
              </a:lnSpc>
            </a:pPr>
            <a:r>
              <a:rPr lang="en-US" sz="2400" b="1" dirty="0"/>
              <a:t>	- Don’t blame</a:t>
            </a:r>
          </a:p>
          <a:p>
            <a:pPr>
              <a:lnSpc>
                <a:spcPct val="150000"/>
              </a:lnSpc>
            </a:pPr>
            <a:r>
              <a:rPr lang="en-US" sz="2400" b="1" dirty="0"/>
              <a:t>	- Say, “I feel like __, when __ happens”</a:t>
            </a:r>
          </a:p>
          <a:p>
            <a:pPr>
              <a:lnSpc>
                <a:spcPct val="150000"/>
              </a:lnSpc>
            </a:pPr>
            <a:r>
              <a:rPr lang="en-US" sz="2400" b="1" dirty="0"/>
              <a:t>	- Wait for the appropriate time to approach the topic</a:t>
            </a:r>
          </a:p>
          <a:p>
            <a:pPr>
              <a:lnSpc>
                <a:spcPct val="150000"/>
              </a:lnSpc>
            </a:pPr>
            <a:r>
              <a:rPr lang="en-US" sz="2400" b="1" dirty="0"/>
              <a:t>	- Practice reflective listening.</a:t>
            </a:r>
          </a:p>
          <a:p>
            <a:pPr>
              <a:lnSpc>
                <a:spcPct val="150000"/>
              </a:lnSpc>
            </a:pPr>
            <a:r>
              <a:rPr lang="en-US" sz="2400" b="1" dirty="0"/>
              <a:t>	- Be a good listener</a:t>
            </a:r>
          </a:p>
          <a:p>
            <a:r>
              <a:rPr lang="en-US" sz="2400" b="1" dirty="0"/>
              <a:t>	- Listen with your whole body – eyes, movements, face.</a:t>
            </a:r>
          </a:p>
          <a:p>
            <a:pPr>
              <a:lnSpc>
                <a:spcPct val="150000"/>
              </a:lnSpc>
            </a:pPr>
            <a:r>
              <a:rPr lang="en-US" sz="2400" b="1" dirty="0"/>
              <a:t>	- Listen for the message that is underlying the words</a:t>
            </a:r>
          </a:p>
          <a:p>
            <a:r>
              <a:rPr lang="en-US" sz="2400" b="1" dirty="0"/>
              <a:t>	- Avoid listening for “trigger words” to use against the other out of context</a:t>
            </a:r>
          </a:p>
          <a:p>
            <a:pPr>
              <a:lnSpc>
                <a:spcPct val="150000"/>
              </a:lnSpc>
            </a:pPr>
            <a:r>
              <a:rPr lang="en-US" sz="2400" b="1" dirty="0"/>
              <a:t>	- Avoid declarative statements based on opinion.</a:t>
            </a:r>
          </a:p>
        </p:txBody>
      </p:sp>
    </p:spTree>
    <p:extLst>
      <p:ext uri="{BB962C8B-B14F-4D97-AF65-F5344CB8AC3E}">
        <p14:creationId xmlns:p14="http://schemas.microsoft.com/office/powerpoint/2010/main" val="35451547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9100" y="57474"/>
            <a:ext cx="8305800" cy="584775"/>
          </a:xfrm>
          <a:prstGeom prst="rect">
            <a:avLst/>
          </a:prstGeom>
          <a:noFill/>
        </p:spPr>
        <p:txBody>
          <a:bodyPr wrap="square" rtlCol="0">
            <a:spAutoFit/>
          </a:bodyPr>
          <a:lstStyle/>
          <a:p>
            <a:pPr algn="ctr"/>
            <a:r>
              <a:rPr lang="en-US" sz="3200" b="1" dirty="0">
                <a:effectLst>
                  <a:outerShdw blurRad="38100" dist="38100" dir="2700000" algn="tl">
                    <a:srgbClr val="000000">
                      <a:alpha val="43137"/>
                    </a:srgbClr>
                  </a:outerShdw>
                </a:effectLst>
              </a:rPr>
              <a:t>Communication</a:t>
            </a:r>
          </a:p>
        </p:txBody>
      </p:sp>
      <p:sp>
        <p:nvSpPr>
          <p:cNvPr id="5" name="TextBox 4">
            <a:extLst>
              <a:ext uri="{FF2B5EF4-FFF2-40B4-BE49-F238E27FC236}">
                <a16:creationId xmlns:a16="http://schemas.microsoft.com/office/drawing/2014/main" id="{16E99937-6D2F-4352-A204-25E4B3C3E9A7}"/>
              </a:ext>
            </a:extLst>
          </p:cNvPr>
          <p:cNvSpPr txBox="1"/>
          <p:nvPr/>
        </p:nvSpPr>
        <p:spPr>
          <a:xfrm>
            <a:off x="419100" y="577886"/>
            <a:ext cx="8496300" cy="6370975"/>
          </a:xfrm>
          <a:prstGeom prst="rect">
            <a:avLst/>
          </a:prstGeom>
          <a:noFill/>
        </p:spPr>
        <p:txBody>
          <a:bodyPr wrap="square">
            <a:spAutoFit/>
          </a:bodyPr>
          <a:lstStyle/>
          <a:p>
            <a:pPr algn="ctr"/>
            <a:r>
              <a:rPr lang="en-US" sz="2400" b="1" dirty="0"/>
              <a:t>Rules for Successful Communication (cont.):</a:t>
            </a:r>
          </a:p>
          <a:p>
            <a:endParaRPr lang="en-US" sz="2400" b="1" dirty="0"/>
          </a:p>
          <a:p>
            <a:r>
              <a:rPr lang="en-US" sz="2400" b="1" dirty="0"/>
              <a:t>	- Apologize when necessary.</a:t>
            </a:r>
          </a:p>
          <a:p>
            <a:r>
              <a:rPr lang="en-US" sz="2400" b="1" dirty="0"/>
              <a:t>	- No interrupting</a:t>
            </a:r>
          </a:p>
          <a:p>
            <a:r>
              <a:rPr lang="en-US" sz="2400" b="1" dirty="0"/>
              <a:t>	- Still deal with a problem, but be willing to admit when you are wrong and sincerely apologize.</a:t>
            </a:r>
          </a:p>
          <a:p>
            <a:r>
              <a:rPr lang="en-US" sz="2400" b="1" dirty="0"/>
              <a:t>	- Even when we are not wrong, we can be very wrong in the way we communicate something, it is just as important to sincerely apologize for this and to clear any confusion.</a:t>
            </a:r>
          </a:p>
          <a:p>
            <a:r>
              <a:rPr lang="en-US" sz="2400" b="1" dirty="0"/>
              <a:t>	- Pray that we will be openly convicted about where we are wrong.</a:t>
            </a:r>
          </a:p>
          <a:p>
            <a:r>
              <a:rPr lang="en-US" sz="2400" b="1" dirty="0"/>
              <a:t>	- Pray that he will be openly convicted about where he is wrong as well.</a:t>
            </a:r>
          </a:p>
          <a:p>
            <a:r>
              <a:rPr lang="en-US" sz="2400" b="1" dirty="0"/>
              <a:t>	- Communicate through touch.</a:t>
            </a:r>
          </a:p>
          <a:p>
            <a:r>
              <a:rPr lang="en-US" sz="2400" b="1" dirty="0"/>
              <a:t>	- Hugs calm and soothe</a:t>
            </a:r>
          </a:p>
          <a:p>
            <a:r>
              <a:rPr lang="en-US" sz="2400" b="1" dirty="0"/>
              <a:t>	- Touch communicates that we will get through it.</a:t>
            </a:r>
          </a:p>
        </p:txBody>
      </p:sp>
    </p:spTree>
    <p:extLst>
      <p:ext uri="{BB962C8B-B14F-4D97-AF65-F5344CB8AC3E}">
        <p14:creationId xmlns:p14="http://schemas.microsoft.com/office/powerpoint/2010/main" val="2191547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40428"/>
            <a:ext cx="8305800" cy="584775"/>
          </a:xfrm>
          <a:prstGeom prst="rect">
            <a:avLst/>
          </a:prstGeom>
          <a:noFill/>
        </p:spPr>
        <p:txBody>
          <a:bodyPr wrap="square" rtlCol="0">
            <a:spAutoFit/>
          </a:bodyPr>
          <a:lstStyle/>
          <a:p>
            <a:pPr algn="ctr"/>
            <a:r>
              <a:rPr lang="en-US" sz="3200" b="1" dirty="0">
                <a:effectLst>
                  <a:outerShdw blurRad="38100" dist="38100" dir="2700000" algn="tl">
                    <a:srgbClr val="000000">
                      <a:alpha val="43137"/>
                    </a:srgbClr>
                  </a:outerShdw>
                </a:effectLst>
              </a:rPr>
              <a:t>Communication</a:t>
            </a:r>
          </a:p>
        </p:txBody>
      </p:sp>
      <p:sp>
        <p:nvSpPr>
          <p:cNvPr id="5" name="TextBox 4">
            <a:extLst>
              <a:ext uri="{FF2B5EF4-FFF2-40B4-BE49-F238E27FC236}">
                <a16:creationId xmlns:a16="http://schemas.microsoft.com/office/drawing/2014/main" id="{D93EDE85-BDE4-4B70-95D6-AC8391FEA33E}"/>
              </a:ext>
            </a:extLst>
          </p:cNvPr>
          <p:cNvSpPr txBox="1"/>
          <p:nvPr/>
        </p:nvSpPr>
        <p:spPr>
          <a:xfrm>
            <a:off x="228600" y="671691"/>
            <a:ext cx="8686800" cy="6186309"/>
          </a:xfrm>
          <a:prstGeom prst="rect">
            <a:avLst/>
          </a:prstGeom>
          <a:noFill/>
        </p:spPr>
        <p:txBody>
          <a:bodyPr wrap="square">
            <a:spAutoFit/>
          </a:bodyPr>
          <a:lstStyle/>
          <a:p>
            <a:r>
              <a:rPr lang="en-US" sz="2200" b="1" dirty="0"/>
              <a:t>Eight-point Communication Covenant</a:t>
            </a:r>
          </a:p>
          <a:p>
            <a:endParaRPr lang="en-US" sz="2200" b="1" dirty="0"/>
          </a:p>
          <a:p>
            <a:r>
              <a:rPr lang="en-US" sz="2200" b="1" dirty="0"/>
              <a:t>1. We will express irritations and annoyances we have with one another in a loving, specific and positive way rather than holding them in or being negative in general. (Ephesians 4:15; 1 Peter 4:8; Romans 14:13)</a:t>
            </a:r>
          </a:p>
          <a:p>
            <a:endParaRPr lang="en-US" sz="2200" b="1" dirty="0"/>
          </a:p>
          <a:p>
            <a:r>
              <a:rPr lang="en-US" sz="2200" b="1" dirty="0"/>
              <a:t>2. We will not exaggerate or attack the other person during the course of a disagreement. (Ephesians 4:32; 5:1-2; 1 Peter 3:8-11)</a:t>
            </a:r>
          </a:p>
          <a:p>
            <a:endParaRPr lang="en-US" sz="2200" b="1" dirty="0"/>
          </a:p>
          <a:p>
            <a:r>
              <a:rPr lang="en-US" sz="2200" b="1" dirty="0"/>
              <a:t>3. We will attempt to control the emotional level and intensity of arguments. I.e. No yelling, uncontrollable anger, or hurtful remarks. (James 1:19-20; Proverbs 14:29; 15:1; 25:15; 29:11)</a:t>
            </a:r>
          </a:p>
          <a:p>
            <a:endParaRPr lang="en-US" sz="2200" b="1" dirty="0"/>
          </a:p>
          <a:p>
            <a:r>
              <a:rPr lang="en-US" sz="2200" b="1" dirty="0"/>
              <a:t>4. We will “never let the sun go down on our anger” or never run away from each other during an argument. (Ephesians 4:26-27)</a:t>
            </a:r>
          </a:p>
        </p:txBody>
      </p:sp>
    </p:spTree>
    <p:extLst>
      <p:ext uri="{BB962C8B-B14F-4D97-AF65-F5344CB8AC3E}">
        <p14:creationId xmlns:p14="http://schemas.microsoft.com/office/powerpoint/2010/main" val="37901189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9100" y="46499"/>
            <a:ext cx="8305800" cy="584775"/>
          </a:xfrm>
          <a:prstGeom prst="rect">
            <a:avLst/>
          </a:prstGeom>
          <a:noFill/>
        </p:spPr>
        <p:txBody>
          <a:bodyPr wrap="square" rtlCol="0">
            <a:spAutoFit/>
          </a:bodyPr>
          <a:lstStyle/>
          <a:p>
            <a:pPr algn="ctr"/>
            <a:r>
              <a:rPr lang="en-US" sz="3200" b="1" dirty="0">
                <a:effectLst>
                  <a:outerShdw blurRad="38100" dist="38100" dir="2700000" algn="tl">
                    <a:srgbClr val="000000">
                      <a:alpha val="43137"/>
                    </a:srgbClr>
                  </a:outerShdw>
                </a:effectLst>
              </a:rPr>
              <a:t>Communication</a:t>
            </a:r>
          </a:p>
        </p:txBody>
      </p:sp>
      <p:sp>
        <p:nvSpPr>
          <p:cNvPr id="5" name="TextBox 4">
            <a:extLst>
              <a:ext uri="{FF2B5EF4-FFF2-40B4-BE49-F238E27FC236}">
                <a16:creationId xmlns:a16="http://schemas.microsoft.com/office/drawing/2014/main" id="{B253FACD-1E82-4BC6-B358-44517896ADFD}"/>
              </a:ext>
            </a:extLst>
          </p:cNvPr>
          <p:cNvSpPr txBox="1"/>
          <p:nvPr/>
        </p:nvSpPr>
        <p:spPr>
          <a:xfrm>
            <a:off x="228600" y="631274"/>
            <a:ext cx="8686800" cy="6109365"/>
          </a:xfrm>
          <a:prstGeom prst="rect">
            <a:avLst/>
          </a:prstGeom>
          <a:noFill/>
        </p:spPr>
        <p:txBody>
          <a:bodyPr wrap="square">
            <a:spAutoFit/>
          </a:bodyPr>
          <a:lstStyle/>
          <a:p>
            <a:r>
              <a:rPr lang="en-US" sz="2300" b="1" dirty="0"/>
              <a:t>Eight-point Communication Covenant</a:t>
            </a:r>
          </a:p>
          <a:p>
            <a:endParaRPr lang="en-US" sz="2300" b="1" dirty="0"/>
          </a:p>
          <a:p>
            <a:r>
              <a:rPr lang="en-US" sz="2300" b="1" dirty="0"/>
              <a:t>5. We will both try hard not to interrupt the other person when he/she is talking. As a result of this commitment, there will be no need to keep reminding the other person of his/her responsibility, especially during an argument. (1 Corinthians 13:4)</a:t>
            </a:r>
          </a:p>
          <a:p>
            <a:endParaRPr lang="en-US" sz="2300" b="1" dirty="0"/>
          </a:p>
          <a:p>
            <a:r>
              <a:rPr lang="en-US" sz="2300" b="1" dirty="0"/>
              <a:t>6. We will carefully listen when the other person is talking, rather than spending that time thinking up a defense. (James 1:19; Proverbs 18:13)</a:t>
            </a:r>
          </a:p>
          <a:p>
            <a:endParaRPr lang="en-US" sz="2300" b="1" dirty="0"/>
          </a:p>
          <a:p>
            <a:r>
              <a:rPr lang="en-US" sz="2300" b="1" dirty="0"/>
              <a:t>7. We will not toss in past failures of the other person in the course of an argument. (Mark 11:25; Colossians 3:13)</a:t>
            </a:r>
          </a:p>
          <a:p>
            <a:endParaRPr lang="en-US" sz="2300" b="1" dirty="0"/>
          </a:p>
          <a:p>
            <a:r>
              <a:rPr lang="en-US" sz="2300" b="1" dirty="0"/>
              <a:t>8. When something is important enough for one person to discuss, it is also important for the other person. (Phil. 2:3-5)</a:t>
            </a:r>
          </a:p>
        </p:txBody>
      </p:sp>
    </p:spTree>
    <p:extLst>
      <p:ext uri="{BB962C8B-B14F-4D97-AF65-F5344CB8AC3E}">
        <p14:creationId xmlns:p14="http://schemas.microsoft.com/office/powerpoint/2010/main" val="10589493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9100" y="2345"/>
            <a:ext cx="8305800" cy="584775"/>
          </a:xfrm>
          <a:prstGeom prst="rect">
            <a:avLst/>
          </a:prstGeom>
          <a:noFill/>
        </p:spPr>
        <p:txBody>
          <a:bodyPr wrap="square" rtlCol="0">
            <a:spAutoFit/>
          </a:bodyPr>
          <a:lstStyle/>
          <a:p>
            <a:pPr algn="ctr"/>
            <a:r>
              <a:rPr lang="en-US" sz="3200" b="1" dirty="0">
                <a:effectLst>
                  <a:outerShdw blurRad="38100" dist="38100" dir="2700000" algn="tl">
                    <a:srgbClr val="000000">
                      <a:alpha val="43137"/>
                    </a:srgbClr>
                  </a:outerShdw>
                </a:effectLst>
              </a:rPr>
              <a:t>Communication</a:t>
            </a:r>
          </a:p>
        </p:txBody>
      </p:sp>
      <p:sp>
        <p:nvSpPr>
          <p:cNvPr id="5" name="TextBox 4">
            <a:extLst>
              <a:ext uri="{FF2B5EF4-FFF2-40B4-BE49-F238E27FC236}">
                <a16:creationId xmlns:a16="http://schemas.microsoft.com/office/drawing/2014/main" id="{8E867AA7-B6B8-4C4C-AB98-9A4A2C2C939D}"/>
              </a:ext>
            </a:extLst>
          </p:cNvPr>
          <p:cNvSpPr txBox="1"/>
          <p:nvPr/>
        </p:nvSpPr>
        <p:spPr>
          <a:xfrm>
            <a:off x="1257300" y="990600"/>
            <a:ext cx="6629400" cy="5262979"/>
          </a:xfrm>
          <a:prstGeom prst="rect">
            <a:avLst/>
          </a:prstGeom>
          <a:noFill/>
        </p:spPr>
        <p:txBody>
          <a:bodyPr wrap="square">
            <a:spAutoFit/>
          </a:bodyPr>
          <a:lstStyle/>
          <a:p>
            <a:r>
              <a:rPr lang="en-US" sz="2400" b="1" dirty="0">
                <a:solidFill>
                  <a:schemeClr val="bg1"/>
                </a:solidFill>
              </a:rPr>
              <a:t>	</a:t>
            </a:r>
            <a:r>
              <a:rPr lang="en-US" sz="2400" b="1" dirty="0"/>
              <a:t>25 Things to NEVER say!</a:t>
            </a:r>
          </a:p>
          <a:p>
            <a:endParaRPr lang="en-US" sz="2400" b="1" dirty="0"/>
          </a:p>
          <a:p>
            <a:r>
              <a:rPr lang="en-US" sz="2400" b="1" dirty="0"/>
              <a:t>1.	I told you so!</a:t>
            </a:r>
          </a:p>
          <a:p>
            <a:r>
              <a:rPr lang="en-US" sz="2400" b="1" dirty="0"/>
              <a:t>2.	You’re just like/nothing like your father…(not a compliment)</a:t>
            </a:r>
          </a:p>
          <a:p>
            <a:r>
              <a:rPr lang="en-US" sz="2400" b="1" dirty="0"/>
              <a:t>3.	You never help me around the house!</a:t>
            </a:r>
          </a:p>
          <a:p>
            <a:r>
              <a:rPr lang="en-US" sz="2400" b="1" dirty="0"/>
              <a:t>4.	You never listen to me!</a:t>
            </a:r>
          </a:p>
          <a:p>
            <a:r>
              <a:rPr lang="en-US" sz="2400" b="1" dirty="0"/>
              <a:t>5.	You’re always in a bad mood!</a:t>
            </a:r>
          </a:p>
          <a:p>
            <a:r>
              <a:rPr lang="en-US" sz="2400" b="1" dirty="0"/>
              <a:t>6.	You always _____!</a:t>
            </a:r>
          </a:p>
          <a:p>
            <a:r>
              <a:rPr lang="en-US" sz="2400" b="1" dirty="0"/>
              <a:t>7.	You never ______!</a:t>
            </a:r>
          </a:p>
          <a:p>
            <a:r>
              <a:rPr lang="en-US" sz="2400" b="1" dirty="0"/>
              <a:t>8.	You just don’t think!</a:t>
            </a:r>
          </a:p>
          <a:p>
            <a:r>
              <a:rPr lang="en-US" sz="2400" b="1" dirty="0"/>
              <a:t>9.	It’s (all) your fault!</a:t>
            </a:r>
          </a:p>
          <a:p>
            <a:pPr marL="457200" indent="-457200">
              <a:buAutoNum type="arabicPeriod" startAt="10"/>
            </a:pPr>
            <a:r>
              <a:rPr lang="en-US" sz="2400" b="1" dirty="0"/>
              <a:t>You should have listened to me!</a:t>
            </a:r>
          </a:p>
          <a:p>
            <a:pPr marL="457200" indent="-457200">
              <a:buAutoNum type="arabicPeriod" startAt="10"/>
            </a:pPr>
            <a:r>
              <a:rPr lang="en-US" sz="2400" b="1" dirty="0"/>
              <a:t>-25………</a:t>
            </a:r>
          </a:p>
        </p:txBody>
      </p:sp>
    </p:spTree>
    <p:extLst>
      <p:ext uri="{BB962C8B-B14F-4D97-AF65-F5344CB8AC3E}">
        <p14:creationId xmlns:p14="http://schemas.microsoft.com/office/powerpoint/2010/main" val="3852748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9100" y="228600"/>
            <a:ext cx="8305800" cy="584775"/>
          </a:xfrm>
          <a:prstGeom prst="rect">
            <a:avLst/>
          </a:prstGeom>
          <a:noFill/>
        </p:spPr>
        <p:txBody>
          <a:bodyPr wrap="square" rtlCol="0">
            <a:spAutoFit/>
          </a:bodyPr>
          <a:lstStyle/>
          <a:p>
            <a:pPr algn="ctr"/>
            <a:r>
              <a:rPr lang="en-US" sz="3200" b="1" dirty="0">
                <a:effectLst>
                  <a:outerShdw blurRad="38100" dist="38100" dir="2700000" algn="tl">
                    <a:srgbClr val="000000">
                      <a:alpha val="43137"/>
                    </a:srgbClr>
                  </a:outerShdw>
                </a:effectLst>
              </a:rPr>
              <a:t>Communication</a:t>
            </a:r>
          </a:p>
        </p:txBody>
      </p:sp>
      <p:sp>
        <p:nvSpPr>
          <p:cNvPr id="5" name="TextBox 4">
            <a:extLst>
              <a:ext uri="{FF2B5EF4-FFF2-40B4-BE49-F238E27FC236}">
                <a16:creationId xmlns:a16="http://schemas.microsoft.com/office/drawing/2014/main" id="{6CE53EB2-BC92-4333-BF78-D10D920C0F92}"/>
              </a:ext>
            </a:extLst>
          </p:cNvPr>
          <p:cNvSpPr txBox="1"/>
          <p:nvPr/>
        </p:nvSpPr>
        <p:spPr>
          <a:xfrm>
            <a:off x="419100" y="1163326"/>
            <a:ext cx="7429500" cy="5632311"/>
          </a:xfrm>
          <a:prstGeom prst="rect">
            <a:avLst/>
          </a:prstGeom>
          <a:noFill/>
        </p:spPr>
        <p:txBody>
          <a:bodyPr wrap="square">
            <a:spAutoFit/>
          </a:bodyPr>
          <a:lstStyle/>
          <a:p>
            <a:r>
              <a:rPr lang="en-US" sz="2400" b="1" dirty="0"/>
              <a:t>25 Things you SHOULD say!</a:t>
            </a:r>
          </a:p>
          <a:p>
            <a:endParaRPr lang="en-US" sz="2400" b="1" dirty="0"/>
          </a:p>
          <a:p>
            <a:r>
              <a:rPr lang="en-US" sz="2400" b="1" dirty="0"/>
              <a:t>1.	I’m so proud of you!</a:t>
            </a:r>
          </a:p>
          <a:p>
            <a:r>
              <a:rPr lang="en-US" sz="2400" b="1" dirty="0"/>
              <a:t>2.	If I had to do it all over again, I’d marry you!</a:t>
            </a:r>
          </a:p>
          <a:p>
            <a:r>
              <a:rPr lang="en-US" sz="2400" b="1" dirty="0"/>
              <a:t>3.	I missed you today!</a:t>
            </a:r>
          </a:p>
          <a:p>
            <a:r>
              <a:rPr lang="en-US" sz="2400" b="1" dirty="0"/>
              <a:t>4.	I’ve been thinking about you all day!</a:t>
            </a:r>
          </a:p>
          <a:p>
            <a:r>
              <a:rPr lang="en-US" sz="2400" b="1" dirty="0"/>
              <a:t>5.	I’m so lucky to have married a man like you! </a:t>
            </a:r>
          </a:p>
          <a:p>
            <a:r>
              <a:rPr lang="en-US" sz="2400" b="1" dirty="0"/>
              <a:t>6.	What can I do for you today?</a:t>
            </a:r>
          </a:p>
          <a:p>
            <a:r>
              <a:rPr lang="en-US" sz="2400" b="1" dirty="0"/>
              <a:t>7.	How can I pray for you today?</a:t>
            </a:r>
          </a:p>
          <a:p>
            <a:r>
              <a:rPr lang="en-US" sz="2400" b="1" dirty="0"/>
              <a:t>8.	Thank you for working so hard for our family!</a:t>
            </a:r>
          </a:p>
          <a:p>
            <a:r>
              <a:rPr lang="en-US" sz="2400" b="1" dirty="0"/>
              <a:t>9.	Other men could learn a lot about ___ from you!</a:t>
            </a:r>
          </a:p>
          <a:p>
            <a:pPr marL="457200" indent="-457200">
              <a:buAutoNum type="arabicPeriod" startAt="10"/>
            </a:pPr>
            <a:r>
              <a:rPr lang="en-US" sz="2400" b="1" dirty="0"/>
              <a:t>The best part of my day is when you come home!</a:t>
            </a:r>
          </a:p>
          <a:p>
            <a:pPr marL="457200" indent="-457200">
              <a:buAutoNum type="arabicPeriod" startAt="10"/>
            </a:pPr>
            <a:r>
              <a:rPr lang="en-US" sz="2400" b="1" dirty="0"/>
              <a:t>-25…………</a:t>
            </a:r>
          </a:p>
        </p:txBody>
      </p:sp>
    </p:spTree>
    <p:extLst>
      <p:ext uri="{BB962C8B-B14F-4D97-AF65-F5344CB8AC3E}">
        <p14:creationId xmlns:p14="http://schemas.microsoft.com/office/powerpoint/2010/main" val="3472878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228600"/>
            <a:ext cx="7848600" cy="5509200"/>
          </a:xfrm>
          <a:prstGeom prst="rect">
            <a:avLst/>
          </a:prstGeom>
          <a:noFill/>
        </p:spPr>
        <p:txBody>
          <a:bodyPr wrap="square" rtlCol="0">
            <a:spAutoFit/>
          </a:bodyPr>
          <a:lstStyle/>
          <a:p>
            <a:endParaRPr lang="en-US" sz="3200" b="1" dirty="0">
              <a:effectLst>
                <a:outerShdw blurRad="38100" dist="38100" dir="2700000" algn="tl">
                  <a:srgbClr val="000000">
                    <a:alpha val="43137"/>
                  </a:srgbClr>
                </a:outerShdw>
              </a:effectLst>
            </a:endParaRPr>
          </a:p>
          <a:p>
            <a:r>
              <a:rPr lang="en-US" sz="3200" b="1" dirty="0">
                <a:effectLst>
                  <a:outerShdw blurRad="38100" dist="38100" dir="2700000" algn="tl">
                    <a:srgbClr val="000000">
                      <a:alpha val="43137"/>
                    </a:srgbClr>
                  </a:outerShdw>
                </a:effectLst>
              </a:rPr>
              <a:t>Matthew 12: 35-37 – Our words matter and we stand accountable.</a:t>
            </a:r>
          </a:p>
          <a:p>
            <a:endParaRPr lang="en-US" sz="3200" b="1" dirty="0">
              <a:effectLst>
                <a:outerShdw blurRad="38100" dist="38100" dir="2700000" algn="tl">
                  <a:srgbClr val="000000">
                    <a:alpha val="43137"/>
                  </a:srgbClr>
                </a:outerShdw>
              </a:effectLst>
            </a:endParaRPr>
          </a:p>
          <a:p>
            <a:r>
              <a:rPr lang="en-US" sz="3200" b="1" dirty="0">
                <a:effectLst>
                  <a:outerShdw blurRad="38100" dist="38100" dir="2700000" algn="tl">
                    <a:srgbClr val="000000">
                      <a:alpha val="43137"/>
                    </a:srgbClr>
                  </a:outerShdw>
                </a:effectLst>
              </a:rPr>
              <a:t>Proverbs 25:11-12 – Effective communication builds up and accomplishes much.</a:t>
            </a:r>
          </a:p>
          <a:p>
            <a:endParaRPr lang="en-US" sz="3200" b="1" dirty="0">
              <a:effectLst>
                <a:outerShdw blurRad="38100" dist="38100" dir="2700000" algn="tl">
                  <a:srgbClr val="000000">
                    <a:alpha val="43137"/>
                  </a:srgbClr>
                </a:outerShdw>
              </a:effectLst>
            </a:endParaRPr>
          </a:p>
          <a:p>
            <a:r>
              <a:rPr lang="en-US" sz="3200" b="1" dirty="0">
                <a:effectLst>
                  <a:outerShdw blurRad="38100" dist="38100" dir="2700000" algn="tl">
                    <a:srgbClr val="000000">
                      <a:alpha val="43137"/>
                    </a:srgbClr>
                  </a:outerShdw>
                </a:effectLst>
              </a:rPr>
              <a:t>Ephesians 4:25-32 – Rules of Communication.</a:t>
            </a:r>
          </a:p>
          <a:p>
            <a:endParaRPr lang="en-US"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04903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p:cNvSpPr/>
          <p:nvPr/>
        </p:nvSpPr>
        <p:spPr>
          <a:xfrm>
            <a:off x="16042" y="0"/>
            <a:ext cx="8442158" cy="7294305"/>
          </a:xfrm>
          <a:prstGeom prst="rect">
            <a:avLst/>
          </a:prstGeom>
        </p:spPr>
        <p:txBody>
          <a:bodyPr wrap="square">
            <a:spAutoFit/>
          </a:bodyPr>
          <a:lstStyle/>
          <a:p>
            <a:r>
              <a:rPr lang="en-US" sz="2600" b="1" dirty="0"/>
              <a:t>Ephesians 4: 25-32 – Rules of Communication</a:t>
            </a:r>
          </a:p>
          <a:p>
            <a:endParaRPr lang="en-US" sz="2600" b="1" dirty="0"/>
          </a:p>
          <a:p>
            <a:r>
              <a:rPr lang="en-US" sz="2600" b="1" dirty="0"/>
              <a:t>25 </a:t>
            </a:r>
            <a:r>
              <a:rPr lang="en-US" sz="2600" b="1" i="1" dirty="0"/>
              <a:t>Therefore, laying aside falsehood, speak truth each one of you with his neighbor, for we are members of one another. </a:t>
            </a:r>
          </a:p>
          <a:p>
            <a:endParaRPr lang="en-US" sz="2600" b="1" i="1" dirty="0"/>
          </a:p>
          <a:p>
            <a:r>
              <a:rPr lang="en-US" sz="2600" b="1" i="1" dirty="0"/>
              <a:t>26 Be angry, and yet do not sin; do not let the sun go down on your anger, 27 and do not give the devil an opportunity. 28 He who steals must steal no longer; but rather he must labor, performing with his own hands what is good, so that he will have something to share with one who has need. </a:t>
            </a:r>
          </a:p>
          <a:p>
            <a:endParaRPr lang="en-US" sz="2600" b="1" i="1" dirty="0"/>
          </a:p>
          <a:p>
            <a:r>
              <a:rPr lang="en-US" sz="2600" b="1" i="1" dirty="0"/>
              <a:t>29 Let no unwholesome word proceed from your mouth, but only such a word as is good for edification according to the need of the moment, so that it will give grace to those who hear. </a:t>
            </a:r>
          </a:p>
          <a:p>
            <a:endParaRPr lang="en-US" sz="2600" b="1" dirty="0"/>
          </a:p>
        </p:txBody>
      </p:sp>
    </p:spTree>
    <p:extLst>
      <p:ext uri="{BB962C8B-B14F-4D97-AF65-F5344CB8AC3E}">
        <p14:creationId xmlns:p14="http://schemas.microsoft.com/office/powerpoint/2010/main" val="3087875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p:cNvSpPr/>
          <p:nvPr/>
        </p:nvSpPr>
        <p:spPr>
          <a:xfrm>
            <a:off x="304800" y="685800"/>
            <a:ext cx="7696200" cy="5693866"/>
          </a:xfrm>
          <a:prstGeom prst="rect">
            <a:avLst/>
          </a:prstGeom>
        </p:spPr>
        <p:txBody>
          <a:bodyPr wrap="square">
            <a:spAutoFit/>
          </a:bodyPr>
          <a:lstStyle/>
          <a:p>
            <a:r>
              <a:rPr lang="en-US" sz="2600" b="1" dirty="0"/>
              <a:t>Ephesians 4: 25-32 – Rules of Communication</a:t>
            </a:r>
          </a:p>
          <a:p>
            <a:endParaRPr lang="en-US" sz="2600" b="1" dirty="0"/>
          </a:p>
          <a:p>
            <a:endParaRPr lang="en-US" sz="2600" b="1" dirty="0"/>
          </a:p>
          <a:p>
            <a:r>
              <a:rPr lang="en-US" sz="2600" b="1" i="1" dirty="0"/>
              <a:t>30 Do not grieve the Holy Spirit of God, by whom you were sealed for the day of redemption. </a:t>
            </a:r>
          </a:p>
          <a:p>
            <a:endParaRPr lang="en-US" sz="2600" b="1" i="1" dirty="0"/>
          </a:p>
          <a:p>
            <a:r>
              <a:rPr lang="en-US" sz="2600" b="1" i="1" dirty="0"/>
              <a:t>31 Let all bitterness and wrath and anger and clamor and slander be put away from you, along with all malice. </a:t>
            </a:r>
          </a:p>
          <a:p>
            <a:endParaRPr lang="en-US" sz="2600" b="1" i="1" dirty="0"/>
          </a:p>
          <a:p>
            <a:r>
              <a:rPr lang="en-US" sz="2600" b="1" i="1" dirty="0"/>
              <a:t>32 Be kind to one another, tender-hearted, forgiving each other, just as God in Christ also has forgiven you.</a:t>
            </a:r>
          </a:p>
        </p:txBody>
      </p:sp>
    </p:spTree>
    <p:extLst>
      <p:ext uri="{BB962C8B-B14F-4D97-AF65-F5344CB8AC3E}">
        <p14:creationId xmlns:p14="http://schemas.microsoft.com/office/powerpoint/2010/main" val="565967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6042"/>
            <a:ext cx="8763000" cy="6632585"/>
          </a:xfrm>
          <a:prstGeom prst="rect">
            <a:avLst/>
          </a:prstGeom>
        </p:spPr>
        <p:txBody>
          <a:bodyPr wrap="square">
            <a:spAutoFit/>
          </a:bodyPr>
          <a:lstStyle/>
          <a:p>
            <a:r>
              <a:rPr lang="en-US" sz="2500" b="1" u="sng" dirty="0"/>
              <a:t>Ephesians 4: 25-32 – Rules of Communication</a:t>
            </a:r>
          </a:p>
          <a:p>
            <a:endParaRPr lang="en-US" sz="2500" b="1" u="sng" dirty="0"/>
          </a:p>
          <a:p>
            <a:r>
              <a:rPr lang="en-US" sz="2500" b="1" dirty="0"/>
              <a:t>1. Don’t lie; don’t deceive in words or expressions; don’t tell “half-truths”; don’t spin the subject to manipulate a response; don’t avoid saying something important or relevant to control a response (v. 25). </a:t>
            </a:r>
          </a:p>
          <a:p>
            <a:endParaRPr lang="en-US" sz="2500" b="1" dirty="0"/>
          </a:p>
          <a:p>
            <a:r>
              <a:rPr lang="en-US" sz="2500" b="1" dirty="0"/>
              <a:t>2. Be angry, and yet do not sin; don’t let the sun go down on your anger - resolve it quickly so the devil does not an opportunity.  Maintain self-control. Attack the problem, not the person (Vs. 26-28). </a:t>
            </a:r>
          </a:p>
          <a:p>
            <a:endParaRPr lang="en-US" sz="2500" b="1" dirty="0"/>
          </a:p>
          <a:p>
            <a:r>
              <a:rPr lang="en-US" sz="2500" b="1" dirty="0"/>
              <a:t>3. Discipline our speech, words, tone and our intention. Unwholesome is intended to tear down rather than to build up the other. Grace and consideration of the other is to be paramount (v. 29).</a:t>
            </a:r>
          </a:p>
          <a:p>
            <a:endParaRPr lang="en-US" sz="2500" b="1" dirty="0"/>
          </a:p>
        </p:txBody>
      </p:sp>
    </p:spTree>
    <p:extLst>
      <p:ext uri="{BB962C8B-B14F-4D97-AF65-F5344CB8AC3E}">
        <p14:creationId xmlns:p14="http://schemas.microsoft.com/office/powerpoint/2010/main" val="1582733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8074"/>
            <a:ext cx="8458200" cy="6093976"/>
          </a:xfrm>
          <a:prstGeom prst="rect">
            <a:avLst/>
          </a:prstGeom>
        </p:spPr>
        <p:txBody>
          <a:bodyPr wrap="square">
            <a:spAutoFit/>
          </a:bodyPr>
          <a:lstStyle/>
          <a:p>
            <a:r>
              <a:rPr lang="en-US" sz="2600" b="1" u="sng" dirty="0"/>
              <a:t>Ephesians 4: 25-32 – Rules of Communication</a:t>
            </a:r>
          </a:p>
          <a:p>
            <a:endParaRPr lang="en-US" sz="2600" b="1" dirty="0"/>
          </a:p>
          <a:p>
            <a:r>
              <a:rPr lang="en-US" sz="2600" b="1" dirty="0"/>
              <a:t>4. We are indwelt by the Holy Spirit – does what,  how, and why we say we say it, or communicate it nonverbally, please or grieve the Holy Spirit (v.30)?</a:t>
            </a:r>
          </a:p>
          <a:p>
            <a:endParaRPr lang="en-US" sz="2600" b="1" dirty="0"/>
          </a:p>
          <a:p>
            <a:r>
              <a:rPr lang="en-US" sz="2600" b="1" dirty="0"/>
              <a:t>5. Purpose to put away all bitterness, wrath, anger, clamor, and slander, along with all malice. Be intentional and discipline ourselves to put destructive speech off (v. 31).</a:t>
            </a:r>
          </a:p>
          <a:p>
            <a:endParaRPr lang="en-US" sz="2600" b="1" dirty="0"/>
          </a:p>
          <a:p>
            <a:r>
              <a:rPr lang="en-US" sz="2600" b="1" dirty="0"/>
              <a:t>6. Instead, we must be kind to one another, tender-hearted, forgiving each other, just as God in Christ also has forgiven us. Speaking the truth in love, building up, edifying one another (32).</a:t>
            </a:r>
          </a:p>
        </p:txBody>
      </p:sp>
    </p:spTree>
    <p:extLst>
      <p:ext uri="{BB962C8B-B14F-4D97-AF65-F5344CB8AC3E}">
        <p14:creationId xmlns:p14="http://schemas.microsoft.com/office/powerpoint/2010/main" val="1748085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8024"/>
            <a:ext cx="8305800" cy="584775"/>
          </a:xfrm>
          <a:prstGeom prst="rect">
            <a:avLst/>
          </a:prstGeom>
          <a:noFill/>
        </p:spPr>
        <p:txBody>
          <a:bodyPr wrap="square" rtlCol="0">
            <a:spAutoFit/>
          </a:bodyPr>
          <a:lstStyle/>
          <a:p>
            <a:pPr algn="ctr"/>
            <a:r>
              <a:rPr lang="en-US" sz="3200" b="1" dirty="0">
                <a:solidFill>
                  <a:schemeClr val="bg1"/>
                </a:solidFill>
                <a:effectLst>
                  <a:outerShdw blurRad="38100" dist="38100" dir="2700000" algn="tl">
                    <a:srgbClr val="000000">
                      <a:alpha val="43137"/>
                    </a:srgbClr>
                  </a:outerShdw>
                </a:effectLst>
              </a:rPr>
              <a:t>Communication</a:t>
            </a:r>
          </a:p>
        </p:txBody>
      </p:sp>
      <p:sp>
        <p:nvSpPr>
          <p:cNvPr id="5" name="TextBox 4">
            <a:extLst>
              <a:ext uri="{FF2B5EF4-FFF2-40B4-BE49-F238E27FC236}">
                <a16:creationId xmlns:a16="http://schemas.microsoft.com/office/drawing/2014/main" id="{2DAC1B31-4012-4A1E-9DB3-BF1A022A8B85}"/>
              </a:ext>
            </a:extLst>
          </p:cNvPr>
          <p:cNvSpPr txBox="1"/>
          <p:nvPr/>
        </p:nvSpPr>
        <p:spPr>
          <a:xfrm>
            <a:off x="228600" y="533400"/>
            <a:ext cx="8686800" cy="7540526"/>
          </a:xfrm>
          <a:prstGeom prst="rect">
            <a:avLst/>
          </a:prstGeom>
          <a:noFill/>
        </p:spPr>
        <p:txBody>
          <a:bodyPr wrap="square">
            <a:spAutoFit/>
          </a:bodyPr>
          <a:lstStyle/>
          <a:p>
            <a:r>
              <a:rPr lang="en-US" sz="2400" b="1" dirty="0"/>
              <a:t>Many keys to successful and fruitful, God-honoring relationships.  </a:t>
            </a:r>
          </a:p>
          <a:p>
            <a:endParaRPr lang="en-US" sz="2400" b="1" dirty="0"/>
          </a:p>
          <a:p>
            <a:r>
              <a:rPr lang="en-US" sz="2400" b="1" dirty="0"/>
              <a:t>Love, trust, faithfulness, loyalty, humility, consideration of each other, and serving each other.</a:t>
            </a:r>
          </a:p>
          <a:p>
            <a:endParaRPr lang="en-US" sz="2400" b="1" dirty="0">
              <a:solidFill>
                <a:schemeClr val="bg1"/>
              </a:solidFill>
            </a:endParaRPr>
          </a:p>
          <a:p>
            <a:r>
              <a:rPr lang="en-US" sz="2800" b="1" u="sng" dirty="0">
                <a:solidFill>
                  <a:srgbClr val="FF0000"/>
                </a:solidFill>
              </a:rPr>
              <a:t>Open, honest and approachable</a:t>
            </a:r>
            <a:r>
              <a:rPr lang="en-US" sz="2400" b="1" dirty="0">
                <a:solidFill>
                  <a:schemeClr val="bg1"/>
                </a:solidFill>
              </a:rPr>
              <a:t> </a:t>
            </a:r>
            <a:r>
              <a:rPr lang="en-US" sz="2400" b="1" dirty="0"/>
              <a:t>communication is among the most critical of all elements of God-glorifying, others-centered relationships.</a:t>
            </a:r>
          </a:p>
          <a:p>
            <a:endParaRPr lang="en-US" sz="2400" b="1" dirty="0"/>
          </a:p>
          <a:p>
            <a:r>
              <a:rPr lang="en-US" sz="2400" b="1" dirty="0"/>
              <a:t>Proverbs 15:1-2</a:t>
            </a:r>
          </a:p>
          <a:p>
            <a:endParaRPr lang="en-US" sz="2400" b="1" dirty="0"/>
          </a:p>
          <a:p>
            <a:r>
              <a:rPr lang="en-US" sz="2400" b="1" dirty="0"/>
              <a:t>Proverbs 18:2,4,6-8,13,15,17,20-23</a:t>
            </a:r>
          </a:p>
          <a:p>
            <a:endParaRPr lang="en-US" sz="2400" b="1" dirty="0"/>
          </a:p>
          <a:p>
            <a:r>
              <a:rPr lang="en-US" sz="2400" b="1" dirty="0"/>
              <a:t>Proverbs 25:11-13</a:t>
            </a:r>
          </a:p>
          <a:p>
            <a:endParaRPr lang="en-US" sz="2400" b="1" dirty="0"/>
          </a:p>
          <a:p>
            <a:r>
              <a:rPr lang="en-US" sz="2400" b="1" dirty="0"/>
              <a:t>Ephesians 4:15-16</a:t>
            </a:r>
          </a:p>
          <a:p>
            <a:endParaRPr lang="en-US" sz="2400" b="1" dirty="0">
              <a:solidFill>
                <a:schemeClr val="bg1"/>
              </a:solidFill>
            </a:endParaRPr>
          </a:p>
          <a:p>
            <a:endParaRPr lang="en-US" sz="2400" b="1" dirty="0">
              <a:solidFill>
                <a:schemeClr val="bg1"/>
              </a:solidFill>
            </a:endParaRPr>
          </a:p>
          <a:p>
            <a:endParaRPr lang="en-US" sz="2400" b="1" dirty="0">
              <a:solidFill>
                <a:schemeClr val="bg1"/>
              </a:solidFill>
            </a:endParaRPr>
          </a:p>
        </p:txBody>
      </p:sp>
    </p:spTree>
    <p:extLst>
      <p:ext uri="{BB962C8B-B14F-4D97-AF65-F5344CB8AC3E}">
        <p14:creationId xmlns:p14="http://schemas.microsoft.com/office/powerpoint/2010/main" val="3672467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76200"/>
            <a:ext cx="8305800" cy="584775"/>
          </a:xfrm>
          <a:prstGeom prst="rect">
            <a:avLst/>
          </a:prstGeom>
          <a:noFill/>
        </p:spPr>
        <p:txBody>
          <a:bodyPr wrap="square" rtlCol="0">
            <a:spAutoFit/>
          </a:bodyPr>
          <a:lstStyle/>
          <a:p>
            <a:pPr algn="ctr"/>
            <a:r>
              <a:rPr lang="en-US" sz="3200" b="1" dirty="0">
                <a:solidFill>
                  <a:schemeClr val="bg1"/>
                </a:solidFill>
                <a:effectLst>
                  <a:outerShdw blurRad="38100" dist="38100" dir="2700000" algn="tl">
                    <a:srgbClr val="000000">
                      <a:alpha val="43137"/>
                    </a:srgbClr>
                  </a:outerShdw>
                </a:effectLst>
              </a:rPr>
              <a:t>Communication</a:t>
            </a:r>
          </a:p>
        </p:txBody>
      </p:sp>
      <p:sp>
        <p:nvSpPr>
          <p:cNvPr id="5" name="TextBox 4">
            <a:extLst>
              <a:ext uri="{FF2B5EF4-FFF2-40B4-BE49-F238E27FC236}">
                <a16:creationId xmlns:a16="http://schemas.microsoft.com/office/drawing/2014/main" id="{2DAC1B31-4012-4A1E-9DB3-BF1A022A8B85}"/>
              </a:ext>
            </a:extLst>
          </p:cNvPr>
          <p:cNvSpPr txBox="1"/>
          <p:nvPr/>
        </p:nvSpPr>
        <p:spPr>
          <a:xfrm>
            <a:off x="457200" y="660975"/>
            <a:ext cx="8305800" cy="5755422"/>
          </a:xfrm>
          <a:prstGeom prst="rect">
            <a:avLst/>
          </a:prstGeom>
          <a:noFill/>
        </p:spPr>
        <p:txBody>
          <a:bodyPr wrap="square">
            <a:spAutoFit/>
          </a:bodyPr>
          <a:lstStyle/>
          <a:p>
            <a:endParaRPr lang="en-US" sz="2600" b="1" dirty="0">
              <a:solidFill>
                <a:schemeClr val="bg1"/>
              </a:solidFill>
            </a:endParaRPr>
          </a:p>
          <a:p>
            <a:r>
              <a:rPr lang="en-US" sz="2800" b="1" u="sng" dirty="0">
                <a:solidFill>
                  <a:srgbClr val="FF0000"/>
                </a:solidFill>
              </a:rPr>
              <a:t>Verbal and nonverbal</a:t>
            </a:r>
            <a:r>
              <a:rPr lang="en-US" sz="2600" b="1" dirty="0">
                <a:solidFill>
                  <a:schemeClr val="bg1"/>
                </a:solidFill>
              </a:rPr>
              <a:t> </a:t>
            </a:r>
            <a:r>
              <a:rPr lang="en-US" sz="2600" b="1" dirty="0"/>
              <a:t>communication are critical components of a healthy God-honoring, others-centered relationship. </a:t>
            </a:r>
          </a:p>
          <a:p>
            <a:endParaRPr lang="en-US" sz="2600" b="1" dirty="0"/>
          </a:p>
          <a:p>
            <a:r>
              <a:rPr lang="en-US" sz="2600" b="1" dirty="0"/>
              <a:t>We must understand how each of us as individuals, men and women, and husbands and wives are </a:t>
            </a:r>
            <a:r>
              <a:rPr lang="en-US" sz="2800" b="1" u="sng" dirty="0">
                <a:solidFill>
                  <a:srgbClr val="FF0000"/>
                </a:solidFill>
              </a:rPr>
              <a:t>uniquely made </a:t>
            </a:r>
            <a:r>
              <a:rPr lang="en-US" sz="2600" b="1" dirty="0"/>
              <a:t>by God to fulfill God’s plan for our lives, individually and as we live out our lives together. </a:t>
            </a:r>
          </a:p>
          <a:p>
            <a:endParaRPr lang="en-US" sz="2600" b="1" dirty="0"/>
          </a:p>
          <a:p>
            <a:r>
              <a:rPr lang="en-US" sz="2600" b="1" dirty="0"/>
              <a:t>We have unique styles and personalities that must be tailored to ensure effective and considerate communication </a:t>
            </a:r>
          </a:p>
        </p:txBody>
      </p:sp>
    </p:spTree>
    <p:extLst>
      <p:ext uri="{BB962C8B-B14F-4D97-AF65-F5344CB8AC3E}">
        <p14:creationId xmlns:p14="http://schemas.microsoft.com/office/powerpoint/2010/main" val="150772205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3109</TotalTime>
  <Words>2269</Words>
  <Application>Microsoft Office PowerPoint</Application>
  <PresentationFormat>On-screen Show (4:3)</PresentationFormat>
  <Paragraphs>230</Paragraphs>
  <Slides>25</Slides>
  <Notes>19</Notes>
  <HiddenSlides>2</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Calibri</vt:lpstr>
      <vt:lpstr>Century Gothic</vt:lpstr>
      <vt:lpstr>Wingdings 3</vt:lpstr>
      <vt:lpstr>Slice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Sue Smith</dc:creator>
  <cp:lastModifiedBy>Kevin and Cindy Lee</cp:lastModifiedBy>
  <cp:revision>231</cp:revision>
  <dcterms:created xsi:type="dcterms:W3CDTF">2011-03-09T15:02:04Z</dcterms:created>
  <dcterms:modified xsi:type="dcterms:W3CDTF">2025-07-17T19:31:41Z</dcterms:modified>
</cp:coreProperties>
</file>