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453" r:id="rId3"/>
    <p:sldId id="450" r:id="rId4"/>
    <p:sldId id="454" r:id="rId5"/>
    <p:sldId id="425" r:id="rId6"/>
    <p:sldId id="417" r:id="rId7"/>
    <p:sldId id="461" r:id="rId8"/>
    <p:sldId id="449" r:id="rId9"/>
    <p:sldId id="418" r:id="rId10"/>
    <p:sldId id="431" r:id="rId11"/>
    <p:sldId id="460" r:id="rId12"/>
    <p:sldId id="404" r:id="rId13"/>
    <p:sldId id="405" r:id="rId14"/>
    <p:sldId id="406" r:id="rId15"/>
    <p:sldId id="407" r:id="rId16"/>
    <p:sldId id="408" r:id="rId17"/>
    <p:sldId id="409" r:id="rId18"/>
    <p:sldId id="410" r:id="rId19"/>
    <p:sldId id="422" r:id="rId20"/>
    <p:sldId id="412" r:id="rId21"/>
    <p:sldId id="413" r:id="rId22"/>
    <p:sldId id="414" r:id="rId23"/>
    <p:sldId id="367" r:id="rId24"/>
    <p:sldId id="432" r:id="rId25"/>
    <p:sldId id="369" r:id="rId26"/>
    <p:sldId id="457" r:id="rId27"/>
    <p:sldId id="458" r:id="rId28"/>
    <p:sldId id="455" r:id="rId29"/>
    <p:sldId id="456" r:id="rId3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6BAE5C-98C7-45E0-A6C3-E4DDBAD2EC51}" v="437" dt="2025-02-08T21:20:21.3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51" autoAdjust="0"/>
    <p:restoredTop sz="96212" autoAdjust="0"/>
  </p:normalViewPr>
  <p:slideViewPr>
    <p:cSldViewPr>
      <p:cViewPr varScale="1">
        <p:scale>
          <a:sx n="70" d="100"/>
          <a:sy n="70" d="100"/>
        </p:scale>
        <p:origin x="1906" y="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and Cindy Lee" userId="0b8913260b828a33" providerId="LiveId" clId="{086BAE5C-98C7-45E0-A6C3-E4DDBAD2EC51}"/>
    <pc:docChg chg="undo custSel addSld modSld">
      <pc:chgData name="Kevin and Cindy Lee" userId="0b8913260b828a33" providerId="LiveId" clId="{086BAE5C-98C7-45E0-A6C3-E4DDBAD2EC51}" dt="2025-02-08T21:50:07.591" v="701" actId="1076"/>
      <pc:docMkLst>
        <pc:docMk/>
      </pc:docMkLst>
      <pc:sldChg chg="modSp mod">
        <pc:chgData name="Kevin and Cindy Lee" userId="0b8913260b828a33" providerId="LiveId" clId="{086BAE5C-98C7-45E0-A6C3-E4DDBAD2EC51}" dt="2025-02-06T16:35:48.527" v="2"/>
        <pc:sldMkLst>
          <pc:docMk/>
          <pc:sldMk cId="0" sldId="256"/>
        </pc:sldMkLst>
        <pc:spChg chg="mod">
          <ac:chgData name="Kevin and Cindy Lee" userId="0b8913260b828a33" providerId="LiveId" clId="{086BAE5C-98C7-45E0-A6C3-E4DDBAD2EC51}" dt="2025-02-06T16:35:48.527" v="2"/>
          <ac:spMkLst>
            <pc:docMk/>
            <pc:sldMk cId="0" sldId="256"/>
            <ac:spMk id="4" creationId="{00000000-0000-0000-0000-000000000000}"/>
          </ac:spMkLst>
        </pc:spChg>
      </pc:sldChg>
      <pc:sldChg chg="modSp mod modAnim">
        <pc:chgData name="Kevin and Cindy Lee" userId="0b8913260b828a33" providerId="LiveId" clId="{086BAE5C-98C7-45E0-A6C3-E4DDBAD2EC51}" dt="2025-02-08T21:20:21.304" v="665" actId="20577"/>
        <pc:sldMkLst>
          <pc:docMk/>
          <pc:sldMk cId="3079255781" sldId="417"/>
        </pc:sldMkLst>
        <pc:spChg chg="mod">
          <ac:chgData name="Kevin and Cindy Lee" userId="0b8913260b828a33" providerId="LiveId" clId="{086BAE5C-98C7-45E0-A6C3-E4DDBAD2EC51}" dt="2025-02-08T13:41:39.635" v="433" actId="1076"/>
          <ac:spMkLst>
            <pc:docMk/>
            <pc:sldMk cId="3079255781" sldId="417"/>
            <ac:spMk id="4" creationId="{00000000-0000-0000-0000-000000000000}"/>
          </ac:spMkLst>
        </pc:spChg>
        <pc:spChg chg="mod">
          <ac:chgData name="Kevin and Cindy Lee" userId="0b8913260b828a33" providerId="LiveId" clId="{086BAE5C-98C7-45E0-A6C3-E4DDBAD2EC51}" dt="2025-02-08T21:20:21.304" v="665" actId="20577"/>
          <ac:spMkLst>
            <pc:docMk/>
            <pc:sldMk cId="3079255781" sldId="417"/>
            <ac:spMk id="5" creationId="{00000000-0000-0000-0000-000000000000}"/>
          </ac:spMkLst>
        </pc:spChg>
        <pc:spChg chg="mod">
          <ac:chgData name="Kevin and Cindy Lee" userId="0b8913260b828a33" providerId="LiveId" clId="{086BAE5C-98C7-45E0-A6C3-E4DDBAD2EC51}" dt="2025-02-08T21:19:19.740" v="663" actId="20577"/>
          <ac:spMkLst>
            <pc:docMk/>
            <pc:sldMk cId="3079255781" sldId="417"/>
            <ac:spMk id="6" creationId="{8F96A6D1-42EB-49BE-AF05-46D678A306AC}"/>
          </ac:spMkLst>
        </pc:spChg>
      </pc:sldChg>
      <pc:sldChg chg="modSp mod">
        <pc:chgData name="Kevin and Cindy Lee" userId="0b8913260b828a33" providerId="LiveId" clId="{086BAE5C-98C7-45E0-A6C3-E4DDBAD2EC51}" dt="2025-02-08T21:18:13.444" v="650" actId="1076"/>
        <pc:sldMkLst>
          <pc:docMk/>
          <pc:sldMk cId="1532660651" sldId="425"/>
        </pc:sldMkLst>
        <pc:spChg chg="mod">
          <ac:chgData name="Kevin and Cindy Lee" userId="0b8913260b828a33" providerId="LiveId" clId="{086BAE5C-98C7-45E0-A6C3-E4DDBAD2EC51}" dt="2025-02-08T21:18:13.444" v="650" actId="1076"/>
          <ac:spMkLst>
            <pc:docMk/>
            <pc:sldMk cId="1532660651" sldId="425"/>
            <ac:spMk id="3" creationId="{95B20AEA-D4A6-4740-8B73-8815E3DBF48B}"/>
          </ac:spMkLst>
        </pc:spChg>
      </pc:sldChg>
      <pc:sldChg chg="modSp mod">
        <pc:chgData name="Kevin and Cindy Lee" userId="0b8913260b828a33" providerId="LiveId" clId="{086BAE5C-98C7-45E0-A6C3-E4DDBAD2EC51}" dt="2025-02-08T13:55:44.211" v="646" actId="5793"/>
        <pc:sldMkLst>
          <pc:docMk/>
          <pc:sldMk cId="2956278635" sldId="453"/>
        </pc:sldMkLst>
        <pc:spChg chg="mod">
          <ac:chgData name="Kevin and Cindy Lee" userId="0b8913260b828a33" providerId="LiveId" clId="{086BAE5C-98C7-45E0-A6C3-E4DDBAD2EC51}" dt="2025-02-08T13:55:44.211" v="646" actId="5793"/>
          <ac:spMkLst>
            <pc:docMk/>
            <pc:sldMk cId="2956278635" sldId="453"/>
            <ac:spMk id="3" creationId="{95B20AEA-D4A6-4740-8B73-8815E3DBF48B}"/>
          </ac:spMkLst>
        </pc:spChg>
      </pc:sldChg>
      <pc:sldChg chg="modSp mod">
        <pc:chgData name="Kevin and Cindy Lee" userId="0b8913260b828a33" providerId="LiveId" clId="{086BAE5C-98C7-45E0-A6C3-E4DDBAD2EC51}" dt="2025-02-08T13:37:06.749" v="392" actId="6549"/>
        <pc:sldMkLst>
          <pc:docMk/>
          <pc:sldMk cId="1739077038" sldId="454"/>
        </pc:sldMkLst>
        <pc:spChg chg="mod">
          <ac:chgData name="Kevin and Cindy Lee" userId="0b8913260b828a33" providerId="LiveId" clId="{086BAE5C-98C7-45E0-A6C3-E4DDBAD2EC51}" dt="2025-02-08T13:37:06.749" v="392" actId="6549"/>
          <ac:spMkLst>
            <pc:docMk/>
            <pc:sldMk cId="1739077038" sldId="454"/>
            <ac:spMk id="4" creationId="{00000000-0000-0000-0000-000000000000}"/>
          </ac:spMkLst>
        </pc:spChg>
      </pc:sldChg>
      <pc:sldChg chg="addSp delSp modSp new mod">
        <pc:chgData name="Kevin and Cindy Lee" userId="0b8913260b828a33" providerId="LiveId" clId="{086BAE5C-98C7-45E0-A6C3-E4DDBAD2EC51}" dt="2025-02-08T21:50:07.591" v="701" actId="1076"/>
        <pc:sldMkLst>
          <pc:docMk/>
          <pc:sldMk cId="823283571" sldId="461"/>
        </pc:sldMkLst>
        <pc:spChg chg="del">
          <ac:chgData name="Kevin and Cindy Lee" userId="0b8913260b828a33" providerId="LiveId" clId="{086BAE5C-98C7-45E0-A6C3-E4DDBAD2EC51}" dt="2025-02-08T13:42:10.131" v="443" actId="478"/>
          <ac:spMkLst>
            <pc:docMk/>
            <pc:sldMk cId="823283571" sldId="461"/>
            <ac:spMk id="2" creationId="{CCF5DBC8-6889-2609-F0DE-E1E1131368FC}"/>
          </ac:spMkLst>
        </pc:spChg>
        <pc:spChg chg="del">
          <ac:chgData name="Kevin and Cindy Lee" userId="0b8913260b828a33" providerId="LiveId" clId="{086BAE5C-98C7-45E0-A6C3-E4DDBAD2EC51}" dt="2025-02-08T13:42:13.268" v="444" actId="478"/>
          <ac:spMkLst>
            <pc:docMk/>
            <pc:sldMk cId="823283571" sldId="461"/>
            <ac:spMk id="3" creationId="{17853F6B-AC79-A35C-14B4-DFCF6FA843FC}"/>
          </ac:spMkLst>
        </pc:spChg>
        <pc:spChg chg="add mod">
          <ac:chgData name="Kevin and Cindy Lee" userId="0b8913260b828a33" providerId="LiveId" clId="{086BAE5C-98C7-45E0-A6C3-E4DDBAD2EC51}" dt="2025-02-08T21:50:07.591" v="701" actId="1076"/>
          <ac:spMkLst>
            <pc:docMk/>
            <pc:sldMk cId="823283571" sldId="461"/>
            <ac:spMk id="3" creationId="{EDC77ECD-85B0-95FA-D53C-0E7DF0F00E32}"/>
          </ac:spMkLst>
        </pc:spChg>
        <pc:spChg chg="add del">
          <ac:chgData name="Kevin and Cindy Lee" userId="0b8913260b828a33" providerId="LiveId" clId="{086BAE5C-98C7-45E0-A6C3-E4DDBAD2EC51}" dt="2025-02-08T13:45:48.126" v="514" actId="22"/>
          <ac:spMkLst>
            <pc:docMk/>
            <pc:sldMk cId="823283571" sldId="461"/>
            <ac:spMk id="5" creationId="{3A7A797B-7808-5B60-7E5C-4786D930DEF7}"/>
          </ac:spMkLst>
        </pc:spChg>
        <pc:spChg chg="add mod">
          <ac:chgData name="Kevin and Cindy Lee" userId="0b8913260b828a33" providerId="LiveId" clId="{086BAE5C-98C7-45E0-A6C3-E4DDBAD2EC51}" dt="2025-02-08T21:50:02.889" v="700" actId="6549"/>
          <ac:spMkLst>
            <pc:docMk/>
            <pc:sldMk cId="823283571" sldId="461"/>
            <ac:spMk id="7" creationId="{E87AFE1B-A8AA-B33F-28CC-859A8998BCB7}"/>
          </ac:spMkLst>
        </pc:spChg>
        <pc:spChg chg="add mod">
          <ac:chgData name="Kevin and Cindy Lee" userId="0b8913260b828a33" providerId="LiveId" clId="{086BAE5C-98C7-45E0-A6C3-E4DDBAD2EC51}" dt="2025-02-08T13:50:35.281" v="607" actId="1076"/>
          <ac:spMkLst>
            <pc:docMk/>
            <pc:sldMk cId="823283571" sldId="461"/>
            <ac:spMk id="8" creationId="{B363F1DE-55F4-C451-A3F4-B6190EF7982E}"/>
          </ac:spMkLst>
        </pc:spChg>
        <pc:spChg chg="add mod">
          <ac:chgData name="Kevin and Cindy Lee" userId="0b8913260b828a33" providerId="LiveId" clId="{086BAE5C-98C7-45E0-A6C3-E4DDBAD2EC51}" dt="2025-02-08T13:48:43.448" v="590" actId="1076"/>
          <ac:spMkLst>
            <pc:docMk/>
            <pc:sldMk cId="823283571" sldId="461"/>
            <ac:spMk id="9" creationId="{42FDBA2D-ADFB-0BD9-7FA0-7D49EAB45476}"/>
          </ac:spMkLst>
        </pc:spChg>
        <pc:spChg chg="add mod">
          <ac:chgData name="Kevin and Cindy Lee" userId="0b8913260b828a33" providerId="LiveId" clId="{086BAE5C-98C7-45E0-A6C3-E4DDBAD2EC51}" dt="2025-02-08T13:49:38.714" v="600" actId="1076"/>
          <ac:spMkLst>
            <pc:docMk/>
            <pc:sldMk cId="823283571" sldId="461"/>
            <ac:spMk id="11" creationId="{48108569-9BDA-51A1-DDCF-C9F3F30055B2}"/>
          </ac:spMkLst>
        </pc:spChg>
        <pc:spChg chg="add mod">
          <ac:chgData name="Kevin and Cindy Lee" userId="0b8913260b828a33" providerId="LiveId" clId="{086BAE5C-98C7-45E0-A6C3-E4DDBAD2EC51}" dt="2025-02-08T13:50:11.644" v="606" actId="20577"/>
          <ac:spMkLst>
            <pc:docMk/>
            <pc:sldMk cId="823283571" sldId="461"/>
            <ac:spMk id="12" creationId="{97E0217D-36AD-46C7-2D34-0F2697F24CFC}"/>
          </ac:spMkLst>
        </pc:spChg>
        <pc:spChg chg="add mod">
          <ac:chgData name="Kevin and Cindy Lee" userId="0b8913260b828a33" providerId="LiveId" clId="{086BAE5C-98C7-45E0-A6C3-E4DDBAD2EC51}" dt="2025-02-08T13:51:57.184" v="615" actId="207"/>
          <ac:spMkLst>
            <pc:docMk/>
            <pc:sldMk cId="823283571" sldId="461"/>
            <ac:spMk id="13" creationId="{F944FF54-756A-01E9-BD74-E64B639576FF}"/>
          </ac:spMkLst>
        </pc:spChg>
        <pc:spChg chg="add mod">
          <ac:chgData name="Kevin and Cindy Lee" userId="0b8913260b828a33" providerId="LiveId" clId="{086BAE5C-98C7-45E0-A6C3-E4DDBAD2EC51}" dt="2025-02-08T13:54:51.436" v="644" actId="1038"/>
          <ac:spMkLst>
            <pc:docMk/>
            <pc:sldMk cId="823283571" sldId="461"/>
            <ac:spMk id="14" creationId="{23AEFD33-62C7-32A4-1631-0DB5B7306343}"/>
          </ac:spMkLst>
        </pc:spChg>
        <pc:spChg chg="add del mod">
          <ac:chgData name="Kevin and Cindy Lee" userId="0b8913260b828a33" providerId="LiveId" clId="{086BAE5C-98C7-45E0-A6C3-E4DDBAD2EC51}" dt="2025-02-08T13:53:06.374" v="626" actId="478"/>
          <ac:spMkLst>
            <pc:docMk/>
            <pc:sldMk cId="823283571" sldId="461"/>
            <ac:spMk id="15" creationId="{CC7CEE6B-FB73-816D-6046-C2E8F85A57AA}"/>
          </ac:spMkLst>
        </pc:spChg>
        <pc:spChg chg="add mod">
          <ac:chgData name="Kevin and Cindy Lee" userId="0b8913260b828a33" providerId="LiveId" clId="{086BAE5C-98C7-45E0-A6C3-E4DDBAD2EC51}" dt="2025-02-08T13:53:42.171" v="631" actId="207"/>
          <ac:spMkLst>
            <pc:docMk/>
            <pc:sldMk cId="823283571" sldId="461"/>
            <ac:spMk id="16" creationId="{BC584CB0-7025-CF4C-7962-35F2F58D8DBB}"/>
          </ac:spMkLst>
        </pc:spChg>
        <pc:spChg chg="add mod">
          <ac:chgData name="Kevin and Cindy Lee" userId="0b8913260b828a33" providerId="LiveId" clId="{086BAE5C-98C7-45E0-A6C3-E4DDBAD2EC51}" dt="2025-02-08T13:54:07.572" v="635" actId="1076"/>
          <ac:spMkLst>
            <pc:docMk/>
            <pc:sldMk cId="823283571" sldId="461"/>
            <ac:spMk id="17" creationId="{CDFF0D43-B843-F4B9-27DE-3F709B9FDF6C}"/>
          </ac:spMkLst>
        </pc:spChg>
        <pc:spChg chg="add mod">
          <ac:chgData name="Kevin and Cindy Lee" userId="0b8913260b828a33" providerId="LiveId" clId="{086BAE5C-98C7-45E0-A6C3-E4DDBAD2EC51}" dt="2025-02-08T13:54:42.180" v="639" actId="14100"/>
          <ac:spMkLst>
            <pc:docMk/>
            <pc:sldMk cId="823283571" sldId="461"/>
            <ac:spMk id="18" creationId="{C7558B3F-C950-F2F8-729A-1AA9ED0129CE}"/>
          </ac:spMkLst>
        </pc:spChg>
        <pc:picChg chg="add mod">
          <ac:chgData name="Kevin and Cindy Lee" userId="0b8913260b828a33" providerId="LiveId" clId="{086BAE5C-98C7-45E0-A6C3-E4DDBAD2EC51}" dt="2025-02-08T13:49:10.603" v="593" actId="1076"/>
          <ac:picMkLst>
            <pc:docMk/>
            <pc:sldMk cId="823283571" sldId="461"/>
            <ac:picMk id="10" creationId="{F419583F-C8A2-23AA-DC9B-91501F9D53F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DCBE7C42-5F3C-4F6A-840C-D0631B5FC40F}" type="datetimeFigureOut">
              <a:rPr lang="en-US" smtClean="0"/>
              <a:pPr/>
              <a:t>2/8/2025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B1769551-FC92-42BD-9040-8333C0992D28}"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2123875-051D-45C4-827D-6AD47C2A5692}" type="datetimeFigureOut">
              <a:rPr lang="en-US" smtClean="0"/>
              <a:pPr/>
              <a:t>2/8/2025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D3098CD-0FFD-4D6C-B446-65F5E7A152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BE7156-E60A-4C6F-B608-FF47978E9580}" type="slidenum">
              <a:rPr lang="en-US" smtClean="0"/>
              <a:pPr/>
              <a:t>23</a:t>
            </a:fld>
            <a:endParaRPr lang="en-US"/>
          </a:p>
        </p:txBody>
      </p:sp>
    </p:spTree>
    <p:extLst>
      <p:ext uri="{BB962C8B-B14F-4D97-AF65-F5344CB8AC3E}">
        <p14:creationId xmlns:p14="http://schemas.microsoft.com/office/powerpoint/2010/main" val="3676611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BE7156-E60A-4C6F-B608-FF47978E9580}" type="slidenum">
              <a:rPr lang="en-US" smtClean="0"/>
              <a:pPr/>
              <a:t>24</a:t>
            </a:fld>
            <a:endParaRPr lang="en-US"/>
          </a:p>
        </p:txBody>
      </p:sp>
    </p:spTree>
    <p:extLst>
      <p:ext uri="{BB962C8B-B14F-4D97-AF65-F5344CB8AC3E}">
        <p14:creationId xmlns:p14="http://schemas.microsoft.com/office/powerpoint/2010/main" val="3013436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2</a:t>
            </a:fld>
            <a:endParaRPr lang="en-US"/>
          </a:p>
        </p:txBody>
      </p:sp>
    </p:spTree>
    <p:extLst>
      <p:ext uri="{BB962C8B-B14F-4D97-AF65-F5344CB8AC3E}">
        <p14:creationId xmlns:p14="http://schemas.microsoft.com/office/powerpoint/2010/main" val="3466330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BE7156-E60A-4C6F-B608-FF47978E9580}" type="slidenum">
              <a:rPr lang="en-US" smtClean="0"/>
              <a:pPr/>
              <a:t>25</a:t>
            </a:fld>
            <a:endParaRPr lang="en-US"/>
          </a:p>
        </p:txBody>
      </p:sp>
    </p:spTree>
    <p:extLst>
      <p:ext uri="{BB962C8B-B14F-4D97-AF65-F5344CB8AC3E}">
        <p14:creationId xmlns:p14="http://schemas.microsoft.com/office/powerpoint/2010/main" val="1699230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BE7156-E60A-4C6F-B608-FF47978E9580}" type="slidenum">
              <a:rPr lang="en-US" smtClean="0"/>
              <a:pPr/>
              <a:t>26</a:t>
            </a:fld>
            <a:endParaRPr lang="en-US"/>
          </a:p>
        </p:txBody>
      </p:sp>
    </p:spTree>
    <p:extLst>
      <p:ext uri="{BB962C8B-B14F-4D97-AF65-F5344CB8AC3E}">
        <p14:creationId xmlns:p14="http://schemas.microsoft.com/office/powerpoint/2010/main" val="9164270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BE7156-E60A-4C6F-B608-FF47978E9580}" type="slidenum">
              <a:rPr lang="en-US" smtClean="0"/>
              <a:pPr/>
              <a:t>27</a:t>
            </a:fld>
            <a:endParaRPr lang="en-US"/>
          </a:p>
        </p:txBody>
      </p:sp>
    </p:spTree>
    <p:extLst>
      <p:ext uri="{BB962C8B-B14F-4D97-AF65-F5344CB8AC3E}">
        <p14:creationId xmlns:p14="http://schemas.microsoft.com/office/powerpoint/2010/main" val="1976624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5</a:t>
            </a:fld>
            <a:endParaRPr lang="en-US"/>
          </a:p>
        </p:txBody>
      </p:sp>
    </p:spTree>
    <p:extLst>
      <p:ext uri="{BB962C8B-B14F-4D97-AF65-F5344CB8AC3E}">
        <p14:creationId xmlns:p14="http://schemas.microsoft.com/office/powerpoint/2010/main" val="701922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6</a:t>
            </a:fld>
            <a:endParaRPr lang="en-US"/>
          </a:p>
        </p:txBody>
      </p:sp>
    </p:spTree>
    <p:extLst>
      <p:ext uri="{BB962C8B-B14F-4D97-AF65-F5344CB8AC3E}">
        <p14:creationId xmlns:p14="http://schemas.microsoft.com/office/powerpoint/2010/main" val="2018374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10</a:t>
            </a:fld>
            <a:endParaRPr lang="en-US"/>
          </a:p>
        </p:txBody>
      </p:sp>
    </p:spTree>
    <p:extLst>
      <p:ext uri="{BB962C8B-B14F-4D97-AF65-F5344CB8AC3E}">
        <p14:creationId xmlns:p14="http://schemas.microsoft.com/office/powerpoint/2010/main" val="2449027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11</a:t>
            </a:fld>
            <a:endParaRPr lang="en-US"/>
          </a:p>
        </p:txBody>
      </p:sp>
    </p:spTree>
    <p:extLst>
      <p:ext uri="{BB962C8B-B14F-4D97-AF65-F5344CB8AC3E}">
        <p14:creationId xmlns:p14="http://schemas.microsoft.com/office/powerpoint/2010/main" val="2288437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3098CD-0FFD-4D6C-B446-65F5E7A15249}"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1A81F0-64EB-413F-94F5-A4E4935C7186}" type="datetimeFigureOut">
              <a:rPr lang="en-US" smtClean="0"/>
              <a:pPr/>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1A81F0-64EB-413F-94F5-A4E4935C7186}" type="datetimeFigureOut">
              <a:rPr lang="en-US" smtClean="0"/>
              <a:pPr/>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1A81F0-64EB-413F-94F5-A4E4935C7186}" type="datetimeFigureOut">
              <a:rPr lang="en-US" smtClean="0"/>
              <a:pPr/>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1A81F0-64EB-413F-94F5-A4E4935C7186}" type="datetimeFigureOut">
              <a:rPr lang="en-US" smtClean="0"/>
              <a:pPr/>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1A81F0-64EB-413F-94F5-A4E4935C7186}" type="datetimeFigureOut">
              <a:rPr lang="en-US" smtClean="0"/>
              <a:pPr/>
              <a:t>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1A81F0-64EB-413F-94F5-A4E4935C7186}" type="datetimeFigureOut">
              <a:rPr lang="en-US" smtClean="0"/>
              <a:pPr/>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1A81F0-64EB-413F-94F5-A4E4935C7186}" type="datetimeFigureOut">
              <a:rPr lang="en-US" smtClean="0"/>
              <a:pPr/>
              <a:t>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1A81F0-64EB-413F-94F5-A4E4935C7186}" type="datetimeFigureOut">
              <a:rPr lang="en-US" smtClean="0"/>
              <a:pPr/>
              <a:t>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A81F0-64EB-413F-94F5-A4E4935C7186}" type="datetimeFigureOut">
              <a:rPr lang="en-US" smtClean="0"/>
              <a:pPr/>
              <a:t>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1A81F0-64EB-413F-94F5-A4E4935C7186}" type="datetimeFigureOut">
              <a:rPr lang="en-US" smtClean="0"/>
              <a:pPr/>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1A81F0-64EB-413F-94F5-A4E4935C7186}" type="datetimeFigureOut">
              <a:rPr lang="en-US" smtClean="0"/>
              <a:pPr/>
              <a:t>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C8B8B-2B6E-4FBA-AD2A-D0F6B13E38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1A81F0-64EB-413F-94F5-A4E4935C7186}" type="datetimeFigureOut">
              <a:rPr lang="en-US" smtClean="0"/>
              <a:pPr/>
              <a:t>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C8B8B-2B6E-4FBA-AD2A-D0F6B13E38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219200"/>
            <a:ext cx="8305800" cy="5401479"/>
          </a:xfrm>
          <a:prstGeom prst="rect">
            <a:avLst/>
          </a:prstGeom>
          <a:noFill/>
        </p:spPr>
        <p:txBody>
          <a:bodyPr wrap="square" rtlCol="0">
            <a:spAutoFit/>
          </a:bodyPr>
          <a:lstStyle/>
          <a:p>
            <a:pPr algn="ctr"/>
            <a:r>
              <a:rPr lang="en-US" sz="11500" b="1" dirty="0">
                <a:solidFill>
                  <a:schemeClr val="bg1"/>
                </a:solidFill>
                <a:effectLst>
                  <a:outerShdw blurRad="38100" dist="38100" dir="2700000" algn="tl">
                    <a:srgbClr val="000000">
                      <a:alpha val="43137"/>
                    </a:srgbClr>
                  </a:outerShdw>
                </a:effectLst>
              </a:rPr>
              <a:t>Biblical  </a:t>
            </a:r>
          </a:p>
          <a:p>
            <a:pPr algn="ctr"/>
            <a:r>
              <a:rPr lang="en-US" sz="11500" b="1" dirty="0">
                <a:solidFill>
                  <a:schemeClr val="bg1"/>
                </a:solidFill>
                <a:effectLst>
                  <a:outerShdw blurRad="38100" dist="38100" dir="2700000" algn="tl">
                    <a:srgbClr val="000000">
                      <a:alpha val="43137"/>
                    </a:srgbClr>
                  </a:outerShdw>
                </a:effectLst>
              </a:rPr>
              <a:t>Marriage</a:t>
            </a:r>
          </a:p>
          <a:p>
            <a:pPr algn="ctr"/>
            <a:r>
              <a:rPr lang="en-US" sz="11500" b="1" dirty="0">
                <a:solidFill>
                  <a:schemeClr val="bg1"/>
                </a:solidFill>
                <a:effectLst>
                  <a:outerShdw blurRad="38100" dist="38100" dir="2700000" algn="tl">
                    <a:srgbClr val="000000">
                      <a:alpha val="43137"/>
                    </a:srgbClr>
                  </a:outerShdw>
                </a:effectLst>
              </a:rPr>
              <a:t> </a:t>
            </a:r>
            <a:endParaRPr lang="en-US" sz="9600"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B20AEA-D4A6-4740-8B73-8815E3DBF48B}"/>
              </a:ext>
            </a:extLst>
          </p:cNvPr>
          <p:cNvSpPr txBox="1"/>
          <p:nvPr/>
        </p:nvSpPr>
        <p:spPr>
          <a:xfrm>
            <a:off x="266700" y="396572"/>
            <a:ext cx="8877300" cy="6986528"/>
          </a:xfrm>
          <a:prstGeom prst="rect">
            <a:avLst/>
          </a:prstGeom>
          <a:noFill/>
        </p:spPr>
        <p:txBody>
          <a:bodyPr wrap="square" rtlCol="0">
            <a:spAutoFit/>
          </a:bodyPr>
          <a:lstStyle/>
          <a:p>
            <a:pPr marL="571500" indent="-571500">
              <a:buFont typeface="+mj-lt"/>
              <a:buAutoNum type="romanUcPeriod"/>
            </a:pPr>
            <a:endParaRPr lang="en-US" sz="3200" b="1" dirty="0">
              <a:solidFill>
                <a:schemeClr val="bg1"/>
              </a:solidFill>
              <a:effectLst>
                <a:outerShdw blurRad="38100" dist="38100" dir="2700000" algn="tl">
                  <a:srgbClr val="000000">
                    <a:alpha val="43137"/>
                  </a:srgbClr>
                </a:outerShdw>
              </a:effectLst>
            </a:endParaRP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III. Husbands and wives’ </a:t>
            </a:r>
            <a:r>
              <a:rPr lang="en-US" sz="3200" b="1" u="sng" dirty="0">
                <a:solidFill>
                  <a:srgbClr val="FF0000"/>
                </a:solidFill>
                <a:effectLst>
                  <a:outerShdw blurRad="38100" dist="38100" dir="2700000" algn="tl">
                    <a:srgbClr val="000000">
                      <a:alpha val="43137"/>
                    </a:srgbClr>
                  </a:outerShdw>
                </a:effectLst>
              </a:rPr>
              <a:t>roles</a:t>
            </a:r>
            <a:r>
              <a:rPr lang="en-US" sz="3200" b="1" dirty="0">
                <a:solidFill>
                  <a:schemeClr val="bg1"/>
                </a:solidFill>
                <a:effectLst>
                  <a:outerShdw blurRad="38100" dist="38100" dir="2700000" algn="tl">
                    <a:srgbClr val="000000">
                      <a:alpha val="43137"/>
                    </a:srgbClr>
                  </a:outerShdw>
                </a:effectLst>
              </a:rPr>
              <a:t> and </a:t>
            </a:r>
            <a:r>
              <a:rPr lang="en-US" sz="3200" b="1" u="sng" dirty="0">
                <a:solidFill>
                  <a:srgbClr val="FF0000"/>
                </a:solidFill>
                <a:effectLst>
                  <a:outerShdw blurRad="38100" dist="38100" dir="2700000" algn="tl">
                    <a:srgbClr val="000000">
                      <a:alpha val="43137"/>
                    </a:srgbClr>
                  </a:outerShdw>
                </a:effectLst>
              </a:rPr>
              <a:t>responsibilities</a:t>
            </a:r>
            <a:r>
              <a:rPr lang="en-US" sz="3200" b="1" dirty="0">
                <a:solidFill>
                  <a:schemeClr val="bg1"/>
                </a:solidFill>
                <a:effectLst>
                  <a:outerShdw blurRad="38100" dist="38100" dir="2700000" algn="tl">
                    <a:srgbClr val="000000">
                      <a:alpha val="43137"/>
                    </a:srgbClr>
                  </a:outerShdw>
                </a:effectLst>
              </a:rPr>
              <a:t> are clearly delineated and established </a:t>
            </a:r>
          </a:p>
          <a:p>
            <a:r>
              <a:rPr lang="en-US" sz="3200" b="1" dirty="0">
                <a:solidFill>
                  <a:schemeClr val="bg1"/>
                </a:solidFill>
                <a:effectLst>
                  <a:outerShdw blurRad="38100" dist="38100" dir="2700000" algn="tl">
                    <a:srgbClr val="000000">
                      <a:alpha val="43137"/>
                    </a:srgbClr>
                  </a:outerShdw>
                </a:effectLst>
              </a:rPr>
              <a:t>(Ephesians 5: 22-33).</a:t>
            </a: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	- </a:t>
            </a:r>
            <a:r>
              <a:rPr lang="en-US" sz="3200" b="1" u="sng" dirty="0">
                <a:solidFill>
                  <a:srgbClr val="FF0000"/>
                </a:solidFill>
                <a:effectLst>
                  <a:outerShdw blurRad="38100" dist="38100" dir="2700000" algn="tl">
                    <a:srgbClr val="000000">
                      <a:alpha val="43137"/>
                    </a:srgbClr>
                  </a:outerShdw>
                </a:effectLst>
              </a:rPr>
              <a:t>Headship </a:t>
            </a:r>
            <a:r>
              <a:rPr lang="en-US" sz="3200" b="1" dirty="0">
                <a:solidFill>
                  <a:schemeClr val="bg1"/>
                </a:solidFill>
                <a:effectLst>
                  <a:outerShdw blurRad="38100" dist="38100" dir="2700000" algn="tl">
                    <a:srgbClr val="000000">
                      <a:alpha val="43137"/>
                    </a:srgbClr>
                  </a:outerShdw>
                </a:effectLst>
              </a:rPr>
              <a:t>(Love as Christ loved the Church)</a:t>
            </a:r>
          </a:p>
          <a:p>
            <a:endParaRPr lang="en-US" sz="3200" b="1" u="sng" dirty="0">
              <a:solidFill>
                <a:srgbClr val="FF0000"/>
              </a:solidFill>
              <a:effectLst>
                <a:outerShdw blurRad="38100" dist="38100" dir="2700000" algn="tl">
                  <a:srgbClr val="000000">
                    <a:alpha val="43137"/>
                  </a:srgbClr>
                </a:outerShdw>
              </a:effectLst>
            </a:endParaRPr>
          </a:p>
          <a:p>
            <a:endParaRPr lang="en-US" sz="3200" b="1" u="sng"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	- </a:t>
            </a:r>
            <a:r>
              <a:rPr lang="en-US" sz="3200" b="1" u="sng" dirty="0">
                <a:solidFill>
                  <a:srgbClr val="FF0000"/>
                </a:solidFill>
                <a:effectLst>
                  <a:outerShdw blurRad="38100" dist="38100" dir="2700000" algn="tl">
                    <a:srgbClr val="000000">
                      <a:alpha val="43137"/>
                    </a:srgbClr>
                  </a:outerShdw>
                </a:effectLst>
              </a:rPr>
              <a:t>Submission/Respect</a:t>
            </a:r>
            <a:r>
              <a:rPr lang="en-US" sz="3200" b="1" dirty="0">
                <a:solidFill>
                  <a:schemeClr val="bg1"/>
                </a:solidFill>
                <a:effectLst>
                  <a:outerShdw blurRad="38100" dist="38100" dir="2700000" algn="tl">
                    <a:srgbClr val="000000">
                      <a:alpha val="43137"/>
                    </a:srgbClr>
                  </a:outerShdw>
                </a:effectLst>
              </a:rPr>
              <a:t> (Most suitable helper)</a:t>
            </a: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a:t>
            </a:r>
          </a:p>
          <a:p>
            <a:pPr marL="571500" indent="-571500">
              <a:buFont typeface="+mj-lt"/>
              <a:buAutoNum type="romanUcPeriod"/>
            </a:pPr>
            <a:endParaRPr lang="en-US" sz="3200" b="1" dirty="0">
              <a:solidFill>
                <a:schemeClr val="bg1"/>
              </a:solidFill>
              <a:effectLst>
                <a:outerShdw blurRad="38100" dist="38100" dir="2700000" algn="tl">
                  <a:srgbClr val="000000">
                    <a:alpha val="43137"/>
                  </a:srgbClr>
                </a:outerShdw>
              </a:effectLst>
            </a:endParaRPr>
          </a:p>
          <a:p>
            <a:pPr marL="571500" indent="-571500">
              <a:buFont typeface="+mj-lt"/>
              <a:buAutoNum type="romanUcPeriod"/>
            </a:pP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255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B20AEA-D4A6-4740-8B73-8815E3DBF48B}"/>
              </a:ext>
            </a:extLst>
          </p:cNvPr>
          <p:cNvSpPr txBox="1"/>
          <p:nvPr/>
        </p:nvSpPr>
        <p:spPr>
          <a:xfrm>
            <a:off x="76200" y="381000"/>
            <a:ext cx="8839200" cy="698652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IV. The Bible spells out how to live out Christ-centered marriages: </a:t>
            </a: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	- Matthew 22:36-40 – Love God first and most</a:t>
            </a: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	- Ephesians 4:1-3, 32-5:2 – Relational peace, humility; imitate God in the relationship</a:t>
            </a: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	- Philippians 2:3-6 – Put on humility</a:t>
            </a: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	- 1 Peter 3:1-7 – Submission/humility</a:t>
            </a:r>
          </a:p>
          <a:p>
            <a:r>
              <a:rPr lang="en-US" sz="3200" b="1" dirty="0">
                <a:solidFill>
                  <a:schemeClr val="bg1"/>
                </a:solidFill>
                <a:effectLst>
                  <a:outerShdw blurRad="38100" dist="38100" dir="2700000" algn="tl">
                    <a:srgbClr val="000000">
                      <a:alpha val="43137"/>
                    </a:srgbClr>
                  </a:outerShdw>
                </a:effectLst>
              </a:rPr>
              <a:t> .</a:t>
            </a:r>
          </a:p>
          <a:p>
            <a:pPr marL="571500" indent="-571500">
              <a:buFont typeface="+mj-lt"/>
              <a:buAutoNum type="romanUcPeriod"/>
            </a:pPr>
            <a:endParaRPr lang="en-US" sz="3200" b="1" dirty="0">
              <a:solidFill>
                <a:schemeClr val="bg1"/>
              </a:solidFill>
              <a:effectLst>
                <a:outerShdw blurRad="38100" dist="38100" dir="2700000" algn="tl">
                  <a:srgbClr val="000000">
                    <a:alpha val="43137"/>
                  </a:srgbClr>
                </a:outerShdw>
              </a:effectLst>
            </a:endParaRPr>
          </a:p>
          <a:p>
            <a:pPr marL="571500" indent="-571500">
              <a:buFont typeface="+mj-lt"/>
              <a:buAutoNum type="romanUcPeriod"/>
            </a:pP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767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1055" y="2514600"/>
            <a:ext cx="8077200" cy="1828800"/>
          </a:xfrm>
        </p:spPr>
        <p:txBody>
          <a:bodyPr>
            <a:normAutofit/>
          </a:bodyPr>
          <a:lstStyle/>
          <a:p>
            <a:pPr marL="514350" indent="-514350">
              <a:buFont typeface="+mj-lt"/>
              <a:buAutoNum type="alphaUcPeriod"/>
            </a:pPr>
            <a:r>
              <a:rPr lang="en-US" sz="3400" b="1" dirty="0">
                <a:solidFill>
                  <a:schemeClr val="bg1"/>
                </a:solidFill>
                <a:effectLst>
                  <a:outerShdw blurRad="38100" dist="38100" dir="2700000" algn="tl">
                    <a:srgbClr val="000000">
                      <a:alpha val="43137"/>
                    </a:srgbClr>
                  </a:outerShdw>
                </a:effectLst>
              </a:rPr>
              <a:t>Basic purpose of marriage is </a:t>
            </a:r>
            <a:r>
              <a:rPr lang="en-US" u="sng" dirty="0">
                <a:solidFill>
                  <a:srgbClr val="FF0000"/>
                </a:solidFill>
                <a:effectLst>
                  <a:outerShdw blurRad="38100" dist="38100" dir="2700000" algn="tl">
                    <a:srgbClr val="000000">
                      <a:alpha val="43137"/>
                    </a:srgbClr>
                  </a:outerShdw>
                </a:effectLst>
                <a:latin typeface="Arial Black" pitchFamily="34" charset="0"/>
              </a:rPr>
              <a:t>companionship</a:t>
            </a:r>
            <a:r>
              <a:rPr lang="en-US" sz="3400" b="1" dirty="0">
                <a:solidFill>
                  <a:schemeClr val="bg1"/>
                </a:solidFill>
                <a:effectLst>
                  <a:outerShdw blurRad="38100" dist="38100" dir="2700000" algn="tl">
                    <a:srgbClr val="000000">
                      <a:alpha val="43137"/>
                    </a:srgbClr>
                  </a:outerShdw>
                </a:effectLst>
              </a:rPr>
              <a:t>, in the context of role differences (Genesis 2:15-18). </a:t>
            </a:r>
          </a:p>
        </p:txBody>
      </p:sp>
      <p:sp>
        <p:nvSpPr>
          <p:cNvPr id="4" name="TextBox 3"/>
          <p:cNvSpPr txBox="1"/>
          <p:nvPr/>
        </p:nvSpPr>
        <p:spPr>
          <a:xfrm>
            <a:off x="457200" y="533400"/>
            <a:ext cx="85912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 Marriage Provides Companionship (opportunity to serve, glorify God) </a:t>
            </a:r>
          </a:p>
        </p:txBody>
      </p:sp>
      <p:sp>
        <p:nvSpPr>
          <p:cNvPr id="5" name="Content Placeholder 2"/>
          <p:cNvSpPr txBox="1">
            <a:spLocks/>
          </p:cNvSpPr>
          <p:nvPr/>
        </p:nvSpPr>
        <p:spPr>
          <a:xfrm>
            <a:off x="533400" y="4800600"/>
            <a:ext cx="7162800" cy="990600"/>
          </a:xfrm>
          <a:prstGeom prst="rect">
            <a:avLst/>
          </a:prstGeom>
        </p:spPr>
        <p:txBody>
          <a:bodyPr vert="horz" lIns="91440" tIns="45720" rIns="91440" bIns="45720" rtlCol="0">
            <a:normAutofit fontScale="92500" lnSpcReduction="10000"/>
          </a:bodyPr>
          <a:lstStyle/>
          <a:p>
            <a:pPr marL="514350" lvl="0" indent="-514350">
              <a:spcBef>
                <a:spcPct val="20000"/>
              </a:spcBef>
              <a:buFont typeface="+mj-lt"/>
              <a:buAutoNum type="alphaUcPeriod" startAt="2"/>
            </a:pPr>
            <a:r>
              <a:rPr lang="en-US" sz="3400" b="1" dirty="0">
                <a:solidFill>
                  <a:schemeClr val="bg1"/>
                </a:solidFill>
                <a:effectLst>
                  <a:outerShdw blurRad="38100" dist="38100" dir="2700000" algn="tl">
                    <a:srgbClr val="000000">
                      <a:alpha val="43137"/>
                    </a:srgbClr>
                  </a:outerShdw>
                </a:effectLst>
              </a:rPr>
              <a:t>Marriage is not primarily based on </a:t>
            </a:r>
            <a:r>
              <a:rPr lang="en-US" sz="3200" u="sng" dirty="0">
                <a:solidFill>
                  <a:srgbClr val="FF0000"/>
                </a:solidFill>
                <a:effectLst>
                  <a:outerShdw blurRad="38100" dist="38100" dir="2700000" algn="tl">
                    <a:srgbClr val="000000">
                      <a:alpha val="43137"/>
                    </a:srgbClr>
                  </a:outerShdw>
                </a:effectLst>
                <a:latin typeface="Arial Black" pitchFamily="34" charset="0"/>
              </a:rPr>
              <a:t>love</a:t>
            </a:r>
            <a:r>
              <a:rPr lang="en-US" sz="3400" b="1" dirty="0">
                <a:solidFill>
                  <a:schemeClr val="bg1"/>
                </a:solidFill>
                <a:effectLst>
                  <a:outerShdw blurRad="38100" dist="38100" dir="2700000" algn="tl">
                    <a:srgbClr val="000000">
                      <a:alpha val="43137"/>
                    </a:srgbClr>
                  </a:outerShdw>
                </a:effectLst>
              </a:rPr>
              <a:t> or </a:t>
            </a:r>
            <a:r>
              <a:rPr lang="en-US" sz="3400" b="1" u="sng" dirty="0">
                <a:solidFill>
                  <a:srgbClr val="FF0000"/>
                </a:solidFill>
                <a:effectLst>
                  <a:outerShdw blurRad="38100" dist="38100" dir="2700000" algn="tl">
                    <a:srgbClr val="000000">
                      <a:alpha val="43137"/>
                    </a:srgbClr>
                  </a:outerShdw>
                </a:effectLst>
              </a:rPr>
              <a:t>sex</a:t>
            </a:r>
            <a:r>
              <a:rPr lang="en-US" sz="3400" b="1" dirty="0">
                <a:solidFill>
                  <a:schemeClr val="bg1"/>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624244"/>
            <a:ext cx="8134004" cy="2209800"/>
          </a:xfrm>
        </p:spPr>
        <p:txBody>
          <a:bodyPr>
            <a:normAutofit/>
          </a:bodyPr>
          <a:lstStyle/>
          <a:p>
            <a:pPr marL="514350" indent="-514350">
              <a:buFont typeface="+mj-lt"/>
              <a:buAutoNum type="alphaUcPeriod"/>
            </a:pPr>
            <a:r>
              <a:rPr lang="en-US" sz="3400" b="1" dirty="0">
                <a:solidFill>
                  <a:schemeClr val="bg1"/>
                </a:solidFill>
                <a:effectLst>
                  <a:outerShdw blurRad="38100" dist="38100" dir="2700000" algn="tl">
                    <a:srgbClr val="000000">
                      <a:alpha val="43137"/>
                    </a:srgbClr>
                  </a:outerShdw>
                </a:effectLst>
              </a:rPr>
              <a:t>Leaving: When couples do not </a:t>
            </a:r>
            <a:r>
              <a:rPr lang="en-US" u="sng" dirty="0">
                <a:solidFill>
                  <a:srgbClr val="FF0000"/>
                </a:solidFill>
                <a:effectLst>
                  <a:outerShdw blurRad="38100" dist="38100" dir="2700000" algn="tl">
                    <a:srgbClr val="000000">
                      <a:alpha val="43137"/>
                    </a:srgbClr>
                  </a:outerShdw>
                </a:effectLst>
                <a:latin typeface="Arial Black" pitchFamily="34" charset="0"/>
              </a:rPr>
              <a:t>leave</a:t>
            </a:r>
            <a:r>
              <a:rPr lang="en-US" sz="3400" b="1" dirty="0">
                <a:solidFill>
                  <a:schemeClr val="bg1"/>
                </a:solidFill>
                <a:effectLst>
                  <a:outerShdw blurRad="38100" dist="38100" dir="2700000" algn="tl">
                    <a:srgbClr val="000000">
                      <a:alpha val="43137"/>
                    </a:srgbClr>
                  </a:outerShdw>
                </a:effectLst>
              </a:rPr>
              <a:t> their parents, they are not following God’s plan for marriage. </a:t>
            </a:r>
          </a:p>
        </p:txBody>
      </p:sp>
      <p:sp>
        <p:nvSpPr>
          <p:cNvPr id="4" name="TextBox 3"/>
          <p:cNvSpPr txBox="1"/>
          <p:nvPr/>
        </p:nvSpPr>
        <p:spPr>
          <a:xfrm>
            <a:off x="381000" y="304800"/>
            <a:ext cx="8286404" cy="1754326"/>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 </a:t>
            </a:r>
          </a:p>
          <a:p>
            <a:r>
              <a:rPr lang="en-US" sz="3600" b="1" dirty="0">
                <a:solidFill>
                  <a:schemeClr val="bg1"/>
                </a:solidFill>
                <a:effectLst>
                  <a:outerShdw blurRad="38100" dist="38100" dir="2700000" algn="tl">
                    <a:srgbClr val="000000">
                      <a:alpha val="43137"/>
                    </a:srgbClr>
                  </a:outerShdw>
                </a:effectLst>
              </a:rPr>
              <a:t>Genesis 2; Matthew 19 </a:t>
            </a:r>
          </a:p>
        </p:txBody>
      </p:sp>
      <p:sp>
        <p:nvSpPr>
          <p:cNvPr id="5" name="Content Placeholder 2"/>
          <p:cNvSpPr txBox="1">
            <a:spLocks/>
          </p:cNvSpPr>
          <p:nvPr/>
        </p:nvSpPr>
        <p:spPr>
          <a:xfrm>
            <a:off x="638002" y="4724400"/>
            <a:ext cx="7772400" cy="11430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en-US" sz="3400" b="1" dirty="0">
                <a:solidFill>
                  <a:schemeClr val="bg1"/>
                </a:solidFill>
                <a:effectLst>
                  <a:outerShdw blurRad="38100" dist="38100" dir="2700000" algn="tl">
                    <a:srgbClr val="000000">
                      <a:alpha val="43137"/>
                    </a:srgbClr>
                  </a:outerShdw>
                </a:effectLst>
              </a:rPr>
              <a:t>There should be </a:t>
            </a:r>
            <a:r>
              <a:rPr lang="en-US" sz="3400" b="1" u="sng" dirty="0">
                <a:solidFill>
                  <a:srgbClr val="FF0000"/>
                </a:solidFill>
                <a:effectLst>
                  <a:outerShdw blurRad="38100" dist="38100" dir="2700000" algn="tl">
                    <a:srgbClr val="000000">
                      <a:alpha val="43137"/>
                    </a:srgbClr>
                  </a:outerShdw>
                </a:effectLst>
              </a:rPr>
              <a:t>geographical</a:t>
            </a:r>
            <a:r>
              <a:rPr lang="en-US" sz="3400" b="1" dirty="0">
                <a:solidFill>
                  <a:schemeClr val="bg1"/>
                </a:solidFill>
                <a:effectLst>
                  <a:outerShdw blurRad="38100" dist="38100" dir="2700000" algn="tl">
                    <a:srgbClr val="000000">
                      <a:alpha val="43137"/>
                    </a:srgbClr>
                  </a:outerShdw>
                </a:effectLst>
              </a:rPr>
              <a:t> leaving, with exceptions.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85800" y="1524000"/>
            <a:ext cx="8229600" cy="1371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400" b="1" dirty="0">
                <a:solidFill>
                  <a:schemeClr val="bg1"/>
                </a:solidFill>
                <a:effectLst>
                  <a:outerShdw blurRad="38100" dist="38100" dir="2700000" algn="tl">
                    <a:srgbClr val="000000">
                      <a:alpha val="43137"/>
                    </a:srgbClr>
                  </a:outerShdw>
                </a:effectLst>
              </a:rPr>
              <a:t>Has there been physical leaving by the </a:t>
            </a:r>
            <a:r>
              <a:rPr lang="en-US" sz="3400" dirty="0">
                <a:solidFill>
                  <a:schemeClr val="bg1"/>
                </a:solidFill>
                <a:latin typeface="Arial Black" pitchFamily="34" charset="0"/>
              </a:rPr>
              <a:t>children</a:t>
            </a:r>
            <a:r>
              <a:rPr lang="en-US" sz="3400" b="1" dirty="0">
                <a:solidFill>
                  <a:schemeClr val="bg1"/>
                </a:solidFill>
                <a:effectLst>
                  <a:outerShdw blurRad="38100" dist="38100" dir="2700000" algn="tl">
                    <a:srgbClr val="000000">
                      <a:alpha val="43137"/>
                    </a:srgbClr>
                  </a:outerShdw>
                </a:effectLst>
              </a:rPr>
              <a:t>? </a:t>
            </a:r>
          </a:p>
        </p:txBody>
      </p:sp>
      <p:sp>
        <p:nvSpPr>
          <p:cNvPr id="7" name="Content Placeholder 2"/>
          <p:cNvSpPr txBox="1">
            <a:spLocks/>
          </p:cNvSpPr>
          <p:nvPr/>
        </p:nvSpPr>
        <p:spPr>
          <a:xfrm>
            <a:off x="762000" y="2743200"/>
            <a:ext cx="7924800" cy="13716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3400" b="1" dirty="0">
                <a:solidFill>
                  <a:schemeClr val="bg1"/>
                </a:solidFill>
                <a:effectLst>
                  <a:outerShdw blurRad="38100" dist="38100" dir="2700000" algn="tl">
                    <a:srgbClr val="000000">
                      <a:alpha val="43137"/>
                    </a:srgbClr>
                  </a:outerShdw>
                </a:effectLst>
              </a:rPr>
              <a:t>Watch for excessive compliance on the part of the couple, that can include: </a:t>
            </a:r>
          </a:p>
        </p:txBody>
      </p:sp>
      <p:sp>
        <p:nvSpPr>
          <p:cNvPr id="8" name="Content Placeholder 2"/>
          <p:cNvSpPr txBox="1">
            <a:spLocks/>
          </p:cNvSpPr>
          <p:nvPr/>
        </p:nvSpPr>
        <p:spPr>
          <a:xfrm>
            <a:off x="990600" y="4191000"/>
            <a:ext cx="7772400" cy="1219200"/>
          </a:xfrm>
          <a:prstGeom prst="rect">
            <a:avLst/>
          </a:prstGeom>
        </p:spPr>
        <p:txBody>
          <a:bodyPr vert="horz" lIns="91440" tIns="45720" rIns="91440" bIns="45720" rtlCol="0">
            <a:normAutofit/>
          </a:bodyPr>
          <a:lstStyle/>
          <a:p>
            <a:pPr marL="514350" lvl="0" indent="-514350">
              <a:spcBef>
                <a:spcPct val="20000"/>
              </a:spcBef>
              <a:buFont typeface="Calibri" pitchFamily="34" charset="0"/>
              <a:buChar char="–"/>
            </a:pPr>
            <a:r>
              <a:rPr lang="en-US" sz="3400" b="1" dirty="0">
                <a:solidFill>
                  <a:schemeClr val="bg1"/>
                </a:solidFill>
                <a:effectLst>
                  <a:outerShdw blurRad="38100" dist="38100" dir="2700000" algn="tl">
                    <a:srgbClr val="000000">
                      <a:alpha val="43137"/>
                    </a:srgbClr>
                  </a:outerShdw>
                </a:effectLst>
              </a:rPr>
              <a:t>Extreme dominance by one set of parents</a:t>
            </a:r>
          </a:p>
        </p:txBody>
      </p:sp>
      <p:sp>
        <p:nvSpPr>
          <p:cNvPr id="9" name="Content Placeholder 2"/>
          <p:cNvSpPr txBox="1">
            <a:spLocks/>
          </p:cNvSpPr>
          <p:nvPr/>
        </p:nvSpPr>
        <p:spPr>
          <a:xfrm>
            <a:off x="990600" y="5486400"/>
            <a:ext cx="7086600" cy="1219200"/>
          </a:xfrm>
          <a:prstGeom prst="rect">
            <a:avLst/>
          </a:prstGeom>
        </p:spPr>
        <p:txBody>
          <a:bodyPr vert="horz" lIns="91440" tIns="45720" rIns="91440" bIns="45720" rtlCol="0">
            <a:normAutofit/>
          </a:bodyPr>
          <a:lstStyle/>
          <a:p>
            <a:pPr marL="514350" lvl="0" indent="-514350">
              <a:spcBef>
                <a:spcPct val="20000"/>
              </a:spcBef>
              <a:buFont typeface="Calibri" pitchFamily="34" charset="0"/>
              <a:buChar char="–"/>
            </a:pPr>
            <a:r>
              <a:rPr lang="en-US" sz="3400" b="1" dirty="0">
                <a:solidFill>
                  <a:schemeClr val="bg1"/>
                </a:solidFill>
                <a:effectLst>
                  <a:outerShdw blurRad="38100" dist="38100" dir="2700000" algn="tl">
                    <a:srgbClr val="000000">
                      <a:alpha val="43137"/>
                    </a:srgbClr>
                  </a:outerShdw>
                </a:effectLst>
              </a:rPr>
              <a:t>Comparison of one set of parents with the other </a:t>
            </a:r>
          </a:p>
        </p:txBody>
      </p:sp>
      <p:sp>
        <p:nvSpPr>
          <p:cNvPr id="11" name="TextBox 10"/>
          <p:cNvSpPr txBox="1"/>
          <p:nvPr/>
        </p:nvSpPr>
        <p:spPr>
          <a:xfrm>
            <a:off x="381000" y="304800"/>
            <a:ext cx="82864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228600" y="2194502"/>
            <a:ext cx="7772400" cy="1752600"/>
          </a:xfrm>
          <a:prstGeom prst="rect">
            <a:avLst/>
          </a:prstGeom>
        </p:spPr>
        <p:txBody>
          <a:bodyPr vert="horz" lIns="91440" tIns="45720" rIns="91440" bIns="45720" rtlCol="0">
            <a:normAutofit/>
          </a:bodyPr>
          <a:lstStyle/>
          <a:p>
            <a:pPr marL="514350" lvl="0" indent="-514350">
              <a:spcBef>
                <a:spcPct val="20000"/>
              </a:spcBef>
              <a:buFont typeface="Calibri" pitchFamily="34" charset="0"/>
              <a:buChar char="–"/>
            </a:pPr>
            <a:r>
              <a:rPr lang="en-US" sz="3400" b="1" dirty="0">
                <a:solidFill>
                  <a:schemeClr val="bg1"/>
                </a:solidFill>
                <a:effectLst>
                  <a:outerShdw blurRad="38100" dist="38100" dir="2700000" algn="tl">
                    <a:srgbClr val="000000">
                      <a:alpha val="43137"/>
                    </a:srgbClr>
                  </a:outerShdw>
                </a:effectLst>
              </a:rPr>
              <a:t>Gossiping to parents regarding mate, taking parent’s side against mate </a:t>
            </a:r>
          </a:p>
        </p:txBody>
      </p:sp>
      <p:sp>
        <p:nvSpPr>
          <p:cNvPr id="9" name="Content Placeholder 2"/>
          <p:cNvSpPr txBox="1">
            <a:spLocks/>
          </p:cNvSpPr>
          <p:nvPr/>
        </p:nvSpPr>
        <p:spPr>
          <a:xfrm>
            <a:off x="76200" y="3886200"/>
            <a:ext cx="7772400" cy="1828800"/>
          </a:xfrm>
          <a:prstGeom prst="rect">
            <a:avLst/>
          </a:prstGeom>
        </p:spPr>
        <p:txBody>
          <a:bodyPr vert="horz" lIns="91440" tIns="45720" rIns="91440" bIns="45720" rtlCol="0">
            <a:normAutofit/>
          </a:bodyPr>
          <a:lstStyle/>
          <a:p>
            <a:pPr marL="514350" lvl="0" indent="-514350">
              <a:spcBef>
                <a:spcPct val="20000"/>
              </a:spcBef>
              <a:buFont typeface="Calibri" pitchFamily="34" charset="0"/>
              <a:buChar char="–"/>
            </a:pPr>
            <a:r>
              <a:rPr lang="en-US" sz="3400" b="1" dirty="0">
                <a:solidFill>
                  <a:schemeClr val="bg1"/>
                </a:solidFill>
                <a:effectLst>
                  <a:outerShdw blurRad="38100" dist="38100" dir="2700000" algn="tl">
                    <a:srgbClr val="000000">
                      <a:alpha val="43137"/>
                    </a:srgbClr>
                  </a:outerShdw>
                </a:effectLst>
              </a:rPr>
              <a:t>Partiality to one set of parents, such as only approaching one set of parents for input in decision making </a:t>
            </a:r>
          </a:p>
        </p:txBody>
      </p:sp>
      <p:sp>
        <p:nvSpPr>
          <p:cNvPr id="6" name="TextBox 5"/>
          <p:cNvSpPr txBox="1"/>
          <p:nvPr/>
        </p:nvSpPr>
        <p:spPr>
          <a:xfrm>
            <a:off x="381000" y="304800"/>
            <a:ext cx="82864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590204" y="1905000"/>
            <a:ext cx="8229600" cy="1371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3"/>
            </a:pPr>
            <a:r>
              <a:rPr lang="en-US" sz="3400" b="1" dirty="0">
                <a:solidFill>
                  <a:schemeClr val="bg1"/>
                </a:solidFill>
                <a:effectLst>
                  <a:outerShdw blurRad="38100" dist="38100" dir="2700000" algn="tl">
                    <a:srgbClr val="000000">
                      <a:alpha val="43137"/>
                    </a:srgbClr>
                  </a:outerShdw>
                </a:effectLst>
              </a:rPr>
              <a:t>Has there been </a:t>
            </a:r>
            <a:r>
              <a:rPr lang="en-US" sz="3400" u="sng" dirty="0">
                <a:solidFill>
                  <a:schemeClr val="bg1"/>
                </a:solidFill>
                <a:effectLst>
                  <a:outerShdw blurRad="38100" dist="38100" dir="2700000" algn="tl">
                    <a:srgbClr val="000000">
                      <a:alpha val="43137"/>
                    </a:srgbClr>
                  </a:outerShdw>
                </a:effectLst>
                <a:latin typeface="Arial Black" pitchFamily="34" charset="0"/>
              </a:rPr>
              <a:t>letting</a:t>
            </a:r>
            <a:r>
              <a:rPr lang="en-US" sz="3400" dirty="0">
                <a:solidFill>
                  <a:schemeClr val="bg1"/>
                </a:solidFill>
                <a:effectLst>
                  <a:outerShdw blurRad="38100" dist="38100" dir="2700000" algn="tl">
                    <a:srgbClr val="000000">
                      <a:alpha val="43137"/>
                    </a:srgbClr>
                  </a:outerShdw>
                </a:effectLst>
                <a:latin typeface="Arial Black" pitchFamily="34" charset="0"/>
              </a:rPr>
              <a:t> </a:t>
            </a:r>
            <a:r>
              <a:rPr lang="en-US" sz="3400" u="sng" dirty="0">
                <a:solidFill>
                  <a:schemeClr val="bg1"/>
                </a:solidFill>
                <a:effectLst>
                  <a:outerShdw blurRad="38100" dist="38100" dir="2700000" algn="tl">
                    <a:srgbClr val="000000">
                      <a:alpha val="43137"/>
                    </a:srgbClr>
                  </a:outerShdw>
                </a:effectLst>
                <a:latin typeface="Arial Black" pitchFamily="34" charset="0"/>
              </a:rPr>
              <a:t>go</a:t>
            </a:r>
            <a:r>
              <a:rPr lang="en-US" sz="3400" dirty="0">
                <a:solidFill>
                  <a:schemeClr val="bg1"/>
                </a:solidFill>
                <a:effectLst>
                  <a:outerShdw blurRad="38100" dist="38100" dir="2700000" algn="tl">
                    <a:srgbClr val="000000">
                      <a:alpha val="43137"/>
                    </a:srgbClr>
                  </a:outerShdw>
                </a:effectLst>
                <a:latin typeface="Arial Black" pitchFamily="34" charset="0"/>
              </a:rPr>
              <a:t> </a:t>
            </a:r>
            <a:r>
              <a:rPr lang="en-US" sz="3400" b="1" dirty="0">
                <a:solidFill>
                  <a:schemeClr val="bg1"/>
                </a:solidFill>
                <a:effectLst>
                  <a:outerShdw blurRad="38100" dist="38100" dir="2700000" algn="tl">
                    <a:srgbClr val="000000">
                      <a:alpha val="43137"/>
                    </a:srgbClr>
                  </a:outerShdw>
                </a:effectLst>
              </a:rPr>
              <a:t>by parents? </a:t>
            </a:r>
          </a:p>
        </p:txBody>
      </p:sp>
      <p:sp>
        <p:nvSpPr>
          <p:cNvPr id="7" name="Content Placeholder 2"/>
          <p:cNvSpPr txBox="1">
            <a:spLocks/>
          </p:cNvSpPr>
          <p:nvPr/>
        </p:nvSpPr>
        <p:spPr>
          <a:xfrm>
            <a:off x="1066800" y="3124200"/>
            <a:ext cx="7162800" cy="1828800"/>
          </a:xfrm>
          <a:prstGeom prst="rect">
            <a:avLst/>
          </a:prstGeom>
        </p:spPr>
        <p:txBody>
          <a:bodyPr vert="horz" lIns="91440" tIns="45720" rIns="91440" bIns="45720" rtlCol="0">
            <a:normAutofit/>
          </a:bodyPr>
          <a:lstStyle/>
          <a:p>
            <a:pPr lvl="0">
              <a:spcBef>
                <a:spcPct val="20000"/>
              </a:spcBef>
            </a:pPr>
            <a:r>
              <a:rPr lang="en-US" sz="3400" b="1" dirty="0">
                <a:solidFill>
                  <a:schemeClr val="bg1"/>
                </a:solidFill>
                <a:effectLst>
                  <a:outerShdw blurRad="38100" dist="38100" dir="2700000" algn="tl">
                    <a:srgbClr val="000000">
                      <a:alpha val="43137"/>
                    </a:srgbClr>
                  </a:outerShdw>
                </a:effectLst>
              </a:rPr>
              <a:t>Listen for signs of meddling, over possessiveness, expectations of a son or daughter. </a:t>
            </a:r>
          </a:p>
        </p:txBody>
      </p:sp>
      <p:sp>
        <p:nvSpPr>
          <p:cNvPr id="8" name="TextBox 7"/>
          <p:cNvSpPr txBox="1"/>
          <p:nvPr/>
        </p:nvSpPr>
        <p:spPr>
          <a:xfrm>
            <a:off x="381000" y="304800"/>
            <a:ext cx="82864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09600" y="1447800"/>
            <a:ext cx="8229600" cy="19050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4"/>
            </a:pPr>
            <a:r>
              <a:rPr lang="en-US" sz="3100" b="1" dirty="0">
                <a:solidFill>
                  <a:schemeClr val="bg1"/>
                </a:solidFill>
                <a:effectLst>
                  <a:outerShdw blurRad="38100" dist="38100" dir="2700000" algn="tl">
                    <a:srgbClr val="000000">
                      <a:alpha val="43137"/>
                    </a:srgbClr>
                  </a:outerShdw>
                </a:effectLst>
              </a:rPr>
              <a:t>Watch out for signs of subtle leaving </a:t>
            </a:r>
            <a:r>
              <a:rPr lang="en-US" sz="3100" u="sng" dirty="0">
                <a:solidFill>
                  <a:schemeClr val="bg1"/>
                </a:solidFill>
                <a:effectLst>
                  <a:outerShdw blurRad="38100" dist="38100" dir="2700000" algn="tl">
                    <a:srgbClr val="000000">
                      <a:alpha val="43137"/>
                    </a:srgbClr>
                  </a:outerShdw>
                </a:effectLst>
                <a:latin typeface="Arial Black" pitchFamily="34" charset="0"/>
              </a:rPr>
              <a:t>problems</a:t>
            </a:r>
            <a:r>
              <a:rPr lang="en-US" sz="3100" b="1" dirty="0">
                <a:solidFill>
                  <a:schemeClr val="bg1"/>
                </a:solidFill>
                <a:effectLst>
                  <a:outerShdw blurRad="38100" dist="38100" dir="2700000" algn="tl">
                    <a:srgbClr val="000000">
                      <a:alpha val="43137"/>
                    </a:srgbClr>
                  </a:outerShdw>
                </a:effectLst>
              </a:rPr>
              <a:t> (especially in first five years): </a:t>
            </a:r>
          </a:p>
        </p:txBody>
      </p:sp>
      <p:sp>
        <p:nvSpPr>
          <p:cNvPr id="7" name="Content Placeholder 2"/>
          <p:cNvSpPr txBox="1">
            <a:spLocks/>
          </p:cNvSpPr>
          <p:nvPr/>
        </p:nvSpPr>
        <p:spPr>
          <a:xfrm>
            <a:off x="838200" y="2778369"/>
            <a:ext cx="7461740" cy="18288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3100" b="1" dirty="0">
                <a:solidFill>
                  <a:schemeClr val="bg1"/>
                </a:solidFill>
                <a:effectLst>
                  <a:outerShdw blurRad="38100" dist="38100" dir="2700000" algn="tl">
                    <a:srgbClr val="000000">
                      <a:alpha val="43137"/>
                    </a:srgbClr>
                  </a:outerShdw>
                </a:effectLst>
              </a:rPr>
              <a:t>Imitation issues where a spouse tries to imitate the lifestyle of the family of origin</a:t>
            </a:r>
            <a:r>
              <a:rPr lang="en-US" sz="3400" b="1" dirty="0">
                <a:solidFill>
                  <a:schemeClr val="bg1"/>
                </a:solidFill>
                <a:effectLst>
                  <a:outerShdw blurRad="38100" dist="38100" dir="2700000" algn="tl">
                    <a:srgbClr val="000000">
                      <a:alpha val="43137"/>
                    </a:srgbClr>
                  </a:outerShdw>
                </a:effectLst>
              </a:rPr>
              <a:t>. </a:t>
            </a:r>
          </a:p>
        </p:txBody>
      </p:sp>
      <p:sp>
        <p:nvSpPr>
          <p:cNvPr id="6" name="Content Placeholder 2"/>
          <p:cNvSpPr txBox="1">
            <a:spLocks/>
          </p:cNvSpPr>
          <p:nvPr/>
        </p:nvSpPr>
        <p:spPr>
          <a:xfrm>
            <a:off x="844060" y="4607169"/>
            <a:ext cx="6928339" cy="1828800"/>
          </a:xfrm>
          <a:prstGeom prst="rect">
            <a:avLst/>
          </a:prstGeom>
        </p:spPr>
        <p:txBody>
          <a:bodyPr vert="horz" lIns="91440" tIns="45720" rIns="91440" bIns="45720" rtlCol="0">
            <a:normAutofit fontScale="92500"/>
          </a:bodyPr>
          <a:lstStyle/>
          <a:p>
            <a:pPr marL="514350" lvl="0" indent="-514350">
              <a:spcBef>
                <a:spcPct val="20000"/>
              </a:spcBef>
              <a:buFont typeface="+mj-lt"/>
              <a:buAutoNum type="alphaLcPeriod" startAt="2"/>
            </a:pPr>
            <a:r>
              <a:rPr lang="en-US" sz="3400" b="1" dirty="0">
                <a:solidFill>
                  <a:schemeClr val="bg1"/>
                </a:solidFill>
                <a:effectLst>
                  <a:outerShdw blurRad="38100" dist="38100" dir="2700000" algn="tl">
                    <a:srgbClr val="000000">
                      <a:alpha val="43137"/>
                    </a:srgbClr>
                  </a:outerShdw>
                </a:effectLst>
              </a:rPr>
              <a:t>Reactive response to spouse’s choices of lifestyle can indicate that a spouse wants to imitate family of origin. </a:t>
            </a:r>
          </a:p>
        </p:txBody>
      </p:sp>
      <p:sp>
        <p:nvSpPr>
          <p:cNvPr id="8" name="TextBox 7"/>
          <p:cNvSpPr txBox="1"/>
          <p:nvPr/>
        </p:nvSpPr>
        <p:spPr>
          <a:xfrm>
            <a:off x="381000" y="304800"/>
            <a:ext cx="82864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8134004" cy="762000"/>
          </a:xfrm>
        </p:spPr>
        <p:txBody>
          <a:bodyPr>
            <a:normAutofit/>
          </a:bodyPr>
          <a:lstStyle/>
          <a:p>
            <a:pPr marL="514350" indent="-514350">
              <a:buFont typeface="+mj-lt"/>
              <a:buAutoNum type="alphaUcPeriod" startAt="2"/>
            </a:pPr>
            <a:r>
              <a:rPr lang="en-US" sz="3400" b="1" dirty="0">
                <a:solidFill>
                  <a:schemeClr val="bg1"/>
                </a:solidFill>
                <a:effectLst>
                  <a:outerShdw blurRad="38100" dist="38100" dir="2700000" algn="tl">
                    <a:srgbClr val="000000">
                      <a:alpha val="43137"/>
                    </a:srgbClr>
                  </a:outerShdw>
                </a:effectLst>
              </a:rPr>
              <a:t>Couples must </a:t>
            </a:r>
            <a:r>
              <a:rPr lang="en-US" sz="3400" u="sng" dirty="0">
                <a:solidFill>
                  <a:srgbClr val="FF0000"/>
                </a:solidFill>
                <a:effectLst>
                  <a:outerShdw blurRad="38100" dist="38100" dir="2700000" algn="tl">
                    <a:srgbClr val="000000">
                      <a:alpha val="43137"/>
                    </a:srgbClr>
                  </a:outerShdw>
                </a:effectLst>
                <a:latin typeface="Arial Black" pitchFamily="34" charset="0"/>
              </a:rPr>
              <a:t>cleave</a:t>
            </a:r>
            <a:r>
              <a:rPr lang="en-US" sz="3400" b="1" dirty="0">
                <a:solidFill>
                  <a:schemeClr val="bg1"/>
                </a:solidFill>
                <a:effectLst>
                  <a:outerShdw blurRad="38100" dist="38100" dir="2700000" algn="tl">
                    <a:srgbClr val="000000">
                      <a:alpha val="43137"/>
                    </a:srgbClr>
                  </a:outerShdw>
                </a:effectLst>
              </a:rPr>
              <a:t> to one another. </a:t>
            </a:r>
          </a:p>
        </p:txBody>
      </p:sp>
      <p:sp>
        <p:nvSpPr>
          <p:cNvPr id="5" name="Content Placeholder 2"/>
          <p:cNvSpPr txBox="1">
            <a:spLocks/>
          </p:cNvSpPr>
          <p:nvPr/>
        </p:nvSpPr>
        <p:spPr>
          <a:xfrm>
            <a:off x="666404" y="2438400"/>
            <a:ext cx="7791796" cy="1981200"/>
          </a:xfrm>
          <a:prstGeom prst="rect">
            <a:avLst/>
          </a:prstGeom>
        </p:spPr>
        <p:txBody>
          <a:bodyPr vert="horz" lIns="91440" tIns="45720" rIns="91440" bIns="45720" rtlCol="0">
            <a:normAutofit lnSpcReduction="10000"/>
          </a:bodyPr>
          <a:lstStyle/>
          <a:p>
            <a:pPr marL="514350" lvl="0" indent="-514350">
              <a:spcBef>
                <a:spcPct val="20000"/>
              </a:spcBef>
              <a:buFont typeface="+mj-lt"/>
              <a:buAutoNum type="arabicPeriod"/>
            </a:pPr>
            <a:r>
              <a:rPr lang="en-US" sz="3400" b="1" dirty="0">
                <a:solidFill>
                  <a:schemeClr val="bg1"/>
                </a:solidFill>
                <a:effectLst>
                  <a:outerShdw blurRad="38100" dist="38100" dir="2700000" algn="tl">
                    <a:srgbClr val="000000">
                      <a:alpha val="43137"/>
                    </a:srgbClr>
                  </a:outerShdw>
                </a:effectLst>
              </a:rPr>
              <a:t> </a:t>
            </a:r>
            <a:r>
              <a:rPr lang="en-US" sz="3400" u="sng" dirty="0">
                <a:solidFill>
                  <a:srgbClr val="FF0000"/>
                </a:solidFill>
                <a:effectLst>
                  <a:outerShdw blurRad="38100" dist="38100" dir="2700000" algn="tl">
                    <a:srgbClr val="000000">
                      <a:alpha val="43137"/>
                    </a:srgbClr>
                  </a:outerShdw>
                </a:effectLst>
                <a:latin typeface="Arial Black" pitchFamily="34" charset="0"/>
              </a:rPr>
              <a:t>Priority</a:t>
            </a:r>
            <a:r>
              <a:rPr lang="en-US" sz="3400" b="1" dirty="0">
                <a:solidFill>
                  <a:schemeClr val="bg1"/>
                </a:solidFill>
                <a:effectLst>
                  <a:outerShdw blurRad="38100" dist="38100" dir="2700000" algn="tl">
                    <a:srgbClr val="000000">
                      <a:alpha val="43137"/>
                    </a:srgbClr>
                  </a:outerShdw>
                </a:effectLst>
              </a:rPr>
              <a:t>: The idea here is that of glue. Must understand the new relationship should be given priority over: </a:t>
            </a:r>
          </a:p>
        </p:txBody>
      </p:sp>
      <p:sp>
        <p:nvSpPr>
          <p:cNvPr id="6" name="Content Placeholder 2"/>
          <p:cNvSpPr txBox="1">
            <a:spLocks/>
          </p:cNvSpPr>
          <p:nvPr/>
        </p:nvSpPr>
        <p:spPr>
          <a:xfrm>
            <a:off x="971204" y="4419600"/>
            <a:ext cx="4343400" cy="7620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3400" b="1" dirty="0">
                <a:solidFill>
                  <a:schemeClr val="bg1"/>
                </a:solidFill>
                <a:effectLst>
                  <a:outerShdw blurRad="38100" dist="38100" dir="2700000" algn="tl">
                    <a:srgbClr val="000000">
                      <a:alpha val="43137"/>
                    </a:srgbClr>
                  </a:outerShdw>
                </a:effectLst>
              </a:rPr>
              <a:t>Parents</a:t>
            </a:r>
          </a:p>
        </p:txBody>
      </p:sp>
      <p:sp>
        <p:nvSpPr>
          <p:cNvPr id="7" name="Content Placeholder 2"/>
          <p:cNvSpPr txBox="1">
            <a:spLocks/>
          </p:cNvSpPr>
          <p:nvPr/>
        </p:nvSpPr>
        <p:spPr>
          <a:xfrm>
            <a:off x="971204" y="5281246"/>
            <a:ext cx="8077200" cy="7620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2"/>
            </a:pPr>
            <a:r>
              <a:rPr lang="en-US" sz="3400" b="1" dirty="0">
                <a:solidFill>
                  <a:schemeClr val="bg1"/>
                </a:solidFill>
                <a:effectLst>
                  <a:outerShdw blurRad="38100" dist="38100" dir="2700000" algn="tl">
                    <a:srgbClr val="000000">
                      <a:alpha val="43137"/>
                    </a:srgbClr>
                  </a:outerShdw>
                </a:effectLst>
              </a:rPr>
              <a:t>Cultural orientation and cultural habits </a:t>
            </a:r>
          </a:p>
        </p:txBody>
      </p:sp>
      <p:sp>
        <p:nvSpPr>
          <p:cNvPr id="8" name="Content Placeholder 2"/>
          <p:cNvSpPr txBox="1">
            <a:spLocks/>
          </p:cNvSpPr>
          <p:nvPr/>
        </p:nvSpPr>
        <p:spPr>
          <a:xfrm>
            <a:off x="971204" y="6096000"/>
            <a:ext cx="6858000" cy="7620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3"/>
            </a:pPr>
            <a:r>
              <a:rPr lang="en-US" sz="3400" b="1" dirty="0">
                <a:solidFill>
                  <a:schemeClr val="bg1"/>
                </a:solidFill>
                <a:effectLst>
                  <a:outerShdw blurRad="38100" dist="38100" dir="2700000" algn="tl">
                    <a:srgbClr val="000000">
                      <a:alpha val="43137"/>
                    </a:srgbClr>
                  </a:outerShdw>
                </a:effectLst>
              </a:rPr>
              <a:t>Personal desires </a:t>
            </a:r>
          </a:p>
        </p:txBody>
      </p:sp>
      <p:sp>
        <p:nvSpPr>
          <p:cNvPr id="10" name="TextBox 9"/>
          <p:cNvSpPr txBox="1"/>
          <p:nvPr/>
        </p:nvSpPr>
        <p:spPr>
          <a:xfrm>
            <a:off x="381000" y="304800"/>
            <a:ext cx="82864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09600" y="1676400"/>
            <a:ext cx="8305800" cy="12954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400" b="1" dirty="0">
                <a:solidFill>
                  <a:schemeClr val="bg1"/>
                </a:solidFill>
                <a:effectLst>
                  <a:outerShdw blurRad="38100" dist="38100" dir="2700000" algn="tl">
                    <a:srgbClr val="000000">
                      <a:alpha val="43137"/>
                    </a:srgbClr>
                  </a:outerShdw>
                </a:effectLst>
              </a:rPr>
              <a:t> </a:t>
            </a:r>
            <a:r>
              <a:rPr lang="en-US" sz="3400" u="sng" dirty="0">
                <a:solidFill>
                  <a:srgbClr val="FF0000"/>
                </a:solidFill>
                <a:effectLst>
                  <a:outerShdw blurRad="38100" dist="38100" dir="2700000" algn="tl">
                    <a:srgbClr val="000000">
                      <a:alpha val="43137"/>
                    </a:srgbClr>
                  </a:outerShdw>
                </a:effectLst>
                <a:latin typeface="Arial Black" pitchFamily="34" charset="0"/>
              </a:rPr>
              <a:t>Perspiration</a:t>
            </a:r>
            <a:r>
              <a:rPr lang="en-US" sz="3400" b="1" dirty="0">
                <a:solidFill>
                  <a:schemeClr val="bg1"/>
                </a:solidFill>
                <a:effectLst>
                  <a:outerShdw blurRad="38100" dist="38100" dir="2700000" algn="tl">
                    <a:srgbClr val="000000">
                      <a:alpha val="43137"/>
                    </a:srgbClr>
                  </a:outerShdw>
                </a:effectLst>
              </a:rPr>
              <a:t>: Perseverance without end. </a:t>
            </a:r>
          </a:p>
        </p:txBody>
      </p:sp>
      <p:sp>
        <p:nvSpPr>
          <p:cNvPr id="6" name="Content Placeholder 2"/>
          <p:cNvSpPr txBox="1">
            <a:spLocks/>
          </p:cNvSpPr>
          <p:nvPr/>
        </p:nvSpPr>
        <p:spPr>
          <a:xfrm>
            <a:off x="838200" y="3276600"/>
            <a:ext cx="7848600" cy="3657600"/>
          </a:xfrm>
          <a:prstGeom prst="rect">
            <a:avLst/>
          </a:prstGeom>
        </p:spPr>
        <p:txBody>
          <a:bodyPr vert="horz" lIns="91440" tIns="45720" rIns="91440" bIns="45720" rtlCol="0">
            <a:normAutofit/>
          </a:bodyPr>
          <a:lstStyle/>
          <a:p>
            <a:pPr lvl="0">
              <a:spcBef>
                <a:spcPct val="20000"/>
              </a:spcBef>
            </a:pPr>
            <a:r>
              <a:rPr lang="en-US" sz="3400" b="1" dirty="0">
                <a:solidFill>
                  <a:schemeClr val="bg1"/>
                </a:solidFill>
                <a:effectLst>
                  <a:outerShdw blurRad="38100" dist="38100" dir="2700000" algn="tl">
                    <a:srgbClr val="000000">
                      <a:alpha val="43137"/>
                    </a:srgbClr>
                  </a:outerShdw>
                </a:effectLst>
              </a:rPr>
              <a:t>Cleaving takes work in such new areas as conflict resolution, communication, extending grace, problem solving, and granting forgiveness. </a:t>
            </a:r>
          </a:p>
        </p:txBody>
      </p:sp>
      <p:sp>
        <p:nvSpPr>
          <p:cNvPr id="8" name="TextBox 7"/>
          <p:cNvSpPr txBox="1"/>
          <p:nvPr/>
        </p:nvSpPr>
        <p:spPr>
          <a:xfrm>
            <a:off x="381000" y="304800"/>
            <a:ext cx="82864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B20AEA-D4A6-4740-8B73-8815E3DBF48B}"/>
              </a:ext>
            </a:extLst>
          </p:cNvPr>
          <p:cNvSpPr txBox="1"/>
          <p:nvPr/>
        </p:nvSpPr>
        <p:spPr>
          <a:xfrm>
            <a:off x="976399" y="1600200"/>
            <a:ext cx="7191202" cy="3847207"/>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rPr>
              <a:t>Marriage is Given by God and is Very Good </a:t>
            </a:r>
          </a:p>
          <a:p>
            <a:pPr lvl="1"/>
            <a:endParaRPr lang="en-US" sz="2800" b="1" dirty="0">
              <a:solidFill>
                <a:schemeClr val="bg1"/>
              </a:solidFill>
              <a:effectLst>
                <a:outerShdw blurRad="38100" dist="38100" dir="2700000" algn="tl">
                  <a:srgbClr val="000000">
                    <a:alpha val="43137"/>
                  </a:srgbClr>
                </a:outerShdw>
              </a:effectLst>
            </a:endParaRPr>
          </a:p>
          <a:p>
            <a:pPr marL="914400" lvl="1" indent="-457200">
              <a:buFont typeface="Wingdings" panose="05000000000000000000" pitchFamily="2" charset="2"/>
              <a:buChar char="Ø"/>
            </a:pPr>
            <a:r>
              <a:rPr lang="en-US" sz="2800" b="1" dirty="0">
                <a:solidFill>
                  <a:schemeClr val="bg1"/>
                </a:solidFill>
                <a:effectLst>
                  <a:outerShdw blurRad="38100" dist="38100" dir="2700000" algn="tl">
                    <a:srgbClr val="000000">
                      <a:alpha val="43137"/>
                    </a:srgbClr>
                  </a:outerShdw>
                </a:effectLst>
              </a:rPr>
              <a:t>Genesis 1</a:t>
            </a:r>
            <a:r>
              <a:rPr lang="en-US" sz="2800" b="1">
                <a:solidFill>
                  <a:schemeClr val="bg1"/>
                </a:solidFill>
                <a:effectLst>
                  <a:outerShdw blurRad="38100" dist="38100" dir="2700000" algn="tl">
                    <a:srgbClr val="000000">
                      <a:alpha val="43137"/>
                    </a:srgbClr>
                  </a:outerShdw>
                </a:effectLst>
              </a:rPr>
              <a:t>: 26-31</a:t>
            </a:r>
          </a:p>
          <a:p>
            <a:pPr lvl="1"/>
            <a:endParaRPr lang="en-US" sz="2800" b="1" dirty="0">
              <a:solidFill>
                <a:schemeClr val="bg1"/>
              </a:solidFill>
              <a:effectLst>
                <a:outerShdw blurRad="38100" dist="38100" dir="2700000" algn="tl">
                  <a:srgbClr val="000000">
                    <a:alpha val="43137"/>
                  </a:srgbClr>
                </a:outerShdw>
              </a:effectLst>
            </a:endParaRPr>
          </a:p>
          <a:p>
            <a:pPr marL="914400" lvl="1" indent="-457200">
              <a:buFont typeface="Wingdings" panose="05000000000000000000" pitchFamily="2" charset="2"/>
              <a:buChar char="Ø"/>
            </a:pPr>
            <a:r>
              <a:rPr lang="en-US" sz="2800" b="1" dirty="0">
                <a:solidFill>
                  <a:schemeClr val="bg1"/>
                </a:solidFill>
                <a:effectLst>
                  <a:outerShdw blurRad="38100" dist="38100" dir="2700000" algn="tl">
                    <a:srgbClr val="000000">
                      <a:alpha val="43137"/>
                    </a:srgbClr>
                  </a:outerShdw>
                </a:effectLst>
              </a:rPr>
              <a:t>Genesis 2: 18-24</a:t>
            </a:r>
          </a:p>
          <a:p>
            <a:pPr marL="914400" lvl="1" indent="-457200">
              <a:buFont typeface="Wingdings" panose="05000000000000000000" pitchFamily="2" charset="2"/>
              <a:buChar char="Ø"/>
            </a:pPr>
            <a:endParaRPr lang="en-US" sz="2800" b="1" dirty="0">
              <a:solidFill>
                <a:schemeClr val="bg1"/>
              </a:solidFill>
              <a:effectLst>
                <a:outerShdw blurRad="38100" dist="38100" dir="2700000" algn="tl">
                  <a:srgbClr val="000000">
                    <a:alpha val="43137"/>
                  </a:srgbClr>
                </a:outerShdw>
              </a:effectLst>
            </a:endParaRPr>
          </a:p>
          <a:p>
            <a:pPr lvl="1"/>
            <a:endParaRPr lang="en-US" sz="28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 </a:t>
            </a:r>
          </a:p>
          <a:p>
            <a:r>
              <a:rPr lang="en-US" sz="2400" b="1" dirty="0">
                <a:solidFill>
                  <a:schemeClr val="bg1"/>
                </a:solidFill>
                <a:effectLst>
                  <a:outerShdw blurRad="38100" dist="38100" dir="2700000" algn="tl">
                    <a:srgbClr val="000000">
                      <a:alpha val="43137"/>
                    </a:srgbClr>
                  </a:outerShdw>
                </a:effectLst>
              </a:rPr>
              <a:t>	</a:t>
            </a:r>
          </a:p>
        </p:txBody>
      </p:sp>
      <p:sp>
        <p:nvSpPr>
          <p:cNvPr id="4" name="TextBox 3">
            <a:extLst>
              <a:ext uri="{FF2B5EF4-FFF2-40B4-BE49-F238E27FC236}">
                <a16:creationId xmlns:a16="http://schemas.microsoft.com/office/drawing/2014/main" id="{48402319-2F7B-DD2F-D444-4681737745CF}"/>
              </a:ext>
            </a:extLst>
          </p:cNvPr>
          <p:cNvSpPr txBox="1"/>
          <p:nvPr/>
        </p:nvSpPr>
        <p:spPr>
          <a:xfrm>
            <a:off x="457200" y="457200"/>
            <a:ext cx="7620000" cy="584775"/>
          </a:xfrm>
          <a:prstGeom prst="rect">
            <a:avLst/>
          </a:prstGeom>
          <a:noFill/>
        </p:spPr>
        <p:txBody>
          <a:bodyPr wrap="square">
            <a:spAutoFit/>
          </a:bodyPr>
          <a:lstStyle/>
          <a:p>
            <a:pPr algn="ctr"/>
            <a:r>
              <a:rPr lang="en-US" sz="3200" b="1" dirty="0">
                <a:solidFill>
                  <a:schemeClr val="bg1"/>
                </a:solidFill>
              </a:rPr>
              <a:t>Biblical Marriage </a:t>
            </a:r>
          </a:p>
        </p:txBody>
      </p:sp>
    </p:spTree>
    <p:extLst>
      <p:ext uri="{BB962C8B-B14F-4D97-AF65-F5344CB8AC3E}">
        <p14:creationId xmlns:p14="http://schemas.microsoft.com/office/powerpoint/2010/main" val="295627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293915" y="2744926"/>
            <a:ext cx="8305800" cy="9144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3"/>
            </a:pPr>
            <a:r>
              <a:rPr lang="en-US" sz="3400" b="1" dirty="0">
                <a:solidFill>
                  <a:schemeClr val="bg1"/>
                </a:solidFill>
                <a:effectLst>
                  <a:outerShdw blurRad="38100" dist="38100" dir="2700000" algn="tl">
                    <a:srgbClr val="000000">
                      <a:alpha val="43137"/>
                    </a:srgbClr>
                  </a:outerShdw>
                </a:effectLst>
              </a:rPr>
              <a:t> </a:t>
            </a:r>
            <a:r>
              <a:rPr lang="en-US" sz="3400" u="sng" dirty="0">
                <a:solidFill>
                  <a:schemeClr val="bg1"/>
                </a:solidFill>
                <a:effectLst>
                  <a:outerShdw blurRad="38100" dist="38100" dir="2700000" algn="tl">
                    <a:srgbClr val="000000">
                      <a:alpha val="43137"/>
                    </a:srgbClr>
                  </a:outerShdw>
                </a:effectLst>
                <a:latin typeface="Arial Black" pitchFamily="34" charset="0"/>
              </a:rPr>
              <a:t>Plurality</a:t>
            </a:r>
            <a:r>
              <a:rPr lang="en-US" sz="3400" dirty="0">
                <a:solidFill>
                  <a:schemeClr val="bg1"/>
                </a:solidFill>
                <a:effectLst>
                  <a:outerShdw blurRad="38100" dist="38100" dir="2700000" algn="tl">
                    <a:srgbClr val="000000">
                      <a:alpha val="43137"/>
                    </a:srgbClr>
                  </a:outerShdw>
                </a:effectLst>
                <a:latin typeface="Arial Black" pitchFamily="34" charset="0"/>
              </a:rPr>
              <a:t> </a:t>
            </a:r>
          </a:p>
        </p:txBody>
      </p:sp>
      <p:sp>
        <p:nvSpPr>
          <p:cNvPr id="6" name="Content Placeholder 2"/>
          <p:cNvSpPr txBox="1">
            <a:spLocks/>
          </p:cNvSpPr>
          <p:nvPr/>
        </p:nvSpPr>
        <p:spPr>
          <a:xfrm>
            <a:off x="772886" y="3551864"/>
            <a:ext cx="7848600" cy="14478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3400" b="1" dirty="0">
                <a:solidFill>
                  <a:schemeClr val="bg1"/>
                </a:solidFill>
                <a:effectLst>
                  <a:outerShdw blurRad="38100" dist="38100" dir="2700000" algn="tl">
                    <a:srgbClr val="000000">
                      <a:alpha val="43137"/>
                    </a:srgbClr>
                  </a:outerShdw>
                </a:effectLst>
              </a:rPr>
              <a:t>Two personalities make a third – a </a:t>
            </a:r>
            <a:r>
              <a:rPr lang="en-US" sz="3400" u="sng" dirty="0">
                <a:solidFill>
                  <a:schemeClr val="bg1"/>
                </a:solidFill>
                <a:effectLst>
                  <a:outerShdw blurRad="38100" dist="38100" dir="2700000" algn="tl">
                    <a:srgbClr val="000000">
                      <a:alpha val="43137"/>
                    </a:srgbClr>
                  </a:outerShdw>
                </a:effectLst>
                <a:latin typeface="Arial Black" pitchFamily="34" charset="0"/>
              </a:rPr>
              <a:t>one-flesh</a:t>
            </a:r>
            <a:r>
              <a:rPr lang="en-US" sz="3400" b="1" dirty="0">
                <a:solidFill>
                  <a:schemeClr val="bg1"/>
                </a:solidFill>
                <a:effectLst>
                  <a:outerShdw blurRad="38100" dist="38100" dir="2700000" algn="tl">
                    <a:srgbClr val="000000">
                      <a:alpha val="43137"/>
                    </a:srgbClr>
                  </a:outerShdw>
                </a:effectLst>
              </a:rPr>
              <a:t> relationship. </a:t>
            </a:r>
          </a:p>
        </p:txBody>
      </p:sp>
      <p:sp>
        <p:nvSpPr>
          <p:cNvPr id="7" name="Content Placeholder 2"/>
          <p:cNvSpPr txBox="1">
            <a:spLocks/>
          </p:cNvSpPr>
          <p:nvPr/>
        </p:nvSpPr>
        <p:spPr>
          <a:xfrm>
            <a:off x="762000" y="4800600"/>
            <a:ext cx="6629400" cy="2057400"/>
          </a:xfrm>
          <a:prstGeom prst="rect">
            <a:avLst/>
          </a:prstGeom>
        </p:spPr>
        <p:txBody>
          <a:bodyPr vert="horz" lIns="91440" tIns="45720" rIns="91440" bIns="45720" rtlCol="0">
            <a:normAutofit/>
          </a:bodyPr>
          <a:lstStyle/>
          <a:p>
            <a:pPr marL="514350" indent="-514350">
              <a:spcBef>
                <a:spcPct val="20000"/>
              </a:spcBef>
              <a:buFont typeface="+mj-lt"/>
              <a:buAutoNum type="alphaLcPeriod" startAt="2"/>
            </a:pPr>
            <a:r>
              <a:rPr lang="en-US" sz="3400" b="1" dirty="0">
                <a:solidFill>
                  <a:schemeClr val="bg1"/>
                </a:solidFill>
                <a:effectLst>
                  <a:outerShdw blurRad="38100" dist="38100" dir="2700000" algn="tl">
                    <a:srgbClr val="000000">
                      <a:alpha val="43137"/>
                    </a:srgbClr>
                  </a:outerShdw>
                </a:effectLst>
              </a:rPr>
              <a:t>Couples must understand and reinforce the uniqueness of their relationship.  </a:t>
            </a:r>
          </a:p>
        </p:txBody>
      </p:sp>
      <p:sp>
        <p:nvSpPr>
          <p:cNvPr id="9" name="TextBox 8"/>
          <p:cNvSpPr txBox="1"/>
          <p:nvPr/>
        </p:nvSpPr>
        <p:spPr>
          <a:xfrm>
            <a:off x="489857" y="0"/>
            <a:ext cx="82864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a:t>
            </a:r>
          </a:p>
        </p:txBody>
      </p:sp>
      <p:sp>
        <p:nvSpPr>
          <p:cNvPr id="8" name="TextBox 7">
            <a:extLst>
              <a:ext uri="{FF2B5EF4-FFF2-40B4-BE49-F238E27FC236}">
                <a16:creationId xmlns:a16="http://schemas.microsoft.com/office/drawing/2014/main" id="{FA177BA5-FC28-27B0-E5F1-D460D8A0F9CB}"/>
              </a:ext>
            </a:extLst>
          </p:cNvPr>
          <p:cNvSpPr txBox="1"/>
          <p:nvPr/>
        </p:nvSpPr>
        <p:spPr>
          <a:xfrm>
            <a:off x="762000" y="1438219"/>
            <a:ext cx="7543800" cy="646331"/>
          </a:xfrm>
          <a:prstGeom prst="rect">
            <a:avLst/>
          </a:prstGeom>
          <a:noFill/>
        </p:spPr>
        <p:txBody>
          <a:bodyPr wrap="square">
            <a:spAutoFit/>
          </a:bodyPr>
          <a:lstStyle/>
          <a:p>
            <a:r>
              <a:rPr kumimoji="0" lang="en-US" sz="3600" b="1" i="0" u="sng"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a:ea typeface="+mn-ea"/>
                <a:cs typeface="+mn-cs"/>
              </a:rPr>
              <a:t>WEAVE</a:t>
            </a:r>
            <a:r>
              <a:rPr kumimoji="0" 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rPr>
              <a:t> - </a:t>
            </a:r>
            <a:r>
              <a:rPr kumimoji="0" lang="en-US" sz="3600" b="1" i="0" u="sng"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libri"/>
                <a:ea typeface="+mn-ea"/>
                <a:cs typeface="+mn-cs"/>
              </a:rPr>
              <a:t>AN INTIMATE RELATIONSHIP</a:t>
            </a:r>
            <a:r>
              <a:rPr kumimoji="0" 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rPr>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09600" y="1600200"/>
            <a:ext cx="8305800" cy="2514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4"/>
            </a:pPr>
            <a:r>
              <a:rPr lang="en-US" sz="3400" b="1" dirty="0">
                <a:solidFill>
                  <a:schemeClr val="bg1"/>
                </a:solidFill>
                <a:effectLst>
                  <a:outerShdw blurRad="38100" dist="38100" dir="2700000" algn="tl">
                    <a:srgbClr val="000000">
                      <a:alpha val="43137"/>
                    </a:srgbClr>
                  </a:outerShdw>
                </a:effectLst>
              </a:rPr>
              <a:t> </a:t>
            </a:r>
            <a:r>
              <a:rPr lang="en-US" sz="3400" b="1" u="sng" dirty="0">
                <a:solidFill>
                  <a:srgbClr val="FF0000"/>
                </a:solidFill>
                <a:effectLst>
                  <a:outerShdw blurRad="38100" dist="38100" dir="2700000" algn="tl">
                    <a:srgbClr val="000000">
                      <a:alpha val="43137"/>
                    </a:srgbClr>
                  </a:outerShdw>
                </a:effectLst>
              </a:rPr>
              <a:t>Intimacy</a:t>
            </a:r>
            <a:r>
              <a:rPr lang="en-US" sz="3400" b="1" dirty="0">
                <a:solidFill>
                  <a:srgbClr val="FF0000"/>
                </a:solidFill>
                <a:effectLst>
                  <a:outerShdw blurRad="38100" dist="38100" dir="2700000" algn="tl">
                    <a:srgbClr val="000000">
                      <a:alpha val="43137"/>
                    </a:srgbClr>
                  </a:outerShdw>
                </a:effectLst>
              </a:rPr>
              <a:t>/</a:t>
            </a:r>
            <a:r>
              <a:rPr lang="en-US" sz="3400" b="1" u="sng" dirty="0">
                <a:solidFill>
                  <a:srgbClr val="FF0000"/>
                </a:solidFill>
                <a:effectLst>
                  <a:outerShdw blurRad="38100" dist="38100" dir="2700000" algn="tl">
                    <a:srgbClr val="000000">
                      <a:alpha val="43137"/>
                    </a:srgbClr>
                  </a:outerShdw>
                </a:effectLst>
              </a:rPr>
              <a:t>Passion</a:t>
            </a:r>
            <a:r>
              <a:rPr lang="en-US" sz="3400" b="1" dirty="0">
                <a:solidFill>
                  <a:srgbClr val="FF0000"/>
                </a:solidFill>
                <a:effectLst>
                  <a:outerShdw blurRad="38100" dist="38100" dir="2700000" algn="tl">
                    <a:srgbClr val="000000">
                      <a:alpha val="43137"/>
                    </a:srgbClr>
                  </a:outerShdw>
                </a:effectLst>
              </a:rPr>
              <a:t> </a:t>
            </a:r>
            <a:r>
              <a:rPr lang="en-US" sz="3400" b="1" dirty="0">
                <a:solidFill>
                  <a:schemeClr val="bg1"/>
                </a:solidFill>
                <a:effectLst>
                  <a:outerShdw blurRad="38100" dist="38100" dir="2700000" algn="tl">
                    <a:srgbClr val="000000">
                      <a:alpha val="43137"/>
                    </a:srgbClr>
                  </a:outerShdw>
                </a:effectLst>
              </a:rPr>
              <a:t>– Spouses must learn to delight in their mate. There are four areas in which this can be done (one-flesh couples delight in all four): </a:t>
            </a:r>
          </a:p>
        </p:txBody>
      </p:sp>
      <p:sp>
        <p:nvSpPr>
          <p:cNvPr id="6" name="Content Placeholder 2"/>
          <p:cNvSpPr txBox="1">
            <a:spLocks/>
          </p:cNvSpPr>
          <p:nvPr/>
        </p:nvSpPr>
        <p:spPr>
          <a:xfrm>
            <a:off x="762000" y="3962400"/>
            <a:ext cx="7924800" cy="12954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3400" b="1" dirty="0">
                <a:solidFill>
                  <a:schemeClr val="bg1"/>
                </a:solidFill>
                <a:effectLst>
                  <a:outerShdw blurRad="38100" dist="38100" dir="2700000" algn="tl">
                    <a:srgbClr val="000000">
                      <a:alpha val="43137"/>
                    </a:srgbClr>
                  </a:outerShdw>
                </a:effectLst>
              </a:rPr>
              <a:t> Yearning, sexual stimulation (</a:t>
            </a:r>
            <a:r>
              <a:rPr lang="en-US" sz="3400" b="1" i="1" dirty="0" err="1">
                <a:solidFill>
                  <a:schemeClr val="bg1"/>
                </a:solidFill>
                <a:effectLst>
                  <a:outerShdw blurRad="38100" dist="38100" dir="2700000" algn="tl">
                    <a:srgbClr val="000000">
                      <a:alpha val="43137"/>
                    </a:srgbClr>
                  </a:outerShdw>
                </a:effectLst>
              </a:rPr>
              <a:t>eputhunia</a:t>
            </a:r>
            <a:r>
              <a:rPr lang="en-US" sz="3400" b="1" dirty="0">
                <a:solidFill>
                  <a:schemeClr val="bg1"/>
                </a:solidFill>
                <a:effectLst>
                  <a:outerShdw blurRad="38100" dist="38100" dir="2700000" algn="tl">
                    <a:srgbClr val="000000">
                      <a:alpha val="43137"/>
                    </a:srgbClr>
                  </a:outerShdw>
                </a:effectLst>
              </a:rPr>
              <a:t>) </a:t>
            </a:r>
          </a:p>
        </p:txBody>
      </p:sp>
      <p:sp>
        <p:nvSpPr>
          <p:cNvPr id="7" name="Content Placeholder 2"/>
          <p:cNvSpPr txBox="1">
            <a:spLocks/>
          </p:cNvSpPr>
          <p:nvPr/>
        </p:nvSpPr>
        <p:spPr>
          <a:xfrm>
            <a:off x="762000" y="5257800"/>
            <a:ext cx="8001000" cy="838200"/>
          </a:xfrm>
          <a:prstGeom prst="rect">
            <a:avLst/>
          </a:prstGeom>
        </p:spPr>
        <p:txBody>
          <a:bodyPr vert="horz" lIns="91440" tIns="45720" rIns="91440" bIns="45720" rtlCol="0">
            <a:normAutofit/>
          </a:bodyPr>
          <a:lstStyle/>
          <a:p>
            <a:pPr marL="514350" indent="-514350">
              <a:spcBef>
                <a:spcPct val="20000"/>
              </a:spcBef>
              <a:buFont typeface="+mj-lt"/>
              <a:buAutoNum type="alphaLcPeriod" startAt="2"/>
            </a:pPr>
            <a:r>
              <a:rPr lang="en-US" sz="3400" b="1" dirty="0">
                <a:solidFill>
                  <a:schemeClr val="bg1"/>
                </a:solidFill>
                <a:effectLst>
                  <a:outerShdw blurRad="38100" dist="38100" dir="2700000" algn="tl">
                    <a:srgbClr val="000000">
                      <a:alpha val="43137"/>
                    </a:srgbClr>
                  </a:outerShdw>
                </a:effectLst>
              </a:rPr>
              <a:t>Passionate desire for each other (</a:t>
            </a:r>
            <a:r>
              <a:rPr lang="en-US" sz="3400" b="1" i="1" dirty="0">
                <a:solidFill>
                  <a:schemeClr val="bg1"/>
                </a:solidFill>
                <a:effectLst>
                  <a:outerShdw blurRad="38100" dist="38100" dir="2700000" algn="tl">
                    <a:srgbClr val="000000">
                      <a:alpha val="43137"/>
                    </a:srgbClr>
                  </a:outerShdw>
                </a:effectLst>
              </a:rPr>
              <a:t>eros</a:t>
            </a:r>
            <a:r>
              <a:rPr lang="en-US" sz="3400" b="1" dirty="0">
                <a:solidFill>
                  <a:schemeClr val="bg1"/>
                </a:solidFill>
                <a:effectLst>
                  <a:outerShdw blurRad="38100" dist="38100" dir="2700000" algn="tl">
                    <a:srgbClr val="000000">
                      <a:alpha val="43137"/>
                    </a:srgbClr>
                  </a:outerShdw>
                </a:effectLst>
              </a:rPr>
              <a:t>)</a:t>
            </a:r>
          </a:p>
        </p:txBody>
      </p:sp>
      <p:sp>
        <p:nvSpPr>
          <p:cNvPr id="9" name="TextBox 8"/>
          <p:cNvSpPr txBox="1"/>
          <p:nvPr/>
        </p:nvSpPr>
        <p:spPr>
          <a:xfrm>
            <a:off x="381000" y="304800"/>
            <a:ext cx="82864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762000" y="1752600"/>
            <a:ext cx="7924800" cy="9144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3"/>
            </a:pPr>
            <a:r>
              <a:rPr lang="en-US" sz="3400" b="1" dirty="0">
                <a:solidFill>
                  <a:schemeClr val="bg1"/>
                </a:solidFill>
                <a:effectLst>
                  <a:outerShdw blurRad="38100" dist="38100" dir="2700000" algn="tl">
                    <a:srgbClr val="000000">
                      <a:alpha val="43137"/>
                    </a:srgbClr>
                  </a:outerShdw>
                </a:effectLst>
              </a:rPr>
              <a:t> Tender affection (</a:t>
            </a:r>
            <a:r>
              <a:rPr lang="en-US" sz="3400" b="1" i="1" dirty="0" err="1">
                <a:solidFill>
                  <a:schemeClr val="bg1"/>
                </a:solidFill>
                <a:effectLst>
                  <a:outerShdw blurRad="38100" dist="38100" dir="2700000" algn="tl">
                    <a:srgbClr val="000000">
                      <a:alpha val="43137"/>
                    </a:srgbClr>
                  </a:outerShdw>
                </a:effectLst>
              </a:rPr>
              <a:t>phileo</a:t>
            </a:r>
            <a:r>
              <a:rPr lang="en-US" sz="3400" b="1" dirty="0">
                <a:solidFill>
                  <a:schemeClr val="bg1"/>
                </a:solidFill>
                <a:effectLst>
                  <a:outerShdw blurRad="38100" dist="38100" dir="2700000" algn="tl">
                    <a:srgbClr val="000000">
                      <a:alpha val="43137"/>
                    </a:srgbClr>
                  </a:outerShdw>
                </a:effectLst>
              </a:rPr>
              <a:t>) </a:t>
            </a:r>
          </a:p>
        </p:txBody>
      </p:sp>
      <p:sp>
        <p:nvSpPr>
          <p:cNvPr id="7" name="Content Placeholder 2"/>
          <p:cNvSpPr txBox="1">
            <a:spLocks/>
          </p:cNvSpPr>
          <p:nvPr/>
        </p:nvSpPr>
        <p:spPr>
          <a:xfrm>
            <a:off x="762000" y="2743200"/>
            <a:ext cx="8001000" cy="1371600"/>
          </a:xfrm>
          <a:prstGeom prst="rect">
            <a:avLst/>
          </a:prstGeom>
        </p:spPr>
        <p:txBody>
          <a:bodyPr vert="horz" lIns="91440" tIns="45720" rIns="91440" bIns="45720" rtlCol="0">
            <a:normAutofit/>
          </a:bodyPr>
          <a:lstStyle/>
          <a:p>
            <a:pPr marL="514350" indent="-514350">
              <a:spcBef>
                <a:spcPct val="20000"/>
              </a:spcBef>
              <a:buFont typeface="+mj-lt"/>
              <a:buAutoNum type="alphaLcPeriod" startAt="4"/>
            </a:pPr>
            <a:r>
              <a:rPr lang="en-US" sz="3400" b="1" dirty="0">
                <a:solidFill>
                  <a:schemeClr val="bg1"/>
                </a:solidFill>
                <a:effectLst>
                  <a:outerShdw blurRad="38100" dist="38100" dir="2700000" algn="tl">
                    <a:srgbClr val="000000">
                      <a:alpha val="43137"/>
                    </a:srgbClr>
                  </a:outerShdw>
                </a:effectLst>
              </a:rPr>
              <a:t>  Dependability, standing up for each other (</a:t>
            </a:r>
            <a:r>
              <a:rPr lang="en-US" sz="3400" b="1" i="1" dirty="0">
                <a:solidFill>
                  <a:schemeClr val="bg1"/>
                </a:solidFill>
                <a:effectLst>
                  <a:outerShdw blurRad="38100" dist="38100" dir="2700000" algn="tl">
                    <a:srgbClr val="000000">
                      <a:alpha val="43137"/>
                    </a:srgbClr>
                  </a:outerShdw>
                </a:effectLst>
              </a:rPr>
              <a:t>storge</a:t>
            </a:r>
            <a:r>
              <a:rPr lang="en-US" sz="3400" b="1" dirty="0">
                <a:solidFill>
                  <a:schemeClr val="bg1"/>
                </a:solidFill>
                <a:effectLst>
                  <a:outerShdw blurRad="38100" dist="38100" dir="2700000" algn="tl">
                    <a:srgbClr val="000000">
                      <a:alpha val="43137"/>
                    </a:srgbClr>
                  </a:outerShdw>
                </a:effectLst>
              </a:rPr>
              <a:t>) </a:t>
            </a:r>
          </a:p>
        </p:txBody>
      </p:sp>
      <p:sp>
        <p:nvSpPr>
          <p:cNvPr id="8" name="TextBox 7"/>
          <p:cNvSpPr txBox="1"/>
          <p:nvPr/>
        </p:nvSpPr>
        <p:spPr>
          <a:xfrm>
            <a:off x="381000" y="304800"/>
            <a:ext cx="828640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VI. Marriage is a Growing Relationship (leave, cleave, WEAVE)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5554" y="1524000"/>
            <a:ext cx="8233646" cy="990600"/>
          </a:xfrm>
        </p:spPr>
        <p:txBody>
          <a:bodyPr>
            <a:normAutofit/>
          </a:bodyPr>
          <a:lstStyle/>
          <a:p>
            <a:pPr marL="514350" indent="-514350">
              <a:buFont typeface="+mj-lt"/>
              <a:buAutoNum type="alphaUcPeriod"/>
            </a:pPr>
            <a:r>
              <a:rPr lang="en-US" sz="3400" b="1" dirty="0">
                <a:solidFill>
                  <a:schemeClr val="bg1"/>
                </a:solidFill>
                <a:effectLst>
                  <a:outerShdw blurRad="38100" dist="38100" dir="2700000" algn="tl">
                    <a:srgbClr val="000000">
                      <a:alpha val="43137"/>
                    </a:srgbClr>
                  </a:outerShdw>
                </a:effectLst>
              </a:rPr>
              <a:t>The Bible teaches </a:t>
            </a:r>
            <a:r>
              <a:rPr lang="en-US" sz="3400" b="1" u="sng" dirty="0">
                <a:solidFill>
                  <a:srgbClr val="FF0000"/>
                </a:solidFill>
                <a:effectLst>
                  <a:outerShdw blurRad="38100" dist="38100" dir="2700000" algn="tl">
                    <a:srgbClr val="000000">
                      <a:alpha val="43137"/>
                    </a:srgbClr>
                  </a:outerShdw>
                </a:effectLst>
              </a:rPr>
              <a:t>complementarianism</a:t>
            </a:r>
            <a:r>
              <a:rPr lang="en-US" sz="3400" b="1" dirty="0">
                <a:solidFill>
                  <a:schemeClr val="bg1"/>
                </a:solidFill>
                <a:effectLst>
                  <a:outerShdw blurRad="38100" dist="38100" dir="2700000" algn="tl">
                    <a:srgbClr val="000000">
                      <a:alpha val="43137"/>
                    </a:srgbClr>
                  </a:outerShdw>
                </a:effectLst>
              </a:rPr>
              <a:t> </a:t>
            </a:r>
          </a:p>
        </p:txBody>
      </p:sp>
      <p:sp>
        <p:nvSpPr>
          <p:cNvPr id="4" name="TextBox 3"/>
          <p:cNvSpPr txBox="1"/>
          <p:nvPr/>
        </p:nvSpPr>
        <p:spPr>
          <a:xfrm>
            <a:off x="381000" y="609600"/>
            <a:ext cx="8290290"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	VII. Biblical Basis for Role Differences</a:t>
            </a:r>
          </a:p>
        </p:txBody>
      </p:sp>
      <p:sp>
        <p:nvSpPr>
          <p:cNvPr id="5" name="Content Placeholder 2"/>
          <p:cNvSpPr txBox="1">
            <a:spLocks/>
          </p:cNvSpPr>
          <p:nvPr/>
        </p:nvSpPr>
        <p:spPr>
          <a:xfrm>
            <a:off x="685800" y="2590800"/>
            <a:ext cx="8153400" cy="1752600"/>
          </a:xfrm>
          <a:prstGeom prst="rect">
            <a:avLst/>
          </a:prstGeom>
        </p:spPr>
        <p:txBody>
          <a:bodyPr vert="horz" lIns="91440" tIns="45720" rIns="91440" bIns="45720" rtlCol="0">
            <a:normAutofit/>
          </a:bodyPr>
          <a:lstStyle/>
          <a:p>
            <a:pPr marL="514350" indent="-514350">
              <a:spcBef>
                <a:spcPct val="20000"/>
              </a:spcBef>
              <a:buFont typeface="+mj-lt"/>
              <a:buAutoNum type="arabicPeriod"/>
            </a:pPr>
            <a:r>
              <a:rPr lang="en-US" sz="3200" u="sng" dirty="0">
                <a:solidFill>
                  <a:srgbClr val="FF0000"/>
                </a:solidFill>
                <a:effectLst>
                  <a:outerShdw blurRad="38100" dist="38100" dir="2700000" algn="tl">
                    <a:srgbClr val="000000">
                      <a:alpha val="43137"/>
                    </a:srgbClr>
                  </a:outerShdw>
                </a:effectLst>
                <a:latin typeface="Arial Black" pitchFamily="34" charset="0"/>
              </a:rPr>
              <a:t>Equality</a:t>
            </a:r>
            <a:r>
              <a:rPr lang="en-US" sz="3200" b="1" dirty="0">
                <a:solidFill>
                  <a:schemeClr val="bg1"/>
                </a:solidFill>
                <a:effectLst>
                  <a:outerShdw blurRad="38100" dist="38100" dir="2700000" algn="tl">
                    <a:srgbClr val="000000">
                      <a:alpha val="43137"/>
                    </a:srgbClr>
                  </a:outerShdw>
                </a:effectLst>
              </a:rPr>
              <a:t> in spirituality and personhood (Genesis 1:26-28, Galatians 3:25-29, </a:t>
            </a:r>
            <a:br>
              <a:rPr lang="en-US" sz="3200" b="1" dirty="0">
                <a:solidFill>
                  <a:schemeClr val="bg1"/>
                </a:solidFill>
                <a:effectLst>
                  <a:outerShdw blurRad="38100" dist="38100" dir="2700000" algn="tl">
                    <a:srgbClr val="000000">
                      <a:alpha val="43137"/>
                    </a:srgbClr>
                  </a:outerShdw>
                </a:effectLst>
              </a:rPr>
            </a:br>
            <a:r>
              <a:rPr lang="en-US" sz="3200" b="1" dirty="0">
                <a:solidFill>
                  <a:schemeClr val="bg1"/>
                </a:solidFill>
                <a:effectLst>
                  <a:outerShdw blurRad="38100" dist="38100" dir="2700000" algn="tl">
                    <a:srgbClr val="000000">
                      <a:alpha val="43137"/>
                    </a:srgbClr>
                  </a:outerShdw>
                </a:effectLst>
              </a:rPr>
              <a:t>1 Peter 3:7)</a:t>
            </a:r>
          </a:p>
        </p:txBody>
      </p:sp>
      <p:sp>
        <p:nvSpPr>
          <p:cNvPr id="6" name="Content Placeholder 2"/>
          <p:cNvSpPr txBox="1">
            <a:spLocks/>
          </p:cNvSpPr>
          <p:nvPr/>
        </p:nvSpPr>
        <p:spPr>
          <a:xfrm>
            <a:off x="762000" y="4495800"/>
            <a:ext cx="6705600" cy="1981200"/>
          </a:xfrm>
          <a:prstGeom prst="rect">
            <a:avLst/>
          </a:prstGeom>
        </p:spPr>
        <p:txBody>
          <a:bodyPr vert="horz" lIns="91440" tIns="45720" rIns="91440" bIns="45720" rtlCol="0">
            <a:normAutofit lnSpcReduction="10000"/>
          </a:bodyPr>
          <a:lstStyle/>
          <a:p>
            <a:pPr marL="514350" indent="-514350">
              <a:spcBef>
                <a:spcPct val="20000"/>
              </a:spcBef>
              <a:buFont typeface="+mj-lt"/>
              <a:buAutoNum type="arabicPeriod" startAt="2"/>
            </a:pPr>
            <a:r>
              <a:rPr lang="en-US" sz="3200" b="1" dirty="0">
                <a:solidFill>
                  <a:schemeClr val="bg1"/>
                </a:solidFill>
                <a:effectLst>
                  <a:outerShdw blurRad="38100" dist="38100" dir="2700000" algn="tl">
                    <a:srgbClr val="000000">
                      <a:alpha val="43137"/>
                    </a:srgbClr>
                  </a:outerShdw>
                </a:effectLst>
              </a:rPr>
              <a:t>Functional role </a:t>
            </a:r>
            <a:r>
              <a:rPr lang="en-US" sz="3200" u="sng" dirty="0">
                <a:solidFill>
                  <a:srgbClr val="FF0000"/>
                </a:solidFill>
                <a:effectLst>
                  <a:outerShdw blurRad="38100" dist="38100" dir="2700000" algn="tl">
                    <a:srgbClr val="000000">
                      <a:alpha val="43137"/>
                    </a:srgbClr>
                  </a:outerShdw>
                </a:effectLst>
                <a:latin typeface="Arial Black" pitchFamily="34" charset="0"/>
              </a:rPr>
              <a:t>differences</a:t>
            </a:r>
            <a:r>
              <a:rPr lang="en-US" sz="3200" b="1" dirty="0">
                <a:solidFill>
                  <a:schemeClr val="bg1"/>
                </a:solidFill>
                <a:effectLst>
                  <a:outerShdw blurRad="38100" dist="38100" dir="2700000" algn="tl">
                    <a:srgbClr val="000000">
                      <a:alpha val="43137"/>
                    </a:srgbClr>
                  </a:outerShdw>
                </a:effectLst>
              </a:rPr>
              <a:t> in the home and in the church.  (Proverbs 31:10-31, Ephesians 5:22-33, 1 Peter 3:1-7).</a:t>
            </a:r>
          </a:p>
        </p:txBody>
      </p:sp>
    </p:spTree>
    <p:extLst>
      <p:ext uri="{BB962C8B-B14F-4D97-AF65-F5344CB8AC3E}">
        <p14:creationId xmlns:p14="http://schemas.microsoft.com/office/powerpoint/2010/main" val="369316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5"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blinds(vertical)">
                                      <p:cBhvr>
                                        <p:cTn id="19" dur="500"/>
                                        <p:tgtEl>
                                          <p:spTgt spid="5">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5"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blinds(vertical)">
                                      <p:cBhvr>
                                        <p:cTn id="2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build="p"/>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8001000" cy="990600"/>
          </a:xfrm>
        </p:spPr>
        <p:txBody>
          <a:bodyPr>
            <a:normAutofit/>
          </a:bodyPr>
          <a:lstStyle/>
          <a:p>
            <a:pPr marL="514350" indent="-514350">
              <a:buFont typeface="+mj-lt"/>
              <a:buAutoNum type="alphaUcPeriod" startAt="2"/>
            </a:pPr>
            <a:r>
              <a:rPr lang="en-US" sz="3400" b="1" dirty="0">
                <a:solidFill>
                  <a:schemeClr val="bg1"/>
                </a:solidFill>
                <a:effectLst>
                  <a:outerShdw blurRad="38100" dist="38100" dir="2700000" algn="tl">
                    <a:srgbClr val="000000">
                      <a:alpha val="43137"/>
                    </a:srgbClr>
                  </a:outerShdw>
                </a:effectLst>
              </a:rPr>
              <a:t>Old and New Testament</a:t>
            </a:r>
          </a:p>
        </p:txBody>
      </p:sp>
      <p:sp>
        <p:nvSpPr>
          <p:cNvPr id="5" name="Content Placeholder 2"/>
          <p:cNvSpPr txBox="1">
            <a:spLocks/>
          </p:cNvSpPr>
          <p:nvPr/>
        </p:nvSpPr>
        <p:spPr>
          <a:xfrm>
            <a:off x="842962" y="2590800"/>
            <a:ext cx="7539038" cy="2743200"/>
          </a:xfrm>
          <a:prstGeom prst="rect">
            <a:avLst/>
          </a:prstGeom>
        </p:spPr>
        <p:txBody>
          <a:bodyPr vert="horz" lIns="91440" tIns="45720" rIns="91440" bIns="45720" rtlCol="0">
            <a:normAutofit/>
          </a:bodyPr>
          <a:lstStyle/>
          <a:p>
            <a:pPr marL="514350" indent="-514350">
              <a:spcBef>
                <a:spcPct val="20000"/>
              </a:spcBef>
              <a:buFont typeface="+mj-lt"/>
              <a:buAutoNum type="arabicPeriod"/>
            </a:pPr>
            <a:r>
              <a:rPr lang="en-US" sz="3200" b="1" dirty="0">
                <a:solidFill>
                  <a:schemeClr val="bg1"/>
                </a:solidFill>
                <a:effectLst>
                  <a:outerShdw blurRad="38100" dist="38100" dir="2700000" algn="tl">
                    <a:srgbClr val="000000">
                      <a:alpha val="43137"/>
                    </a:srgbClr>
                  </a:outerShdw>
                </a:effectLst>
              </a:rPr>
              <a:t>In pre-fall perfection, God prescribes and describes complementarianism as the way of life by which </a:t>
            </a:r>
            <a:r>
              <a:rPr lang="en-US" sz="3200" b="1" u="sng" dirty="0">
                <a:solidFill>
                  <a:schemeClr val="bg1"/>
                </a:solidFill>
                <a:effectLst>
                  <a:outerShdw blurRad="38100" dist="38100" dir="2700000" algn="tl">
                    <a:srgbClr val="000000">
                      <a:alpha val="43137"/>
                    </a:srgbClr>
                  </a:outerShdw>
                </a:effectLst>
              </a:rPr>
              <a:t>one-flesh</a:t>
            </a:r>
            <a:r>
              <a:rPr lang="en-US" sz="3200" b="1" dirty="0">
                <a:solidFill>
                  <a:schemeClr val="bg1"/>
                </a:solidFill>
                <a:effectLst>
                  <a:outerShdw blurRad="38100" dist="38100" dir="2700000" algn="tl">
                    <a:srgbClr val="000000">
                      <a:alpha val="43137"/>
                    </a:srgbClr>
                  </a:outerShdw>
                </a:effectLst>
              </a:rPr>
              <a:t> relationships are achieved (Genesis 2:15-18).</a:t>
            </a:r>
          </a:p>
        </p:txBody>
      </p:sp>
      <p:sp>
        <p:nvSpPr>
          <p:cNvPr id="7" name="TextBox 6"/>
          <p:cNvSpPr txBox="1"/>
          <p:nvPr/>
        </p:nvSpPr>
        <p:spPr>
          <a:xfrm>
            <a:off x="381000" y="609600"/>
            <a:ext cx="8290290" cy="677108"/>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VII. Biblical Basis for Role Differences</a:t>
            </a:r>
          </a:p>
        </p:txBody>
      </p:sp>
    </p:spTree>
    <p:extLst>
      <p:ext uri="{BB962C8B-B14F-4D97-AF65-F5344CB8AC3E}">
        <p14:creationId xmlns:p14="http://schemas.microsoft.com/office/powerpoint/2010/main" val="237307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vertical)">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842282" y="2667000"/>
            <a:ext cx="6930118" cy="3429000"/>
          </a:xfrm>
          <a:prstGeom prst="rect">
            <a:avLst/>
          </a:prstGeom>
        </p:spPr>
        <p:txBody>
          <a:bodyPr vert="horz" lIns="91440" tIns="45720" rIns="91440" bIns="45720" rtlCol="0">
            <a:normAutofit/>
          </a:bodyPr>
          <a:lstStyle/>
          <a:p>
            <a:pPr marL="514350" indent="-514350">
              <a:spcBef>
                <a:spcPct val="20000"/>
              </a:spcBef>
              <a:buFont typeface="+mj-lt"/>
              <a:buAutoNum type="arabicPeriod" startAt="2"/>
            </a:pPr>
            <a:r>
              <a:rPr lang="en-US" sz="3200" b="1" dirty="0">
                <a:solidFill>
                  <a:schemeClr val="bg1"/>
                </a:solidFill>
                <a:effectLst>
                  <a:outerShdw blurRad="38100" dist="38100" dir="2700000" algn="tl">
                    <a:srgbClr val="000000">
                      <a:alpha val="43137"/>
                    </a:srgbClr>
                  </a:outerShdw>
                </a:effectLst>
              </a:rPr>
              <a:t> </a:t>
            </a:r>
            <a:r>
              <a:rPr lang="en-US" sz="3200" u="sng" dirty="0">
                <a:solidFill>
                  <a:schemeClr val="bg1"/>
                </a:solidFill>
                <a:effectLst>
                  <a:outerShdw blurRad="38100" dist="38100" dir="2700000" algn="tl">
                    <a:srgbClr val="000000">
                      <a:alpha val="43137"/>
                    </a:srgbClr>
                  </a:outerShdw>
                </a:effectLst>
                <a:latin typeface="Arial Black" pitchFamily="34" charset="0"/>
              </a:rPr>
              <a:t>Old Testament narratives</a:t>
            </a:r>
            <a:r>
              <a:rPr lang="en-US" sz="3200" b="1" dirty="0">
                <a:solidFill>
                  <a:schemeClr val="bg1"/>
                </a:solidFill>
                <a:effectLst>
                  <a:outerShdw blurRad="38100" dist="38100" dir="2700000" algn="tl">
                    <a:srgbClr val="000000">
                      <a:alpha val="43137"/>
                    </a:srgbClr>
                  </a:outerShdw>
                </a:effectLst>
              </a:rPr>
              <a:t> bolster a recognition of complementarianism as God’s primary and central mindset (e.g. Sarah, Deborah, and “The Proverbs 31 Woman”). </a:t>
            </a:r>
          </a:p>
        </p:txBody>
      </p:sp>
      <p:sp>
        <p:nvSpPr>
          <p:cNvPr id="5" name="TextBox 4"/>
          <p:cNvSpPr txBox="1"/>
          <p:nvPr/>
        </p:nvSpPr>
        <p:spPr>
          <a:xfrm>
            <a:off x="381000" y="609600"/>
            <a:ext cx="8290290" cy="677108"/>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VII. Biblical Basis for Role Differences</a:t>
            </a:r>
          </a:p>
        </p:txBody>
      </p:sp>
      <p:sp>
        <p:nvSpPr>
          <p:cNvPr id="9" name="Content Placeholder 2"/>
          <p:cNvSpPr txBox="1">
            <a:spLocks/>
          </p:cNvSpPr>
          <p:nvPr/>
        </p:nvSpPr>
        <p:spPr>
          <a:xfrm>
            <a:off x="609600" y="1600200"/>
            <a:ext cx="8001000" cy="9906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mj-lt"/>
              <a:buAutoNum type="alphaUcPeriod" startAt="2"/>
              <a:tabLst/>
              <a:defRPr/>
            </a:pPr>
            <a:r>
              <a:rPr kumimoji="0" lang="en-US" sz="3400" b="1" i="0" u="none" strike="noStrike" kern="1200" cap="none" spc="0" normalizeH="0" baseline="0" noProof="0">
                <a:ln>
                  <a:noFill/>
                </a:ln>
                <a:solidFill>
                  <a:schemeClr val="bg1"/>
                </a:solidFill>
                <a:effectLst>
                  <a:outerShdw blurRad="38100" dist="38100" dir="2700000" algn="tl">
                    <a:srgbClr val="000000">
                      <a:alpha val="43137"/>
                    </a:srgbClr>
                  </a:outerShdw>
                </a:effectLst>
                <a:uLnTx/>
                <a:uFillTx/>
                <a:latin typeface="+mn-lt"/>
                <a:ea typeface="+mn-ea"/>
                <a:cs typeface="+mn-cs"/>
              </a:rPr>
              <a:t>Old and New Testament</a:t>
            </a:r>
            <a:endParaRPr kumimoji="0" lang="en-US" sz="3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140599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vertic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228600"/>
            <a:ext cx="8290290" cy="677108"/>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VII. Biblical Basis for Role Differences</a:t>
            </a:r>
          </a:p>
        </p:txBody>
      </p:sp>
      <p:sp>
        <p:nvSpPr>
          <p:cNvPr id="7" name="Content Placeholder 2"/>
          <p:cNvSpPr txBox="1">
            <a:spLocks/>
          </p:cNvSpPr>
          <p:nvPr/>
        </p:nvSpPr>
        <p:spPr>
          <a:xfrm>
            <a:off x="685800" y="923293"/>
            <a:ext cx="7848600" cy="990600"/>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rPr>
              <a:t>C. New Testament – Headship and Submission (Ephesians</a:t>
            </a:r>
            <a:r>
              <a:rPr kumimoji="0" lang="en-US" sz="2400" b="1" i="0" u="none" strike="noStrike" kern="1200" cap="none" spc="0" normalizeH="0" noProof="0" dirty="0">
                <a:ln>
                  <a:noFill/>
                </a:ln>
                <a:solidFill>
                  <a:schemeClr val="bg1"/>
                </a:solidFill>
                <a:effectLst>
                  <a:outerShdw blurRad="38100" dist="38100" dir="2700000" algn="tl">
                    <a:srgbClr val="000000">
                      <a:alpha val="43137"/>
                    </a:srgbClr>
                  </a:outerShdw>
                </a:effectLst>
                <a:uLnTx/>
                <a:uFillTx/>
              </a:rPr>
              <a:t> 5)</a:t>
            </a:r>
            <a:r>
              <a:rPr kumimoji="0" lang="en-US"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rPr>
              <a:t>.</a:t>
            </a:r>
          </a:p>
          <a:p>
            <a:pPr lvl="0">
              <a:spcBef>
                <a:spcPct val="20000"/>
              </a:spcBef>
              <a:defRPr/>
            </a:pPr>
            <a:endParaRPr lang="en-US" sz="2400" b="1" i="1" dirty="0">
              <a:solidFill>
                <a:schemeClr val="bg1"/>
              </a:solidFill>
              <a:effectLst>
                <a:outerShdw blurRad="38100" dist="38100" dir="2700000" algn="tl">
                  <a:srgbClr val="000000">
                    <a:alpha val="43137"/>
                  </a:srgbClr>
                </a:outerShdw>
              </a:effectLst>
            </a:endParaRPr>
          </a:p>
          <a:p>
            <a:pPr lvl="0">
              <a:spcBef>
                <a:spcPct val="20000"/>
              </a:spcBef>
              <a:defRPr/>
            </a:pPr>
            <a:r>
              <a:rPr lang="en-US" sz="2400" b="1" i="1" dirty="0">
                <a:solidFill>
                  <a:schemeClr val="bg1"/>
                </a:solidFill>
                <a:effectLst>
                  <a:outerShdw blurRad="38100" dist="38100" dir="2700000" algn="tl">
                    <a:srgbClr val="000000">
                      <a:alpha val="43137"/>
                    </a:srgbClr>
                  </a:outerShdw>
                </a:effectLst>
              </a:rPr>
              <a:t>22 Wives, be subject to your own husbands, as to the Lord. 23 For the husband is the head of the wife, as Christ also is the head of the church, He Himself being the Savior of the body. 24 But as the church is subject to Christ, so also the wives ought to be to their husbands in everything.</a:t>
            </a:r>
          </a:p>
          <a:p>
            <a:pPr lvl="0">
              <a:spcBef>
                <a:spcPct val="20000"/>
              </a:spcBef>
              <a:defRPr/>
            </a:pPr>
            <a:endParaRPr lang="en-US" sz="2400" b="1" i="1" dirty="0">
              <a:solidFill>
                <a:schemeClr val="bg1"/>
              </a:solidFill>
              <a:effectLst>
                <a:outerShdw blurRad="38100" dist="38100" dir="2700000" algn="tl">
                  <a:srgbClr val="000000">
                    <a:alpha val="43137"/>
                  </a:srgbClr>
                </a:outerShdw>
              </a:effectLst>
            </a:endParaRPr>
          </a:p>
          <a:p>
            <a:pPr lvl="0">
              <a:spcBef>
                <a:spcPct val="20000"/>
              </a:spcBef>
              <a:defRPr/>
            </a:pPr>
            <a:r>
              <a:rPr lang="en-US" sz="2400" b="1" i="1" dirty="0">
                <a:solidFill>
                  <a:schemeClr val="bg1"/>
                </a:solidFill>
                <a:effectLst>
                  <a:outerShdw blurRad="38100" dist="38100" dir="2700000" algn="tl">
                    <a:srgbClr val="000000">
                      <a:alpha val="43137"/>
                    </a:srgbClr>
                  </a:outerShdw>
                </a:effectLst>
              </a:rPr>
              <a:t>25 Husbands, love your wives, just as Christ also loved the church and gave Himself up for her, </a:t>
            </a:r>
          </a:p>
          <a:p>
            <a:pPr lvl="0">
              <a:spcBef>
                <a:spcPct val="20000"/>
              </a:spcBef>
              <a:defRPr/>
            </a:pPr>
            <a:endParaRPr lang="en-US" sz="2400" b="1" i="1" dirty="0">
              <a:solidFill>
                <a:schemeClr val="bg1"/>
              </a:solidFill>
              <a:effectLst>
                <a:outerShdw blurRad="38100" dist="38100" dir="2700000" algn="tl">
                  <a:srgbClr val="000000">
                    <a:alpha val="43137"/>
                  </a:srgbClr>
                </a:outerShdw>
              </a:effectLst>
            </a:endParaRPr>
          </a:p>
          <a:p>
            <a:pPr lvl="0">
              <a:spcBef>
                <a:spcPct val="20000"/>
              </a:spcBef>
              <a:defRPr/>
            </a:pPr>
            <a:r>
              <a:rPr lang="en-US" sz="2400" b="1" i="1" dirty="0">
                <a:solidFill>
                  <a:schemeClr val="bg1"/>
                </a:solidFill>
                <a:effectLst>
                  <a:outerShdw blurRad="38100" dist="38100" dir="2700000" algn="tl">
                    <a:srgbClr val="000000">
                      <a:alpha val="43137"/>
                    </a:srgbClr>
                  </a:outerShdw>
                </a:effectLst>
              </a:rPr>
              <a:t>33 Nevertheless, each individual among you also is to love his own wife even as himself, and the wife must see to it that she respects her husband.</a:t>
            </a:r>
          </a:p>
          <a:p>
            <a:pPr marR="0" lvl="0" algn="l" defTabSz="914400" rtl="0" eaLnBrk="1" fontAlgn="auto" latinLnBrk="0" hangingPunct="1">
              <a:lnSpc>
                <a:spcPct val="100000"/>
              </a:lnSpc>
              <a:spcBef>
                <a:spcPct val="20000"/>
              </a:spcBef>
              <a:spcAft>
                <a:spcPts val="0"/>
              </a:spcAft>
              <a:buClrTx/>
              <a:buSzTx/>
              <a:tabLst/>
              <a:defRPr/>
            </a:pPr>
            <a:endParaRPr kumimoji="0" lang="en-US" sz="2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2972113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228600"/>
            <a:ext cx="8290290" cy="677108"/>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VII. Biblical Basis for Role Differences</a:t>
            </a:r>
          </a:p>
        </p:txBody>
      </p:sp>
      <p:sp>
        <p:nvSpPr>
          <p:cNvPr id="7" name="Content Placeholder 2"/>
          <p:cNvSpPr txBox="1">
            <a:spLocks/>
          </p:cNvSpPr>
          <p:nvPr/>
        </p:nvSpPr>
        <p:spPr>
          <a:xfrm>
            <a:off x="152400" y="923293"/>
            <a:ext cx="9067800" cy="990600"/>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tabLst/>
              <a:defRPr/>
            </a:pPr>
            <a:r>
              <a:rPr lang="en-US" sz="2800" b="1" noProof="0" dirty="0">
                <a:solidFill>
                  <a:schemeClr val="bg1"/>
                </a:solidFill>
                <a:effectLst>
                  <a:outerShdw blurRad="38100" dist="38100" dir="2700000" algn="tl">
                    <a:srgbClr val="000000">
                      <a:alpha val="43137"/>
                    </a:srgbClr>
                  </a:outerShdw>
                </a:effectLst>
              </a:rPr>
              <a:t>D</a:t>
            </a:r>
            <a:r>
              <a:rPr kumimoji="0" lang="en-US" sz="28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rPr>
              <a:t>. New Testament – Headship and Submission (Ephesians</a:t>
            </a:r>
            <a:r>
              <a:rPr kumimoji="0" lang="en-US" sz="2800" b="1" i="0" u="none" strike="noStrike" kern="1200" cap="none" spc="0" normalizeH="0" noProof="0" dirty="0">
                <a:ln>
                  <a:noFill/>
                </a:ln>
                <a:solidFill>
                  <a:schemeClr val="bg1"/>
                </a:solidFill>
                <a:effectLst>
                  <a:outerShdw blurRad="38100" dist="38100" dir="2700000" algn="tl">
                    <a:srgbClr val="000000">
                      <a:alpha val="43137"/>
                    </a:srgbClr>
                  </a:outerShdw>
                </a:effectLst>
                <a:uLnTx/>
                <a:uFillTx/>
              </a:rPr>
              <a:t> 5</a:t>
            </a:r>
            <a:r>
              <a:rPr kumimoji="0" lang="en-US" sz="28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rPr>
              <a:t>.</a:t>
            </a:r>
          </a:p>
          <a:p>
            <a:pPr lvl="0">
              <a:spcBef>
                <a:spcPct val="20000"/>
              </a:spcBef>
              <a:defRPr/>
            </a:pPr>
            <a:endParaRPr lang="en-US" sz="2800" b="1" i="1" dirty="0">
              <a:solidFill>
                <a:schemeClr val="bg1"/>
              </a:solidFill>
              <a:effectLst>
                <a:outerShdw blurRad="38100" dist="38100" dir="2700000" algn="tl">
                  <a:srgbClr val="000000">
                    <a:alpha val="43137"/>
                  </a:srgbClr>
                </a:outerShdw>
              </a:effectLst>
            </a:endParaRPr>
          </a:p>
          <a:p>
            <a:pPr marR="0" lvl="0" algn="l" defTabSz="914400" rtl="0" eaLnBrk="1" fontAlgn="auto" latinLnBrk="0" hangingPunct="1">
              <a:lnSpc>
                <a:spcPct val="100000"/>
              </a:lnSpc>
              <a:spcBef>
                <a:spcPct val="20000"/>
              </a:spcBef>
              <a:spcAft>
                <a:spcPts val="0"/>
              </a:spcAft>
              <a:buClrTx/>
              <a:buSzTx/>
              <a:tabLst/>
              <a:defRPr/>
            </a:pPr>
            <a:endParaRPr kumimoji="0" lang="en-US" sz="28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ndParaRPr>
          </a:p>
        </p:txBody>
      </p:sp>
      <p:sp>
        <p:nvSpPr>
          <p:cNvPr id="2" name="TextBox 1"/>
          <p:cNvSpPr txBox="1"/>
          <p:nvPr/>
        </p:nvSpPr>
        <p:spPr>
          <a:xfrm>
            <a:off x="2819400" y="1600200"/>
            <a:ext cx="3162300" cy="1384995"/>
          </a:xfrm>
          <a:prstGeom prst="rect">
            <a:avLst/>
          </a:prstGeom>
          <a:noFill/>
        </p:spPr>
        <p:txBody>
          <a:bodyPr wrap="square" rtlCol="0">
            <a:spAutoFit/>
          </a:bodyPr>
          <a:lstStyle/>
          <a:p>
            <a:r>
              <a:rPr lang="en-US" sz="2800" dirty="0">
                <a:solidFill>
                  <a:schemeClr val="bg1"/>
                </a:solidFill>
              </a:rPr>
              <a:t>HUSBAND LOVES AND LEADS HIS WIFE</a:t>
            </a:r>
          </a:p>
        </p:txBody>
      </p:sp>
      <p:sp>
        <p:nvSpPr>
          <p:cNvPr id="6" name="TextBox 5"/>
          <p:cNvSpPr txBox="1"/>
          <p:nvPr/>
        </p:nvSpPr>
        <p:spPr>
          <a:xfrm>
            <a:off x="2819400" y="4800600"/>
            <a:ext cx="3162300" cy="1384995"/>
          </a:xfrm>
          <a:prstGeom prst="rect">
            <a:avLst/>
          </a:prstGeom>
          <a:noFill/>
        </p:spPr>
        <p:txBody>
          <a:bodyPr wrap="square" rtlCol="0">
            <a:spAutoFit/>
          </a:bodyPr>
          <a:lstStyle/>
          <a:p>
            <a:r>
              <a:rPr lang="en-US" sz="2800" dirty="0">
                <a:solidFill>
                  <a:schemeClr val="bg1"/>
                </a:solidFill>
              </a:rPr>
              <a:t>WIFE SUBMITS TO AND RESPECTS HER HUSBAND</a:t>
            </a:r>
          </a:p>
        </p:txBody>
      </p:sp>
      <p:sp>
        <p:nvSpPr>
          <p:cNvPr id="8" name="Curved Left Arrow 7"/>
          <p:cNvSpPr/>
          <p:nvPr/>
        </p:nvSpPr>
        <p:spPr>
          <a:xfrm>
            <a:off x="5715000" y="2551441"/>
            <a:ext cx="1447800" cy="2895600"/>
          </a:xfrm>
          <a:prstGeom prst="curved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urved Right Arrow 8"/>
          <p:cNvSpPr/>
          <p:nvPr/>
        </p:nvSpPr>
        <p:spPr>
          <a:xfrm>
            <a:off x="2825262" y="2973472"/>
            <a:ext cx="76200" cy="12954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urved Left Arrow 10"/>
          <p:cNvSpPr/>
          <p:nvPr/>
        </p:nvSpPr>
        <p:spPr>
          <a:xfrm rot="10800000">
            <a:off x="1143000" y="2292697"/>
            <a:ext cx="1447800" cy="2895600"/>
          </a:xfrm>
          <a:prstGeom prst="curved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58151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7585"/>
            <a:ext cx="8610600" cy="6524863"/>
          </a:xfrm>
          <a:prstGeom prst="rect">
            <a:avLst/>
          </a:prstGeom>
        </p:spPr>
        <p:txBody>
          <a:bodyPr wrap="square">
            <a:spAutoFit/>
          </a:bodyPr>
          <a:lstStyle/>
          <a:p>
            <a:pPr algn="ctr"/>
            <a:r>
              <a:rPr lang="en-US" sz="3200" b="1" dirty="0">
                <a:solidFill>
                  <a:prstClr val="white"/>
                </a:solidFill>
                <a:effectLst>
                  <a:outerShdw blurRad="38100" dist="38100" dir="2700000" algn="tl">
                    <a:srgbClr val="000000">
                      <a:alpha val="43137"/>
                    </a:srgbClr>
                  </a:outerShdw>
                </a:effectLst>
              </a:rPr>
              <a:t>VIII. Basic Marriage Principles</a:t>
            </a:r>
          </a:p>
          <a:p>
            <a:pPr algn="ctr"/>
            <a:endParaRPr lang="en-US" sz="3200" b="1" dirty="0">
              <a:solidFill>
                <a:prstClr val="white"/>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1. Both of You: Put Jesus First; Love Jesus Most: Matthew 22:35-38</a:t>
            </a:r>
          </a:p>
          <a:p>
            <a:pPr marL="342900" indent="-342900">
              <a:buAutoNum type="arabicPeriod"/>
            </a:pPr>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rPr>
              <a:t>2. Both of You: Be Empowered, Changed, and Comforted by the Trinity—Be Filled by the Spirit, Empowered by the Son, and Comforted by the Father: Eph. 5:18; 6:10-18; 2 Cor. 1:3-8 </a:t>
            </a:r>
          </a:p>
          <a:p>
            <a:endParaRPr lang="en-US" sz="2400" b="1" dirty="0">
              <a:solidFill>
                <a:schemeClr val="bg1"/>
              </a:solidFill>
            </a:endParaRPr>
          </a:p>
          <a:p>
            <a:r>
              <a:rPr lang="en-US" sz="2400" b="1" dirty="0">
                <a:solidFill>
                  <a:schemeClr val="bg1"/>
                </a:solidFill>
              </a:rPr>
              <a:t>3. Both of You: Remember Who Your Enemy Is—Satan!:              Eph. 6:11-12</a:t>
            </a:r>
          </a:p>
          <a:p>
            <a:endParaRPr lang="en-US" sz="2400" b="1" dirty="0">
              <a:solidFill>
                <a:schemeClr val="bg1"/>
              </a:solidFill>
            </a:endParaRPr>
          </a:p>
          <a:p>
            <a:r>
              <a:rPr lang="en-US" sz="2400" b="1" dirty="0">
                <a:solidFill>
                  <a:schemeClr val="bg1"/>
                </a:solidFill>
              </a:rPr>
              <a:t>4. Both of You: Take Personal Responsibility: Joshua 1:6-9; Philippians 4:9 </a:t>
            </a:r>
          </a:p>
          <a:p>
            <a:endParaRPr lang="en-US" sz="2400" b="1" dirty="0">
              <a:solidFill>
                <a:schemeClr val="bg1"/>
              </a:solidFill>
            </a:endParaRPr>
          </a:p>
          <a:p>
            <a:r>
              <a:rPr lang="en-US" sz="2400" b="1" dirty="0">
                <a:solidFill>
                  <a:schemeClr val="bg1"/>
                </a:solidFill>
              </a:rPr>
              <a:t>5. Both of You: Take the Log Out of Your Own Eye,                  Confess, Repent: Matthew 7:3-5; James 4:1-4 </a:t>
            </a:r>
          </a:p>
          <a:p>
            <a:endParaRPr lang="en-US" dirty="0">
              <a:solidFill>
                <a:schemeClr val="bg1"/>
              </a:solidFill>
            </a:endParaRPr>
          </a:p>
        </p:txBody>
      </p:sp>
    </p:spTree>
    <p:extLst>
      <p:ext uri="{BB962C8B-B14F-4D97-AF65-F5344CB8AC3E}">
        <p14:creationId xmlns:p14="http://schemas.microsoft.com/office/powerpoint/2010/main" val="4228062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3458"/>
            <a:ext cx="7848600" cy="6771084"/>
          </a:xfrm>
          <a:prstGeom prst="rect">
            <a:avLst/>
          </a:prstGeom>
        </p:spPr>
        <p:txBody>
          <a:bodyPr wrap="square">
            <a:spAutoFit/>
          </a:bodyPr>
          <a:lstStyle/>
          <a:p>
            <a:pPr algn="ctr"/>
            <a:r>
              <a:rPr lang="en-US" sz="3200" b="1" dirty="0">
                <a:solidFill>
                  <a:prstClr val="white"/>
                </a:solidFill>
                <a:effectLst>
                  <a:outerShdw blurRad="38100" dist="38100" dir="2700000" algn="tl">
                    <a:srgbClr val="000000">
                      <a:alpha val="43137"/>
                    </a:srgbClr>
                  </a:outerShdw>
                </a:effectLst>
              </a:rPr>
              <a:t>VIII. Basic Marriage Principles</a:t>
            </a:r>
          </a:p>
          <a:p>
            <a:endParaRPr lang="en-US" dirty="0">
              <a:solidFill>
                <a:schemeClr val="bg1"/>
              </a:solidFill>
            </a:endParaRPr>
          </a:p>
          <a:p>
            <a:r>
              <a:rPr lang="en-US" sz="2400" b="1" dirty="0">
                <a:solidFill>
                  <a:schemeClr val="bg1"/>
                </a:solidFill>
              </a:rPr>
              <a:t>6. Both of You: Forgive Each Other, Reaffirm Your Love, Comfort Each Other: 2 Corinthians 2:5-11</a:t>
            </a:r>
          </a:p>
          <a:p>
            <a:endParaRPr lang="en-US" sz="2400" b="1" dirty="0">
              <a:solidFill>
                <a:schemeClr val="bg1"/>
              </a:solidFill>
            </a:endParaRPr>
          </a:p>
          <a:p>
            <a:r>
              <a:rPr lang="en-US" sz="2400" b="1" dirty="0">
                <a:solidFill>
                  <a:schemeClr val="bg1"/>
                </a:solidFill>
              </a:rPr>
              <a:t>7. Both of You: Speak Life Words, Not Death Words to Your Spouse: Ephesians 4:29; Proverbs 18:21</a:t>
            </a:r>
          </a:p>
          <a:p>
            <a:endParaRPr lang="en-US" sz="2400" b="1" dirty="0">
              <a:solidFill>
                <a:schemeClr val="bg1"/>
              </a:solidFill>
            </a:endParaRPr>
          </a:p>
          <a:p>
            <a:r>
              <a:rPr lang="en-US" sz="2400" b="1" dirty="0">
                <a:solidFill>
                  <a:schemeClr val="bg1"/>
                </a:solidFill>
              </a:rPr>
              <a:t>8. Both of You: Put the Interests of Your Spouse First in the Power of Christ: Philippians 2:1-5</a:t>
            </a:r>
          </a:p>
          <a:p>
            <a:r>
              <a:rPr lang="en-US" sz="2400" b="1" dirty="0">
                <a:solidFill>
                  <a:schemeClr val="bg1"/>
                </a:solidFill>
              </a:rPr>
              <a:t> </a:t>
            </a:r>
          </a:p>
          <a:p>
            <a:r>
              <a:rPr lang="en-US" sz="2400" b="1" dirty="0">
                <a:solidFill>
                  <a:schemeClr val="bg1"/>
                </a:solidFill>
              </a:rPr>
              <a:t>9. Husband: Lead, love, and shepherd Your Wife with Christ’s Sacrificial, Other-Centered Love: Ephesians 5:22-33; 1 Peter 3:7 </a:t>
            </a:r>
          </a:p>
          <a:p>
            <a:endParaRPr lang="en-US" sz="2400" b="1" dirty="0">
              <a:solidFill>
                <a:schemeClr val="bg1"/>
              </a:solidFill>
            </a:endParaRPr>
          </a:p>
          <a:p>
            <a:r>
              <a:rPr lang="en-US" sz="2400" b="1" dirty="0">
                <a:solidFill>
                  <a:schemeClr val="bg1"/>
                </a:solidFill>
              </a:rPr>
              <a:t>10. Wife: Respectfully love and submit to your Husband like the Church loves and submits to Christ: Ephesians 5:22-33;   1 Peter 3:1-6 </a:t>
            </a:r>
          </a:p>
        </p:txBody>
      </p:sp>
    </p:spTree>
    <p:extLst>
      <p:ext uri="{BB962C8B-B14F-4D97-AF65-F5344CB8AC3E}">
        <p14:creationId xmlns:p14="http://schemas.microsoft.com/office/powerpoint/2010/main" val="4170323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28600"/>
            <a:ext cx="8077200" cy="6771084"/>
          </a:xfrm>
          <a:prstGeom prst="rect">
            <a:avLst/>
          </a:prstGeom>
        </p:spPr>
        <p:txBody>
          <a:bodyPr wrap="square">
            <a:spAutoFit/>
          </a:bodyPr>
          <a:lstStyle/>
          <a:p>
            <a:pPr algn="ctr"/>
            <a:r>
              <a:rPr lang="en-US" sz="3200" b="1" dirty="0">
                <a:solidFill>
                  <a:prstClr val="white"/>
                </a:solidFill>
                <a:effectLst>
                  <a:outerShdw blurRad="38100" dist="38100" dir="2700000" algn="tl">
                    <a:srgbClr val="000000">
                      <a:alpha val="43137"/>
                    </a:srgbClr>
                  </a:outerShdw>
                </a:effectLst>
              </a:rPr>
              <a:t>Biblical Marriage Essentials  </a:t>
            </a:r>
          </a:p>
          <a:p>
            <a:pPr algn="ctr"/>
            <a:r>
              <a:rPr lang="en-US" sz="3200" b="1" dirty="0">
                <a:solidFill>
                  <a:prstClr val="white"/>
                </a:solidFill>
                <a:effectLst>
                  <a:outerShdw blurRad="38100" dist="38100" dir="2700000" algn="tl">
                    <a:srgbClr val="000000">
                      <a:alpha val="43137"/>
                    </a:srgbClr>
                  </a:outerShdw>
                </a:effectLst>
              </a:rPr>
              <a:t> </a:t>
            </a:r>
          </a:p>
          <a:p>
            <a:r>
              <a:rPr lang="en-US" sz="3200" b="1" dirty="0">
                <a:solidFill>
                  <a:prstClr val="white"/>
                </a:solidFill>
                <a:effectLst>
                  <a:outerShdw blurRad="38100" dist="38100" dir="2700000" algn="tl">
                    <a:srgbClr val="000000">
                      <a:alpha val="43137"/>
                    </a:srgbClr>
                  </a:outerShdw>
                </a:effectLst>
              </a:rPr>
              <a:t>- Marriage is </a:t>
            </a:r>
            <a:r>
              <a:rPr lang="en-US" sz="3200" b="1" u="sng" dirty="0">
                <a:solidFill>
                  <a:srgbClr val="FF0000"/>
                </a:solidFill>
                <a:effectLst>
                  <a:outerShdw blurRad="38100" dist="38100" dir="2700000" algn="tl">
                    <a:srgbClr val="000000">
                      <a:alpha val="43137"/>
                    </a:srgbClr>
                  </a:outerShdw>
                </a:effectLst>
              </a:rPr>
              <a:t>very Good </a:t>
            </a:r>
            <a:r>
              <a:rPr lang="en-US" sz="3200" b="1" dirty="0">
                <a:solidFill>
                  <a:prstClr val="white"/>
                </a:solidFill>
                <a:effectLst>
                  <a:outerShdw blurRad="38100" dist="38100" dir="2700000" algn="tl">
                    <a:srgbClr val="000000">
                      <a:alpha val="43137"/>
                    </a:srgbClr>
                  </a:outerShdw>
                </a:effectLst>
              </a:rPr>
              <a:t>and from God</a:t>
            </a:r>
          </a:p>
          <a:p>
            <a:endParaRPr lang="en-US" sz="3200" b="1" dirty="0">
              <a:solidFill>
                <a:prstClr val="white"/>
              </a:solidFill>
              <a:effectLst>
                <a:outerShdw blurRad="38100" dist="38100" dir="2700000" algn="tl">
                  <a:srgbClr val="000000">
                    <a:alpha val="43137"/>
                  </a:srgbClr>
                </a:outerShdw>
              </a:effectLst>
            </a:endParaRPr>
          </a:p>
          <a:p>
            <a:pPr marL="285750" indent="-285750">
              <a:buFontTx/>
              <a:buChar char="-"/>
            </a:pPr>
            <a:r>
              <a:rPr lang="en-US" sz="3200" b="1" dirty="0">
                <a:solidFill>
                  <a:prstClr val="white"/>
                </a:solidFill>
                <a:effectLst>
                  <a:outerShdw blurRad="38100" dist="38100" dir="2700000" algn="tl">
                    <a:srgbClr val="000000">
                      <a:alpha val="43137"/>
                    </a:srgbClr>
                  </a:outerShdw>
                </a:effectLst>
              </a:rPr>
              <a:t>Biblical marriage follows the commands and precepts of Scripture, not the world</a:t>
            </a:r>
          </a:p>
          <a:p>
            <a:endParaRPr lang="en-US" sz="3200" b="1" dirty="0">
              <a:solidFill>
                <a:prstClr val="white"/>
              </a:solidFill>
              <a:effectLst>
                <a:outerShdw blurRad="38100" dist="38100" dir="2700000" algn="tl">
                  <a:srgbClr val="000000">
                    <a:alpha val="43137"/>
                  </a:srgbClr>
                </a:outerShdw>
              </a:effectLst>
            </a:endParaRPr>
          </a:p>
          <a:p>
            <a:pPr marL="285750" indent="-285750">
              <a:buFontTx/>
              <a:buChar char="-"/>
            </a:pPr>
            <a:r>
              <a:rPr lang="en-US" sz="3200" b="1" dirty="0">
                <a:solidFill>
                  <a:prstClr val="white"/>
                </a:solidFill>
                <a:effectLst>
                  <a:outerShdw blurRad="38100" dist="38100" dir="2700000" algn="tl">
                    <a:srgbClr val="000000">
                      <a:alpha val="43137"/>
                    </a:srgbClr>
                  </a:outerShdw>
                </a:effectLst>
              </a:rPr>
              <a:t> Biblical marriage is a </a:t>
            </a:r>
            <a:r>
              <a:rPr lang="en-US" sz="3200" b="1" u="sng" dirty="0">
                <a:solidFill>
                  <a:srgbClr val="FF0000"/>
                </a:solidFill>
                <a:effectLst>
                  <a:outerShdw blurRad="38100" dist="38100" dir="2700000" algn="tl">
                    <a:srgbClr val="000000">
                      <a:alpha val="43137"/>
                    </a:srgbClr>
                  </a:outerShdw>
                </a:effectLst>
              </a:rPr>
              <a:t>covenant</a:t>
            </a:r>
            <a:r>
              <a:rPr lang="en-US" sz="3200" b="1" dirty="0">
                <a:solidFill>
                  <a:prstClr val="white"/>
                </a:solidFill>
                <a:effectLst>
                  <a:outerShdw blurRad="38100" dist="38100" dir="2700000" algn="tl">
                    <a:srgbClr val="000000">
                      <a:alpha val="43137"/>
                    </a:srgbClr>
                  </a:outerShdw>
                </a:effectLst>
              </a:rPr>
              <a:t> (3 parties), not a contract.</a:t>
            </a:r>
          </a:p>
          <a:p>
            <a:endParaRPr lang="en-US" sz="3200" b="1" dirty="0">
              <a:solidFill>
                <a:prstClr val="white"/>
              </a:solidFill>
              <a:effectLst>
                <a:outerShdw blurRad="38100" dist="38100" dir="2700000" algn="tl">
                  <a:srgbClr val="000000">
                    <a:alpha val="43137"/>
                  </a:srgbClr>
                </a:outerShdw>
              </a:effectLst>
            </a:endParaRPr>
          </a:p>
          <a:p>
            <a:pPr marL="285750" indent="-285750">
              <a:buFontTx/>
              <a:buChar char="-"/>
            </a:pPr>
            <a:r>
              <a:rPr lang="en-US" sz="3200" b="1" dirty="0">
                <a:solidFill>
                  <a:prstClr val="white"/>
                </a:solidFill>
                <a:effectLst>
                  <a:outerShdw blurRad="38100" dist="38100" dir="2700000" algn="tl">
                    <a:srgbClr val="000000">
                      <a:alpha val="43137"/>
                    </a:srgbClr>
                  </a:outerShdw>
                </a:effectLst>
              </a:rPr>
              <a:t>Biblical marriage includes God-instituted, biblically instructed </a:t>
            </a:r>
            <a:r>
              <a:rPr lang="en-US" sz="3200" b="1" u="sng" dirty="0">
                <a:solidFill>
                  <a:srgbClr val="FF0000"/>
                </a:solidFill>
                <a:effectLst>
                  <a:outerShdw blurRad="38100" dist="38100" dir="2700000" algn="tl">
                    <a:srgbClr val="000000">
                      <a:alpha val="43137"/>
                    </a:srgbClr>
                  </a:outerShdw>
                </a:effectLst>
              </a:rPr>
              <a:t>roles and responsibilities.</a:t>
            </a:r>
          </a:p>
          <a:p>
            <a:endParaRPr lang="en-US" dirty="0"/>
          </a:p>
        </p:txBody>
      </p:sp>
    </p:spTree>
    <p:extLst>
      <p:ext uri="{BB962C8B-B14F-4D97-AF65-F5344CB8AC3E}">
        <p14:creationId xmlns:p14="http://schemas.microsoft.com/office/powerpoint/2010/main" val="382370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04800"/>
            <a:ext cx="8534400" cy="6186309"/>
          </a:xfrm>
          <a:prstGeom prst="rect">
            <a:avLst/>
          </a:prstGeom>
        </p:spPr>
        <p:txBody>
          <a:bodyPr wrap="square">
            <a:spAutoFit/>
          </a:bodyPr>
          <a:lstStyle/>
          <a:p>
            <a:pPr algn="ctr"/>
            <a:r>
              <a:rPr lang="en-US" sz="3200" b="1" dirty="0">
                <a:solidFill>
                  <a:prstClr val="white"/>
                </a:solidFill>
                <a:effectLst>
                  <a:outerShdw blurRad="38100" dist="38100" dir="2700000" algn="tl">
                    <a:srgbClr val="000000">
                      <a:alpha val="43137"/>
                    </a:srgbClr>
                  </a:outerShdw>
                </a:effectLst>
              </a:rPr>
              <a:t>Biblical Marriage Essentials </a:t>
            </a:r>
          </a:p>
          <a:p>
            <a:pPr algn="ctr"/>
            <a:endParaRPr lang="en-US" sz="2800" b="1" dirty="0">
              <a:solidFill>
                <a:prstClr val="white"/>
              </a:solidFill>
              <a:effectLst>
                <a:outerShdw blurRad="38100" dist="38100" dir="2700000" algn="tl">
                  <a:srgbClr val="000000">
                    <a:alpha val="43137"/>
                  </a:srgbClr>
                </a:outerShdw>
              </a:effectLst>
            </a:endParaRPr>
          </a:p>
          <a:p>
            <a:r>
              <a:rPr lang="en-US" sz="2800" b="1" dirty="0">
                <a:solidFill>
                  <a:prstClr val="white"/>
                </a:solidFill>
                <a:effectLst>
                  <a:outerShdw blurRad="38100" dist="38100" dir="2700000" algn="tl">
                    <a:srgbClr val="000000">
                      <a:alpha val="43137"/>
                    </a:srgbClr>
                  </a:outerShdw>
                </a:effectLst>
              </a:rPr>
              <a:t>-  Biblical marriage </a:t>
            </a:r>
            <a:r>
              <a:rPr lang="en-US" sz="2800" b="1" u="sng" dirty="0">
                <a:solidFill>
                  <a:srgbClr val="FF0000"/>
                </a:solidFill>
                <a:effectLst>
                  <a:outerShdw blurRad="38100" dist="38100" dir="2700000" algn="tl">
                    <a:srgbClr val="000000">
                      <a:alpha val="43137"/>
                    </a:srgbClr>
                  </a:outerShdw>
                </a:effectLst>
              </a:rPr>
              <a:t>MUST</a:t>
            </a:r>
            <a:r>
              <a:rPr lang="en-US" sz="2800" b="1" dirty="0">
                <a:solidFill>
                  <a:prstClr val="white"/>
                </a:solidFill>
                <a:effectLst>
                  <a:outerShdw blurRad="38100" dist="38100" dir="2700000" algn="tl">
                    <a:srgbClr val="000000">
                      <a:alpha val="43137"/>
                    </a:srgbClr>
                  </a:outerShdw>
                </a:effectLst>
              </a:rPr>
              <a:t> include </a:t>
            </a:r>
            <a:r>
              <a:rPr lang="en-US" sz="2800" b="1" u="sng" dirty="0">
                <a:solidFill>
                  <a:srgbClr val="FF0000"/>
                </a:solidFill>
                <a:effectLst>
                  <a:outerShdw blurRad="38100" dist="38100" dir="2700000" algn="tl">
                    <a:srgbClr val="000000">
                      <a:alpha val="43137"/>
                    </a:srgbClr>
                  </a:outerShdw>
                </a:effectLst>
              </a:rPr>
              <a:t>leaving and cleaving.</a:t>
            </a:r>
          </a:p>
          <a:p>
            <a:endParaRPr lang="en-US" sz="2800" b="1" dirty="0">
              <a:solidFill>
                <a:prstClr val="white"/>
              </a:solidFill>
              <a:effectLst>
                <a:outerShdw blurRad="38100" dist="38100" dir="2700000" algn="tl">
                  <a:srgbClr val="000000">
                    <a:alpha val="43137"/>
                  </a:srgbClr>
                </a:outerShdw>
              </a:effectLst>
            </a:endParaRPr>
          </a:p>
          <a:p>
            <a:pPr marL="285750" indent="-285750">
              <a:buFontTx/>
              <a:buChar char="-"/>
            </a:pPr>
            <a:r>
              <a:rPr lang="en-US" sz="2800" b="1" dirty="0">
                <a:solidFill>
                  <a:prstClr val="white"/>
                </a:solidFill>
                <a:effectLst>
                  <a:outerShdw blurRad="38100" dist="38100" dir="2700000" algn="tl">
                    <a:srgbClr val="000000">
                      <a:alpha val="43137"/>
                    </a:srgbClr>
                  </a:outerShdw>
                </a:effectLst>
              </a:rPr>
              <a:t>Biblical marriage is based on intimate </a:t>
            </a:r>
            <a:r>
              <a:rPr lang="en-US" sz="2800" b="1" u="sng" dirty="0">
                <a:solidFill>
                  <a:srgbClr val="FF0000"/>
                </a:solidFill>
                <a:effectLst>
                  <a:outerShdw blurRad="38100" dist="38100" dir="2700000" algn="tl">
                    <a:srgbClr val="000000">
                      <a:alpha val="43137"/>
                    </a:srgbClr>
                  </a:outerShdw>
                </a:effectLst>
              </a:rPr>
              <a:t>companionship</a:t>
            </a:r>
            <a:r>
              <a:rPr lang="en-US" sz="2800" b="1" dirty="0">
                <a:solidFill>
                  <a:prstClr val="white"/>
                </a:solidFill>
                <a:effectLst>
                  <a:outerShdw blurRad="38100" dist="38100" dir="2700000" algn="tl">
                    <a:srgbClr val="000000">
                      <a:alpha val="43137"/>
                    </a:srgbClr>
                  </a:outerShdw>
                </a:effectLst>
              </a:rPr>
              <a:t> first, then multiplication.</a:t>
            </a:r>
          </a:p>
          <a:p>
            <a:pPr marL="285750" indent="-285750">
              <a:buFontTx/>
              <a:buChar char="-"/>
            </a:pPr>
            <a:endParaRPr lang="en-US" sz="2800" b="1" dirty="0">
              <a:solidFill>
                <a:prstClr val="white"/>
              </a:solidFill>
              <a:effectLst>
                <a:outerShdw blurRad="38100" dist="38100" dir="2700000" algn="tl">
                  <a:srgbClr val="000000">
                    <a:alpha val="43137"/>
                  </a:srgbClr>
                </a:outerShdw>
              </a:effectLst>
            </a:endParaRPr>
          </a:p>
          <a:p>
            <a:pPr marL="285750" indent="-285750">
              <a:buFontTx/>
              <a:buChar char="-"/>
            </a:pPr>
            <a:r>
              <a:rPr lang="en-US" sz="2800" b="1" dirty="0">
                <a:solidFill>
                  <a:prstClr val="white"/>
                </a:solidFill>
                <a:effectLst>
                  <a:outerShdw blurRad="38100" dist="38100" dir="2700000" algn="tl">
                    <a:srgbClr val="000000">
                      <a:alpha val="43137"/>
                    </a:srgbClr>
                  </a:outerShdw>
                </a:effectLst>
              </a:rPr>
              <a:t>Biblical Marriage is the anchor of the family – one man and one woman = one family.</a:t>
            </a:r>
          </a:p>
          <a:p>
            <a:endParaRPr lang="en-US" sz="2800" b="1" dirty="0">
              <a:solidFill>
                <a:prstClr val="white"/>
              </a:solidFill>
              <a:effectLst>
                <a:outerShdw blurRad="38100" dist="38100" dir="2700000" algn="tl">
                  <a:srgbClr val="000000">
                    <a:alpha val="43137"/>
                  </a:srgbClr>
                </a:outerShdw>
              </a:effectLst>
            </a:endParaRPr>
          </a:p>
          <a:p>
            <a:pPr marL="285750" indent="-285750">
              <a:buFontTx/>
              <a:buChar char="-"/>
            </a:pPr>
            <a:r>
              <a:rPr lang="en-US" sz="2800" b="1" dirty="0">
                <a:solidFill>
                  <a:prstClr val="white"/>
                </a:solidFill>
                <a:effectLst>
                  <a:outerShdw blurRad="38100" dist="38100" dir="2700000" algn="tl">
                    <a:srgbClr val="000000">
                      <a:alpha val="43137"/>
                    </a:srgbClr>
                  </a:outerShdw>
                </a:effectLst>
              </a:rPr>
              <a:t>Biblical marriage is for life.</a:t>
            </a:r>
          </a:p>
          <a:p>
            <a:pPr marL="285750" indent="-285750">
              <a:buFontTx/>
              <a:buChar char="-"/>
            </a:pPr>
            <a:endParaRPr lang="en-US" sz="2800" b="1" dirty="0">
              <a:solidFill>
                <a:prstClr val="white"/>
              </a:solidFill>
              <a:effectLst>
                <a:outerShdw blurRad="38100" dist="38100" dir="2700000" algn="tl">
                  <a:srgbClr val="000000">
                    <a:alpha val="43137"/>
                  </a:srgbClr>
                </a:outerShdw>
              </a:effectLst>
            </a:endParaRPr>
          </a:p>
          <a:p>
            <a:pPr marL="285750" indent="-285750">
              <a:buFontTx/>
              <a:buChar char="-"/>
            </a:pPr>
            <a:r>
              <a:rPr lang="en-US" sz="2800" b="1" dirty="0">
                <a:solidFill>
                  <a:prstClr val="white"/>
                </a:solidFill>
                <a:effectLst>
                  <a:outerShdw blurRad="38100" dist="38100" dir="2700000" algn="tl">
                    <a:srgbClr val="000000">
                      <a:alpha val="43137"/>
                    </a:srgbClr>
                  </a:outerShdw>
                </a:effectLst>
              </a:rPr>
              <a:t>Biblical marriage is about grace and forgiveness</a:t>
            </a:r>
          </a:p>
          <a:p>
            <a:endParaRPr lang="en-US" sz="2800" dirty="0"/>
          </a:p>
        </p:txBody>
      </p:sp>
    </p:spTree>
    <p:extLst>
      <p:ext uri="{BB962C8B-B14F-4D97-AF65-F5344CB8AC3E}">
        <p14:creationId xmlns:p14="http://schemas.microsoft.com/office/powerpoint/2010/main" val="1739077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B20AEA-D4A6-4740-8B73-8815E3DBF48B}"/>
              </a:ext>
            </a:extLst>
          </p:cNvPr>
          <p:cNvSpPr txBox="1"/>
          <p:nvPr/>
        </p:nvSpPr>
        <p:spPr>
          <a:xfrm>
            <a:off x="341712" y="10886"/>
            <a:ext cx="8791402" cy="7848302"/>
          </a:xfrm>
          <a:prstGeom prst="rect">
            <a:avLst/>
          </a:prstGeom>
          <a:noFill/>
        </p:spPr>
        <p:txBody>
          <a:bodyPr wrap="square" rtlCol="0">
            <a:spAutoFit/>
          </a:bodyPr>
          <a:lstStyle/>
          <a:p>
            <a:pPr marL="571500" indent="-571500">
              <a:buFont typeface="+mj-lt"/>
              <a:buAutoNum type="romanUcPeriod"/>
            </a:pPr>
            <a:r>
              <a:rPr lang="en-US" sz="2800" b="1" dirty="0">
                <a:solidFill>
                  <a:schemeClr val="bg1"/>
                </a:solidFill>
                <a:effectLst>
                  <a:outerShdw blurRad="38100" dist="38100" dir="2700000" algn="tl">
                    <a:srgbClr val="000000">
                      <a:alpha val="43137"/>
                    </a:srgbClr>
                  </a:outerShdw>
                </a:effectLst>
              </a:rPr>
              <a:t>Marriage is Given by God and is Very Good (Gen.  2:18-24) </a:t>
            </a:r>
          </a:p>
          <a:p>
            <a:pPr marL="571500" indent="-571500">
              <a:buFont typeface="+mj-lt"/>
              <a:buAutoNum type="romanUcPeriod"/>
            </a:pPr>
            <a:endParaRPr lang="en-US" sz="2800" b="1" dirty="0">
              <a:solidFill>
                <a:schemeClr val="bg1"/>
              </a:solidFill>
              <a:effectLst>
                <a:outerShdw blurRad="38100" dist="38100" dir="2700000" algn="tl">
                  <a:srgbClr val="000000">
                    <a:alpha val="43137"/>
                  </a:srgbClr>
                </a:outerShdw>
              </a:effectLst>
            </a:endParaRPr>
          </a:p>
          <a:p>
            <a:r>
              <a:rPr lang="en-US" sz="2800" b="1" dirty="0">
                <a:solidFill>
                  <a:schemeClr val="bg1"/>
                </a:solidFill>
                <a:effectLst>
                  <a:outerShdw blurRad="38100" dist="38100" dir="2700000" algn="tl">
                    <a:srgbClr val="000000">
                      <a:alpha val="43137"/>
                    </a:srgbClr>
                  </a:outerShdw>
                </a:effectLst>
              </a:rPr>
              <a:t>	- Marriage is a </a:t>
            </a:r>
            <a:r>
              <a:rPr lang="en-US" sz="2800" b="1" u="sng" dirty="0">
                <a:solidFill>
                  <a:srgbClr val="FF0000"/>
                </a:solidFill>
                <a:effectLst>
                  <a:outerShdw blurRad="38100" dist="38100" dir="2700000" algn="tl">
                    <a:srgbClr val="000000">
                      <a:alpha val="43137"/>
                    </a:srgbClr>
                  </a:outerShdw>
                </a:effectLst>
              </a:rPr>
              <a:t>common grace </a:t>
            </a:r>
            <a:r>
              <a:rPr lang="en-US" sz="2800" b="1" dirty="0">
                <a:solidFill>
                  <a:schemeClr val="bg1"/>
                </a:solidFill>
                <a:effectLst>
                  <a:outerShdw blurRad="38100" dist="38100" dir="2700000" algn="tl">
                    <a:srgbClr val="000000">
                      <a:alpha val="43137"/>
                    </a:srgbClr>
                  </a:outerShdw>
                </a:effectLst>
              </a:rPr>
              <a:t>institution for all people.</a:t>
            </a:r>
          </a:p>
          <a:p>
            <a:endParaRPr lang="en-US" sz="2800" b="1" dirty="0">
              <a:solidFill>
                <a:schemeClr val="bg1"/>
              </a:solidFill>
              <a:effectLst>
                <a:outerShdw blurRad="38100" dist="38100" dir="2700000" algn="tl">
                  <a:srgbClr val="000000">
                    <a:alpha val="43137"/>
                  </a:srgbClr>
                </a:outerShdw>
              </a:effectLst>
            </a:endParaRPr>
          </a:p>
          <a:p>
            <a:r>
              <a:rPr lang="en-US" sz="2800" b="1" dirty="0">
                <a:solidFill>
                  <a:schemeClr val="bg1"/>
                </a:solidFill>
                <a:effectLst>
                  <a:outerShdw blurRad="38100" dist="38100" dir="2700000" algn="tl">
                    <a:srgbClr val="000000">
                      <a:alpha val="43137"/>
                    </a:srgbClr>
                  </a:outerShdw>
                </a:effectLst>
              </a:rPr>
              <a:t>	- Biblical marriage is a picture of the Gospel – Christ loves us and gave Himself up for us; He washes and nurtures us and we respond to Him in faithfulness. Husbands love their wives like Christ loved us and wives submit to their husbands as we submit to Christ.</a:t>
            </a:r>
          </a:p>
          <a:p>
            <a:endParaRPr lang="en-US" sz="2800" b="1" dirty="0">
              <a:solidFill>
                <a:schemeClr val="bg1"/>
              </a:solidFill>
              <a:effectLst>
                <a:outerShdw blurRad="38100" dist="38100" dir="2700000" algn="tl">
                  <a:srgbClr val="000000">
                    <a:alpha val="43137"/>
                  </a:srgbClr>
                </a:outerShdw>
              </a:effectLst>
            </a:endParaRPr>
          </a:p>
          <a:p>
            <a:r>
              <a:rPr lang="en-US" sz="2800" b="1" dirty="0">
                <a:solidFill>
                  <a:schemeClr val="bg1"/>
                </a:solidFill>
                <a:effectLst>
                  <a:outerShdw blurRad="38100" dist="38100" dir="2700000" algn="tl">
                    <a:srgbClr val="000000">
                      <a:alpha val="43137"/>
                    </a:srgbClr>
                  </a:outerShdw>
                </a:effectLst>
              </a:rPr>
              <a:t>	- God’s standard in the Bible is the </a:t>
            </a:r>
            <a:r>
              <a:rPr lang="en-US" sz="2800" b="1" u="sng" dirty="0">
                <a:solidFill>
                  <a:srgbClr val="FF0000"/>
                </a:solidFill>
                <a:effectLst>
                  <a:outerShdw blurRad="38100" dist="38100" dir="2700000" algn="tl">
                    <a:srgbClr val="000000">
                      <a:alpha val="43137"/>
                    </a:srgbClr>
                  </a:outerShdw>
                </a:effectLst>
              </a:rPr>
              <a:t>ONLY</a:t>
            </a:r>
            <a:r>
              <a:rPr lang="en-US" sz="2800" b="1" dirty="0">
                <a:solidFill>
                  <a:schemeClr val="bg1"/>
                </a:solidFill>
                <a:effectLst>
                  <a:outerShdw blurRad="38100" dist="38100" dir="2700000" algn="tl">
                    <a:srgbClr val="000000">
                      <a:alpha val="43137"/>
                    </a:srgbClr>
                  </a:outerShdw>
                </a:effectLst>
              </a:rPr>
              <a:t> acceptable standard regardless of how man practices it (</a:t>
            </a:r>
            <a:r>
              <a:rPr lang="en-US" sz="2800" b="1" u="sng" dirty="0">
                <a:solidFill>
                  <a:schemeClr val="bg1"/>
                </a:solidFill>
                <a:effectLst>
                  <a:outerShdw blurRad="38100" dist="38100" dir="2700000" algn="tl">
                    <a:srgbClr val="000000">
                      <a:alpha val="43137"/>
                    </a:srgbClr>
                  </a:outerShdw>
                </a:effectLst>
              </a:rPr>
              <a:t>one man </a:t>
            </a:r>
            <a:r>
              <a:rPr lang="en-US" sz="2800" b="1" dirty="0">
                <a:solidFill>
                  <a:schemeClr val="bg1"/>
                </a:solidFill>
                <a:effectLst>
                  <a:outerShdw blurRad="38100" dist="38100" dir="2700000" algn="tl">
                    <a:srgbClr val="000000">
                      <a:alpha val="43137"/>
                    </a:srgbClr>
                  </a:outerShdw>
                </a:effectLst>
              </a:rPr>
              <a:t>&amp; </a:t>
            </a:r>
            <a:r>
              <a:rPr lang="en-US" sz="2800" b="1" u="sng" dirty="0">
                <a:solidFill>
                  <a:schemeClr val="bg1"/>
                </a:solidFill>
                <a:effectLst>
                  <a:outerShdw blurRad="38100" dist="38100" dir="2700000" algn="tl">
                    <a:srgbClr val="000000">
                      <a:alpha val="43137"/>
                    </a:srgbClr>
                  </a:outerShdw>
                </a:effectLst>
              </a:rPr>
              <a:t>one woman</a:t>
            </a:r>
            <a:r>
              <a:rPr lang="en-US" sz="2800" b="1" dirty="0">
                <a:solidFill>
                  <a:schemeClr val="bg1"/>
                </a:solidFill>
                <a:effectLst>
                  <a:outerShdw blurRad="38100" dist="38100" dir="2700000" algn="tl">
                    <a:srgbClr val="000000">
                      <a:alpha val="43137"/>
                    </a:srgbClr>
                  </a:outerShdw>
                </a:effectLst>
              </a:rPr>
              <a:t>; headship and submission; </a:t>
            </a:r>
            <a:r>
              <a:rPr lang="en-US" sz="2800" b="1" u="sng" dirty="0">
                <a:solidFill>
                  <a:schemeClr val="bg1"/>
                </a:solidFill>
                <a:effectLst>
                  <a:outerShdw blurRad="38100" dist="38100" dir="2700000" algn="tl">
                    <a:srgbClr val="000000">
                      <a:alpha val="43137"/>
                    </a:srgbClr>
                  </a:outerShdw>
                </a:effectLst>
              </a:rPr>
              <a:t>one flesh</a:t>
            </a:r>
            <a:r>
              <a:rPr lang="en-US" sz="2800" b="1" dirty="0">
                <a:solidFill>
                  <a:schemeClr val="bg1"/>
                </a:solidFill>
                <a:effectLst>
                  <a:outerShdw blurRad="38100" dist="38100" dir="2700000" algn="tl">
                    <a:srgbClr val="000000">
                      <a:alpha val="43137"/>
                    </a:srgbClr>
                  </a:outerShdw>
                </a:effectLst>
              </a:rPr>
              <a:t>; forever).</a:t>
            </a:r>
          </a:p>
          <a:p>
            <a:r>
              <a:rPr lang="en-US" sz="2800" b="1" dirty="0">
                <a:solidFill>
                  <a:schemeClr val="bg1"/>
                </a:solidFill>
                <a:effectLst>
                  <a:outerShdw blurRad="38100" dist="38100" dir="2700000" algn="tl">
                    <a:srgbClr val="000000">
                      <a:alpha val="43137"/>
                    </a:srgbClr>
                  </a:outerShdw>
                </a:effectLst>
              </a:rPr>
              <a:t> </a:t>
            </a:r>
          </a:p>
          <a:p>
            <a:pPr marL="571500" indent="-571500">
              <a:buFont typeface="+mj-lt"/>
              <a:buAutoNum type="romanUcPeriod"/>
            </a:pPr>
            <a:endParaRPr lang="en-US"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3266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8591204" cy="1077218"/>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Marriage is Given by God and is Very Good (Genesis 2:18-24, 1:31) </a:t>
            </a:r>
          </a:p>
        </p:txBody>
      </p:sp>
      <p:sp>
        <p:nvSpPr>
          <p:cNvPr id="5" name="Content Placeholder 2"/>
          <p:cNvSpPr txBox="1">
            <a:spLocks/>
          </p:cNvSpPr>
          <p:nvPr/>
        </p:nvSpPr>
        <p:spPr>
          <a:xfrm>
            <a:off x="609600" y="1219200"/>
            <a:ext cx="8077200" cy="2971800"/>
          </a:xfrm>
          <a:prstGeom prst="rect">
            <a:avLst/>
          </a:prstGeom>
        </p:spPr>
        <p:txBody>
          <a:bodyPr vert="horz" lIns="91440" tIns="45720" rIns="91440" bIns="45720" rtlCol="0">
            <a:noAutofit/>
          </a:bodyPr>
          <a:lstStyle/>
          <a:p>
            <a:pPr lvl="0">
              <a:spcBef>
                <a:spcPct val="20000"/>
              </a:spcBef>
            </a:pPr>
            <a:r>
              <a:rPr lang="en-US" sz="2600" b="1" dirty="0">
                <a:solidFill>
                  <a:schemeClr val="bg1"/>
                </a:solidFill>
              </a:rPr>
              <a:t>- </a:t>
            </a:r>
          </a:p>
          <a:p>
            <a:pPr lvl="0">
              <a:spcBef>
                <a:spcPct val="20000"/>
              </a:spcBef>
            </a:pPr>
            <a:r>
              <a:rPr lang="en-US" sz="2600" b="1" dirty="0">
                <a:solidFill>
                  <a:schemeClr val="bg1"/>
                </a:solidFill>
              </a:rPr>
              <a:t>- In today’s culture, we cannot assume that all people are in agreement and understand what God says about marriage. We may not listen to the counsel of the </a:t>
            </a:r>
            <a:r>
              <a:rPr lang="en-US" sz="2600" b="1" u="sng" dirty="0">
                <a:solidFill>
                  <a:schemeClr val="bg1"/>
                </a:solidFill>
              </a:rPr>
              <a:t>ungodly</a:t>
            </a:r>
            <a:r>
              <a:rPr lang="en-US" sz="2600" b="1" dirty="0">
                <a:solidFill>
                  <a:schemeClr val="bg1"/>
                </a:solidFill>
              </a:rPr>
              <a:t> (Psalm 1:1-2).</a:t>
            </a:r>
          </a:p>
          <a:p>
            <a:pPr lvl="0">
              <a:spcBef>
                <a:spcPct val="20000"/>
              </a:spcBef>
            </a:pPr>
            <a:endParaRPr lang="en-US" sz="2600" b="1" dirty="0">
              <a:solidFill>
                <a:schemeClr val="bg1"/>
              </a:solidFill>
            </a:endParaRPr>
          </a:p>
          <a:p>
            <a:pPr lvl="0">
              <a:spcBef>
                <a:spcPct val="20000"/>
              </a:spcBef>
            </a:pPr>
            <a:r>
              <a:rPr lang="en-US" sz="2600" b="1" dirty="0">
                <a:solidFill>
                  <a:schemeClr val="bg1"/>
                </a:solidFill>
              </a:rPr>
              <a:t>- Christian marriage is bound to God’s standard and as reinforced in Scripture.</a:t>
            </a:r>
          </a:p>
          <a:p>
            <a:pPr lvl="0">
              <a:spcBef>
                <a:spcPct val="20000"/>
              </a:spcBef>
            </a:pPr>
            <a:endParaRPr lang="en-US" sz="2600" b="1" dirty="0">
              <a:solidFill>
                <a:schemeClr val="bg1"/>
              </a:solidFill>
            </a:endParaRPr>
          </a:p>
          <a:p>
            <a:pPr lvl="0">
              <a:spcBef>
                <a:spcPct val="20000"/>
              </a:spcBef>
            </a:pPr>
            <a:r>
              <a:rPr lang="en-US" sz="2600" b="1" dirty="0">
                <a:solidFill>
                  <a:schemeClr val="bg1"/>
                </a:solidFill>
              </a:rPr>
              <a:t> </a:t>
            </a:r>
            <a:endParaRPr kumimoji="0" lang="en-US" sz="2600" b="1" i="0" u="none" strike="noStrike" kern="1200" cap="none" spc="0" normalizeH="0" baseline="0" noProof="0" dirty="0">
              <a:ln>
                <a:noFill/>
              </a:ln>
              <a:solidFill>
                <a:schemeClr val="bg1"/>
              </a:solidFill>
              <a:uLnTx/>
              <a:uFillTx/>
            </a:endParaRPr>
          </a:p>
        </p:txBody>
      </p:sp>
      <p:sp>
        <p:nvSpPr>
          <p:cNvPr id="6" name="Content Placeholder 2">
            <a:extLst>
              <a:ext uri="{FF2B5EF4-FFF2-40B4-BE49-F238E27FC236}">
                <a16:creationId xmlns:a16="http://schemas.microsoft.com/office/drawing/2014/main" id="{8F96A6D1-42EB-49BE-AF05-46D678A306AC}"/>
              </a:ext>
            </a:extLst>
          </p:cNvPr>
          <p:cNvSpPr>
            <a:spLocks noGrp="1"/>
          </p:cNvSpPr>
          <p:nvPr>
            <p:ph idx="1"/>
          </p:nvPr>
        </p:nvSpPr>
        <p:spPr>
          <a:xfrm>
            <a:off x="457200" y="4876800"/>
            <a:ext cx="8057804" cy="1828800"/>
          </a:xfrm>
        </p:spPr>
        <p:txBody>
          <a:bodyPr>
            <a:noAutofit/>
          </a:bodyPr>
          <a:lstStyle/>
          <a:p>
            <a:pPr>
              <a:buFontTx/>
              <a:buChar char="-"/>
            </a:pPr>
            <a:r>
              <a:rPr lang="en-US" sz="2600" b="1" dirty="0">
                <a:solidFill>
                  <a:schemeClr val="bg1"/>
                </a:solidFill>
                <a:effectLst>
                  <a:outerShdw blurRad="38100" dist="38100" dir="2700000" algn="tl">
                    <a:srgbClr val="000000">
                      <a:alpha val="43137"/>
                    </a:srgbClr>
                  </a:outerShdw>
                </a:effectLst>
              </a:rPr>
              <a:t>Biblical Marriage is very GOOD. Nothing changes God’s plan (not even congress nor the media). </a:t>
            </a:r>
          </a:p>
          <a:p>
            <a:pPr marL="0" indent="0">
              <a:buNone/>
            </a:pPr>
            <a:r>
              <a:rPr lang="en-US" sz="2600" b="1" dirty="0">
                <a:solidFill>
                  <a:schemeClr val="bg1"/>
                </a:solidFill>
                <a:effectLst>
                  <a:outerShdw blurRad="38100" dist="38100" dir="2700000" algn="tl">
                    <a:srgbClr val="000000">
                      <a:alpha val="43137"/>
                    </a:srgbClr>
                  </a:outerShdw>
                </a:effectLst>
              </a:rPr>
              <a:t>-   SMCC Marriage Position Statement (2015).</a:t>
            </a:r>
          </a:p>
          <a:p>
            <a:pPr marL="0" indent="0">
              <a:buNone/>
            </a:pPr>
            <a:endParaRPr lang="en-US" sz="2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925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blinds(horizontal)">
                                      <p:cBhvr>
                                        <p:cTn id="10" dur="5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blinds(horizontal)">
                                      <p:cBhvr>
                                        <p:cTn id="15"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87AFE1B-A8AA-B33F-28CC-859A8998BCB7}"/>
              </a:ext>
            </a:extLst>
          </p:cNvPr>
          <p:cNvSpPr txBox="1"/>
          <p:nvPr/>
        </p:nvSpPr>
        <p:spPr>
          <a:xfrm>
            <a:off x="381000" y="228600"/>
            <a:ext cx="8458200" cy="95410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rPr>
              <a:t>Marriage is Given by God and is Very Good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mn-cs"/>
              </a:rPr>
              <a:t>Biblical Marriage is a means of holiness (Sanctification)</a:t>
            </a:r>
          </a:p>
        </p:txBody>
      </p:sp>
      <p:sp>
        <p:nvSpPr>
          <p:cNvPr id="8" name="Isosceles Triangle 7">
            <a:extLst>
              <a:ext uri="{FF2B5EF4-FFF2-40B4-BE49-F238E27FC236}">
                <a16:creationId xmlns:a16="http://schemas.microsoft.com/office/drawing/2014/main" id="{B363F1DE-55F4-C451-A3F4-B6190EF7982E}"/>
              </a:ext>
            </a:extLst>
          </p:cNvPr>
          <p:cNvSpPr/>
          <p:nvPr/>
        </p:nvSpPr>
        <p:spPr>
          <a:xfrm>
            <a:off x="2209799" y="2819400"/>
            <a:ext cx="4267200" cy="335280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2FDBA2D-ADFB-0BD9-7FA0-7D49EAB45476}"/>
              </a:ext>
            </a:extLst>
          </p:cNvPr>
          <p:cNvSpPr txBox="1"/>
          <p:nvPr/>
        </p:nvSpPr>
        <p:spPr>
          <a:xfrm>
            <a:off x="3908825" y="2296180"/>
            <a:ext cx="869149" cy="523220"/>
          </a:xfrm>
          <a:prstGeom prst="rect">
            <a:avLst/>
          </a:prstGeom>
          <a:noFill/>
        </p:spPr>
        <p:txBody>
          <a:bodyPr wrap="none" rtlCol="0">
            <a:spAutoFit/>
          </a:bodyPr>
          <a:lstStyle/>
          <a:p>
            <a:r>
              <a:rPr lang="en-US" sz="2800" dirty="0">
                <a:solidFill>
                  <a:schemeClr val="bg1"/>
                </a:solidFill>
              </a:rPr>
              <a:t>GOD</a:t>
            </a:r>
          </a:p>
        </p:txBody>
      </p:sp>
      <p:sp>
        <p:nvSpPr>
          <p:cNvPr id="11" name="TextBox 10">
            <a:extLst>
              <a:ext uri="{FF2B5EF4-FFF2-40B4-BE49-F238E27FC236}">
                <a16:creationId xmlns:a16="http://schemas.microsoft.com/office/drawing/2014/main" id="{48108569-9BDA-51A1-DDCF-C9F3F30055B2}"/>
              </a:ext>
            </a:extLst>
          </p:cNvPr>
          <p:cNvSpPr txBox="1"/>
          <p:nvPr/>
        </p:nvSpPr>
        <p:spPr>
          <a:xfrm>
            <a:off x="1676400" y="5791200"/>
            <a:ext cx="409086" cy="523220"/>
          </a:xfrm>
          <a:prstGeom prst="rect">
            <a:avLst/>
          </a:prstGeom>
          <a:noFill/>
        </p:spPr>
        <p:txBody>
          <a:bodyPr wrap="none" rtlCol="0">
            <a:spAutoFit/>
          </a:bodyPr>
          <a:lstStyle/>
          <a:p>
            <a:r>
              <a:rPr lang="en-US" sz="2800" dirty="0">
                <a:solidFill>
                  <a:schemeClr val="bg1"/>
                </a:solidFill>
              </a:rPr>
              <a:t>H</a:t>
            </a:r>
          </a:p>
        </p:txBody>
      </p:sp>
      <p:sp>
        <p:nvSpPr>
          <p:cNvPr id="12" name="TextBox 11">
            <a:extLst>
              <a:ext uri="{FF2B5EF4-FFF2-40B4-BE49-F238E27FC236}">
                <a16:creationId xmlns:a16="http://schemas.microsoft.com/office/drawing/2014/main" id="{97E0217D-36AD-46C7-2D34-0F2697F24CFC}"/>
              </a:ext>
            </a:extLst>
          </p:cNvPr>
          <p:cNvSpPr txBox="1"/>
          <p:nvPr/>
        </p:nvSpPr>
        <p:spPr>
          <a:xfrm>
            <a:off x="6492457" y="5780314"/>
            <a:ext cx="409086" cy="523220"/>
          </a:xfrm>
          <a:prstGeom prst="rect">
            <a:avLst/>
          </a:prstGeom>
          <a:noFill/>
        </p:spPr>
        <p:txBody>
          <a:bodyPr wrap="square" rtlCol="0">
            <a:spAutoFit/>
          </a:bodyPr>
          <a:lstStyle/>
          <a:p>
            <a:r>
              <a:rPr lang="en-US" sz="2800" dirty="0">
                <a:solidFill>
                  <a:schemeClr val="bg1"/>
                </a:solidFill>
              </a:rPr>
              <a:t>W</a:t>
            </a:r>
          </a:p>
        </p:txBody>
      </p:sp>
      <p:sp>
        <p:nvSpPr>
          <p:cNvPr id="13" name="Arrow: Left-Right 12">
            <a:extLst>
              <a:ext uri="{FF2B5EF4-FFF2-40B4-BE49-F238E27FC236}">
                <a16:creationId xmlns:a16="http://schemas.microsoft.com/office/drawing/2014/main" id="{F944FF54-756A-01E9-BD74-E64B639576FF}"/>
              </a:ext>
            </a:extLst>
          </p:cNvPr>
          <p:cNvSpPr/>
          <p:nvPr/>
        </p:nvSpPr>
        <p:spPr>
          <a:xfrm>
            <a:off x="2514600" y="5791200"/>
            <a:ext cx="3733800" cy="250724"/>
          </a:xfrm>
          <a:prstGeom prst="leftRight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lumMod val="95000"/>
                  </a:schemeClr>
                </a:solidFill>
              </a:ln>
              <a:solidFill>
                <a:schemeClr val="bg1"/>
              </a:solidFill>
            </a:endParaRPr>
          </a:p>
        </p:txBody>
      </p:sp>
      <p:sp>
        <p:nvSpPr>
          <p:cNvPr id="14" name="Arrow: Left-Right 13">
            <a:extLst>
              <a:ext uri="{FF2B5EF4-FFF2-40B4-BE49-F238E27FC236}">
                <a16:creationId xmlns:a16="http://schemas.microsoft.com/office/drawing/2014/main" id="{23AEFD33-62C7-32A4-1631-0DB5B7306343}"/>
              </a:ext>
            </a:extLst>
          </p:cNvPr>
          <p:cNvSpPr/>
          <p:nvPr/>
        </p:nvSpPr>
        <p:spPr>
          <a:xfrm>
            <a:off x="3864430" y="3557029"/>
            <a:ext cx="967974" cy="250724"/>
          </a:xfrm>
          <a:prstGeom prst="leftRight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lumMod val="95000"/>
                  </a:schemeClr>
                </a:solidFill>
              </a:ln>
              <a:solidFill>
                <a:schemeClr val="bg1"/>
              </a:solidFill>
            </a:endParaRPr>
          </a:p>
        </p:txBody>
      </p:sp>
      <p:sp>
        <p:nvSpPr>
          <p:cNvPr id="16" name="Arrow: Up 15">
            <a:extLst>
              <a:ext uri="{FF2B5EF4-FFF2-40B4-BE49-F238E27FC236}">
                <a16:creationId xmlns:a16="http://schemas.microsoft.com/office/drawing/2014/main" id="{BC584CB0-7025-CF4C-7962-35F2F58D8DBB}"/>
              </a:ext>
            </a:extLst>
          </p:cNvPr>
          <p:cNvSpPr/>
          <p:nvPr/>
        </p:nvSpPr>
        <p:spPr>
          <a:xfrm rot="2063615">
            <a:off x="2857500" y="2748643"/>
            <a:ext cx="304801" cy="3113314"/>
          </a:xfrm>
          <a:prstGeom prst="up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Up 16">
            <a:extLst>
              <a:ext uri="{FF2B5EF4-FFF2-40B4-BE49-F238E27FC236}">
                <a16:creationId xmlns:a16="http://schemas.microsoft.com/office/drawing/2014/main" id="{CDFF0D43-B843-F4B9-27DE-3F709B9FDF6C}"/>
              </a:ext>
            </a:extLst>
          </p:cNvPr>
          <p:cNvSpPr/>
          <p:nvPr/>
        </p:nvSpPr>
        <p:spPr>
          <a:xfrm rot="19464660">
            <a:off x="5499714" y="2732623"/>
            <a:ext cx="304801" cy="3113314"/>
          </a:xfrm>
          <a:prstGeom prst="up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Left-Right 17">
            <a:extLst>
              <a:ext uri="{FF2B5EF4-FFF2-40B4-BE49-F238E27FC236}">
                <a16:creationId xmlns:a16="http://schemas.microsoft.com/office/drawing/2014/main" id="{C7558B3F-C950-F2F8-729A-1AA9ED0129CE}"/>
              </a:ext>
            </a:extLst>
          </p:cNvPr>
          <p:cNvSpPr/>
          <p:nvPr/>
        </p:nvSpPr>
        <p:spPr>
          <a:xfrm>
            <a:off x="3200400" y="4600447"/>
            <a:ext cx="2209800" cy="250724"/>
          </a:xfrm>
          <a:prstGeom prst="leftRight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lumMod val="95000"/>
                  </a:schemeClr>
                </a:solidFill>
              </a:ln>
              <a:solidFill>
                <a:schemeClr val="bg1"/>
              </a:solidFill>
            </a:endParaRPr>
          </a:p>
        </p:txBody>
      </p:sp>
      <p:sp>
        <p:nvSpPr>
          <p:cNvPr id="3" name="TextBox 2">
            <a:extLst>
              <a:ext uri="{FF2B5EF4-FFF2-40B4-BE49-F238E27FC236}">
                <a16:creationId xmlns:a16="http://schemas.microsoft.com/office/drawing/2014/main" id="{EDC77ECD-85B0-95FA-D53C-0E7DF0F00E32}"/>
              </a:ext>
            </a:extLst>
          </p:cNvPr>
          <p:cNvSpPr txBox="1"/>
          <p:nvPr/>
        </p:nvSpPr>
        <p:spPr>
          <a:xfrm>
            <a:off x="374704" y="1297193"/>
            <a:ext cx="8915400" cy="1260345"/>
          </a:xfrm>
          <a:prstGeom prst="rect">
            <a:avLst/>
          </a:prstGeom>
          <a:noFill/>
        </p:spPr>
        <p:txBody>
          <a:bodyPr wrap="square">
            <a:spAutoFit/>
          </a:bodyPr>
          <a:lstStyle/>
          <a:p>
            <a:pPr marL="0" marR="0">
              <a:lnSpc>
                <a:spcPct val="107000"/>
              </a:lnSpc>
              <a:spcAft>
                <a:spcPts val="800"/>
              </a:spcAft>
            </a:pPr>
            <a:r>
              <a:rPr lang="en-US" sz="2400" b="1" kern="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Sanctification is growing and maturing in Christlikeness – as we grow closer to God and mature in sanctification spouses grow closer to one another.</a:t>
            </a:r>
            <a:endParaRPr lang="en-US" sz="2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3283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78BA85-8EFF-49EF-B3DC-7AD62F777A7B}"/>
              </a:ext>
            </a:extLst>
          </p:cNvPr>
          <p:cNvSpPr txBox="1"/>
          <p:nvPr/>
        </p:nvSpPr>
        <p:spPr>
          <a:xfrm>
            <a:off x="266700" y="381000"/>
            <a:ext cx="8610600" cy="6555641"/>
          </a:xfrm>
          <a:prstGeom prst="rect">
            <a:avLst/>
          </a:prstGeom>
          <a:noFill/>
        </p:spPr>
        <p:txBody>
          <a:bodyPr wrap="square">
            <a:spAutoFit/>
          </a:bodyPr>
          <a:lstStyle/>
          <a:p>
            <a:r>
              <a:rPr lang="en-US" sz="2800" b="1" dirty="0">
                <a:solidFill>
                  <a:schemeClr val="bg1"/>
                </a:solidFill>
                <a:effectLst>
                  <a:outerShdw blurRad="38100" dist="38100" dir="2700000" algn="tl">
                    <a:srgbClr val="000000">
                      <a:alpha val="43137"/>
                    </a:srgbClr>
                  </a:outerShdw>
                </a:effectLst>
              </a:rPr>
              <a:t>Most common marriage difficulties and issues:  </a:t>
            </a:r>
          </a:p>
          <a:p>
            <a:endParaRPr lang="en-US" sz="2800" b="1" dirty="0">
              <a:solidFill>
                <a:schemeClr val="bg1"/>
              </a:solidFill>
              <a:effectLst>
                <a:outerShdw blurRad="38100" dist="38100" dir="2700000" algn="tl">
                  <a:srgbClr val="000000">
                    <a:alpha val="43137"/>
                  </a:srgbClr>
                </a:outerShdw>
              </a:effectLst>
            </a:endParaRPr>
          </a:p>
          <a:p>
            <a:r>
              <a:rPr lang="en-US" sz="2800" b="1" dirty="0">
                <a:solidFill>
                  <a:schemeClr val="bg1"/>
                </a:solidFill>
                <a:effectLst>
                  <a:outerShdw blurRad="38100" dist="38100" dir="2700000" algn="tl">
                    <a:srgbClr val="000000">
                      <a:alpha val="43137"/>
                    </a:srgbClr>
                  </a:outerShdw>
                </a:effectLst>
              </a:rPr>
              <a:t>Spiritual dryness or negligence</a:t>
            </a:r>
          </a:p>
          <a:p>
            <a:r>
              <a:rPr lang="en-US" sz="2800" b="1" dirty="0">
                <a:solidFill>
                  <a:schemeClr val="bg1"/>
                </a:solidFill>
                <a:effectLst>
                  <a:outerShdw blurRad="38100" dist="38100" dir="2700000" algn="tl">
                    <a:srgbClr val="000000">
                      <a:alpha val="43137"/>
                    </a:srgbClr>
                  </a:outerShdw>
                </a:effectLst>
              </a:rPr>
              <a:t>Lack of leadership (husband) and submission (wife)</a:t>
            </a:r>
          </a:p>
          <a:p>
            <a:r>
              <a:rPr lang="en-US" sz="2800" b="1" dirty="0">
                <a:solidFill>
                  <a:schemeClr val="bg1"/>
                </a:solidFill>
                <a:effectLst>
                  <a:outerShdw blurRad="38100" dist="38100" dir="2700000" algn="tl">
                    <a:srgbClr val="000000">
                      <a:alpha val="43137"/>
                    </a:srgbClr>
                  </a:outerShdw>
                </a:effectLst>
              </a:rPr>
              <a:t>Selfishness</a:t>
            </a:r>
          </a:p>
          <a:p>
            <a:r>
              <a:rPr lang="en-US" sz="2800" b="1" dirty="0">
                <a:solidFill>
                  <a:schemeClr val="bg1"/>
                </a:solidFill>
                <a:effectLst>
                  <a:outerShdw blurRad="38100" dist="38100" dir="2700000" algn="tl">
                    <a:srgbClr val="000000">
                      <a:alpha val="43137"/>
                    </a:srgbClr>
                  </a:outerShdw>
                </a:effectLst>
              </a:rPr>
              <a:t>Lack of intimacy</a:t>
            </a:r>
          </a:p>
          <a:p>
            <a:r>
              <a:rPr lang="en-US" sz="2800" b="1" dirty="0">
                <a:solidFill>
                  <a:schemeClr val="bg1"/>
                </a:solidFill>
                <a:effectLst>
                  <a:outerShdw blurRad="38100" dist="38100" dir="2700000" algn="tl">
                    <a:srgbClr val="000000">
                      <a:alpha val="43137"/>
                    </a:srgbClr>
                  </a:outerShdw>
                </a:effectLst>
              </a:rPr>
              <a:t>Poor or no communication</a:t>
            </a:r>
          </a:p>
          <a:p>
            <a:r>
              <a:rPr lang="en-US" sz="2800" b="1" dirty="0">
                <a:solidFill>
                  <a:schemeClr val="bg1"/>
                </a:solidFill>
                <a:effectLst>
                  <a:outerShdw blurRad="38100" dist="38100" dir="2700000" algn="tl">
                    <a:srgbClr val="000000">
                      <a:alpha val="43137"/>
                    </a:srgbClr>
                  </a:outerShdw>
                </a:effectLst>
              </a:rPr>
              <a:t>Poor conflict resolution</a:t>
            </a:r>
          </a:p>
          <a:p>
            <a:r>
              <a:rPr lang="en-US" sz="2800" b="1" dirty="0">
                <a:solidFill>
                  <a:schemeClr val="bg1"/>
                </a:solidFill>
                <a:effectLst>
                  <a:outerShdw blurRad="38100" dist="38100" dir="2700000" algn="tl">
                    <a:srgbClr val="000000">
                      <a:alpha val="43137"/>
                    </a:srgbClr>
                  </a:outerShdw>
                </a:effectLst>
              </a:rPr>
              <a:t>Unforgiveness</a:t>
            </a:r>
          </a:p>
          <a:p>
            <a:r>
              <a:rPr lang="en-US" sz="2800" b="1" dirty="0">
                <a:solidFill>
                  <a:schemeClr val="bg1"/>
                </a:solidFill>
                <a:effectLst>
                  <a:outerShdw blurRad="38100" dist="38100" dir="2700000" algn="tl">
                    <a:srgbClr val="000000">
                      <a:alpha val="43137"/>
                    </a:srgbClr>
                  </a:outerShdw>
                </a:effectLst>
              </a:rPr>
              <a:t>Finances</a:t>
            </a:r>
          </a:p>
          <a:p>
            <a:r>
              <a:rPr lang="en-US" sz="2800" b="1" dirty="0">
                <a:solidFill>
                  <a:schemeClr val="bg1"/>
                </a:solidFill>
                <a:effectLst>
                  <a:outerShdw blurRad="38100" dist="38100" dir="2700000" algn="tl">
                    <a:srgbClr val="000000">
                      <a:alpha val="43137"/>
                    </a:srgbClr>
                  </a:outerShdw>
                </a:effectLst>
              </a:rPr>
              <a:t>Parenting</a:t>
            </a:r>
          </a:p>
          <a:p>
            <a:r>
              <a:rPr lang="en-US" sz="2800" b="1" dirty="0">
                <a:solidFill>
                  <a:schemeClr val="bg1"/>
                </a:solidFill>
                <a:effectLst>
                  <a:outerShdw blurRad="38100" dist="38100" dir="2700000" algn="tl">
                    <a:srgbClr val="000000">
                      <a:alpha val="43137"/>
                    </a:srgbClr>
                  </a:outerShdw>
                </a:effectLst>
              </a:rPr>
              <a:t>Sex</a:t>
            </a:r>
          </a:p>
          <a:p>
            <a:r>
              <a:rPr lang="en-US" sz="2800" b="1" dirty="0">
                <a:solidFill>
                  <a:schemeClr val="bg1"/>
                </a:solidFill>
                <a:effectLst>
                  <a:outerShdw blurRad="38100" dist="38100" dir="2700000" algn="tl">
                    <a:srgbClr val="000000">
                      <a:alpha val="43137"/>
                    </a:srgbClr>
                  </a:outerShdw>
                </a:effectLst>
              </a:rPr>
              <a:t>Sexual sin</a:t>
            </a:r>
          </a:p>
          <a:p>
            <a:r>
              <a:rPr lang="en-US" sz="2800" b="1" dirty="0">
                <a:solidFill>
                  <a:schemeClr val="bg1"/>
                </a:solidFill>
                <a:effectLst>
                  <a:outerShdw blurRad="38100" dist="38100" dir="2700000" algn="tl">
                    <a:srgbClr val="000000">
                      <a:alpha val="43137"/>
                    </a:srgbClr>
                  </a:outerShdw>
                </a:effectLst>
              </a:rPr>
              <a:t>Family (leaving and cleaving)</a:t>
            </a:r>
          </a:p>
          <a:p>
            <a:r>
              <a:rPr lang="en-US" sz="2800" b="1" dirty="0">
                <a:solidFill>
                  <a:schemeClr val="bg1"/>
                </a:solidFill>
                <a:effectLst>
                  <a:outerShdw blurRad="38100" dist="38100" dir="2700000" algn="tl">
                    <a:srgbClr val="000000">
                      <a:alpha val="43137"/>
                    </a:srgbClr>
                  </a:outerShdw>
                </a:effectLst>
              </a:rPr>
              <a:t>Friends.</a:t>
            </a:r>
          </a:p>
        </p:txBody>
      </p:sp>
    </p:spTree>
    <p:extLst>
      <p:ext uri="{BB962C8B-B14F-4D97-AF65-F5344CB8AC3E}">
        <p14:creationId xmlns:p14="http://schemas.microsoft.com/office/powerpoint/2010/main" val="357265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133600"/>
            <a:ext cx="7086600" cy="3416320"/>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alpha val="43137"/>
                    </a:srgbClr>
                  </a:outerShdw>
                </a:effectLst>
              </a:rPr>
              <a:t>Matthew 19:3-6 –</a:t>
            </a:r>
          </a:p>
          <a:p>
            <a:r>
              <a:rPr lang="en-US" sz="2400" b="1" i="1" dirty="0">
                <a:solidFill>
                  <a:schemeClr val="bg1"/>
                </a:solidFill>
                <a:effectLst>
                  <a:outerShdw blurRad="38100" dist="38100" dir="2700000" algn="tl">
                    <a:srgbClr val="000000">
                      <a:alpha val="43137"/>
                    </a:srgbClr>
                  </a:outerShdw>
                </a:effectLst>
              </a:rPr>
              <a:t>And Pharisees came up to him and tested him by asking, "Is it lawful to divorce one's wife for any cause?" He answered, "Have you not read that he who created them from the beginning made them male and female, and said, 'Therefore a man shall leave his father and his mother and hold fast to his wife, and the two shall become one flesh’?</a:t>
            </a:r>
          </a:p>
          <a:p>
            <a:endParaRPr lang="en-US" sz="2400" b="1" dirty="0">
              <a:solidFill>
                <a:schemeClr val="bg1"/>
              </a:solidFill>
              <a:effectLst>
                <a:outerShdw blurRad="38100" dist="38100" dir="2700000" algn="tl">
                  <a:srgbClr val="000000">
                    <a:alpha val="43137"/>
                  </a:srgbClr>
                </a:outerShdw>
              </a:effectLst>
            </a:endParaRPr>
          </a:p>
        </p:txBody>
      </p:sp>
      <p:sp>
        <p:nvSpPr>
          <p:cNvPr id="3" name="TextBox 2">
            <a:extLst>
              <a:ext uri="{FF2B5EF4-FFF2-40B4-BE49-F238E27FC236}">
                <a16:creationId xmlns:a16="http://schemas.microsoft.com/office/drawing/2014/main" id="{D0D0A5A4-BD05-48DD-B47A-FC8FBC5E2AC6}"/>
              </a:ext>
            </a:extLst>
          </p:cNvPr>
          <p:cNvSpPr txBox="1"/>
          <p:nvPr/>
        </p:nvSpPr>
        <p:spPr>
          <a:xfrm>
            <a:off x="228600" y="5181600"/>
            <a:ext cx="6781800" cy="1200329"/>
          </a:xfrm>
          <a:prstGeom prst="rect">
            <a:avLst/>
          </a:prstGeom>
          <a:noFill/>
        </p:spPr>
        <p:txBody>
          <a:bodyPr wrap="square" rtlCol="0">
            <a:spAutoFit/>
          </a:bodyPr>
          <a:lstStyle/>
          <a:p>
            <a:r>
              <a:rPr lang="en-US" sz="2400" b="1" i="1" dirty="0">
                <a:solidFill>
                  <a:schemeClr val="bg1"/>
                </a:solidFill>
                <a:effectLst>
                  <a:outerShdw blurRad="38100" dist="38100" dir="2700000" algn="tl">
                    <a:srgbClr val="000000">
                      <a:alpha val="43137"/>
                    </a:srgbClr>
                  </a:outerShdw>
                </a:effectLst>
              </a:rPr>
              <a:t>So they are no longer two but one flesh. What therefore God has joined together, let not man separate.</a:t>
            </a:r>
            <a:r>
              <a:rPr lang="en-US" sz="2400" b="1" dirty="0">
                <a:solidFill>
                  <a:schemeClr val="bg1"/>
                </a:solidFill>
                <a:effectLst>
                  <a:outerShdw blurRad="38100" dist="38100" dir="2700000" algn="tl">
                    <a:srgbClr val="000000">
                      <a:alpha val="43137"/>
                    </a:srgbClr>
                  </a:outerShdw>
                </a:effectLst>
              </a:rPr>
              <a:t>"</a:t>
            </a:r>
          </a:p>
        </p:txBody>
      </p:sp>
      <p:sp>
        <p:nvSpPr>
          <p:cNvPr id="4" name="TextBox 3">
            <a:extLst>
              <a:ext uri="{FF2B5EF4-FFF2-40B4-BE49-F238E27FC236}">
                <a16:creationId xmlns:a16="http://schemas.microsoft.com/office/drawing/2014/main" id="{ED0C655B-79E3-4955-96E9-6B892EAD5671}"/>
              </a:ext>
            </a:extLst>
          </p:cNvPr>
          <p:cNvSpPr txBox="1"/>
          <p:nvPr/>
        </p:nvSpPr>
        <p:spPr>
          <a:xfrm>
            <a:off x="228600" y="-304800"/>
            <a:ext cx="8591204" cy="3970318"/>
          </a:xfrm>
          <a:prstGeom prst="rect">
            <a:avLst/>
          </a:prstGeom>
          <a:noFill/>
        </p:spPr>
        <p:txBody>
          <a:bodyPr wrap="square" rtlCol="0">
            <a:spAutoFit/>
          </a:bodyPr>
          <a:lstStyle/>
          <a:p>
            <a:pPr marL="571500" indent="-571500">
              <a:buFont typeface="+mj-lt"/>
              <a:buAutoNum type="romanUcPeriod"/>
            </a:pPr>
            <a:endParaRPr lang="en-US" sz="2800" b="1" dirty="0">
              <a:solidFill>
                <a:schemeClr val="bg1"/>
              </a:solidFill>
              <a:effectLst>
                <a:outerShdw blurRad="38100" dist="38100" dir="2700000" algn="tl">
                  <a:srgbClr val="000000">
                    <a:alpha val="43137"/>
                  </a:srgbClr>
                </a:outerShdw>
              </a:effectLst>
            </a:endParaRPr>
          </a:p>
          <a:p>
            <a:r>
              <a:rPr lang="en-US" sz="2800" b="1" dirty="0">
                <a:solidFill>
                  <a:schemeClr val="bg1"/>
                </a:solidFill>
                <a:effectLst>
                  <a:outerShdw blurRad="38100" dist="38100" dir="2700000" algn="tl">
                    <a:srgbClr val="000000">
                      <a:alpha val="43137"/>
                    </a:srgbClr>
                  </a:outerShdw>
                </a:effectLst>
              </a:rPr>
              <a:t>II. Biblical marriage is reinforced by Jesus in Matthew 19</a:t>
            </a:r>
          </a:p>
          <a:p>
            <a:endParaRPr lang="en-US" sz="2800" b="1" dirty="0">
              <a:solidFill>
                <a:schemeClr val="bg1"/>
              </a:solidFill>
              <a:effectLst>
                <a:outerShdw blurRad="38100" dist="38100" dir="2700000" algn="tl">
                  <a:srgbClr val="000000">
                    <a:alpha val="43137"/>
                  </a:srgbClr>
                </a:outerShdw>
              </a:effectLst>
            </a:endParaRPr>
          </a:p>
          <a:p>
            <a:r>
              <a:rPr lang="en-US" sz="2800" b="1" dirty="0">
                <a:solidFill>
                  <a:schemeClr val="bg1"/>
                </a:solidFill>
                <a:effectLst>
                  <a:outerShdw blurRad="38100" dist="38100" dir="2700000" algn="tl">
                    <a:srgbClr val="000000">
                      <a:alpha val="43137"/>
                    </a:srgbClr>
                  </a:outerShdw>
                </a:effectLst>
              </a:rPr>
              <a:t>	- One flesh brought together by God; </a:t>
            </a:r>
            <a:r>
              <a:rPr lang="en-US" sz="2800" b="1" u="sng" dirty="0">
                <a:solidFill>
                  <a:srgbClr val="FF0000"/>
                </a:solidFill>
                <a:effectLst>
                  <a:outerShdw blurRad="38100" dist="38100" dir="2700000" algn="tl">
                    <a:srgbClr val="000000">
                      <a:alpha val="43137"/>
                    </a:srgbClr>
                  </a:outerShdw>
                </a:effectLst>
              </a:rPr>
              <a:t>leave</a:t>
            </a:r>
            <a:r>
              <a:rPr lang="en-US" sz="2800" b="1" dirty="0">
                <a:solidFill>
                  <a:srgbClr val="FF0000"/>
                </a:solidFill>
                <a:effectLst>
                  <a:outerShdw blurRad="38100" dist="38100" dir="2700000" algn="tl">
                    <a:srgbClr val="000000">
                      <a:alpha val="43137"/>
                    </a:srgbClr>
                  </a:outerShdw>
                </a:effectLst>
              </a:rPr>
              <a:t>, </a:t>
            </a:r>
            <a:r>
              <a:rPr lang="en-US" sz="2800" b="1" u="sng" dirty="0">
                <a:solidFill>
                  <a:srgbClr val="FF0000"/>
                </a:solidFill>
                <a:effectLst>
                  <a:outerShdw blurRad="38100" dist="38100" dir="2700000" algn="tl">
                    <a:srgbClr val="000000">
                      <a:alpha val="43137"/>
                    </a:srgbClr>
                  </a:outerShdw>
                </a:effectLst>
              </a:rPr>
              <a:t>cleave</a:t>
            </a:r>
            <a:r>
              <a:rPr lang="en-US" sz="2800" b="1" dirty="0">
                <a:solidFill>
                  <a:schemeClr val="bg1"/>
                </a:solidFill>
                <a:effectLst>
                  <a:outerShdw blurRad="38100" dist="38100" dir="2700000" algn="tl">
                    <a:srgbClr val="000000">
                      <a:alpha val="43137"/>
                    </a:srgbClr>
                  </a:outerShdw>
                </a:effectLst>
              </a:rPr>
              <a:t>, and </a:t>
            </a:r>
            <a:r>
              <a:rPr lang="en-US" sz="2800" b="1" u="sng" dirty="0">
                <a:solidFill>
                  <a:srgbClr val="FF0000"/>
                </a:solidFill>
                <a:effectLst>
                  <a:outerShdw blurRad="38100" dist="38100" dir="2700000" algn="tl">
                    <a:srgbClr val="000000">
                      <a:alpha val="43137"/>
                    </a:srgbClr>
                  </a:outerShdw>
                </a:effectLst>
              </a:rPr>
              <a:t>weave</a:t>
            </a:r>
            <a:r>
              <a:rPr lang="en-US" sz="2800" b="1" dirty="0">
                <a:solidFill>
                  <a:schemeClr val="bg1"/>
                </a:solidFill>
                <a:effectLst>
                  <a:outerShdw blurRad="38100" dist="38100" dir="2700000" algn="tl">
                    <a:srgbClr val="000000">
                      <a:alpha val="43137"/>
                    </a:srgbClr>
                  </a:outerShdw>
                </a:effectLst>
              </a:rPr>
              <a:t>, and no one can separate it.</a:t>
            </a:r>
          </a:p>
          <a:p>
            <a:endParaRPr lang="en-US" sz="2800" b="1" dirty="0">
              <a:solidFill>
                <a:schemeClr val="bg1"/>
              </a:solidFill>
              <a:effectLst>
                <a:outerShdw blurRad="38100" dist="38100" dir="2700000" algn="tl">
                  <a:srgbClr val="000000">
                    <a:alpha val="43137"/>
                  </a:srgbClr>
                </a:outerShdw>
              </a:effectLst>
            </a:endParaRPr>
          </a:p>
          <a:p>
            <a:pPr marL="571500" indent="-571500">
              <a:buFont typeface="+mj-lt"/>
              <a:buAutoNum type="romanUcPeriod"/>
            </a:pPr>
            <a:endParaRPr lang="en-US" sz="2800" b="1" dirty="0">
              <a:solidFill>
                <a:schemeClr val="bg1"/>
              </a:solidFill>
              <a:effectLst>
                <a:outerShdw blurRad="38100" dist="38100" dir="2700000" algn="tl">
                  <a:srgbClr val="000000">
                    <a:alpha val="43137"/>
                  </a:srgbClr>
                </a:outerShdw>
              </a:effectLst>
            </a:endParaRPr>
          </a:p>
          <a:p>
            <a:endParaRPr lang="en-US" sz="2800" b="1" dirty="0">
              <a:solidFill>
                <a:schemeClr val="bg1"/>
              </a:solidFill>
              <a:effectLst>
                <a:outerShdw blurRad="38100" dist="38100" dir="2700000" algn="tl">
                  <a:srgbClr val="000000">
                    <a:alpha val="43137"/>
                  </a:srgbClr>
                </a:outerShdw>
              </a:effectLst>
            </a:endParaRPr>
          </a:p>
          <a:p>
            <a:pPr marL="571500" indent="-571500">
              <a:buFont typeface="+mj-lt"/>
              <a:buAutoNum type="romanUcPeriod"/>
            </a:pPr>
            <a:endParaRPr lang="en-US" sz="2800" b="1" dirty="0">
              <a:solidFill>
                <a:schemeClr val="bg1"/>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7545</TotalTime>
  <Words>1747</Words>
  <Application>Microsoft Office PowerPoint</Application>
  <PresentationFormat>On-screen Show (4:3)</PresentationFormat>
  <Paragraphs>210</Paragraphs>
  <Slides>29</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 Black</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Smith</dc:creator>
  <cp:lastModifiedBy>Kevin and Cindy Lee</cp:lastModifiedBy>
  <cp:revision>248</cp:revision>
  <dcterms:created xsi:type="dcterms:W3CDTF">2011-03-09T15:02:04Z</dcterms:created>
  <dcterms:modified xsi:type="dcterms:W3CDTF">2025-02-08T21:50:14Z</dcterms:modified>
</cp:coreProperties>
</file>