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422" r:id="rId2"/>
    <p:sldId id="438" r:id="rId3"/>
    <p:sldId id="450" r:id="rId4"/>
    <p:sldId id="451" r:id="rId5"/>
    <p:sldId id="336" r:id="rId6"/>
    <p:sldId id="392" r:id="rId7"/>
    <p:sldId id="337" r:id="rId8"/>
    <p:sldId id="338" r:id="rId9"/>
    <p:sldId id="356" r:id="rId10"/>
    <p:sldId id="357" r:id="rId11"/>
    <p:sldId id="370" r:id="rId12"/>
    <p:sldId id="371" r:id="rId13"/>
    <p:sldId id="372" r:id="rId14"/>
    <p:sldId id="374" r:id="rId15"/>
    <p:sldId id="437" r:id="rId16"/>
    <p:sldId id="439" r:id="rId17"/>
    <p:sldId id="452" r:id="rId18"/>
    <p:sldId id="440" r:id="rId19"/>
    <p:sldId id="375" r:id="rId20"/>
    <p:sldId id="377" r:id="rId21"/>
    <p:sldId id="381" r:id="rId22"/>
    <p:sldId id="420" r:id="rId23"/>
    <p:sldId id="421" r:id="rId24"/>
    <p:sldId id="399" r:id="rId25"/>
    <p:sldId id="400" r:id="rId26"/>
    <p:sldId id="401" r:id="rId27"/>
    <p:sldId id="402" r:id="rId28"/>
    <p:sldId id="449" r:id="rId29"/>
    <p:sldId id="403" r:id="rId3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02" autoAdjust="0"/>
    <p:restoredTop sz="94660"/>
  </p:normalViewPr>
  <p:slideViewPr>
    <p:cSldViewPr>
      <p:cViewPr varScale="1">
        <p:scale>
          <a:sx n="70" d="100"/>
          <a:sy n="70" d="100"/>
        </p:scale>
        <p:origin x="1382"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B4444417-4286-45C6-81D2-D6D536B51D9D}"/>
    <pc:docChg chg="modSld">
      <pc:chgData name="Kevin and Cindy Lee" userId="0b8913260b828a33" providerId="LiveId" clId="{B4444417-4286-45C6-81D2-D6D536B51D9D}" dt="2025-07-14T20:29:09.384" v="1" actId="115"/>
      <pc:docMkLst>
        <pc:docMk/>
      </pc:docMkLst>
      <pc:sldChg chg="modSp mod">
        <pc:chgData name="Kevin and Cindy Lee" userId="0b8913260b828a33" providerId="LiveId" clId="{B4444417-4286-45C6-81D2-D6D536B51D9D}" dt="2025-07-14T20:29:09.384" v="1" actId="115"/>
        <pc:sldMkLst>
          <pc:docMk/>
          <pc:sldMk cId="0" sldId="356"/>
        </pc:sldMkLst>
        <pc:spChg chg="mod">
          <ac:chgData name="Kevin and Cindy Lee" userId="0b8913260b828a33" providerId="LiveId" clId="{B4444417-4286-45C6-81D2-D6D536B51D9D}" dt="2025-07-14T20:29:09.384" v="1" actId="115"/>
          <ac:spMkLst>
            <pc:docMk/>
            <pc:sldMk cId="0" sldId="356"/>
            <ac:spMk id="6" creationId="{00000000-0000-0000-0000-000000000000}"/>
          </ac:spMkLst>
        </pc:spChg>
        <pc:picChg chg="mod">
          <ac:chgData name="Kevin and Cindy Lee" userId="0b8913260b828a33" providerId="LiveId" clId="{B4444417-4286-45C6-81D2-D6D536B51D9D}" dt="2025-07-14T20:28:16.524" v="0" actId="1076"/>
          <ac:picMkLst>
            <pc:docMk/>
            <pc:sldMk cId="0" sldId="356"/>
            <ac:picMk id="2" creationId="{707B9807-C85F-4710-A13C-FF8AC46EEA1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D14654C-25F5-4BD0-B54C-FE109DC29869}" type="datetimeFigureOut">
              <a:rPr lang="en-US" smtClean="0"/>
              <a:pPr/>
              <a:t>7/14/2025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068136E-BBE7-4DFA-8B48-79003110979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AB851CE1-EFB1-441C-8D2C-748884662794}" type="datetimeFigureOut">
              <a:rPr lang="en-US" smtClean="0"/>
              <a:t>7/14/2025</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9845081E-7161-4131-909A-A500AF112313}" type="slidenum">
              <a:rPr lang="en-US" smtClean="0"/>
              <a:t>‹#›</a:t>
            </a:fld>
            <a:endParaRPr lang="en-US"/>
          </a:p>
        </p:txBody>
      </p:sp>
    </p:spTree>
    <p:extLst>
      <p:ext uri="{BB962C8B-B14F-4D97-AF65-F5344CB8AC3E}">
        <p14:creationId xmlns:p14="http://schemas.microsoft.com/office/powerpoint/2010/main" val="1461542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609600" y="914400"/>
            <a:ext cx="7924800" cy="3908762"/>
          </a:xfrm>
          <a:prstGeom prst="rect">
            <a:avLst/>
          </a:prstGeom>
          <a:noFill/>
          <a:ln w="9525">
            <a:noFill/>
            <a:miter lim="800000"/>
            <a:headEnd/>
            <a:tailEnd/>
          </a:ln>
          <a:effectLst/>
        </p:spPr>
        <p:txBody>
          <a:bodyPr>
            <a:spAutoFit/>
          </a:bodyPr>
          <a:lstStyle/>
          <a:p>
            <a:pPr algn="ctr">
              <a:spcBef>
                <a:spcPct val="50000"/>
              </a:spcBef>
            </a:pPr>
            <a:r>
              <a:rPr lang="en-US" sz="8800" b="1" dirty="0">
                <a:solidFill>
                  <a:schemeClr val="bg1"/>
                </a:solidFill>
                <a:effectLst>
                  <a:outerShdw blurRad="38100" dist="38100" dir="2700000" algn="tl">
                    <a:srgbClr val="C0C0C0"/>
                  </a:outerShdw>
                </a:effectLst>
                <a:latin typeface="Calibri" pitchFamily="34" charset="0"/>
              </a:rPr>
              <a:t>HOPE THROUGH FORGIVENESS</a:t>
            </a:r>
            <a:endParaRPr lang="en-US" sz="19900" b="1" dirty="0">
              <a:solidFill>
                <a:schemeClr val="bg1"/>
              </a:solidFill>
              <a:effectLst>
                <a:outerShdw blurRad="38100" dist="38100" dir="2700000" algn="tl">
                  <a:srgbClr val="C0C0C0"/>
                </a:outerShdw>
              </a:effectLst>
              <a:latin typeface="Calibri" pitchFamily="34" charset="0"/>
            </a:endParaRPr>
          </a:p>
          <a:p>
            <a:pPr algn="ctr">
              <a:spcBef>
                <a:spcPct val="50000"/>
              </a:spcBef>
            </a:pPr>
            <a:endParaRPr lang="en-US" sz="48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1302811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52400" y="228600"/>
            <a:ext cx="53340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What is forgiveness?</a:t>
            </a:r>
          </a:p>
        </p:txBody>
      </p:sp>
      <p:sp>
        <p:nvSpPr>
          <p:cNvPr id="10" name="Text Box 5"/>
          <p:cNvSpPr txBox="1">
            <a:spLocks noChangeArrowheads="1"/>
          </p:cNvSpPr>
          <p:nvPr/>
        </p:nvSpPr>
        <p:spPr bwMode="auto">
          <a:xfrm>
            <a:off x="152400" y="1066800"/>
            <a:ext cx="7924800" cy="5401479"/>
          </a:xfrm>
          <a:prstGeom prst="rect">
            <a:avLst/>
          </a:prstGeom>
          <a:noFill/>
          <a:ln w="9525">
            <a:noFill/>
            <a:miter lim="800000"/>
            <a:headEnd/>
            <a:tailEnd/>
          </a:ln>
          <a:effectLst/>
        </p:spPr>
        <p:txBody>
          <a:bodyPr wrap="square">
            <a:spAutoFit/>
          </a:bodyPr>
          <a:lstStyle/>
          <a:p>
            <a:pPr>
              <a:spcBef>
                <a:spcPct val="50000"/>
              </a:spcBef>
            </a:pPr>
            <a:r>
              <a:rPr lang="en-US" sz="3000" b="1" dirty="0">
                <a:solidFill>
                  <a:schemeClr val="bg1"/>
                </a:solidFill>
                <a:effectLst>
                  <a:outerShdw blurRad="38100" dist="38100" dir="2700000" algn="tl">
                    <a:srgbClr val="C0C0C0"/>
                  </a:outerShdw>
                </a:effectLst>
                <a:latin typeface="Calibri" pitchFamily="34" charset="0"/>
              </a:rPr>
              <a:t>By making and keeping these promises, you can tear down the walls that stand between you and your </a:t>
            </a:r>
            <a:r>
              <a:rPr lang="en-US" sz="3000" u="sng" dirty="0">
                <a:solidFill>
                  <a:schemeClr val="bg1"/>
                </a:solidFill>
                <a:effectLst>
                  <a:outerShdw blurRad="38100" dist="38100" dir="2700000" algn="tl">
                    <a:srgbClr val="C0C0C0"/>
                  </a:outerShdw>
                </a:effectLst>
                <a:latin typeface="Arial Black" pitchFamily="34" charset="0"/>
              </a:rPr>
              <a:t>offender</a:t>
            </a:r>
            <a:r>
              <a:rPr lang="en-US" sz="3000" b="1" dirty="0">
                <a:solidFill>
                  <a:schemeClr val="bg1"/>
                </a:solidFill>
                <a:effectLst>
                  <a:outerShdw blurRad="38100" dist="38100" dir="2700000" algn="tl">
                    <a:srgbClr val="C0C0C0"/>
                  </a:outerShdw>
                </a:effectLst>
                <a:latin typeface="Calibri" pitchFamily="34" charset="0"/>
              </a:rPr>
              <a:t>. </a:t>
            </a:r>
          </a:p>
          <a:p>
            <a:pPr>
              <a:spcBef>
                <a:spcPct val="50000"/>
              </a:spcBef>
            </a:pPr>
            <a:r>
              <a:rPr lang="en-US" sz="3000" b="1" dirty="0">
                <a:solidFill>
                  <a:schemeClr val="bg1"/>
                </a:solidFill>
                <a:effectLst>
                  <a:outerShdw blurRad="38100" dist="38100" dir="2700000" algn="tl">
                    <a:srgbClr val="C0C0C0"/>
                  </a:outerShdw>
                </a:effectLst>
                <a:latin typeface="Calibri" pitchFamily="34" charset="0"/>
              </a:rPr>
              <a:t>You promise not to dwell on or brood over the problem or to punish by holding the person at a distance. </a:t>
            </a:r>
          </a:p>
          <a:p>
            <a:pPr>
              <a:spcBef>
                <a:spcPct val="50000"/>
              </a:spcBef>
            </a:pPr>
            <a:r>
              <a:rPr lang="en-US" sz="3000" b="1" dirty="0">
                <a:solidFill>
                  <a:schemeClr val="bg1"/>
                </a:solidFill>
                <a:effectLst>
                  <a:outerShdw blurRad="38100" dist="38100" dir="2700000" algn="tl">
                    <a:srgbClr val="C0C0C0"/>
                  </a:outerShdw>
                </a:effectLst>
                <a:latin typeface="Calibri" pitchFamily="34" charset="0"/>
              </a:rPr>
              <a:t>You clear the way for relationship to develop unhindered by memories of past wrongs. </a:t>
            </a:r>
          </a:p>
          <a:p>
            <a:pPr>
              <a:spcBef>
                <a:spcPct val="50000"/>
              </a:spcBef>
            </a:pPr>
            <a:r>
              <a:rPr lang="en-US" sz="3000" b="1" dirty="0">
                <a:solidFill>
                  <a:schemeClr val="bg1"/>
                </a:solidFill>
                <a:effectLst>
                  <a:outerShdw blurRad="38100" dist="38100" dir="2700000" algn="tl">
                    <a:srgbClr val="C0C0C0"/>
                  </a:outerShdw>
                </a:effectLst>
                <a:latin typeface="Calibri" pitchFamily="34" charset="0"/>
              </a:rPr>
              <a:t>This is exactly what God does for us, and it is what he calls us to do for others.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92476" y="533400"/>
            <a:ext cx="90678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Why must we forgive? (Matthew 6; 18 and Ephesians 4:32 </a:t>
            </a:r>
          </a:p>
        </p:txBody>
      </p:sp>
      <p:sp>
        <p:nvSpPr>
          <p:cNvPr id="106500" name="Text Box 4"/>
          <p:cNvSpPr txBox="1">
            <a:spLocks noChangeArrowheads="1"/>
          </p:cNvSpPr>
          <p:nvPr/>
        </p:nvSpPr>
        <p:spPr bwMode="auto">
          <a:xfrm>
            <a:off x="381000" y="2209800"/>
            <a:ext cx="7620000" cy="323165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We are able to forgive only when we have </a:t>
            </a:r>
            <a:r>
              <a:rPr lang="en-US" sz="3400" u="sng" dirty="0">
                <a:solidFill>
                  <a:schemeClr val="bg1"/>
                </a:solidFill>
                <a:effectLst>
                  <a:outerShdw blurRad="38100" dist="38100" dir="2700000" algn="tl">
                    <a:srgbClr val="C0C0C0"/>
                  </a:outerShdw>
                </a:effectLst>
                <a:latin typeface="Arial Black" pitchFamily="34" charset="0"/>
              </a:rPr>
              <a:t>confessed</a:t>
            </a:r>
            <a:r>
              <a:rPr lang="en-US" sz="3400" b="1" dirty="0">
                <a:solidFill>
                  <a:schemeClr val="bg1"/>
                </a:solidFill>
                <a:effectLst>
                  <a:outerShdw blurRad="38100" dist="38100" dir="2700000" algn="tl">
                    <a:srgbClr val="C0C0C0"/>
                  </a:outerShdw>
                </a:effectLst>
                <a:latin typeface="Calibri" pitchFamily="34" charset="0"/>
              </a:rPr>
              <a:t> our own sin and have been forgiven. An inability to forgive means we do not view our own sin against God as seriously as we view others’ sin against us.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strips(downLeft)">
                                      <p:cBhvr>
                                        <p:cTn id="7" dur="500"/>
                                        <p:tgtEl>
                                          <p:spTgt spid="10649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strips(downLeft)">
                                      <p:cBhvr>
                                        <p:cTn id="12"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34031" y="6858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Why must we forgive? </a:t>
            </a:r>
          </a:p>
        </p:txBody>
      </p:sp>
      <p:sp>
        <p:nvSpPr>
          <p:cNvPr id="106500" name="Text Box 4"/>
          <p:cNvSpPr txBox="1">
            <a:spLocks noChangeArrowheads="1"/>
          </p:cNvSpPr>
          <p:nvPr/>
        </p:nvSpPr>
        <p:spPr bwMode="auto">
          <a:xfrm>
            <a:off x="457200" y="1752600"/>
            <a:ext cx="7467600" cy="401648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God </a:t>
            </a:r>
            <a:r>
              <a:rPr lang="en-US" sz="3400" b="1" u="sng" dirty="0">
                <a:solidFill>
                  <a:schemeClr val="bg1"/>
                </a:solidFill>
                <a:effectLst>
                  <a:outerShdw blurRad="38100" dist="38100" dir="2700000" algn="tl">
                    <a:srgbClr val="C0C0C0"/>
                  </a:outerShdw>
                </a:effectLst>
                <a:latin typeface="Arial Black" pitchFamily="34" charset="0"/>
              </a:rPr>
              <a:t>commands</a:t>
            </a:r>
            <a:r>
              <a:rPr lang="en-US" sz="3400" b="1" dirty="0">
                <a:solidFill>
                  <a:schemeClr val="bg1"/>
                </a:solidFill>
                <a:effectLst>
                  <a:outerShdw blurRad="38100" dist="38100" dir="2700000" algn="tl">
                    <a:srgbClr val="C0C0C0"/>
                  </a:outerShdw>
                </a:effectLst>
                <a:latin typeface="Calibri" pitchFamily="34" charset="0"/>
              </a:rPr>
              <a:t> us to forgive others as He has forgiven us (Ephesians 4:32). Jesus said that if we don’t forgive others, we will not be forgiven (Matthew 6:14-15). </a:t>
            </a:r>
          </a:p>
          <a:p>
            <a:pPr>
              <a:spcBef>
                <a:spcPct val="50000"/>
              </a:spcBef>
            </a:pPr>
            <a:r>
              <a:rPr lang="en-US" sz="3400" b="1" dirty="0">
                <a:solidFill>
                  <a:schemeClr val="bg1"/>
                </a:solidFill>
                <a:effectLst>
                  <a:outerShdw blurRad="38100" dist="38100" dir="2700000" algn="tl">
                    <a:srgbClr val="C0C0C0"/>
                  </a:outerShdw>
                </a:effectLst>
                <a:latin typeface="Calibri" pitchFamily="34" charset="0"/>
              </a:rPr>
              <a:t>Sin requires forgiveness if </a:t>
            </a:r>
            <a:r>
              <a:rPr lang="en-US" sz="3400" b="1" u="sng" dirty="0">
                <a:solidFill>
                  <a:schemeClr val="bg1"/>
                </a:solidFill>
                <a:effectLst>
                  <a:outerShdw blurRad="38100" dist="38100" dir="2700000" algn="tl">
                    <a:srgbClr val="C0C0C0"/>
                  </a:outerShdw>
                </a:effectLst>
                <a:latin typeface="Calibri" pitchFamily="34" charset="0"/>
              </a:rPr>
              <a:t>reconciliation and/or restoration</a:t>
            </a:r>
            <a:r>
              <a:rPr lang="en-US" sz="3400" b="1" dirty="0">
                <a:solidFill>
                  <a:schemeClr val="bg1"/>
                </a:solidFill>
                <a:effectLst>
                  <a:outerShdw blurRad="38100" dist="38100" dir="2700000" algn="tl">
                    <a:srgbClr val="C0C0C0"/>
                  </a:outerShdw>
                </a:effectLst>
                <a:latin typeface="Calibri" pitchFamily="34" charset="0"/>
              </a:rPr>
              <a:t> is to occur.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500"/>
                                        </p:tgtEl>
                                        <p:attrNameLst>
                                          <p:attrName>style.visibility</p:attrName>
                                        </p:attrNameLst>
                                      </p:cBhvr>
                                      <p:to>
                                        <p:strVal val="visible"/>
                                      </p:to>
                                    </p:set>
                                    <p:animEffect transition="in" filter="strips(downLeft)">
                                      <p:cBhvr>
                                        <p:cTn id="7"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190500" y="4572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Why must we forgive? </a:t>
            </a:r>
          </a:p>
        </p:txBody>
      </p:sp>
      <p:sp>
        <p:nvSpPr>
          <p:cNvPr id="106500" name="Text Box 4"/>
          <p:cNvSpPr txBox="1">
            <a:spLocks noChangeArrowheads="1"/>
          </p:cNvSpPr>
          <p:nvPr/>
        </p:nvSpPr>
        <p:spPr bwMode="auto">
          <a:xfrm>
            <a:off x="304800" y="1524000"/>
            <a:ext cx="8382000" cy="1138773"/>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3400" b="1" dirty="0">
                <a:solidFill>
                  <a:schemeClr val="bg1"/>
                </a:solidFill>
                <a:effectLst>
                  <a:outerShdw blurRad="38100" dist="38100" dir="2700000" algn="tl">
                    <a:srgbClr val="C0C0C0"/>
                  </a:outerShdw>
                </a:effectLst>
                <a:latin typeface="Calibri" pitchFamily="34" charset="0"/>
              </a:rPr>
              <a:t>Apologies like “I’m sorry,” or responses like “That’s OK” don’t settle sin issues. </a:t>
            </a:r>
          </a:p>
        </p:txBody>
      </p:sp>
      <p:sp>
        <p:nvSpPr>
          <p:cNvPr id="6" name="Text Box 4"/>
          <p:cNvSpPr txBox="1">
            <a:spLocks noChangeArrowheads="1"/>
          </p:cNvSpPr>
          <p:nvPr/>
        </p:nvSpPr>
        <p:spPr bwMode="auto">
          <a:xfrm>
            <a:off x="304800" y="3048000"/>
            <a:ext cx="7620000" cy="3231654"/>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3400" b="1" dirty="0">
                <a:solidFill>
                  <a:schemeClr val="bg1"/>
                </a:solidFill>
                <a:effectLst>
                  <a:outerShdw blurRad="38100" dist="38100" dir="2700000" algn="tl">
                    <a:srgbClr val="C0C0C0"/>
                  </a:outerShdw>
                </a:effectLst>
                <a:latin typeface="Calibri" pitchFamily="34" charset="0"/>
              </a:rPr>
              <a:t>Sin must be confessed (</a:t>
            </a:r>
            <a:r>
              <a:rPr lang="en-US" sz="3400" b="1" dirty="0" err="1">
                <a:solidFill>
                  <a:schemeClr val="bg1"/>
                </a:solidFill>
                <a:effectLst>
                  <a:outerShdw blurRad="38100" dist="38100" dir="2700000" algn="tl">
                    <a:srgbClr val="C0C0C0"/>
                  </a:outerShdw>
                </a:effectLst>
                <a:latin typeface="Calibri" pitchFamily="34" charset="0"/>
              </a:rPr>
              <a:t>eg</a:t>
            </a:r>
            <a:r>
              <a:rPr lang="en-US" sz="3400" b="1" dirty="0">
                <a:solidFill>
                  <a:schemeClr val="bg1"/>
                </a:solidFill>
                <a:effectLst>
                  <a:outerShdw blurRad="38100" dist="38100" dir="2700000" algn="tl">
                    <a:srgbClr val="C0C0C0"/>
                  </a:outerShdw>
                </a:effectLst>
                <a:latin typeface="Calibri" pitchFamily="34" charset="0"/>
              </a:rPr>
              <a:t>. God has convicted me of my sin of… I confess it to Him and to you) and forgiveness sought (</a:t>
            </a:r>
            <a:r>
              <a:rPr lang="en-US" sz="3400" b="1" dirty="0" err="1">
                <a:solidFill>
                  <a:schemeClr val="bg1"/>
                </a:solidFill>
                <a:effectLst>
                  <a:outerShdw blurRad="38100" dist="38100" dir="2700000" algn="tl">
                    <a:srgbClr val="C0C0C0"/>
                  </a:outerShdw>
                </a:effectLst>
                <a:latin typeface="Calibri" pitchFamily="34" charset="0"/>
              </a:rPr>
              <a:t>eg</a:t>
            </a:r>
            <a:r>
              <a:rPr lang="en-US" sz="3400" b="1" dirty="0">
                <a:solidFill>
                  <a:schemeClr val="bg1"/>
                </a:solidFill>
                <a:effectLst>
                  <a:outerShdw blurRad="38100" dist="38100" dir="2700000" algn="tl">
                    <a:srgbClr val="C0C0C0"/>
                  </a:outerShdw>
                </a:effectLst>
                <a:latin typeface="Calibri" pitchFamily="34" charset="0"/>
              </a:rPr>
              <a:t>. I want to ask your forgiveness for… Will you please forgive 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500"/>
                                        </p:tgtEl>
                                        <p:attrNameLst>
                                          <p:attrName>style.visibility</p:attrName>
                                        </p:attrNameLst>
                                      </p:cBhvr>
                                      <p:to>
                                        <p:strVal val="visible"/>
                                      </p:to>
                                    </p:set>
                                    <p:animEffect transition="in" filter="strips(downLeft)">
                                      <p:cBhvr>
                                        <p:cTn id="7" dur="500"/>
                                        <p:tgtEl>
                                          <p:spTgt spid="10650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53340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Why must we forgive:</a:t>
            </a:r>
          </a:p>
        </p:txBody>
      </p:sp>
      <p:pic>
        <p:nvPicPr>
          <p:cNvPr id="3" name="Picture 2">
            <a:extLst>
              <a:ext uri="{FF2B5EF4-FFF2-40B4-BE49-F238E27FC236}">
                <a16:creationId xmlns:a16="http://schemas.microsoft.com/office/drawing/2014/main" id="{87EA9A47-2772-47EE-9F87-CA4F273D32A4}"/>
              </a:ext>
            </a:extLst>
          </p:cNvPr>
          <p:cNvPicPr>
            <a:picLocks noChangeAspect="1"/>
          </p:cNvPicPr>
          <p:nvPr/>
        </p:nvPicPr>
        <p:blipFill>
          <a:blip r:embed="rId2"/>
          <a:stretch>
            <a:fillRect/>
          </a:stretch>
        </p:blipFill>
        <p:spPr>
          <a:xfrm>
            <a:off x="152400" y="1447800"/>
            <a:ext cx="8547333" cy="1475360"/>
          </a:xfrm>
          <a:prstGeom prst="rect">
            <a:avLst/>
          </a:prstGeom>
        </p:spPr>
      </p:pic>
      <p:sp>
        <p:nvSpPr>
          <p:cNvPr id="6" name="Text Box 2"/>
          <p:cNvSpPr txBox="1">
            <a:spLocks noChangeArrowheads="1"/>
          </p:cNvSpPr>
          <p:nvPr/>
        </p:nvSpPr>
        <p:spPr bwMode="auto">
          <a:xfrm>
            <a:off x="304800" y="3124200"/>
            <a:ext cx="7321667" cy="2062103"/>
          </a:xfrm>
          <a:prstGeom prst="rect">
            <a:avLst/>
          </a:prstGeom>
          <a:noFill/>
          <a:ln w="9525">
            <a:noFill/>
            <a:miter lim="800000"/>
            <a:headEnd/>
            <a:tailEnd/>
          </a:ln>
          <a:effectLst/>
        </p:spPr>
        <p:txBody>
          <a:bodyPr wrap="square">
            <a:spAutoFit/>
          </a:bodyPr>
          <a:lstStyle/>
          <a:p>
            <a:pPr marL="571500" indent="-571500">
              <a:spcBef>
                <a:spcPct val="50000"/>
              </a:spcBef>
              <a:buFont typeface="Arial" panose="020B0604020202020204" pitchFamily="34" charset="0"/>
              <a:buChar char="•"/>
            </a:pPr>
            <a:r>
              <a:rPr lang="en-US" sz="3200" b="1" dirty="0">
                <a:solidFill>
                  <a:schemeClr val="bg1"/>
                </a:solidFill>
                <a:effectLst>
                  <a:outerShdw blurRad="38100" dist="38100" dir="2700000" algn="tl">
                    <a:srgbClr val="C0C0C0"/>
                  </a:outerShdw>
                </a:effectLst>
                <a:latin typeface="Calibri" pitchFamily="34" charset="0"/>
              </a:rPr>
              <a:t>To forgive is a duty, a commandment – forgiveness is the evidence that I understand my forgiveness from God (RG 11/21/2021).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164123" y="457200"/>
            <a:ext cx="8763000" cy="140038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Forgiveness has two aspects: </a:t>
            </a:r>
          </a:p>
          <a:p>
            <a:pPr>
              <a:spcBef>
                <a:spcPct val="50000"/>
              </a:spcBef>
            </a:pPr>
            <a:r>
              <a:rPr lang="en-US" sz="3400" b="1" dirty="0">
                <a:solidFill>
                  <a:schemeClr val="bg1"/>
                </a:solidFill>
                <a:effectLst>
                  <a:outerShdw blurRad="38100" dist="38100" dir="2700000" algn="tl">
                    <a:srgbClr val="C0C0C0"/>
                  </a:outerShdw>
                </a:effectLst>
                <a:latin typeface="Calibri" pitchFamily="34" charset="0"/>
              </a:rPr>
              <a:t>             </a:t>
            </a:r>
            <a:r>
              <a:rPr lang="en-US" sz="3400" b="1" u="sng" dirty="0">
                <a:solidFill>
                  <a:schemeClr val="bg1"/>
                </a:solidFill>
                <a:effectLst>
                  <a:outerShdw blurRad="38100" dist="38100" dir="2700000" algn="tl">
                    <a:srgbClr val="C0C0C0"/>
                  </a:outerShdw>
                </a:effectLst>
                <a:latin typeface="Calibri" pitchFamily="34" charset="0"/>
              </a:rPr>
              <a:t>Attitudinal</a:t>
            </a:r>
            <a:r>
              <a:rPr lang="en-US" sz="3400" b="1" dirty="0">
                <a:solidFill>
                  <a:schemeClr val="bg1"/>
                </a:solidFill>
                <a:effectLst>
                  <a:outerShdw blurRad="38100" dist="38100" dir="2700000" algn="tl">
                    <a:srgbClr val="C0C0C0"/>
                  </a:outerShdw>
                </a:effectLst>
                <a:latin typeface="Calibri" pitchFamily="34" charset="0"/>
              </a:rPr>
              <a:t> and </a:t>
            </a:r>
            <a:r>
              <a:rPr lang="en-US" sz="3400" b="1" u="sng" dirty="0">
                <a:solidFill>
                  <a:schemeClr val="bg1"/>
                </a:solidFill>
                <a:effectLst>
                  <a:outerShdw blurRad="38100" dist="38100" dir="2700000" algn="tl">
                    <a:srgbClr val="C0C0C0"/>
                  </a:outerShdw>
                </a:effectLst>
                <a:latin typeface="Calibri" pitchFamily="34" charset="0"/>
              </a:rPr>
              <a:t>Transactional</a:t>
            </a:r>
            <a:r>
              <a:rPr lang="en-US" sz="3400" b="1" dirty="0">
                <a:solidFill>
                  <a:schemeClr val="bg1"/>
                </a:solidFill>
                <a:effectLst>
                  <a:outerShdw blurRad="38100" dist="38100" dir="2700000" algn="tl">
                    <a:srgbClr val="C0C0C0"/>
                  </a:outerShdw>
                </a:effectLst>
                <a:latin typeface="Calibri" pitchFamily="34" charset="0"/>
              </a:rPr>
              <a:t> </a:t>
            </a:r>
          </a:p>
        </p:txBody>
      </p:sp>
      <p:sp>
        <p:nvSpPr>
          <p:cNvPr id="106500" name="Text Box 4"/>
          <p:cNvSpPr txBox="1">
            <a:spLocks noChangeArrowheads="1"/>
          </p:cNvSpPr>
          <p:nvPr/>
        </p:nvSpPr>
        <p:spPr bwMode="auto">
          <a:xfrm>
            <a:off x="164123" y="2133600"/>
            <a:ext cx="7519182" cy="3970318"/>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We must have a spirit of attitudinal forgiveness even if there is not yet a transaction of forgiveness (Matt 18:35; Mark 11:25; Luke 23:34; Acts 7:59). </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&gt; Attitudinal – from the heart and soon Matt 18:35)</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&gt; Transactional – by evidence of genuine repentance – over time (if ever…) (Luke 17:3-4)</a:t>
            </a:r>
          </a:p>
        </p:txBody>
      </p:sp>
    </p:spTree>
    <p:extLst>
      <p:ext uri="{BB962C8B-B14F-4D97-AF65-F5344CB8AC3E}">
        <p14:creationId xmlns:p14="http://schemas.microsoft.com/office/powerpoint/2010/main" val="203359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strips(downLeft)">
                                      <p:cBhvr>
                                        <p:cTn id="7" dur="500"/>
                                        <p:tgtEl>
                                          <p:spTgt spid="10649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strips(downLeft)">
                                      <p:cBhvr>
                                        <p:cTn id="12"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139977" y="152400"/>
            <a:ext cx="8763000" cy="954107"/>
          </a:xfrm>
          <a:prstGeom prst="rect">
            <a:avLst/>
          </a:prstGeom>
          <a:noFill/>
          <a:ln w="9525">
            <a:noFill/>
            <a:miter lim="800000"/>
            <a:headEnd/>
            <a:tailEnd/>
          </a:ln>
          <a:effectLst/>
        </p:spPr>
        <p:txBody>
          <a:bodyPr>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Attitudinal forgiveness – from the heart and soon (Matt. 18:35)</a:t>
            </a:r>
          </a:p>
        </p:txBody>
      </p:sp>
      <p:sp>
        <p:nvSpPr>
          <p:cNvPr id="106500" name="Text Box 4"/>
          <p:cNvSpPr txBox="1">
            <a:spLocks noChangeArrowheads="1"/>
          </p:cNvSpPr>
          <p:nvPr/>
        </p:nvSpPr>
        <p:spPr bwMode="auto">
          <a:xfrm>
            <a:off x="139977" y="1371600"/>
            <a:ext cx="7736332" cy="5909310"/>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We must have a spirit of attitudinal forgiveness even if there is not yet a transaction of forgiveness (Matt 18:35; Mark 11:25; Luke 23:34; Acts 7:59). </a:t>
            </a:r>
          </a:p>
          <a:p>
            <a:pPr>
              <a:spcBef>
                <a:spcPct val="50000"/>
              </a:spcBef>
            </a:pPr>
            <a:endParaRPr lang="en-US" sz="2800" b="1" dirty="0">
              <a:solidFill>
                <a:schemeClr val="bg1"/>
              </a:solidFill>
              <a:effectLst>
                <a:outerShdw blurRad="38100" dist="38100" dir="2700000" algn="tl">
                  <a:srgbClr val="C0C0C0"/>
                </a:outerShdw>
              </a:effectLst>
              <a:latin typeface="Calibri" pitchFamily="34" charset="0"/>
            </a:endParaRP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Not necessary to communicate it to your offender unless they ask forgiveness. </a:t>
            </a:r>
          </a:p>
          <a:p>
            <a:pPr>
              <a:spcBef>
                <a:spcPct val="50000"/>
              </a:spcBef>
            </a:pPr>
            <a:endParaRPr lang="en-US" sz="2800" b="1" dirty="0">
              <a:solidFill>
                <a:schemeClr val="bg1"/>
              </a:solidFill>
              <a:effectLst>
                <a:outerShdw blurRad="38100" dist="38100" dir="2700000" algn="tl">
                  <a:srgbClr val="C0C0C0"/>
                </a:outerShdw>
              </a:effectLst>
              <a:latin typeface="Calibri" pitchFamily="34" charset="0"/>
            </a:endParaRP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If offender doesn’t ask, we don’t </a:t>
            </a:r>
            <a:r>
              <a:rPr lang="en-US" sz="2800" b="1" u="sng" dirty="0">
                <a:solidFill>
                  <a:schemeClr val="bg1"/>
                </a:solidFill>
                <a:effectLst>
                  <a:outerShdw blurRad="38100" dist="38100" dir="2700000" algn="tl">
                    <a:srgbClr val="C0C0C0"/>
                  </a:outerShdw>
                </a:effectLst>
                <a:latin typeface="Calibri" pitchFamily="34" charset="0"/>
              </a:rPr>
              <a:t>announce</a:t>
            </a:r>
            <a:r>
              <a:rPr lang="en-US" sz="2800" b="1" dirty="0">
                <a:solidFill>
                  <a:schemeClr val="bg1"/>
                </a:solidFill>
                <a:effectLst>
                  <a:outerShdw blurRad="38100" dist="38100" dir="2700000" algn="tl">
                    <a:srgbClr val="C0C0C0"/>
                  </a:outerShdw>
                </a:effectLst>
                <a:latin typeface="Calibri" pitchFamily="34" charset="0"/>
              </a:rPr>
              <a:t>  forgiveness. To do so would be a method of devious and dishonest confrontation. </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a:t>
            </a:r>
          </a:p>
        </p:txBody>
      </p:sp>
    </p:spTree>
    <p:extLst>
      <p:ext uri="{BB962C8B-B14F-4D97-AF65-F5344CB8AC3E}">
        <p14:creationId xmlns:p14="http://schemas.microsoft.com/office/powerpoint/2010/main" val="21177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strips(downLeft)">
                                      <p:cBhvr>
                                        <p:cTn id="7" dur="500"/>
                                        <p:tgtEl>
                                          <p:spTgt spid="10649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strips(downLeft)">
                                      <p:cBhvr>
                                        <p:cTn id="12"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148883" y="2286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Attitudinal forgiveness -</a:t>
            </a:r>
          </a:p>
        </p:txBody>
      </p:sp>
      <p:sp>
        <p:nvSpPr>
          <p:cNvPr id="106500" name="Text Box 4"/>
          <p:cNvSpPr txBox="1">
            <a:spLocks noChangeArrowheads="1"/>
          </p:cNvSpPr>
          <p:nvPr/>
        </p:nvSpPr>
        <p:spPr bwMode="auto">
          <a:xfrm>
            <a:off x="232117" y="920353"/>
            <a:ext cx="8679766" cy="6294031"/>
          </a:xfrm>
          <a:prstGeom prst="rect">
            <a:avLst/>
          </a:prstGeom>
          <a:noFill/>
          <a:ln w="9525">
            <a:noFill/>
            <a:miter lim="800000"/>
            <a:headEnd/>
            <a:tailEnd/>
          </a:ln>
          <a:effectLst/>
        </p:spPr>
        <p:txBody>
          <a:bodyPr wrap="square">
            <a:spAutoFit/>
          </a:bodyPr>
          <a:lstStyle/>
          <a:p>
            <a:pPr>
              <a:spcBef>
                <a:spcPct val="50000"/>
              </a:spcBef>
            </a:pPr>
            <a:r>
              <a:rPr lang="en-US" sz="2600" b="1" dirty="0">
                <a:solidFill>
                  <a:schemeClr val="bg1"/>
                </a:solidFill>
                <a:effectLst>
                  <a:outerShdw blurRad="38100" dist="38100" dir="2700000" algn="tl">
                    <a:srgbClr val="C0C0C0"/>
                  </a:outerShdw>
                </a:effectLst>
                <a:latin typeface="Calibri" pitchFamily="34" charset="0"/>
              </a:rPr>
              <a:t>	&gt; Attitudinal choice, whenever you have something </a:t>
            </a:r>
            <a:r>
              <a:rPr lang="en-US" sz="2800" b="1" u="sng" dirty="0">
                <a:solidFill>
                  <a:schemeClr val="bg1"/>
                </a:solidFill>
                <a:effectLst>
                  <a:outerShdw blurRad="38100" dist="38100" dir="2700000" algn="tl">
                    <a:srgbClr val="C0C0C0"/>
                  </a:outerShdw>
                </a:effectLst>
                <a:latin typeface="Calibri" pitchFamily="34" charset="0"/>
              </a:rPr>
              <a:t>against</a:t>
            </a:r>
            <a:r>
              <a:rPr lang="en-US" sz="2600" b="1" dirty="0">
                <a:solidFill>
                  <a:schemeClr val="bg1"/>
                </a:solidFill>
                <a:effectLst>
                  <a:outerShdw blurRad="38100" dist="38100" dir="2700000" algn="tl">
                    <a:srgbClr val="C0C0C0"/>
                  </a:outerShdw>
                </a:effectLst>
                <a:latin typeface="Calibri" pitchFamily="34" charset="0"/>
              </a:rPr>
              <a:t> someone.  Colossians 3:13</a:t>
            </a:r>
          </a:p>
          <a:p>
            <a:pPr>
              <a:spcBef>
                <a:spcPct val="50000"/>
              </a:spcBef>
            </a:pPr>
            <a:r>
              <a:rPr lang="en-US" sz="2600" b="1" dirty="0">
                <a:solidFill>
                  <a:schemeClr val="bg1"/>
                </a:solidFill>
                <a:effectLst>
                  <a:outerShdw blurRad="38100" dist="38100" dir="2700000" algn="tl">
                    <a:srgbClr val="C0C0C0"/>
                  </a:outerShdw>
                </a:effectLst>
                <a:latin typeface="Calibri" pitchFamily="34" charset="0"/>
              </a:rPr>
              <a:t>        	&gt; God’s commandment</a:t>
            </a:r>
          </a:p>
          <a:p>
            <a:pPr>
              <a:spcBef>
                <a:spcPct val="50000"/>
              </a:spcBef>
            </a:pPr>
            <a:r>
              <a:rPr lang="en-US" sz="2600" b="1" dirty="0">
                <a:solidFill>
                  <a:schemeClr val="bg1"/>
                </a:solidFill>
                <a:effectLst>
                  <a:outerShdw blurRad="38100" dist="38100" dir="2700000" algn="tl">
                    <a:srgbClr val="C0C0C0"/>
                  </a:outerShdw>
                </a:effectLst>
                <a:latin typeface="Calibri" pitchFamily="34" charset="0"/>
              </a:rPr>
              <a:t>	&gt; My obedience to God </a:t>
            </a:r>
          </a:p>
          <a:p>
            <a:pPr>
              <a:spcBef>
                <a:spcPct val="50000"/>
              </a:spcBef>
            </a:pPr>
            <a:r>
              <a:rPr lang="en-US" sz="2600" b="1" dirty="0">
                <a:solidFill>
                  <a:schemeClr val="bg1"/>
                </a:solidFill>
                <a:effectLst>
                  <a:outerShdw blurRad="38100" dist="38100" dir="2700000" algn="tl">
                    <a:srgbClr val="C0C0C0"/>
                  </a:outerShdw>
                </a:effectLst>
                <a:latin typeface="Calibri" pitchFamily="34" charset="0"/>
              </a:rPr>
              <a:t>	&gt; Prepares my heart if my offender seeks forgiveness and repents.</a:t>
            </a:r>
          </a:p>
          <a:p>
            <a:pPr>
              <a:spcBef>
                <a:spcPct val="50000"/>
              </a:spcBef>
            </a:pPr>
            <a:r>
              <a:rPr lang="en-US" sz="2600" b="1" dirty="0">
                <a:solidFill>
                  <a:schemeClr val="bg1"/>
                </a:solidFill>
                <a:effectLst>
                  <a:outerShdw blurRad="38100" dist="38100" dir="2700000" algn="tl">
                    <a:srgbClr val="C0C0C0"/>
                  </a:outerShdw>
                </a:effectLst>
                <a:latin typeface="Calibri" pitchFamily="34" charset="0"/>
              </a:rPr>
              <a:t>	&gt; Allows for potential reconciliation on my part</a:t>
            </a:r>
          </a:p>
          <a:p>
            <a:pPr>
              <a:spcBef>
                <a:spcPct val="50000"/>
              </a:spcBef>
            </a:pPr>
            <a:r>
              <a:rPr lang="en-US" sz="2600" b="1" dirty="0">
                <a:solidFill>
                  <a:schemeClr val="bg1"/>
                </a:solidFill>
                <a:effectLst>
                  <a:outerShdw blurRad="38100" dist="38100" dir="2700000" algn="tl">
                    <a:srgbClr val="C0C0C0"/>
                  </a:outerShdw>
                </a:effectLst>
                <a:latin typeface="Calibri" pitchFamily="34" charset="0"/>
              </a:rPr>
              <a:t>	&gt; Even if a sinner does not repent, there is to be attitudinal forgiveness  (Mark 11:25-26). </a:t>
            </a:r>
          </a:p>
          <a:p>
            <a:pPr>
              <a:spcBef>
                <a:spcPct val="50000"/>
              </a:spcBef>
            </a:pPr>
            <a:r>
              <a:rPr lang="en-US" sz="2600" b="1" dirty="0">
                <a:solidFill>
                  <a:schemeClr val="bg1"/>
                </a:solidFill>
                <a:effectLst>
                  <a:outerShdw blurRad="38100" dist="38100" dir="2700000" algn="tl">
                    <a:srgbClr val="C0C0C0"/>
                  </a:outerShdw>
                </a:effectLst>
                <a:latin typeface="Calibri" pitchFamily="34" charset="0"/>
              </a:rPr>
              <a:t>This is what Christ modeled on the cross, and Stephen exemplified as he was being stoned (Luke 23:34, Acts 7:60</a:t>
            </a:r>
          </a:p>
          <a:p>
            <a:pPr>
              <a:spcBef>
                <a:spcPct val="50000"/>
              </a:spcBef>
            </a:pPr>
            <a:endParaRPr lang="en-US" sz="26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51524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strips(downLeft)">
                                      <p:cBhvr>
                                        <p:cTn id="7" dur="500"/>
                                        <p:tgtEl>
                                          <p:spTgt spid="10649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strips(downLeft)">
                                      <p:cBhvr>
                                        <p:cTn id="12"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130206" y="381000"/>
            <a:ext cx="87630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Transactional forgiveness – offender asks forgiveness is demonstrating repentance.</a:t>
            </a:r>
          </a:p>
        </p:txBody>
      </p:sp>
      <p:sp>
        <p:nvSpPr>
          <p:cNvPr id="106500" name="Text Box 4"/>
          <p:cNvSpPr txBox="1">
            <a:spLocks noChangeArrowheads="1"/>
          </p:cNvSpPr>
          <p:nvPr/>
        </p:nvSpPr>
        <p:spPr bwMode="auto">
          <a:xfrm>
            <a:off x="228600" y="2057400"/>
            <a:ext cx="8099394" cy="3539430"/>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Transactional – by evidence of genuine repentance – over time (if ever…) (Luke 17:3-4)</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&gt; Observed genuine and sincere repentance</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&gt; Provides for reconciliation and restoration</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&gt; May be slow or may never occur</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a:t>
            </a:r>
          </a:p>
        </p:txBody>
      </p:sp>
    </p:spTree>
    <p:extLst>
      <p:ext uri="{BB962C8B-B14F-4D97-AF65-F5344CB8AC3E}">
        <p14:creationId xmlns:p14="http://schemas.microsoft.com/office/powerpoint/2010/main" val="372168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strips(downLeft)">
                                      <p:cBhvr>
                                        <p:cTn id="7" dur="500"/>
                                        <p:tgtEl>
                                          <p:spTgt spid="10649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strips(downLeft)">
                                      <p:cBhvr>
                                        <p:cTn id="12"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8610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Misconceptions about forgiveness </a:t>
            </a:r>
          </a:p>
        </p:txBody>
      </p:sp>
      <p:sp>
        <p:nvSpPr>
          <p:cNvPr id="106499" name="Text Box 3"/>
          <p:cNvSpPr txBox="1">
            <a:spLocks noChangeArrowheads="1"/>
          </p:cNvSpPr>
          <p:nvPr/>
        </p:nvSpPr>
        <p:spPr bwMode="auto">
          <a:xfrm>
            <a:off x="190500" y="1511822"/>
            <a:ext cx="8763000" cy="113877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It is hypocritical to forgive when you don’t “feel” like it. </a:t>
            </a:r>
          </a:p>
        </p:txBody>
      </p:sp>
      <p:sp>
        <p:nvSpPr>
          <p:cNvPr id="106500" name="Text Box 4"/>
          <p:cNvSpPr txBox="1">
            <a:spLocks noChangeArrowheads="1"/>
          </p:cNvSpPr>
          <p:nvPr/>
        </p:nvSpPr>
        <p:spPr bwMode="auto">
          <a:xfrm>
            <a:off x="381000" y="3352800"/>
            <a:ext cx="83820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It is a misconception that forgiveness is a </a:t>
            </a:r>
            <a:r>
              <a:rPr lang="en-US" sz="3400" u="sng" dirty="0">
                <a:solidFill>
                  <a:schemeClr val="bg1"/>
                </a:solidFill>
                <a:effectLst>
                  <a:outerShdw blurRad="38100" dist="38100" dir="2700000" algn="tl">
                    <a:srgbClr val="C0C0C0"/>
                  </a:outerShdw>
                </a:effectLst>
                <a:latin typeface="Arial Black" pitchFamily="34" charset="0"/>
              </a:rPr>
              <a:t>feeling</a:t>
            </a:r>
            <a:r>
              <a:rPr lang="en-US" sz="3400" b="1" dirty="0">
                <a:solidFill>
                  <a:schemeClr val="bg1"/>
                </a:solidFill>
                <a:effectLst>
                  <a:outerShdw blurRad="38100" dist="38100" dir="2700000" algn="tl">
                    <a:srgbClr val="C0C0C0"/>
                  </a:outerShdw>
                </a:effectLst>
                <a:latin typeface="Calibri" pitchFamily="34" charset="0"/>
              </a:rPr>
              <a:t>.  Luke 17:3-10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fade">
                                      <p:cBhvr>
                                        <p:cTn id="7" dur="500"/>
                                        <p:tgtEl>
                                          <p:spTgt spid="106498"/>
                                        </p:tgtEl>
                                      </p:cBhvr>
                                    </p:animEffect>
                                    <p:anim calcmode="lin" valueType="num">
                                      <p:cBhvr>
                                        <p:cTn id="8" dur="500" fill="hold"/>
                                        <p:tgtEl>
                                          <p:spTgt spid="106498"/>
                                        </p:tgtEl>
                                        <p:attrNameLst>
                                          <p:attrName>ppt_x</p:attrName>
                                        </p:attrNameLst>
                                      </p:cBhvr>
                                      <p:tavLst>
                                        <p:tav tm="0">
                                          <p:val>
                                            <p:strVal val="#ppt_x"/>
                                          </p:val>
                                        </p:tav>
                                        <p:tav tm="100000">
                                          <p:val>
                                            <p:strVal val="#ppt_x"/>
                                          </p:val>
                                        </p:tav>
                                      </p:tavLst>
                                    </p:anim>
                                    <p:anim calcmode="lin" valueType="num">
                                      <p:cBhvr>
                                        <p:cTn id="9" dur="500" fill="hold"/>
                                        <p:tgtEl>
                                          <p:spTgt spid="10649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6499"/>
                                        </p:tgtEl>
                                        <p:attrNameLst>
                                          <p:attrName>style.visibility</p:attrName>
                                        </p:attrNameLst>
                                      </p:cBhvr>
                                      <p:to>
                                        <p:strVal val="visible"/>
                                      </p:to>
                                    </p:set>
                                    <p:animEffect transition="in" filter="strips(downLeft)">
                                      <p:cBhvr>
                                        <p:cTn id="14" dur="500"/>
                                        <p:tgtEl>
                                          <p:spTgt spid="106499"/>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06500"/>
                                        </p:tgtEl>
                                        <p:attrNameLst>
                                          <p:attrName>style.visibility</p:attrName>
                                        </p:attrNameLst>
                                      </p:cBhvr>
                                      <p:to>
                                        <p:strVal val="visible"/>
                                      </p:to>
                                    </p:set>
                                    <p:animEffect transition="in" filter="strips(downLeft)">
                                      <p:cBhvr>
                                        <p:cTn id="19"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p:bldP spid="1065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609600" y="914400"/>
            <a:ext cx="8382000" cy="5016758"/>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Key Scripture passages to guide our discussion:</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Matthew 6: 12-14</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Matthew 18:21-35</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Luke 17: 3-4</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Ephesians 4:32</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1 John 1:9</a:t>
            </a:r>
          </a:p>
          <a:p>
            <a:pPr>
              <a:spcBef>
                <a:spcPct val="50000"/>
              </a:spcBef>
            </a:pPr>
            <a:endParaRPr lang="en-US" sz="32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1002551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8610600" cy="523220"/>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Misconceptions about forgiveness </a:t>
            </a:r>
          </a:p>
        </p:txBody>
      </p:sp>
      <p:sp>
        <p:nvSpPr>
          <p:cNvPr id="5" name="Text Box 4"/>
          <p:cNvSpPr txBox="1">
            <a:spLocks noChangeArrowheads="1"/>
          </p:cNvSpPr>
          <p:nvPr/>
        </p:nvSpPr>
        <p:spPr bwMode="auto">
          <a:xfrm>
            <a:off x="266700" y="3150596"/>
            <a:ext cx="8382000" cy="954107"/>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2800" b="1" dirty="0">
                <a:solidFill>
                  <a:schemeClr val="bg1"/>
                </a:solidFill>
                <a:effectLst>
                  <a:outerShdw blurRad="38100" dist="38100" dir="2700000" algn="tl">
                    <a:srgbClr val="C0C0C0"/>
                  </a:outerShdw>
                </a:effectLst>
                <a:latin typeface="Calibri" pitchFamily="34" charset="0"/>
              </a:rPr>
              <a:t>Forgiveness is not an act of the emotions, but an act of the will.</a:t>
            </a:r>
          </a:p>
        </p:txBody>
      </p:sp>
      <p:sp>
        <p:nvSpPr>
          <p:cNvPr id="6" name="Text Box 4"/>
          <p:cNvSpPr txBox="1">
            <a:spLocks noChangeArrowheads="1"/>
          </p:cNvSpPr>
          <p:nvPr/>
        </p:nvSpPr>
        <p:spPr bwMode="auto">
          <a:xfrm>
            <a:off x="242668" y="758267"/>
            <a:ext cx="8686800" cy="1384995"/>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2800" b="1" dirty="0">
                <a:solidFill>
                  <a:schemeClr val="bg1"/>
                </a:solidFill>
                <a:effectLst>
                  <a:outerShdw blurRad="38100" dist="38100" dir="2700000" algn="tl">
                    <a:srgbClr val="C0C0C0"/>
                  </a:outerShdw>
                </a:effectLst>
                <a:latin typeface="Calibri" pitchFamily="34" charset="0"/>
              </a:rPr>
              <a:t>We can’t command feelings. God commands us to forgive as an act of obedient service. John 13:17, James 1:25</a:t>
            </a:r>
          </a:p>
        </p:txBody>
      </p:sp>
      <p:sp>
        <p:nvSpPr>
          <p:cNvPr id="9" name="Text Box 4"/>
          <p:cNvSpPr txBox="1">
            <a:spLocks noChangeArrowheads="1"/>
          </p:cNvSpPr>
          <p:nvPr/>
        </p:nvSpPr>
        <p:spPr bwMode="auto">
          <a:xfrm>
            <a:off x="242668" y="4106288"/>
            <a:ext cx="7772400" cy="954107"/>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2800" b="1" dirty="0">
                <a:solidFill>
                  <a:schemeClr val="bg1"/>
                </a:solidFill>
                <a:effectLst>
                  <a:outerShdw blurRad="38100" dist="38100" dir="2700000" algn="tl">
                    <a:srgbClr val="C0C0C0"/>
                  </a:outerShdw>
                </a:effectLst>
                <a:latin typeface="Calibri" pitchFamily="34" charset="0"/>
              </a:rPr>
              <a:t>Forgiveness is to be granted when a sinner repents.  Luke 17:3-4a</a:t>
            </a:r>
          </a:p>
        </p:txBody>
      </p:sp>
      <p:sp>
        <p:nvSpPr>
          <p:cNvPr id="7" name="Text Box 4">
            <a:extLst>
              <a:ext uri="{FF2B5EF4-FFF2-40B4-BE49-F238E27FC236}">
                <a16:creationId xmlns:a16="http://schemas.microsoft.com/office/drawing/2014/main" id="{7B33A944-E5F1-482A-AE09-6BE1FD6E406A}"/>
              </a:ext>
            </a:extLst>
          </p:cNvPr>
          <p:cNvSpPr txBox="1">
            <a:spLocks noChangeArrowheads="1"/>
          </p:cNvSpPr>
          <p:nvPr/>
        </p:nvSpPr>
        <p:spPr bwMode="auto">
          <a:xfrm>
            <a:off x="228600" y="2144055"/>
            <a:ext cx="8686800" cy="954107"/>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2800" b="1" dirty="0">
                <a:solidFill>
                  <a:schemeClr val="bg1"/>
                </a:solidFill>
                <a:effectLst>
                  <a:outerShdw blurRad="38100" dist="38100" dir="2700000" algn="tl">
                    <a:srgbClr val="C0C0C0"/>
                  </a:outerShdw>
                </a:effectLst>
                <a:latin typeface="Calibri" pitchFamily="34" charset="0"/>
              </a:rPr>
              <a:t>Forgiveness is to be granted repeatedly, even the same day. Luke 17:4b</a:t>
            </a:r>
          </a:p>
        </p:txBody>
      </p:sp>
      <p:sp>
        <p:nvSpPr>
          <p:cNvPr id="8" name="Text Box 4">
            <a:extLst>
              <a:ext uri="{FF2B5EF4-FFF2-40B4-BE49-F238E27FC236}">
                <a16:creationId xmlns:a16="http://schemas.microsoft.com/office/drawing/2014/main" id="{DE175088-AB8D-4626-81AC-79A21BC222A4}"/>
              </a:ext>
            </a:extLst>
          </p:cNvPr>
          <p:cNvSpPr txBox="1">
            <a:spLocks noChangeArrowheads="1"/>
          </p:cNvSpPr>
          <p:nvPr/>
        </p:nvSpPr>
        <p:spPr bwMode="auto">
          <a:xfrm>
            <a:off x="242668" y="5105400"/>
            <a:ext cx="7467600" cy="1384995"/>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2800" b="1" dirty="0">
                <a:solidFill>
                  <a:schemeClr val="bg1"/>
                </a:solidFill>
                <a:effectLst>
                  <a:outerShdw blurRad="38100" dist="38100" dir="2700000" algn="tl">
                    <a:srgbClr val="C0C0C0"/>
                  </a:outerShdw>
                </a:effectLst>
                <a:latin typeface="Calibri" pitchFamily="34" charset="0"/>
              </a:rPr>
              <a:t>Christ declared that it is whom we put our faith in that determines whether we forgive or not.  Luke 17:5-6, John 16:9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Left)">
                                      <p:cBhvr>
                                        <p:cTn id="17" dur="500"/>
                                        <p:tgtEl>
                                          <p:spTgt spid="9"/>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strips(downLeft)">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strips(downLeft)">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8610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Misconceptions about forgiveness </a:t>
            </a:r>
          </a:p>
        </p:txBody>
      </p:sp>
      <p:sp>
        <p:nvSpPr>
          <p:cNvPr id="106499" name="Text Box 3"/>
          <p:cNvSpPr txBox="1">
            <a:spLocks noChangeArrowheads="1"/>
          </p:cNvSpPr>
          <p:nvPr/>
        </p:nvSpPr>
        <p:spPr bwMode="auto">
          <a:xfrm>
            <a:off x="228600" y="10668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We must </a:t>
            </a:r>
            <a:r>
              <a:rPr lang="en-US" sz="3400" u="sng" dirty="0">
                <a:solidFill>
                  <a:schemeClr val="bg1"/>
                </a:solidFill>
                <a:effectLst>
                  <a:outerShdw blurRad="38100" dist="38100" dir="2700000" algn="tl">
                    <a:srgbClr val="C0C0C0"/>
                  </a:outerShdw>
                </a:effectLst>
                <a:latin typeface="Arial Black" pitchFamily="34" charset="0"/>
              </a:rPr>
              <a:t>forget</a:t>
            </a:r>
            <a:r>
              <a:rPr lang="en-US" sz="3400" b="1" dirty="0">
                <a:solidFill>
                  <a:schemeClr val="bg1"/>
                </a:solidFill>
                <a:effectLst>
                  <a:outerShdw blurRad="38100" dist="38100" dir="2700000" algn="tl">
                    <a:srgbClr val="C0C0C0"/>
                  </a:outerShdw>
                </a:effectLst>
                <a:latin typeface="Calibri" pitchFamily="34" charset="0"/>
              </a:rPr>
              <a:t> to forgive.</a:t>
            </a:r>
          </a:p>
        </p:txBody>
      </p:sp>
      <p:sp>
        <p:nvSpPr>
          <p:cNvPr id="106500" name="Text Box 4"/>
          <p:cNvSpPr txBox="1">
            <a:spLocks noChangeArrowheads="1"/>
          </p:cNvSpPr>
          <p:nvPr/>
        </p:nvSpPr>
        <p:spPr bwMode="auto">
          <a:xfrm>
            <a:off x="381000" y="2386786"/>
            <a:ext cx="83820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It is a misconception that we are commanded to forget before we forgive or as we forgive. </a:t>
            </a:r>
          </a:p>
        </p:txBody>
      </p:sp>
      <p:sp>
        <p:nvSpPr>
          <p:cNvPr id="7" name="Text Box 4"/>
          <p:cNvSpPr txBox="1">
            <a:spLocks noChangeArrowheads="1"/>
          </p:cNvSpPr>
          <p:nvPr/>
        </p:nvSpPr>
        <p:spPr bwMode="auto">
          <a:xfrm>
            <a:off x="381000" y="3834586"/>
            <a:ext cx="7543800" cy="218521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Forgiving is active. Forgetting is passive and frequently happens when we grant biblical forgiveness, thereby choosing not to remember.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strips(downLeft)">
                                      <p:cBhvr>
                                        <p:cTn id="7" dur="500"/>
                                        <p:tgtEl>
                                          <p:spTgt spid="10649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strips(downLeft)">
                                      <p:cBhvr>
                                        <p:cTn id="12" dur="500"/>
                                        <p:tgtEl>
                                          <p:spTgt spid="10650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8610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Misconceptions about forgiveness </a:t>
            </a:r>
          </a:p>
        </p:txBody>
      </p:sp>
      <p:sp>
        <p:nvSpPr>
          <p:cNvPr id="106499" name="Text Box 3"/>
          <p:cNvSpPr txBox="1">
            <a:spLocks noChangeArrowheads="1"/>
          </p:cNvSpPr>
          <p:nvPr/>
        </p:nvSpPr>
        <p:spPr bwMode="auto">
          <a:xfrm>
            <a:off x="228600" y="1066800"/>
            <a:ext cx="8763000" cy="584775"/>
          </a:xfrm>
          <a:prstGeom prst="rect">
            <a:avLst/>
          </a:prstGeom>
          <a:noFill/>
          <a:ln w="9525">
            <a:noFill/>
            <a:miter lim="800000"/>
            <a:headEnd/>
            <a:tailEnd/>
          </a:ln>
          <a:effectLst/>
        </p:spPr>
        <p:txBody>
          <a:bodyPr>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To forgive is to </a:t>
            </a:r>
            <a:r>
              <a:rPr lang="en-US" sz="3200" u="sng" dirty="0">
                <a:solidFill>
                  <a:schemeClr val="bg1"/>
                </a:solidFill>
                <a:effectLst>
                  <a:outerShdw blurRad="38100" dist="38100" dir="2700000" algn="tl">
                    <a:srgbClr val="C0C0C0"/>
                  </a:outerShdw>
                </a:effectLst>
                <a:latin typeface="Arial Black" pitchFamily="34" charset="0"/>
              </a:rPr>
              <a:t>excuse</a:t>
            </a:r>
            <a:r>
              <a:rPr lang="en-US" sz="3200" b="1" dirty="0">
                <a:solidFill>
                  <a:schemeClr val="bg1"/>
                </a:solidFill>
                <a:effectLst>
                  <a:outerShdw blurRad="38100" dist="38100" dir="2700000" algn="tl">
                    <a:srgbClr val="C0C0C0"/>
                  </a:outerShdw>
                </a:effectLst>
                <a:latin typeface="Calibri" pitchFamily="34" charset="0"/>
              </a:rPr>
              <a:t> sin.</a:t>
            </a:r>
          </a:p>
        </p:txBody>
      </p:sp>
      <p:sp>
        <p:nvSpPr>
          <p:cNvPr id="106500" name="Text Box 4"/>
          <p:cNvSpPr txBox="1">
            <a:spLocks noChangeArrowheads="1"/>
          </p:cNvSpPr>
          <p:nvPr/>
        </p:nvSpPr>
        <p:spPr bwMode="auto">
          <a:xfrm>
            <a:off x="381000" y="2335887"/>
            <a:ext cx="8763000" cy="1569660"/>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Forgiveness does not include excusing sin.  Excusing sin is a form of minimizing sin; of not taking it seriously. </a:t>
            </a:r>
          </a:p>
        </p:txBody>
      </p:sp>
      <p:sp>
        <p:nvSpPr>
          <p:cNvPr id="6" name="Text Box 4"/>
          <p:cNvSpPr txBox="1">
            <a:spLocks noChangeArrowheads="1"/>
          </p:cNvSpPr>
          <p:nvPr/>
        </p:nvSpPr>
        <p:spPr bwMode="auto">
          <a:xfrm>
            <a:off x="381000" y="4097416"/>
            <a:ext cx="7086600" cy="2554545"/>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Forgiveness includes viewing sin the way God sees it. God paid a great price to forgive our sins, and excusing sin in effect tramples Christ’s work on the cross.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strips(downLeft)">
                                      <p:cBhvr>
                                        <p:cTn id="7" dur="500"/>
                                        <p:tgtEl>
                                          <p:spTgt spid="10649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strips(downLeft)">
                                      <p:cBhvr>
                                        <p:cTn id="12" dur="500"/>
                                        <p:tgtEl>
                                          <p:spTgt spid="10650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P spid="106500"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86106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Misconceptions about forgiveness </a:t>
            </a:r>
          </a:p>
        </p:txBody>
      </p:sp>
      <p:sp>
        <p:nvSpPr>
          <p:cNvPr id="106500" name="Text Box 4"/>
          <p:cNvSpPr txBox="1">
            <a:spLocks noChangeArrowheads="1"/>
          </p:cNvSpPr>
          <p:nvPr/>
        </p:nvSpPr>
        <p:spPr bwMode="auto">
          <a:xfrm>
            <a:off x="381000" y="2514600"/>
            <a:ext cx="8382000" cy="166199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	You don’t forgive because it’s OK, but rather because of the blood of Jesus Christ.  Colossians 3:13, Hebrews 9:22</a:t>
            </a:r>
          </a:p>
        </p:txBody>
      </p:sp>
      <p:sp>
        <p:nvSpPr>
          <p:cNvPr id="7" name="Text Box 3"/>
          <p:cNvSpPr txBox="1">
            <a:spLocks noChangeArrowheads="1"/>
          </p:cNvSpPr>
          <p:nvPr/>
        </p:nvSpPr>
        <p:spPr bwMode="auto">
          <a:xfrm>
            <a:off x="228600" y="1066800"/>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To forgive is to </a:t>
            </a:r>
            <a:r>
              <a:rPr lang="en-US" sz="3400" dirty="0">
                <a:solidFill>
                  <a:schemeClr val="bg1"/>
                </a:solidFill>
                <a:latin typeface="Arial Black" pitchFamily="34" charset="0"/>
              </a:rPr>
              <a:t>excuse</a:t>
            </a:r>
            <a:r>
              <a:rPr lang="en-US" sz="3400" b="1" dirty="0">
                <a:solidFill>
                  <a:schemeClr val="bg1"/>
                </a:solidFill>
                <a:effectLst>
                  <a:outerShdw blurRad="38100" dist="38100" dir="2700000" algn="tl">
                    <a:srgbClr val="C0C0C0"/>
                  </a:outerShdw>
                </a:effectLst>
                <a:latin typeface="Calibri" pitchFamily="34" charset="0"/>
              </a:rPr>
              <a:t> sin (</a:t>
            </a:r>
            <a:r>
              <a:rPr lang="en-US" sz="3400" b="1" dirty="0" err="1">
                <a:solidFill>
                  <a:schemeClr val="bg1"/>
                </a:solidFill>
                <a:effectLst>
                  <a:outerShdw blurRad="38100" dist="38100" dir="2700000" algn="tl">
                    <a:srgbClr val="C0C0C0"/>
                  </a:outerShdw>
                </a:effectLst>
                <a:latin typeface="Calibri" pitchFamily="34" charset="0"/>
              </a:rPr>
              <a:t>cont</a:t>
            </a:r>
            <a:r>
              <a:rPr lang="en-US" sz="3400" b="1" dirty="0">
                <a:solidFill>
                  <a:schemeClr val="bg1"/>
                </a:solidFill>
                <a:effectLst>
                  <a:outerShdw blurRad="38100" dist="38100" dir="2700000" algn="tl">
                    <a:srgbClr val="C0C0C0"/>
                  </a:outerShdw>
                </a:effectLst>
                <a:latin typeface="Calibri" pitchFamily="34" charset="0"/>
              </a:rPr>
              <a:t>).</a:t>
            </a:r>
          </a:p>
        </p:txBody>
      </p:sp>
      <p:sp>
        <p:nvSpPr>
          <p:cNvPr id="8" name="Text Box 4"/>
          <p:cNvSpPr txBox="1">
            <a:spLocks noChangeArrowheads="1"/>
          </p:cNvSpPr>
          <p:nvPr/>
        </p:nvSpPr>
        <p:spPr bwMode="auto">
          <a:xfrm>
            <a:off x="381000" y="4500027"/>
            <a:ext cx="7239000" cy="166199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	Minimizing sin leads to a loss of hope for the sinner, as it stops a clear conscience.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6500"/>
                                        </p:tgtEl>
                                        <p:attrNameLst>
                                          <p:attrName>style.visibility</p:attrName>
                                        </p:attrNameLst>
                                      </p:cBhvr>
                                      <p:to>
                                        <p:strVal val="visible"/>
                                      </p:to>
                                    </p:set>
                                    <p:animEffect transition="in" filter="strips(downLeft)">
                                      <p:cBhvr>
                                        <p:cTn id="7" dur="500"/>
                                        <p:tgtEl>
                                          <p:spTgt spid="10650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1261884"/>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C0C0C0"/>
                  </a:outerShdw>
                </a:effectLst>
                <a:latin typeface="Calibri" pitchFamily="34" charset="0"/>
              </a:rPr>
              <a:t>Biblically Refuting Four False Beliefs Regarding Forgiveness</a:t>
            </a:r>
          </a:p>
        </p:txBody>
      </p:sp>
      <p:sp>
        <p:nvSpPr>
          <p:cNvPr id="105475" name="Text Box 3"/>
          <p:cNvSpPr txBox="1">
            <a:spLocks noChangeArrowheads="1"/>
          </p:cNvSpPr>
          <p:nvPr/>
        </p:nvSpPr>
        <p:spPr bwMode="auto">
          <a:xfrm>
            <a:off x="685800" y="2930366"/>
            <a:ext cx="6705600" cy="323165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1. Biblical truth—God only knows what is just and will punish all sin. Those who never confess their sin at the cross will be punished. Sin requires shed blood, either Jesus’ or the sinner’s.</a:t>
            </a:r>
          </a:p>
        </p:txBody>
      </p:sp>
      <p:sp>
        <p:nvSpPr>
          <p:cNvPr id="5" name="Text Box 2"/>
          <p:cNvSpPr txBox="1">
            <a:spLocks noChangeArrowheads="1"/>
          </p:cNvSpPr>
          <p:nvPr/>
        </p:nvSpPr>
        <p:spPr bwMode="auto">
          <a:xfrm>
            <a:off x="304800" y="1604427"/>
            <a:ext cx="86868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If I forgive, there is no justice, and the one who sinned against me will go free.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anim calcmode="lin" valueType="num">
                                      <p:cBhvr>
                                        <p:cTn id="15" dur="500" fill="hold"/>
                                        <p:tgtEl>
                                          <p:spTgt spid="5"/>
                                        </p:tgtEl>
                                        <p:attrNameLst>
                                          <p:attrName>ppt_x</p:attrName>
                                        </p:attrNameLst>
                                      </p:cBhvr>
                                      <p:tavLst>
                                        <p:tav tm="0">
                                          <p:val>
                                            <p:strVal val="#ppt_x"/>
                                          </p:val>
                                        </p:tav>
                                        <p:tav tm="100000">
                                          <p:val>
                                            <p:strVal val="#ppt_x"/>
                                          </p:val>
                                        </p:tav>
                                      </p:tavLst>
                                    </p:anim>
                                    <p:anim calcmode="lin" valueType="num">
                                      <p:cBhvr>
                                        <p:cTn id="16"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105475"/>
                                        </p:tgtEl>
                                        <p:attrNameLst>
                                          <p:attrName>style.visibility</p:attrName>
                                        </p:attrNameLst>
                                      </p:cBhvr>
                                      <p:to>
                                        <p:strVal val="visible"/>
                                      </p:to>
                                    </p:set>
                                    <p:animEffect transition="in" filter="strips(downLeft)">
                                      <p:cBhvr>
                                        <p:cTn id="21"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1261884"/>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C0C0C0"/>
                  </a:outerShdw>
                </a:effectLst>
                <a:latin typeface="Calibri" pitchFamily="34" charset="0"/>
              </a:rPr>
              <a:t>Biblically Refuting Four False Beliefs Regarding Forgiveness</a:t>
            </a:r>
          </a:p>
        </p:txBody>
      </p:sp>
      <p:sp>
        <p:nvSpPr>
          <p:cNvPr id="105475" name="Text Box 3"/>
          <p:cNvSpPr txBox="1">
            <a:spLocks noChangeArrowheads="1"/>
          </p:cNvSpPr>
          <p:nvPr/>
        </p:nvSpPr>
        <p:spPr bwMode="auto">
          <a:xfrm>
            <a:off x="457200" y="2743200"/>
            <a:ext cx="7162800" cy="375487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	2. Biblical truth—Forgiveness is 	not denial; forgiveness is based 	on Christ being punished. The 	debt Jesus talks about is real, 	and is not minimized. He paid a 	horrible, serious payment for 	sin, because sin is always serious.</a:t>
            </a:r>
          </a:p>
        </p:txBody>
      </p:sp>
      <p:sp>
        <p:nvSpPr>
          <p:cNvPr id="5" name="Text Box 2"/>
          <p:cNvSpPr txBox="1">
            <a:spLocks noChangeArrowheads="1"/>
          </p:cNvSpPr>
          <p:nvPr/>
        </p:nvSpPr>
        <p:spPr bwMode="auto">
          <a:xfrm>
            <a:off x="304800" y="1604427"/>
            <a:ext cx="86868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Forgiveness means I pretend nothing ever happened.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trips(downLeft)">
                                      <p:cBhvr>
                                        <p:cTn id="14"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1261884"/>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C0C0C0"/>
                  </a:outerShdw>
                </a:effectLst>
                <a:latin typeface="Calibri" pitchFamily="34" charset="0"/>
              </a:rPr>
              <a:t>Biblically Refuting Four False Beliefs Regarding Forgiveness</a:t>
            </a:r>
          </a:p>
        </p:txBody>
      </p:sp>
      <p:sp>
        <p:nvSpPr>
          <p:cNvPr id="105475" name="Text Box 3"/>
          <p:cNvSpPr txBox="1">
            <a:spLocks noChangeArrowheads="1"/>
          </p:cNvSpPr>
          <p:nvPr/>
        </p:nvSpPr>
        <p:spPr bwMode="auto">
          <a:xfrm>
            <a:off x="685800" y="2930366"/>
            <a:ext cx="6934200" cy="323165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3. Biblical truth—Forgiving doesn’t mean the person is safe and must be trusted. It does mean that rather than dwelling on it or talking about it, I trust God and live according to His wisdom.</a:t>
            </a:r>
          </a:p>
        </p:txBody>
      </p:sp>
      <p:sp>
        <p:nvSpPr>
          <p:cNvPr id="5" name="Text Box 2"/>
          <p:cNvSpPr txBox="1">
            <a:spLocks noChangeArrowheads="1"/>
          </p:cNvSpPr>
          <p:nvPr/>
        </p:nvSpPr>
        <p:spPr bwMode="auto">
          <a:xfrm>
            <a:off x="304800" y="1604427"/>
            <a:ext cx="86868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If I forgive, I will be vulnerable to the same thing again.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trips(downLeft)">
                                      <p:cBhvr>
                                        <p:cTn id="14"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1261884"/>
          </a:xfrm>
          <a:prstGeom prst="rect">
            <a:avLst/>
          </a:prstGeom>
          <a:noFill/>
          <a:ln w="9525">
            <a:noFill/>
            <a:miter lim="800000"/>
            <a:headEnd/>
            <a:tailEnd/>
          </a:ln>
          <a:effectLst/>
        </p:spPr>
        <p:txBody>
          <a:bodyPr wrap="square">
            <a:spAutoFit/>
          </a:bodyPr>
          <a:lstStyle/>
          <a:p>
            <a:pPr>
              <a:spcBef>
                <a:spcPct val="50000"/>
              </a:spcBef>
            </a:pPr>
            <a:r>
              <a:rPr lang="en-US" sz="3800" b="1" dirty="0">
                <a:solidFill>
                  <a:schemeClr val="bg1"/>
                </a:solidFill>
                <a:effectLst>
                  <a:outerShdw blurRad="38100" dist="38100" dir="2700000" algn="tl">
                    <a:srgbClr val="C0C0C0"/>
                  </a:outerShdw>
                </a:effectLst>
                <a:latin typeface="Calibri" pitchFamily="34" charset="0"/>
              </a:rPr>
              <a:t>Biblically Refuting Four False Beliefs Regarding Forgiveness</a:t>
            </a:r>
          </a:p>
        </p:txBody>
      </p:sp>
      <p:sp>
        <p:nvSpPr>
          <p:cNvPr id="105475" name="Text Box 3"/>
          <p:cNvSpPr txBox="1">
            <a:spLocks noChangeArrowheads="1"/>
          </p:cNvSpPr>
          <p:nvPr/>
        </p:nvSpPr>
        <p:spPr bwMode="auto">
          <a:xfrm>
            <a:off x="685800" y="3256859"/>
            <a:ext cx="6705600" cy="3046988"/>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4. Biblical truth—Unforgiveness only hurts me, and allows what the sinner did to control my life, instead of denying myself, taking up my cross and walking in the victory of the cross and the resurrection.</a:t>
            </a:r>
          </a:p>
        </p:txBody>
      </p:sp>
      <p:sp>
        <p:nvSpPr>
          <p:cNvPr id="5" name="Text Box 2"/>
          <p:cNvSpPr txBox="1">
            <a:spLocks noChangeArrowheads="1"/>
          </p:cNvSpPr>
          <p:nvPr/>
        </p:nvSpPr>
        <p:spPr bwMode="auto">
          <a:xfrm>
            <a:off x="304800" y="1604427"/>
            <a:ext cx="8686800" cy="1569660"/>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My un-forgiveness is justified because I am right. If I forgive, the sinner will never see the wrong and repent.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trips(downLeft)">
                                      <p:cBhvr>
                                        <p:cTn id="14"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Text Box 3"/>
          <p:cNvSpPr txBox="1">
            <a:spLocks noChangeArrowheads="1"/>
          </p:cNvSpPr>
          <p:nvPr/>
        </p:nvSpPr>
        <p:spPr bwMode="auto">
          <a:xfrm>
            <a:off x="4665" y="1981200"/>
            <a:ext cx="8229600" cy="4031873"/>
          </a:xfrm>
          <a:prstGeom prst="rect">
            <a:avLst/>
          </a:prstGeom>
          <a:noFill/>
          <a:ln w="9525">
            <a:noFill/>
            <a:miter lim="800000"/>
            <a:headEnd/>
            <a:tailEnd/>
          </a:ln>
          <a:effectLst/>
        </p:spPr>
        <p:txBody>
          <a:bodyPr wrap="square">
            <a:spAutoFit/>
          </a:bodyPr>
          <a:lstStyle/>
          <a:p>
            <a:pPr marL="514350" indent="-51435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  Don’t turn a blind eye to sin – if offended show them their fault (Matt. 18)</a:t>
            </a:r>
          </a:p>
          <a:p>
            <a:pPr marL="514350" indent="-51435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 Love the sinner wisely</a:t>
            </a:r>
          </a:p>
          <a:p>
            <a:pPr marL="514350" indent="-51435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 Hold yourself to a high biblical standard</a:t>
            </a:r>
          </a:p>
          <a:p>
            <a:pPr marL="514350" indent="-51435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 Deal first with your own heart attitude.   </a:t>
            </a:r>
          </a:p>
          <a:p>
            <a:pPr marL="514350" indent="-514350">
              <a:spcBef>
                <a:spcPct val="50000"/>
              </a:spcBef>
            </a:pPr>
            <a:r>
              <a:rPr lang="en-US" sz="3200" b="1" dirty="0">
                <a:solidFill>
                  <a:schemeClr val="bg1"/>
                </a:solidFill>
                <a:effectLst>
                  <a:outerShdw blurRad="38100" dist="38100" dir="2700000" algn="tl">
                    <a:srgbClr val="C0C0C0"/>
                  </a:outerShdw>
                </a:effectLst>
                <a:latin typeface="Calibri" pitchFamily="34" charset="0"/>
              </a:rPr>
              <a:t>	</a:t>
            </a:r>
          </a:p>
        </p:txBody>
      </p:sp>
      <p:sp>
        <p:nvSpPr>
          <p:cNvPr id="5" name="Text Box 2"/>
          <p:cNvSpPr txBox="1">
            <a:spLocks noChangeArrowheads="1"/>
          </p:cNvSpPr>
          <p:nvPr/>
        </p:nvSpPr>
        <p:spPr bwMode="auto">
          <a:xfrm>
            <a:off x="228600" y="152400"/>
            <a:ext cx="8915400" cy="1138773"/>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Biblical practical strategies for change for a heart of unforgiveness</a:t>
            </a:r>
          </a:p>
        </p:txBody>
      </p:sp>
    </p:spTree>
    <p:extLst>
      <p:ext uri="{BB962C8B-B14F-4D97-AF65-F5344CB8AC3E}">
        <p14:creationId xmlns:p14="http://schemas.microsoft.com/office/powerpoint/2010/main" val="230303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trips(downLeft)">
                                      <p:cBhvr>
                                        <p:cTn id="14"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Text Box 3"/>
          <p:cNvSpPr txBox="1">
            <a:spLocks noChangeArrowheads="1"/>
          </p:cNvSpPr>
          <p:nvPr/>
        </p:nvSpPr>
        <p:spPr bwMode="auto">
          <a:xfrm>
            <a:off x="-304800" y="1676400"/>
            <a:ext cx="8686800" cy="4524315"/>
          </a:xfrm>
          <a:prstGeom prst="rect">
            <a:avLst/>
          </a:prstGeom>
          <a:noFill/>
          <a:ln w="9525">
            <a:noFill/>
            <a:miter lim="800000"/>
            <a:headEnd/>
            <a:tailEnd/>
          </a:ln>
          <a:effectLst/>
        </p:spPr>
        <p:txBody>
          <a:bodyPr wrap="square">
            <a:spAutoFit/>
          </a:bodyPr>
          <a:lstStyle/>
          <a:p>
            <a:pPr marL="514350" indent="-514350">
              <a:spcBef>
                <a:spcPct val="50000"/>
              </a:spcBef>
            </a:pPr>
            <a:r>
              <a:rPr lang="en-US" sz="3200" b="1" dirty="0">
                <a:solidFill>
                  <a:schemeClr val="bg1"/>
                </a:solidFill>
                <a:effectLst>
                  <a:outerShdw blurRad="38100" dist="38100" dir="2700000" algn="tl">
                    <a:srgbClr val="C0C0C0"/>
                  </a:outerShdw>
                </a:effectLst>
                <a:latin typeface="Calibri" pitchFamily="34" charset="0"/>
              </a:rPr>
              <a:t>     Assign studying and memorizing Scripture</a:t>
            </a:r>
          </a:p>
          <a:p>
            <a:pPr marL="514350" indent="-514350">
              <a:spcBef>
                <a:spcPct val="50000"/>
              </a:spcBef>
            </a:pPr>
            <a:r>
              <a:rPr lang="en-US" sz="3200" b="1" dirty="0">
                <a:solidFill>
                  <a:schemeClr val="bg1"/>
                </a:solidFill>
                <a:effectLst>
                  <a:outerShdw blurRad="38100" dist="38100" dir="2700000" algn="tl">
                    <a:srgbClr val="C0C0C0"/>
                  </a:outerShdw>
                </a:effectLst>
                <a:latin typeface="Calibri" pitchFamily="34" charset="0"/>
              </a:rPr>
              <a:t>	Make a list of how God has forgiven me.</a:t>
            </a:r>
          </a:p>
          <a:p>
            <a:pPr marL="514350" indent="-514350">
              <a:spcBef>
                <a:spcPct val="50000"/>
              </a:spcBef>
            </a:pPr>
            <a:r>
              <a:rPr lang="en-US" sz="3200" b="1" dirty="0">
                <a:solidFill>
                  <a:schemeClr val="bg1"/>
                </a:solidFill>
                <a:effectLst>
                  <a:outerShdw blurRad="38100" dist="38100" dir="2700000" algn="tl">
                    <a:srgbClr val="C0C0C0"/>
                  </a:outerShdw>
                </a:effectLst>
                <a:latin typeface="Calibri" pitchFamily="34" charset="0"/>
              </a:rPr>
              <a:t>	What do I need to ask God to forgive me for?</a:t>
            </a:r>
          </a:p>
          <a:p>
            <a:pPr marL="514350" indent="-514350">
              <a:spcBef>
                <a:spcPct val="50000"/>
              </a:spcBef>
            </a:pPr>
            <a:r>
              <a:rPr lang="en-US" sz="3200" b="1" dirty="0">
                <a:solidFill>
                  <a:schemeClr val="bg1"/>
                </a:solidFill>
                <a:effectLst>
                  <a:outerShdw blurRad="38100" dist="38100" dir="2700000" algn="tl">
                    <a:srgbClr val="C0C0C0"/>
                  </a:outerShdw>
                </a:effectLst>
                <a:latin typeface="Calibri" pitchFamily="34" charset="0"/>
              </a:rPr>
              <a:t>	What do I need to ask others to forgive me for?</a:t>
            </a:r>
          </a:p>
          <a:p>
            <a:pPr marL="514350" indent="-514350">
              <a:spcBef>
                <a:spcPct val="50000"/>
              </a:spcBef>
            </a:pPr>
            <a:r>
              <a:rPr lang="en-US" sz="3200" b="1" dirty="0">
                <a:solidFill>
                  <a:schemeClr val="bg1"/>
                </a:solidFill>
                <a:effectLst>
                  <a:outerShdw blurRad="38100" dist="38100" dir="2700000" algn="tl">
                    <a:srgbClr val="C0C0C0"/>
                  </a:outerShdw>
                </a:effectLst>
                <a:latin typeface="Calibri" pitchFamily="34" charset="0"/>
              </a:rPr>
              <a:t>	Write out and personalize the benefits of forgiveness and the curse of unforgiveness </a:t>
            </a:r>
            <a:br>
              <a:rPr lang="en-US" sz="3200" b="1" dirty="0">
                <a:solidFill>
                  <a:schemeClr val="bg1"/>
                </a:solidFill>
                <a:effectLst>
                  <a:outerShdw blurRad="38100" dist="38100" dir="2700000" algn="tl">
                    <a:srgbClr val="C0C0C0"/>
                  </a:outerShdw>
                </a:effectLst>
                <a:latin typeface="Calibri" pitchFamily="34" charset="0"/>
              </a:rPr>
            </a:br>
            <a:endParaRPr lang="en-US" sz="3200" b="1" dirty="0">
              <a:solidFill>
                <a:schemeClr val="bg1"/>
              </a:solidFill>
              <a:effectLst>
                <a:outerShdw blurRad="38100" dist="38100" dir="2700000" algn="tl">
                  <a:srgbClr val="C0C0C0"/>
                </a:outerShdw>
              </a:effectLst>
              <a:latin typeface="Calibri" pitchFamily="34" charset="0"/>
            </a:endParaRPr>
          </a:p>
        </p:txBody>
      </p:sp>
      <p:sp>
        <p:nvSpPr>
          <p:cNvPr id="5" name="Text Box 2"/>
          <p:cNvSpPr txBox="1">
            <a:spLocks noChangeArrowheads="1"/>
          </p:cNvSpPr>
          <p:nvPr/>
        </p:nvSpPr>
        <p:spPr bwMode="auto">
          <a:xfrm>
            <a:off x="228600" y="152400"/>
            <a:ext cx="8915400" cy="1138773"/>
          </a:xfrm>
          <a:prstGeom prst="rect">
            <a:avLst/>
          </a:prstGeom>
          <a:noFill/>
          <a:ln w="9525">
            <a:noFill/>
            <a:miter lim="800000"/>
            <a:headEnd/>
            <a:tailEnd/>
          </a:ln>
          <a:effectLst/>
        </p:spPr>
        <p:txBody>
          <a:bodyPr wrap="square">
            <a:spAutoFit/>
          </a:bodyPr>
          <a:lstStyle/>
          <a:p>
            <a:pPr marL="742950" indent="-742950">
              <a:spcBef>
                <a:spcPct val="50000"/>
              </a:spcBef>
              <a:buFont typeface="+mj-lt"/>
              <a:buAutoNum type="romanUcPeriod" startAt="3"/>
            </a:pPr>
            <a:r>
              <a:rPr lang="en-US" sz="3400" b="1" dirty="0">
                <a:solidFill>
                  <a:schemeClr val="bg1"/>
                </a:solidFill>
                <a:effectLst>
                  <a:outerShdw blurRad="38100" dist="38100" dir="2700000" algn="tl">
                    <a:srgbClr val="C0C0C0"/>
                  </a:outerShdw>
                </a:effectLst>
                <a:latin typeface="Calibri" pitchFamily="34" charset="0"/>
              </a:rPr>
              <a:t>Homework Idea Regarding Forgiving </a:t>
            </a:r>
            <a:br>
              <a:rPr lang="en-US" sz="3400" b="1" dirty="0">
                <a:solidFill>
                  <a:schemeClr val="bg1"/>
                </a:solidFill>
                <a:effectLst>
                  <a:outerShdw blurRad="38100" dist="38100" dir="2700000" algn="tl">
                    <a:srgbClr val="C0C0C0"/>
                  </a:outerShdw>
                </a:effectLst>
                <a:latin typeface="Calibri" pitchFamily="34" charset="0"/>
              </a:rPr>
            </a:br>
            <a:r>
              <a:rPr lang="en-US" sz="3400" b="1" dirty="0">
                <a:solidFill>
                  <a:schemeClr val="bg1"/>
                </a:solidFill>
                <a:effectLst>
                  <a:outerShdw blurRad="38100" dist="38100" dir="2700000" algn="tl">
                    <a:srgbClr val="C0C0C0"/>
                  </a:outerShdw>
                </a:effectLst>
                <a:latin typeface="Calibri" pitchFamily="34" charset="0"/>
              </a:rPr>
              <a:t>the Way God Does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trips(downLeft)">
                                      <p:cBhvr>
                                        <p:cTn id="14" dur="500"/>
                                        <p:tgtEl>
                                          <p:spTgt spid="105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457200" y="381000"/>
            <a:ext cx="7391400" cy="6740307"/>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                              FORGIVENESS</a:t>
            </a:r>
          </a:p>
          <a:p>
            <a:pPr>
              <a:spcBef>
                <a:spcPct val="50000"/>
              </a:spcBef>
            </a:pPr>
            <a:r>
              <a:rPr lang="en-US" sz="3200" b="1" dirty="0">
                <a:solidFill>
                  <a:schemeClr val="bg1"/>
                </a:solidFill>
                <a:effectLst>
                  <a:outerShdw blurRad="38100" dist="38100" dir="2700000" algn="tl">
                    <a:srgbClr val="C0C0C0"/>
                  </a:outerShdw>
                </a:effectLst>
                <a:latin typeface="Calibri" pitchFamily="34" charset="0"/>
              </a:rPr>
              <a:t>We struggle with forgiving others</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We struggle with our need for forgiveness and asking for forgiveness</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Until we die or Christ returns we will have to confess our sins daily, repent, and ask forgiveness from God.</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Until we die or Christ returns we will have to practice forgiveness in our relationships with others.</a:t>
            </a:r>
          </a:p>
          <a:p>
            <a:pPr>
              <a:spcBef>
                <a:spcPct val="50000"/>
              </a:spcBef>
            </a:pPr>
            <a:endParaRPr lang="en-US" sz="32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16367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304800" y="304800"/>
            <a:ext cx="7772400" cy="6494085"/>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                                 FORGIVENESS</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Forgiveness cancels a debt. </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Forgiveness requires either the one who sinned to make amends or the one sinned against must bear the pain and loss themselves. The offense cannot be minimized or ignored.</a:t>
            </a:r>
          </a:p>
          <a:p>
            <a:pPr marL="457200" indent="-457200">
              <a:spcBef>
                <a:spcPct val="50000"/>
              </a:spcBef>
              <a:buFont typeface="Wingdings" panose="05000000000000000000" pitchFamily="2" charset="2"/>
              <a:buChar char="Ø"/>
            </a:pPr>
            <a:r>
              <a:rPr lang="en-US" sz="3200" b="1" dirty="0">
                <a:solidFill>
                  <a:schemeClr val="bg1"/>
                </a:solidFill>
                <a:effectLst>
                  <a:outerShdw blurRad="38100" dist="38100" dir="2700000" algn="tl">
                    <a:srgbClr val="C0C0C0"/>
                  </a:outerShdw>
                </a:effectLst>
                <a:latin typeface="Calibri" pitchFamily="34" charset="0"/>
              </a:rPr>
              <a:t>The person who forgives no longer expects to be repaid for what he has suffered or lost.</a:t>
            </a:r>
          </a:p>
          <a:p>
            <a:pPr>
              <a:spcBef>
                <a:spcPct val="50000"/>
              </a:spcBef>
            </a:pPr>
            <a:endParaRPr lang="en-US" sz="32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4256959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1077218"/>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bg1"/>
                </a:solidFill>
                <a:effectLst>
                  <a:outerShdw blurRad="38100" dist="38100" dir="2700000" algn="tl">
                    <a:srgbClr val="C0C0C0"/>
                  </a:outerShdw>
                </a:effectLst>
                <a:latin typeface="Calibri" pitchFamily="34" charset="0"/>
              </a:rPr>
              <a:t>Forgiveness brings the gospel to life, yet there is an undercurrent of fear in regards to forgiving.</a:t>
            </a:r>
          </a:p>
        </p:txBody>
      </p:sp>
      <p:sp>
        <p:nvSpPr>
          <p:cNvPr id="105475" name="Text Box 3"/>
          <p:cNvSpPr txBox="1">
            <a:spLocks noChangeArrowheads="1"/>
          </p:cNvSpPr>
          <p:nvPr/>
        </p:nvSpPr>
        <p:spPr bwMode="auto">
          <a:xfrm>
            <a:off x="419100" y="2667000"/>
            <a:ext cx="7543800" cy="954107"/>
          </a:xfrm>
          <a:prstGeom prst="rect">
            <a:avLst/>
          </a:prstGeom>
          <a:noFill/>
          <a:ln w="9525">
            <a:noFill/>
            <a:miter lim="800000"/>
            <a:headEnd/>
            <a:tailEnd/>
          </a:ln>
          <a:effectLst/>
        </p:spPr>
        <p:txBody>
          <a:bodyPr wrap="square">
            <a:spAutoFit/>
          </a:bodyPr>
          <a:lstStyle/>
          <a:p>
            <a:pPr marL="514350" indent="-514350">
              <a:spcBef>
                <a:spcPct val="50000"/>
              </a:spcBef>
              <a:buFont typeface="+mj-lt"/>
              <a:buAutoNum type="arabicPeriod"/>
            </a:pPr>
            <a:r>
              <a:rPr lang="en-US" sz="2800" b="1" dirty="0">
                <a:solidFill>
                  <a:schemeClr val="bg1"/>
                </a:solidFill>
                <a:effectLst>
                  <a:outerShdw blurRad="38100" dist="38100" dir="2700000" algn="tl">
                    <a:srgbClr val="C0C0C0"/>
                  </a:outerShdw>
                </a:effectLst>
                <a:latin typeface="Calibri" pitchFamily="34" charset="0"/>
              </a:rPr>
              <a:t>If I forgive, there is no justice and the one who sinned against me will go free.</a:t>
            </a:r>
          </a:p>
        </p:txBody>
      </p:sp>
      <p:sp>
        <p:nvSpPr>
          <p:cNvPr id="5" name="Text Box 2"/>
          <p:cNvSpPr txBox="1">
            <a:spLocks noChangeArrowheads="1"/>
          </p:cNvSpPr>
          <p:nvPr/>
        </p:nvSpPr>
        <p:spPr bwMode="auto">
          <a:xfrm>
            <a:off x="228600" y="1419761"/>
            <a:ext cx="8305800" cy="954107"/>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Four common responses that evidence the fear of forgiving that we will address here:</a:t>
            </a:r>
          </a:p>
        </p:txBody>
      </p:sp>
      <p:sp>
        <p:nvSpPr>
          <p:cNvPr id="6" name="Text Box 3"/>
          <p:cNvSpPr txBox="1">
            <a:spLocks noChangeArrowheads="1"/>
          </p:cNvSpPr>
          <p:nvPr/>
        </p:nvSpPr>
        <p:spPr bwMode="auto">
          <a:xfrm>
            <a:off x="419100" y="3730113"/>
            <a:ext cx="7010400" cy="954107"/>
          </a:xfrm>
          <a:prstGeom prst="rect">
            <a:avLst/>
          </a:prstGeom>
          <a:noFill/>
          <a:ln w="9525">
            <a:noFill/>
            <a:miter lim="800000"/>
            <a:headEnd/>
            <a:tailEnd/>
          </a:ln>
          <a:effectLst/>
        </p:spPr>
        <p:txBody>
          <a:bodyPr wrap="square">
            <a:spAutoFit/>
          </a:bodyPr>
          <a:lstStyle/>
          <a:p>
            <a:pPr marL="514350" indent="-514350">
              <a:spcBef>
                <a:spcPct val="50000"/>
              </a:spcBef>
              <a:buFont typeface="+mj-lt"/>
              <a:buAutoNum type="arabicPeriod" startAt="2"/>
            </a:pPr>
            <a:r>
              <a:rPr lang="en-US" sz="2800" b="1" dirty="0">
                <a:solidFill>
                  <a:schemeClr val="bg1"/>
                </a:solidFill>
                <a:effectLst>
                  <a:outerShdw blurRad="38100" dist="38100" dir="2700000" algn="tl">
                    <a:srgbClr val="C0C0C0"/>
                  </a:outerShdw>
                </a:effectLst>
                <a:latin typeface="Calibri" pitchFamily="34" charset="0"/>
              </a:rPr>
              <a:t>Forgiveness means I pretend nothing every happened.</a:t>
            </a:r>
          </a:p>
        </p:txBody>
      </p:sp>
      <p:sp>
        <p:nvSpPr>
          <p:cNvPr id="7" name="Text Box 3">
            <a:extLst>
              <a:ext uri="{FF2B5EF4-FFF2-40B4-BE49-F238E27FC236}">
                <a16:creationId xmlns:a16="http://schemas.microsoft.com/office/drawing/2014/main" id="{F3BDB7D5-88CF-403B-8600-EE2A03FC8231}"/>
              </a:ext>
            </a:extLst>
          </p:cNvPr>
          <p:cNvSpPr txBox="1">
            <a:spLocks noChangeArrowheads="1"/>
          </p:cNvSpPr>
          <p:nvPr/>
        </p:nvSpPr>
        <p:spPr bwMode="auto">
          <a:xfrm>
            <a:off x="419100" y="4766408"/>
            <a:ext cx="7010400" cy="954107"/>
          </a:xfrm>
          <a:prstGeom prst="rect">
            <a:avLst/>
          </a:prstGeom>
          <a:noFill/>
          <a:ln w="9525">
            <a:noFill/>
            <a:miter lim="800000"/>
            <a:headEnd/>
            <a:tailEnd/>
          </a:ln>
          <a:effectLst/>
        </p:spPr>
        <p:txBody>
          <a:bodyPr wrap="square">
            <a:spAutoFit/>
          </a:bodyPr>
          <a:lstStyle/>
          <a:p>
            <a:pPr marL="514350" indent="-514350">
              <a:spcBef>
                <a:spcPct val="50000"/>
              </a:spcBef>
              <a:buFont typeface="+mj-lt"/>
              <a:buAutoNum type="arabicPeriod" startAt="3"/>
            </a:pPr>
            <a:r>
              <a:rPr lang="en-US" sz="2800" b="1" dirty="0">
                <a:solidFill>
                  <a:schemeClr val="bg1"/>
                </a:solidFill>
                <a:effectLst>
                  <a:outerShdw blurRad="38100" dist="38100" dir="2700000" algn="tl">
                    <a:srgbClr val="C0C0C0"/>
                  </a:outerShdw>
                </a:effectLst>
                <a:latin typeface="Calibri" pitchFamily="34" charset="0"/>
              </a:rPr>
              <a:t>If I forgive, I will be vulnerable to the same thing again.</a:t>
            </a:r>
          </a:p>
        </p:txBody>
      </p:sp>
      <p:sp>
        <p:nvSpPr>
          <p:cNvPr id="8" name="Text Box 3">
            <a:extLst>
              <a:ext uri="{FF2B5EF4-FFF2-40B4-BE49-F238E27FC236}">
                <a16:creationId xmlns:a16="http://schemas.microsoft.com/office/drawing/2014/main" id="{8B07DE4E-4CDD-459D-9524-CD67159095EA}"/>
              </a:ext>
            </a:extLst>
          </p:cNvPr>
          <p:cNvSpPr txBox="1">
            <a:spLocks noChangeArrowheads="1"/>
          </p:cNvSpPr>
          <p:nvPr/>
        </p:nvSpPr>
        <p:spPr bwMode="auto">
          <a:xfrm>
            <a:off x="419100" y="5782282"/>
            <a:ext cx="6210300" cy="954107"/>
          </a:xfrm>
          <a:prstGeom prst="rect">
            <a:avLst/>
          </a:prstGeom>
          <a:noFill/>
          <a:ln w="9525">
            <a:noFill/>
            <a:miter lim="800000"/>
            <a:headEnd/>
            <a:tailEnd/>
          </a:ln>
          <a:effectLst/>
        </p:spPr>
        <p:txBody>
          <a:bodyPr wrap="square">
            <a:spAutoFit/>
          </a:bodyPr>
          <a:lstStyle/>
          <a:p>
            <a:pPr marL="514350" indent="-514350">
              <a:spcBef>
                <a:spcPct val="50000"/>
              </a:spcBef>
              <a:buFont typeface="+mj-lt"/>
              <a:buAutoNum type="arabicPeriod" startAt="4"/>
            </a:pPr>
            <a:r>
              <a:rPr lang="en-US" sz="2800" b="1" dirty="0">
                <a:solidFill>
                  <a:schemeClr val="bg1"/>
                </a:solidFill>
                <a:effectLst>
                  <a:outerShdw blurRad="38100" dist="38100" dir="2700000" algn="tl">
                    <a:srgbClr val="C0C0C0"/>
                  </a:outerShdw>
                </a:effectLst>
                <a:latin typeface="Calibri" pitchFamily="34" charset="0"/>
              </a:rPr>
              <a:t>My unforgiveness is justified because I am right.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anim calcmode="lin" valueType="num">
                                      <p:cBhvr>
                                        <p:cTn id="15" dur="500" fill="hold"/>
                                        <p:tgtEl>
                                          <p:spTgt spid="5"/>
                                        </p:tgtEl>
                                        <p:attrNameLst>
                                          <p:attrName>ppt_x</p:attrName>
                                        </p:attrNameLst>
                                      </p:cBhvr>
                                      <p:tavLst>
                                        <p:tav tm="0">
                                          <p:val>
                                            <p:strVal val="#ppt_x"/>
                                          </p:val>
                                        </p:tav>
                                        <p:tav tm="100000">
                                          <p:val>
                                            <p:strVal val="#ppt_x"/>
                                          </p:val>
                                        </p:tav>
                                      </p:tavLst>
                                    </p:anim>
                                    <p:anim calcmode="lin" valueType="num">
                                      <p:cBhvr>
                                        <p:cTn id="16"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105475"/>
                                        </p:tgtEl>
                                        <p:attrNameLst>
                                          <p:attrName>style.visibility</p:attrName>
                                        </p:attrNameLst>
                                      </p:cBhvr>
                                      <p:to>
                                        <p:strVal val="visible"/>
                                      </p:to>
                                    </p:set>
                                    <p:animEffect transition="in" filter="strips(downLeft)">
                                      <p:cBhvr>
                                        <p:cTn id="21" dur="500"/>
                                        <p:tgtEl>
                                          <p:spTgt spid="105475"/>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downLeft)">
                                      <p:cBhvr>
                                        <p:cTn id="26" dur="500"/>
                                        <p:tgtEl>
                                          <p:spTgt spid="6"/>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strips(downLeft)">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strips(downLeft)">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Text Box 3"/>
          <p:cNvSpPr txBox="1">
            <a:spLocks noChangeArrowheads="1"/>
          </p:cNvSpPr>
          <p:nvPr/>
        </p:nvSpPr>
        <p:spPr bwMode="auto">
          <a:xfrm>
            <a:off x="533400" y="1118414"/>
            <a:ext cx="8153400" cy="218521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Man’s greatest need is </a:t>
            </a:r>
            <a:r>
              <a:rPr lang="en-US" sz="3400" b="1" u="sng" dirty="0">
                <a:solidFill>
                  <a:schemeClr val="bg1"/>
                </a:solidFill>
                <a:effectLst>
                  <a:outerShdw blurRad="38100" dist="38100" dir="2700000" algn="tl">
                    <a:srgbClr val="C0C0C0"/>
                  </a:outerShdw>
                </a:effectLst>
                <a:latin typeface="Arial Black" pitchFamily="34" charset="0"/>
              </a:rPr>
              <a:t>forgiveness</a:t>
            </a:r>
            <a:r>
              <a:rPr lang="en-US" sz="3400" b="1" dirty="0">
                <a:solidFill>
                  <a:schemeClr val="bg1"/>
                </a:solidFill>
                <a:effectLst>
                  <a:outerShdw blurRad="38100" dist="38100" dir="2700000" algn="tl">
                    <a:srgbClr val="C0C0C0"/>
                  </a:outerShdw>
                </a:effectLst>
                <a:latin typeface="Calibri" pitchFamily="34" charset="0"/>
              </a:rPr>
              <a:t>.  Without forgiveness, man is doomed to eternal punishment.   Romans 6:23, </a:t>
            </a:r>
            <a:br>
              <a:rPr lang="en-US" sz="3400" b="1" dirty="0">
                <a:solidFill>
                  <a:schemeClr val="bg1"/>
                </a:solidFill>
                <a:effectLst>
                  <a:outerShdw blurRad="38100" dist="38100" dir="2700000" algn="tl">
                    <a:srgbClr val="C0C0C0"/>
                  </a:outerShdw>
                </a:effectLst>
                <a:latin typeface="Calibri" pitchFamily="34" charset="0"/>
              </a:rPr>
            </a:br>
            <a:r>
              <a:rPr lang="en-US" sz="3400" b="1" dirty="0">
                <a:solidFill>
                  <a:schemeClr val="bg1"/>
                </a:solidFill>
                <a:effectLst>
                  <a:outerShdw blurRad="38100" dist="38100" dir="2700000" algn="tl">
                    <a:srgbClr val="C0C0C0"/>
                  </a:outerShdw>
                </a:effectLst>
                <a:latin typeface="Calibri" pitchFamily="34" charset="0"/>
              </a:rPr>
              <a:t>Revelation 20:11-15.</a:t>
            </a:r>
          </a:p>
        </p:txBody>
      </p:sp>
      <p:sp>
        <p:nvSpPr>
          <p:cNvPr id="5" name="Text Box 2"/>
          <p:cNvSpPr txBox="1">
            <a:spLocks noChangeArrowheads="1"/>
          </p:cNvSpPr>
          <p:nvPr/>
        </p:nvSpPr>
        <p:spPr bwMode="auto">
          <a:xfrm>
            <a:off x="381000" y="152400"/>
            <a:ext cx="83058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Why is forgiveness important?</a:t>
            </a:r>
          </a:p>
        </p:txBody>
      </p:sp>
      <p:sp>
        <p:nvSpPr>
          <p:cNvPr id="4" name="Text Box 5"/>
          <p:cNvSpPr txBox="1">
            <a:spLocks noChangeArrowheads="1"/>
          </p:cNvSpPr>
          <p:nvPr/>
        </p:nvSpPr>
        <p:spPr bwMode="auto">
          <a:xfrm>
            <a:off x="533400" y="3738027"/>
            <a:ext cx="6477000" cy="3031599"/>
          </a:xfrm>
          <a:prstGeom prst="rect">
            <a:avLst/>
          </a:prstGeom>
          <a:noFill/>
          <a:ln w="9525">
            <a:noFill/>
            <a:miter lim="800000"/>
            <a:headEnd/>
            <a:tailEnd/>
          </a:ln>
          <a:effectLst/>
        </p:spPr>
        <p:txBody>
          <a:bodyPr wrap="square">
            <a:spAutoFit/>
          </a:bodyPr>
          <a:lstStyle/>
          <a:p>
            <a:pPr>
              <a:spcBef>
                <a:spcPct val="50000"/>
              </a:spcBef>
            </a:pPr>
            <a:r>
              <a:rPr lang="en-US" sz="3400" b="1" u="sng" dirty="0">
                <a:solidFill>
                  <a:schemeClr val="bg1"/>
                </a:solidFill>
                <a:effectLst>
                  <a:outerShdw blurRad="38100" dist="38100" dir="2700000" algn="tl">
                    <a:srgbClr val="C0C0C0"/>
                  </a:outerShdw>
                </a:effectLst>
                <a:latin typeface="Arial Black" pitchFamily="34" charset="0"/>
              </a:rPr>
              <a:t>Salvation</a:t>
            </a:r>
            <a:r>
              <a:rPr lang="en-US" sz="3400" b="1" dirty="0">
                <a:solidFill>
                  <a:schemeClr val="bg1"/>
                </a:solidFill>
                <a:effectLst>
                  <a:outerShdw blurRad="38100" dist="38100" dir="2700000" algn="tl">
                    <a:srgbClr val="C0C0C0"/>
                  </a:outerShdw>
                </a:effectLst>
                <a:latin typeface="Calibri" pitchFamily="34" charset="0"/>
              </a:rPr>
              <a:t> requires forgiveness – </a:t>
            </a:r>
            <a:br>
              <a:rPr lang="en-US" sz="3400" b="1" dirty="0">
                <a:solidFill>
                  <a:schemeClr val="bg1"/>
                </a:solidFill>
                <a:effectLst>
                  <a:outerShdw blurRad="38100" dist="38100" dir="2700000" algn="tl">
                    <a:srgbClr val="C0C0C0"/>
                  </a:outerShdw>
                </a:effectLst>
                <a:latin typeface="Calibri" pitchFamily="34" charset="0"/>
              </a:rPr>
            </a:br>
            <a:r>
              <a:rPr lang="en-US" sz="3400" b="1" dirty="0">
                <a:solidFill>
                  <a:schemeClr val="bg1"/>
                </a:solidFill>
                <a:effectLst>
                  <a:outerShdw blurRad="38100" dist="38100" dir="2700000" algn="tl">
                    <a:srgbClr val="C0C0C0"/>
                  </a:outerShdw>
                </a:effectLst>
                <a:latin typeface="Calibri" pitchFamily="34" charset="0"/>
              </a:rPr>
              <a:t>Colossians 2:13</a:t>
            </a:r>
          </a:p>
          <a:p>
            <a:pPr>
              <a:spcBef>
                <a:spcPct val="50000"/>
              </a:spcBef>
            </a:pPr>
            <a:r>
              <a:rPr lang="en-US" sz="3400" b="1" dirty="0">
                <a:solidFill>
                  <a:schemeClr val="bg1"/>
                </a:solidFill>
                <a:effectLst>
                  <a:outerShdw blurRad="38100" dist="38100" dir="2700000" algn="tl">
                    <a:srgbClr val="C0C0C0"/>
                  </a:outerShdw>
                </a:effectLst>
                <a:latin typeface="Calibri" pitchFamily="34" charset="0"/>
              </a:rPr>
              <a:t> </a:t>
            </a:r>
            <a:r>
              <a:rPr lang="en-US" sz="2400" b="1" i="1" dirty="0">
                <a:solidFill>
                  <a:schemeClr val="bg1"/>
                </a:solidFill>
                <a:effectLst>
                  <a:outerShdw blurRad="38100" dist="38100" dir="2700000" algn="tl">
                    <a:srgbClr val="C0C0C0"/>
                  </a:outerShdw>
                </a:effectLst>
                <a:latin typeface="Calibri" pitchFamily="34" charset="0"/>
              </a:rPr>
              <a:t>When you were dead in your transgressions and the uncircumcision of your flesh, He made you alive together with Him, having forgiven us all our transgressions,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5475"/>
                                        </p:tgtEl>
                                        <p:attrNameLst>
                                          <p:attrName>style.visibility</p:attrName>
                                        </p:attrNameLst>
                                      </p:cBhvr>
                                      <p:to>
                                        <p:strVal val="visible"/>
                                      </p:to>
                                    </p:set>
                                    <p:animEffect transition="in" filter="strips(downLeft)">
                                      <p:cBhvr>
                                        <p:cTn id="14" dur="500"/>
                                        <p:tgtEl>
                                          <p:spTgt spid="105475"/>
                                        </p:tgtEl>
                                      </p:cBhvr>
                                    </p:animEffect>
                                  </p:childTnLst>
                                </p:cTn>
                              </p:par>
                              <p:par>
                                <p:cTn id="15" presetID="18" presetClass="entr" presetSubtype="12"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p:bldP spid="5"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7010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What is forgiveness?</a:t>
            </a:r>
          </a:p>
        </p:txBody>
      </p:sp>
      <p:sp>
        <p:nvSpPr>
          <p:cNvPr id="106499" name="Text Box 3"/>
          <p:cNvSpPr txBox="1">
            <a:spLocks noChangeArrowheads="1"/>
          </p:cNvSpPr>
          <p:nvPr/>
        </p:nvSpPr>
        <p:spPr bwMode="auto">
          <a:xfrm>
            <a:off x="76200" y="1158875"/>
            <a:ext cx="8763000" cy="615553"/>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 Definition of forgiveness:</a:t>
            </a:r>
          </a:p>
        </p:txBody>
      </p:sp>
      <p:sp>
        <p:nvSpPr>
          <p:cNvPr id="106500" name="Text Box 4"/>
          <p:cNvSpPr txBox="1">
            <a:spLocks noChangeArrowheads="1"/>
          </p:cNvSpPr>
          <p:nvPr/>
        </p:nvSpPr>
        <p:spPr bwMode="auto">
          <a:xfrm>
            <a:off x="381000" y="2058412"/>
            <a:ext cx="8382000" cy="3231654"/>
          </a:xfrm>
          <a:prstGeom prst="rect">
            <a:avLst/>
          </a:prstGeom>
          <a:noFill/>
          <a:ln w="9525">
            <a:noFill/>
            <a:miter lim="800000"/>
            <a:headEnd/>
            <a:tailEnd/>
          </a:ln>
          <a:effectLst/>
        </p:spPr>
        <p:txBody>
          <a:bodyPr wrap="square">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“Forgiveness is a lifting of the charge of guilt, a formal declaration of that fact, and a promise (made and kept) never to remember the wrong against that person in the future.” (Jay Adams, </a:t>
            </a:r>
            <a:r>
              <a:rPr lang="en-US" sz="3400" b="1" i="1" dirty="0">
                <a:solidFill>
                  <a:schemeClr val="bg1"/>
                </a:solidFill>
                <a:effectLst>
                  <a:outerShdw blurRad="38100" dist="38100" dir="2700000" algn="tl">
                    <a:srgbClr val="C0C0C0"/>
                  </a:outerShdw>
                </a:effectLst>
                <a:latin typeface="Calibri" pitchFamily="34" charset="0"/>
              </a:rPr>
              <a:t>Theology of Christian Counseling</a:t>
            </a:r>
            <a:r>
              <a:rPr lang="en-US" sz="3400" b="1" dirty="0">
                <a:solidFill>
                  <a:schemeClr val="bg1"/>
                </a:solidFill>
                <a:effectLst>
                  <a:outerShdw blurRad="38100" dist="38100" dir="2700000" algn="tl">
                    <a:srgbClr val="C0C0C0"/>
                  </a:outerShdw>
                </a:effectLst>
                <a:latin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fade">
                                      <p:cBhvr>
                                        <p:cTn id="7" dur="500"/>
                                        <p:tgtEl>
                                          <p:spTgt spid="106498"/>
                                        </p:tgtEl>
                                      </p:cBhvr>
                                    </p:animEffect>
                                    <p:anim calcmode="lin" valueType="num">
                                      <p:cBhvr>
                                        <p:cTn id="8" dur="500" fill="hold"/>
                                        <p:tgtEl>
                                          <p:spTgt spid="106498"/>
                                        </p:tgtEl>
                                        <p:attrNameLst>
                                          <p:attrName>ppt_x</p:attrName>
                                        </p:attrNameLst>
                                      </p:cBhvr>
                                      <p:tavLst>
                                        <p:tav tm="0">
                                          <p:val>
                                            <p:strVal val="#ppt_x"/>
                                          </p:val>
                                        </p:tav>
                                        <p:tav tm="100000">
                                          <p:val>
                                            <p:strVal val="#ppt_x"/>
                                          </p:val>
                                        </p:tav>
                                      </p:tavLst>
                                    </p:anim>
                                    <p:anim calcmode="lin" valueType="num">
                                      <p:cBhvr>
                                        <p:cTn id="9" dur="500" fill="hold"/>
                                        <p:tgtEl>
                                          <p:spTgt spid="10649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6499"/>
                                        </p:tgtEl>
                                        <p:attrNameLst>
                                          <p:attrName>style.visibility</p:attrName>
                                        </p:attrNameLst>
                                      </p:cBhvr>
                                      <p:to>
                                        <p:strVal val="visible"/>
                                      </p:to>
                                    </p:set>
                                    <p:animEffect transition="in" filter="strips(downLeft)">
                                      <p:cBhvr>
                                        <p:cTn id="14" dur="500"/>
                                        <p:tgtEl>
                                          <p:spTgt spid="106499"/>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06500"/>
                                        </p:tgtEl>
                                        <p:attrNameLst>
                                          <p:attrName>style.visibility</p:attrName>
                                        </p:attrNameLst>
                                      </p:cBhvr>
                                      <p:to>
                                        <p:strVal val="visible"/>
                                      </p:to>
                                    </p:set>
                                    <p:animEffect transition="in" filter="strips(downLeft)">
                                      <p:cBhvr>
                                        <p:cTn id="19"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p:bldP spid="10650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5" name="Text Box 5"/>
          <p:cNvSpPr txBox="1">
            <a:spLocks noChangeArrowheads="1"/>
          </p:cNvSpPr>
          <p:nvPr/>
        </p:nvSpPr>
        <p:spPr bwMode="auto">
          <a:xfrm>
            <a:off x="152400" y="1095077"/>
            <a:ext cx="8839200" cy="2708434"/>
          </a:xfrm>
          <a:prstGeom prst="rect">
            <a:avLst/>
          </a:prstGeom>
          <a:noFill/>
          <a:ln w="9525">
            <a:noFill/>
            <a:miter lim="800000"/>
            <a:headEnd/>
            <a:tailEnd/>
          </a:ln>
          <a:effectLst/>
        </p:spPr>
        <p:txBody>
          <a:bodyPr>
            <a:spAutoFit/>
          </a:bodyPr>
          <a:lstStyle/>
          <a:p>
            <a:pPr>
              <a:spcBef>
                <a:spcPct val="50000"/>
              </a:spcBef>
            </a:pPr>
            <a:r>
              <a:rPr lang="en-US" sz="3400" b="1" dirty="0">
                <a:solidFill>
                  <a:schemeClr val="bg1"/>
                </a:solidFill>
                <a:effectLst>
                  <a:outerShdw blurRad="38100" dist="38100" dir="2700000" algn="tl">
                    <a:srgbClr val="C0C0C0"/>
                  </a:outerShdw>
                </a:effectLst>
                <a:latin typeface="Calibri" pitchFamily="34" charset="0"/>
              </a:rPr>
              <a:t>To forgive as the Lord forgives, we must </a:t>
            </a:r>
            <a:br>
              <a:rPr lang="en-US" sz="3400" b="1" dirty="0">
                <a:solidFill>
                  <a:schemeClr val="bg1"/>
                </a:solidFill>
                <a:effectLst>
                  <a:outerShdw blurRad="38100" dist="38100" dir="2700000" algn="tl">
                    <a:srgbClr val="C0C0C0"/>
                  </a:outerShdw>
                </a:effectLst>
                <a:latin typeface="Calibri" pitchFamily="34" charset="0"/>
              </a:rPr>
            </a:br>
            <a:r>
              <a:rPr lang="en-US" sz="3400" b="1" dirty="0">
                <a:solidFill>
                  <a:schemeClr val="bg1"/>
                </a:solidFill>
                <a:effectLst>
                  <a:outerShdw blurRad="38100" dist="38100" dir="2700000" algn="tl">
                    <a:srgbClr val="C0C0C0"/>
                  </a:outerShdw>
                </a:effectLst>
                <a:latin typeface="Calibri" pitchFamily="34" charset="0"/>
              </a:rPr>
              <a:t>release the person who has wronged us from any penalty that separates. Forgiveness may be described by the following four </a:t>
            </a:r>
            <a:r>
              <a:rPr lang="en-US" sz="3400" u="sng" dirty="0">
                <a:solidFill>
                  <a:schemeClr val="bg1"/>
                </a:solidFill>
                <a:effectLst>
                  <a:outerShdw blurRad="38100" dist="38100" dir="2700000" algn="tl">
                    <a:srgbClr val="C0C0C0"/>
                  </a:outerShdw>
                </a:effectLst>
                <a:latin typeface="Arial Black" pitchFamily="34" charset="0"/>
              </a:rPr>
              <a:t>promises</a:t>
            </a:r>
            <a:r>
              <a:rPr lang="en-US" sz="3400" b="1" dirty="0">
                <a:solidFill>
                  <a:schemeClr val="bg1"/>
                </a:solidFill>
                <a:effectLst>
                  <a:outerShdw blurRad="38100" dist="38100" dir="2700000" algn="tl">
                    <a:srgbClr val="C0C0C0"/>
                  </a:outerShdw>
                </a:effectLst>
                <a:latin typeface="Calibri" pitchFamily="34" charset="0"/>
              </a:rPr>
              <a:t> to forgive as God does:</a:t>
            </a:r>
          </a:p>
        </p:txBody>
      </p:sp>
      <p:sp>
        <p:nvSpPr>
          <p:cNvPr id="6" name="Text Box 2"/>
          <p:cNvSpPr txBox="1">
            <a:spLocks noChangeArrowheads="1"/>
          </p:cNvSpPr>
          <p:nvPr/>
        </p:nvSpPr>
        <p:spPr bwMode="auto">
          <a:xfrm>
            <a:off x="152400" y="228600"/>
            <a:ext cx="53340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What is forgiveness?</a:t>
            </a:r>
          </a:p>
        </p:txBody>
      </p:sp>
      <p:sp>
        <p:nvSpPr>
          <p:cNvPr id="11" name="TextBox 10">
            <a:extLst>
              <a:ext uri="{FF2B5EF4-FFF2-40B4-BE49-F238E27FC236}">
                <a16:creationId xmlns:a16="http://schemas.microsoft.com/office/drawing/2014/main" id="{7145BE36-D0E4-4BF1-8937-08B8B7ABB627}"/>
              </a:ext>
            </a:extLst>
          </p:cNvPr>
          <p:cNvSpPr txBox="1"/>
          <p:nvPr/>
        </p:nvSpPr>
        <p:spPr>
          <a:xfrm>
            <a:off x="1066800" y="4191000"/>
            <a:ext cx="5632938" cy="1384995"/>
          </a:xfrm>
          <a:prstGeom prst="rect">
            <a:avLst/>
          </a:prstGeom>
          <a:noFill/>
        </p:spPr>
        <p:txBody>
          <a:bodyPr wrap="square">
            <a:spAutoFit/>
          </a:bodyPr>
          <a:lstStyle/>
          <a:p>
            <a:pPr marL="514350" indent="-514350">
              <a:spcBef>
                <a:spcPct val="50000"/>
              </a:spcBef>
              <a:buFont typeface="Arial" pitchFamily="34" charset="0"/>
              <a:buChar char="•"/>
            </a:pPr>
            <a:r>
              <a:rPr lang="en-US" sz="2800" b="1" dirty="0">
                <a:solidFill>
                  <a:schemeClr val="bg1"/>
                </a:solidFill>
                <a:effectLst>
                  <a:outerShdw blurRad="38100" dist="38100" dir="2700000" algn="tl">
                    <a:srgbClr val="C0C0C0"/>
                  </a:outerShdw>
                </a:effectLst>
                <a:latin typeface="Calibri" pitchFamily="34" charset="0"/>
              </a:rPr>
              <a:t>(The idea of forgiveness promises comes from Ken Sande’s          The Peacemaker.)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7525"/>
                                        </p:tgtEl>
                                        <p:attrNameLst>
                                          <p:attrName>style.visibility</p:attrName>
                                        </p:attrNameLst>
                                      </p:cBhvr>
                                      <p:to>
                                        <p:strVal val="visible"/>
                                      </p:to>
                                    </p:set>
                                    <p:animEffect transition="in" filter="strips(downLeft)">
                                      <p:cBhvr>
                                        <p:cTn id="7" dur="500"/>
                                        <p:tgtEl>
                                          <p:spTgt spid="107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88239" y="66501"/>
            <a:ext cx="7010400" cy="646331"/>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bg1"/>
                </a:solidFill>
                <a:effectLst>
                  <a:outerShdw blurRad="38100" dist="38100" dir="2700000" algn="tl">
                    <a:srgbClr val="C0C0C0"/>
                  </a:outerShdw>
                </a:effectLst>
                <a:latin typeface="Calibri" pitchFamily="34" charset="0"/>
              </a:rPr>
              <a:t>Four </a:t>
            </a:r>
            <a:r>
              <a:rPr lang="en-US" sz="3600" b="1" u="sng" dirty="0">
                <a:solidFill>
                  <a:schemeClr val="bg1"/>
                </a:solidFill>
                <a:effectLst>
                  <a:outerShdw blurRad="38100" dist="38100" dir="2700000" algn="tl">
                    <a:srgbClr val="C0C0C0"/>
                  </a:outerShdw>
                </a:effectLst>
                <a:latin typeface="Calibri" pitchFamily="34" charset="0"/>
              </a:rPr>
              <a:t>Promises</a:t>
            </a:r>
            <a:r>
              <a:rPr lang="en-US" sz="3600" b="1" dirty="0">
                <a:solidFill>
                  <a:schemeClr val="bg1"/>
                </a:solidFill>
                <a:effectLst>
                  <a:outerShdw blurRad="38100" dist="38100" dir="2700000" algn="tl">
                    <a:srgbClr val="C0C0C0"/>
                  </a:outerShdw>
                </a:effectLst>
                <a:latin typeface="Calibri" pitchFamily="34" charset="0"/>
              </a:rPr>
              <a:t> of  forgiveness?</a:t>
            </a:r>
          </a:p>
        </p:txBody>
      </p:sp>
      <p:sp>
        <p:nvSpPr>
          <p:cNvPr id="10" name="Text Box 5"/>
          <p:cNvSpPr txBox="1">
            <a:spLocks noChangeArrowheads="1"/>
          </p:cNvSpPr>
          <p:nvPr/>
        </p:nvSpPr>
        <p:spPr bwMode="auto">
          <a:xfrm>
            <a:off x="220552" y="3454695"/>
            <a:ext cx="8839200" cy="3293209"/>
          </a:xfrm>
          <a:prstGeom prst="rect">
            <a:avLst/>
          </a:prstGeom>
          <a:noFill/>
          <a:ln w="9525">
            <a:noFill/>
            <a:miter lim="800000"/>
            <a:headEnd/>
            <a:tailEnd/>
          </a:ln>
          <a:effectLst/>
        </p:spPr>
        <p:txBody>
          <a:bodyPr wrap="square">
            <a:spAutoFit/>
          </a:bodyPr>
          <a:lstStyle/>
          <a:p>
            <a:pPr marL="514350" indent="-514350">
              <a:spcBef>
                <a:spcPct val="50000"/>
              </a:spcBef>
              <a:buFont typeface="Arial" pitchFamily="34" charset="0"/>
              <a:buChar char="•"/>
            </a:pPr>
            <a:r>
              <a:rPr lang="en-US" sz="3200" b="1" dirty="0">
                <a:solidFill>
                  <a:schemeClr val="bg1"/>
                </a:solidFill>
                <a:effectLst>
                  <a:outerShdw blurRad="38100" dist="38100" dir="2700000" algn="tl">
                    <a:srgbClr val="C0C0C0"/>
                  </a:outerShdw>
                </a:effectLst>
                <a:latin typeface="Calibri" pitchFamily="34" charset="0"/>
              </a:rPr>
              <a:t>“In my actions - I will not allow the incident to embitter me against the forgiven person and use it to hurt them.” </a:t>
            </a:r>
          </a:p>
          <a:p>
            <a:pPr marL="514350" indent="-514350">
              <a:spcBef>
                <a:spcPct val="50000"/>
              </a:spcBef>
              <a:buFont typeface="Arial" pitchFamily="34" charset="0"/>
              <a:buChar char="•"/>
            </a:pPr>
            <a:r>
              <a:rPr lang="en-US" sz="3200" b="1" dirty="0">
                <a:solidFill>
                  <a:schemeClr val="bg1"/>
                </a:solidFill>
                <a:effectLst>
                  <a:outerShdw blurRad="38100" dist="38100" dir="2700000" algn="tl">
                    <a:srgbClr val="C0C0C0"/>
                  </a:outerShdw>
                </a:effectLst>
                <a:latin typeface="Calibri" pitchFamily="34" charset="0"/>
              </a:rPr>
              <a:t>“In my relationship – I will not allow this incident to stand between us or hinder our personal relationship.</a:t>
            </a:r>
          </a:p>
        </p:txBody>
      </p:sp>
      <p:sp>
        <p:nvSpPr>
          <p:cNvPr id="4" name="Text Box 5"/>
          <p:cNvSpPr txBox="1">
            <a:spLocks noChangeArrowheads="1"/>
          </p:cNvSpPr>
          <p:nvPr/>
        </p:nvSpPr>
        <p:spPr bwMode="auto">
          <a:xfrm>
            <a:off x="220552" y="1537992"/>
            <a:ext cx="8839200" cy="1815882"/>
          </a:xfrm>
          <a:prstGeom prst="rect">
            <a:avLst/>
          </a:prstGeom>
          <a:noFill/>
          <a:ln w="9525">
            <a:noFill/>
            <a:miter lim="800000"/>
            <a:headEnd/>
            <a:tailEnd/>
          </a:ln>
          <a:effectLst/>
        </p:spPr>
        <p:txBody>
          <a:bodyPr>
            <a:spAutoFit/>
          </a:bodyPr>
          <a:lstStyle/>
          <a:p>
            <a:pPr marL="514350" indent="-514350">
              <a:spcBef>
                <a:spcPct val="50000"/>
              </a:spcBef>
              <a:buFont typeface="Arial" pitchFamily="34" charset="0"/>
              <a:buChar char="•"/>
            </a:pPr>
            <a:endParaRPr lang="en-US" sz="3200" b="1" dirty="0">
              <a:solidFill>
                <a:schemeClr val="bg1"/>
              </a:solidFill>
              <a:effectLst>
                <a:outerShdw blurRad="38100" dist="38100" dir="2700000" algn="tl">
                  <a:srgbClr val="C0C0C0"/>
                </a:outerShdw>
              </a:effectLst>
              <a:latin typeface="Calibri" pitchFamily="34" charset="0"/>
            </a:endParaRPr>
          </a:p>
          <a:p>
            <a:pPr marL="514350" indent="-514350">
              <a:spcBef>
                <a:spcPct val="50000"/>
              </a:spcBef>
              <a:buFont typeface="Arial" pitchFamily="34" charset="0"/>
              <a:buChar char="•"/>
            </a:pPr>
            <a:r>
              <a:rPr lang="en-US" sz="3200" b="1" dirty="0">
                <a:solidFill>
                  <a:schemeClr val="bg1"/>
                </a:solidFill>
                <a:effectLst>
                  <a:outerShdw blurRad="38100" dist="38100" dir="2700000" algn="tl">
                    <a:srgbClr val="C0C0C0"/>
                  </a:outerShdw>
                </a:effectLst>
                <a:latin typeface="Calibri" pitchFamily="34" charset="0"/>
              </a:rPr>
              <a:t>“In my speech - I will not talk about the incident with the forgiven person or with others.” </a:t>
            </a:r>
          </a:p>
        </p:txBody>
      </p:sp>
      <p:pic>
        <p:nvPicPr>
          <p:cNvPr id="2" name="Picture 1">
            <a:extLst>
              <a:ext uri="{FF2B5EF4-FFF2-40B4-BE49-F238E27FC236}">
                <a16:creationId xmlns:a16="http://schemas.microsoft.com/office/drawing/2014/main" id="{707B9807-C85F-4710-A13C-FF8AC46EEA1C}"/>
              </a:ext>
            </a:extLst>
          </p:cNvPr>
          <p:cNvPicPr>
            <a:picLocks noChangeAspect="1"/>
          </p:cNvPicPr>
          <p:nvPr/>
        </p:nvPicPr>
        <p:blipFill>
          <a:blip r:embed="rId2"/>
          <a:stretch>
            <a:fillRect/>
          </a:stretch>
        </p:blipFill>
        <p:spPr>
          <a:xfrm>
            <a:off x="32657" y="970573"/>
            <a:ext cx="8998476" cy="14753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down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1739</Words>
  <Application>Microsoft Office PowerPoint</Application>
  <PresentationFormat>On-screen Show (4:3)</PresentationFormat>
  <Paragraphs>123</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 Black</vt:lpstr>
      <vt:lpstr>Calibri</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236</cp:revision>
  <dcterms:created xsi:type="dcterms:W3CDTF">2009-10-23T14:25:18Z</dcterms:created>
  <dcterms:modified xsi:type="dcterms:W3CDTF">2025-07-14T20:29:12Z</dcterms:modified>
</cp:coreProperties>
</file>