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41"/>
  </p:notesMasterIdLst>
  <p:sldIdLst>
    <p:sldId id="533" r:id="rId2"/>
    <p:sldId id="481" r:id="rId3"/>
    <p:sldId id="256" r:id="rId4"/>
    <p:sldId id="336" r:id="rId5"/>
    <p:sldId id="465" r:id="rId6"/>
    <p:sldId id="467" r:id="rId7"/>
    <p:sldId id="532" r:id="rId8"/>
    <p:sldId id="478" r:id="rId9"/>
    <p:sldId id="534" r:id="rId10"/>
    <p:sldId id="525" r:id="rId11"/>
    <p:sldId id="489" r:id="rId12"/>
    <p:sldId id="527" r:id="rId13"/>
    <p:sldId id="483" r:id="rId14"/>
    <p:sldId id="485" r:id="rId15"/>
    <p:sldId id="505" r:id="rId16"/>
    <p:sldId id="512" r:id="rId17"/>
    <p:sldId id="514" r:id="rId18"/>
    <p:sldId id="507" r:id="rId19"/>
    <p:sldId id="535" r:id="rId20"/>
    <p:sldId id="337" r:id="rId21"/>
    <p:sldId id="384" r:id="rId22"/>
    <p:sldId id="392" r:id="rId23"/>
    <p:sldId id="398" r:id="rId24"/>
    <p:sldId id="401" r:id="rId25"/>
    <p:sldId id="402" r:id="rId26"/>
    <p:sldId id="536" r:id="rId27"/>
    <p:sldId id="427" r:id="rId28"/>
    <p:sldId id="428" r:id="rId29"/>
    <p:sldId id="406" r:id="rId30"/>
    <p:sldId id="408" r:id="rId31"/>
    <p:sldId id="409" r:id="rId32"/>
    <p:sldId id="411" r:id="rId33"/>
    <p:sldId id="414" r:id="rId34"/>
    <p:sldId id="415" r:id="rId35"/>
    <p:sldId id="416" r:id="rId36"/>
    <p:sldId id="418" r:id="rId37"/>
    <p:sldId id="420" r:id="rId38"/>
    <p:sldId id="422" r:id="rId39"/>
    <p:sldId id="537" r:id="rId40"/>
  </p:sldIdLst>
  <p:sldSz cx="9144000" cy="6858000" type="screen4x3"/>
  <p:notesSz cx="6858000" cy="9313863"/>
  <p:embeddedFontLst>
    <p:embeddedFont>
      <p:font typeface="Arial Black" panose="020B0A04020102020204" pitchFamily="34" charset="0"/>
      <p:bold r:id="rId42"/>
      <p:italic r:id="rId4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3E83FD-81F9-4948-B602-B3EBACB265D8}" v="136" dt="2025-07-13T13:17:47.4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3135" autoAdjust="0"/>
  </p:normalViewPr>
  <p:slideViewPr>
    <p:cSldViewPr>
      <p:cViewPr varScale="1">
        <p:scale>
          <a:sx n="68" d="100"/>
          <a:sy n="68" d="100"/>
        </p:scale>
        <p:origin x="1877" y="2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1.fntdata"/><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2.fntdata"/><Relationship Id="rId48"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and Cindy Lee" userId="0b8913260b828a33" providerId="LiveId" clId="{F23E83FD-81F9-4948-B602-B3EBACB265D8}"/>
    <pc:docChg chg="custSel addSld delSld modSld sldOrd">
      <pc:chgData name="Kevin and Cindy Lee" userId="0b8913260b828a33" providerId="LiveId" clId="{F23E83FD-81F9-4948-B602-B3EBACB265D8}" dt="2025-07-13T13:17:47.480" v="186" actId="115"/>
      <pc:docMkLst>
        <pc:docMk/>
      </pc:docMkLst>
      <pc:sldChg chg="modSp mod">
        <pc:chgData name="Kevin and Cindy Lee" userId="0b8913260b828a33" providerId="LiveId" clId="{F23E83FD-81F9-4948-B602-B3EBACB265D8}" dt="2025-07-13T00:08:59.304" v="37" actId="1076"/>
        <pc:sldMkLst>
          <pc:docMk/>
          <pc:sldMk cId="1437109315" sldId="398"/>
        </pc:sldMkLst>
        <pc:spChg chg="mod">
          <ac:chgData name="Kevin and Cindy Lee" userId="0b8913260b828a33" providerId="LiveId" clId="{F23E83FD-81F9-4948-B602-B3EBACB265D8}" dt="2025-07-13T00:08:59.304" v="37" actId="1076"/>
          <ac:spMkLst>
            <pc:docMk/>
            <pc:sldMk cId="1437109315" sldId="398"/>
            <ac:spMk id="7" creationId="{00000000-0000-0000-0000-000000000000}"/>
          </ac:spMkLst>
        </pc:spChg>
      </pc:sldChg>
      <pc:sldChg chg="modSp">
        <pc:chgData name="Kevin and Cindy Lee" userId="0b8913260b828a33" providerId="LiveId" clId="{F23E83FD-81F9-4948-B602-B3EBACB265D8}" dt="2025-07-13T13:16:43.564" v="182" actId="115"/>
        <pc:sldMkLst>
          <pc:docMk/>
          <pc:sldMk cId="820122554" sldId="406"/>
        </pc:sldMkLst>
        <pc:spChg chg="mod">
          <ac:chgData name="Kevin and Cindy Lee" userId="0b8913260b828a33" providerId="LiveId" clId="{F23E83FD-81F9-4948-B602-B3EBACB265D8}" dt="2025-07-13T00:19:53.300" v="63" actId="5793"/>
          <ac:spMkLst>
            <pc:docMk/>
            <pc:sldMk cId="820122554" sldId="406"/>
            <ac:spMk id="3" creationId="{00000000-0000-0000-0000-000000000000}"/>
          </ac:spMkLst>
        </pc:spChg>
        <pc:spChg chg="mod">
          <ac:chgData name="Kevin and Cindy Lee" userId="0b8913260b828a33" providerId="LiveId" clId="{F23E83FD-81F9-4948-B602-B3EBACB265D8}" dt="2025-07-13T00:19:49.658" v="62" actId="20577"/>
          <ac:spMkLst>
            <pc:docMk/>
            <pc:sldMk cId="820122554" sldId="406"/>
            <ac:spMk id="4" creationId="{00000000-0000-0000-0000-000000000000}"/>
          </ac:spMkLst>
        </pc:spChg>
        <pc:spChg chg="mod">
          <ac:chgData name="Kevin and Cindy Lee" userId="0b8913260b828a33" providerId="LiveId" clId="{F23E83FD-81F9-4948-B602-B3EBACB265D8}" dt="2025-07-13T13:16:43.564" v="182" actId="115"/>
          <ac:spMkLst>
            <pc:docMk/>
            <pc:sldMk cId="820122554" sldId="406"/>
            <ac:spMk id="7" creationId="{00000000-0000-0000-0000-000000000000}"/>
          </ac:spMkLst>
        </pc:spChg>
      </pc:sldChg>
      <pc:sldChg chg="modSp">
        <pc:chgData name="Kevin and Cindy Lee" userId="0b8913260b828a33" providerId="LiveId" clId="{F23E83FD-81F9-4948-B602-B3EBACB265D8}" dt="2025-07-13T13:17:07.912" v="184" actId="115"/>
        <pc:sldMkLst>
          <pc:docMk/>
          <pc:sldMk cId="3843310242" sldId="408"/>
        </pc:sldMkLst>
        <pc:spChg chg="mod">
          <ac:chgData name="Kevin and Cindy Lee" userId="0b8913260b828a33" providerId="LiveId" clId="{F23E83FD-81F9-4948-B602-B3EBACB265D8}" dt="2025-07-13T13:17:07.912" v="184" actId="115"/>
          <ac:spMkLst>
            <pc:docMk/>
            <pc:sldMk cId="3843310242" sldId="408"/>
            <ac:spMk id="3" creationId="{00000000-0000-0000-0000-000000000000}"/>
          </ac:spMkLst>
        </pc:spChg>
      </pc:sldChg>
      <pc:sldChg chg="modSp">
        <pc:chgData name="Kevin and Cindy Lee" userId="0b8913260b828a33" providerId="LiveId" clId="{F23E83FD-81F9-4948-B602-B3EBACB265D8}" dt="2025-07-13T00:24:37.376" v="69" actId="20577"/>
        <pc:sldMkLst>
          <pc:docMk/>
          <pc:sldMk cId="253618565" sldId="409"/>
        </pc:sldMkLst>
        <pc:spChg chg="mod">
          <ac:chgData name="Kevin and Cindy Lee" userId="0b8913260b828a33" providerId="LiveId" clId="{F23E83FD-81F9-4948-B602-B3EBACB265D8}" dt="2025-07-13T00:24:37.376" v="69" actId="20577"/>
          <ac:spMkLst>
            <pc:docMk/>
            <pc:sldMk cId="253618565" sldId="409"/>
            <ac:spMk id="3" creationId="{00000000-0000-0000-0000-000000000000}"/>
          </ac:spMkLst>
        </pc:spChg>
        <pc:spChg chg="mod">
          <ac:chgData name="Kevin and Cindy Lee" userId="0b8913260b828a33" providerId="LiveId" clId="{F23E83FD-81F9-4948-B602-B3EBACB265D8}" dt="2025-07-13T00:24:33.229" v="67" actId="20577"/>
          <ac:spMkLst>
            <pc:docMk/>
            <pc:sldMk cId="253618565" sldId="409"/>
            <ac:spMk id="4" creationId="{00000000-0000-0000-0000-000000000000}"/>
          </ac:spMkLst>
        </pc:spChg>
      </pc:sldChg>
      <pc:sldChg chg="modSp mod">
        <pc:chgData name="Kevin and Cindy Lee" userId="0b8913260b828a33" providerId="LiveId" clId="{F23E83FD-81F9-4948-B602-B3EBACB265D8}" dt="2025-07-13T00:26:40.370" v="76" actId="20577"/>
        <pc:sldMkLst>
          <pc:docMk/>
          <pc:sldMk cId="4026001249" sldId="411"/>
        </pc:sldMkLst>
        <pc:spChg chg="mod">
          <ac:chgData name="Kevin and Cindy Lee" userId="0b8913260b828a33" providerId="LiveId" clId="{F23E83FD-81F9-4948-B602-B3EBACB265D8}" dt="2025-07-13T00:26:40.370" v="76" actId="20577"/>
          <ac:spMkLst>
            <pc:docMk/>
            <pc:sldMk cId="4026001249" sldId="411"/>
            <ac:spMk id="3" creationId="{00000000-0000-0000-0000-000000000000}"/>
          </ac:spMkLst>
        </pc:spChg>
        <pc:spChg chg="mod">
          <ac:chgData name="Kevin and Cindy Lee" userId="0b8913260b828a33" providerId="LiveId" clId="{F23E83FD-81F9-4948-B602-B3EBACB265D8}" dt="2025-07-13T00:26:34.975" v="73" actId="20577"/>
          <ac:spMkLst>
            <pc:docMk/>
            <pc:sldMk cId="4026001249" sldId="411"/>
            <ac:spMk id="4" creationId="{00000000-0000-0000-0000-000000000000}"/>
          </ac:spMkLst>
        </pc:spChg>
      </pc:sldChg>
      <pc:sldChg chg="modSp mod">
        <pc:chgData name="Kevin and Cindy Lee" userId="0b8913260b828a33" providerId="LiveId" clId="{F23E83FD-81F9-4948-B602-B3EBACB265D8}" dt="2025-07-13T00:28:53.274" v="80" actId="20577"/>
        <pc:sldMkLst>
          <pc:docMk/>
          <pc:sldMk cId="1383821914" sldId="414"/>
        </pc:sldMkLst>
        <pc:spChg chg="mod">
          <ac:chgData name="Kevin and Cindy Lee" userId="0b8913260b828a33" providerId="LiveId" clId="{F23E83FD-81F9-4948-B602-B3EBACB265D8}" dt="2025-07-13T00:28:53.274" v="80" actId="20577"/>
          <ac:spMkLst>
            <pc:docMk/>
            <pc:sldMk cId="1383821914" sldId="414"/>
            <ac:spMk id="4" creationId="{00000000-0000-0000-0000-000000000000}"/>
          </ac:spMkLst>
        </pc:spChg>
      </pc:sldChg>
      <pc:sldChg chg="modSp mod">
        <pc:chgData name="Kevin and Cindy Lee" userId="0b8913260b828a33" providerId="LiveId" clId="{F23E83FD-81F9-4948-B602-B3EBACB265D8}" dt="2025-07-13T13:17:47.480" v="186" actId="115"/>
        <pc:sldMkLst>
          <pc:docMk/>
          <pc:sldMk cId="567547026" sldId="415"/>
        </pc:sldMkLst>
        <pc:spChg chg="mod">
          <ac:chgData name="Kevin and Cindy Lee" userId="0b8913260b828a33" providerId="LiveId" clId="{F23E83FD-81F9-4948-B602-B3EBACB265D8}" dt="2025-07-13T13:17:47.480" v="186" actId="115"/>
          <ac:spMkLst>
            <pc:docMk/>
            <pc:sldMk cId="567547026" sldId="415"/>
            <ac:spMk id="3" creationId="{00000000-0000-0000-0000-000000000000}"/>
          </ac:spMkLst>
        </pc:spChg>
        <pc:spChg chg="mod">
          <ac:chgData name="Kevin and Cindy Lee" userId="0b8913260b828a33" providerId="LiveId" clId="{F23E83FD-81F9-4948-B602-B3EBACB265D8}" dt="2025-07-13T00:30:42.660" v="84" actId="20577"/>
          <ac:spMkLst>
            <pc:docMk/>
            <pc:sldMk cId="567547026" sldId="415"/>
            <ac:spMk id="4" creationId="{00000000-0000-0000-0000-000000000000}"/>
          </ac:spMkLst>
        </pc:spChg>
      </pc:sldChg>
      <pc:sldChg chg="modSp">
        <pc:chgData name="Kevin and Cindy Lee" userId="0b8913260b828a33" providerId="LiveId" clId="{F23E83FD-81F9-4948-B602-B3EBACB265D8}" dt="2025-07-13T00:31:53.451" v="90" actId="20577"/>
        <pc:sldMkLst>
          <pc:docMk/>
          <pc:sldMk cId="1946557508" sldId="416"/>
        </pc:sldMkLst>
        <pc:spChg chg="mod">
          <ac:chgData name="Kevin and Cindy Lee" userId="0b8913260b828a33" providerId="LiveId" clId="{F23E83FD-81F9-4948-B602-B3EBACB265D8}" dt="2025-07-13T00:31:53.451" v="90" actId="20577"/>
          <ac:spMkLst>
            <pc:docMk/>
            <pc:sldMk cId="1946557508" sldId="416"/>
            <ac:spMk id="4" creationId="{00000000-0000-0000-0000-000000000000}"/>
          </ac:spMkLst>
        </pc:spChg>
      </pc:sldChg>
      <pc:sldChg chg="modSp">
        <pc:chgData name="Kevin and Cindy Lee" userId="0b8913260b828a33" providerId="LiveId" clId="{F23E83FD-81F9-4948-B602-B3EBACB265D8}" dt="2025-07-13T00:35:14.571" v="137" actId="20577"/>
        <pc:sldMkLst>
          <pc:docMk/>
          <pc:sldMk cId="2732127123" sldId="418"/>
        </pc:sldMkLst>
        <pc:spChg chg="mod">
          <ac:chgData name="Kevin and Cindy Lee" userId="0b8913260b828a33" providerId="LiveId" clId="{F23E83FD-81F9-4948-B602-B3EBACB265D8}" dt="2025-07-13T00:33:15.634" v="98" actId="5793"/>
          <ac:spMkLst>
            <pc:docMk/>
            <pc:sldMk cId="2732127123" sldId="418"/>
            <ac:spMk id="3" creationId="{00000000-0000-0000-0000-000000000000}"/>
          </ac:spMkLst>
        </pc:spChg>
        <pc:spChg chg="mod">
          <ac:chgData name="Kevin and Cindy Lee" userId="0b8913260b828a33" providerId="LiveId" clId="{F23E83FD-81F9-4948-B602-B3EBACB265D8}" dt="2025-07-13T00:33:12.201" v="97" actId="20577"/>
          <ac:spMkLst>
            <pc:docMk/>
            <pc:sldMk cId="2732127123" sldId="418"/>
            <ac:spMk id="4" creationId="{00000000-0000-0000-0000-000000000000}"/>
          </ac:spMkLst>
        </pc:spChg>
        <pc:spChg chg="mod">
          <ac:chgData name="Kevin and Cindy Lee" userId="0b8913260b828a33" providerId="LiveId" clId="{F23E83FD-81F9-4948-B602-B3EBACB265D8}" dt="2025-07-13T00:34:41.580" v="122" actId="20577"/>
          <ac:spMkLst>
            <pc:docMk/>
            <pc:sldMk cId="2732127123" sldId="418"/>
            <ac:spMk id="7" creationId="{00000000-0000-0000-0000-000000000000}"/>
          </ac:spMkLst>
        </pc:spChg>
        <pc:spChg chg="mod">
          <ac:chgData name="Kevin and Cindy Lee" userId="0b8913260b828a33" providerId="LiveId" clId="{F23E83FD-81F9-4948-B602-B3EBACB265D8}" dt="2025-07-13T00:35:14.571" v="137" actId="20577"/>
          <ac:spMkLst>
            <pc:docMk/>
            <pc:sldMk cId="2732127123" sldId="418"/>
            <ac:spMk id="8" creationId="{00000000-0000-0000-0000-000000000000}"/>
          </ac:spMkLst>
        </pc:spChg>
      </pc:sldChg>
      <pc:sldChg chg="modSp mod">
        <pc:chgData name="Kevin and Cindy Lee" userId="0b8913260b828a33" providerId="LiveId" clId="{F23E83FD-81F9-4948-B602-B3EBACB265D8}" dt="2025-07-13T00:36:55.997" v="144" actId="20577"/>
        <pc:sldMkLst>
          <pc:docMk/>
          <pc:sldMk cId="2587826480" sldId="420"/>
        </pc:sldMkLst>
        <pc:spChg chg="mod">
          <ac:chgData name="Kevin and Cindy Lee" userId="0b8913260b828a33" providerId="LiveId" clId="{F23E83FD-81F9-4948-B602-B3EBACB265D8}" dt="2025-07-13T00:36:55.997" v="144" actId="20577"/>
          <ac:spMkLst>
            <pc:docMk/>
            <pc:sldMk cId="2587826480" sldId="420"/>
            <ac:spMk id="4" creationId="{00000000-0000-0000-0000-000000000000}"/>
          </ac:spMkLst>
        </pc:spChg>
      </pc:sldChg>
      <pc:sldChg chg="modSp mod">
        <pc:chgData name="Kevin and Cindy Lee" userId="0b8913260b828a33" providerId="LiveId" clId="{F23E83FD-81F9-4948-B602-B3EBACB265D8}" dt="2025-07-13T00:38:13.166" v="152" actId="5793"/>
        <pc:sldMkLst>
          <pc:docMk/>
          <pc:sldMk cId="3135484868" sldId="422"/>
        </pc:sldMkLst>
        <pc:spChg chg="mod">
          <ac:chgData name="Kevin and Cindy Lee" userId="0b8913260b828a33" providerId="LiveId" clId="{F23E83FD-81F9-4948-B602-B3EBACB265D8}" dt="2025-07-13T00:38:13.166" v="152" actId="5793"/>
          <ac:spMkLst>
            <pc:docMk/>
            <pc:sldMk cId="3135484868" sldId="422"/>
            <ac:spMk id="3" creationId="{00000000-0000-0000-0000-000000000000}"/>
          </ac:spMkLst>
        </pc:spChg>
        <pc:spChg chg="mod">
          <ac:chgData name="Kevin and Cindy Lee" userId="0b8913260b828a33" providerId="LiveId" clId="{F23E83FD-81F9-4948-B602-B3EBACB265D8}" dt="2025-07-13T00:38:09.291" v="151" actId="20577"/>
          <ac:spMkLst>
            <pc:docMk/>
            <pc:sldMk cId="3135484868" sldId="422"/>
            <ac:spMk id="4" creationId="{00000000-0000-0000-0000-000000000000}"/>
          </ac:spMkLst>
        </pc:spChg>
      </pc:sldChg>
      <pc:sldChg chg="modSp mod">
        <pc:chgData name="Kevin and Cindy Lee" userId="0b8913260b828a33" providerId="LiveId" clId="{F23E83FD-81F9-4948-B602-B3EBACB265D8}" dt="2025-07-13T13:16:10.375" v="181" actId="115"/>
        <pc:sldMkLst>
          <pc:docMk/>
          <pc:sldMk cId="1175181077" sldId="427"/>
        </pc:sldMkLst>
        <pc:spChg chg="mod">
          <ac:chgData name="Kevin and Cindy Lee" userId="0b8913260b828a33" providerId="LiveId" clId="{F23E83FD-81F9-4948-B602-B3EBACB265D8}" dt="2025-07-13T00:16:30.953" v="45" actId="27636"/>
          <ac:spMkLst>
            <pc:docMk/>
            <pc:sldMk cId="1175181077" sldId="427"/>
            <ac:spMk id="3" creationId="{00000000-0000-0000-0000-000000000000}"/>
          </ac:spMkLst>
        </pc:spChg>
        <pc:spChg chg="mod">
          <ac:chgData name="Kevin and Cindy Lee" userId="0b8913260b828a33" providerId="LiveId" clId="{F23E83FD-81F9-4948-B602-B3EBACB265D8}" dt="2025-07-13T13:16:10.375" v="181" actId="115"/>
          <ac:spMkLst>
            <pc:docMk/>
            <pc:sldMk cId="1175181077" sldId="427"/>
            <ac:spMk id="4" creationId="{00000000-0000-0000-0000-000000000000}"/>
          </ac:spMkLst>
        </pc:spChg>
        <pc:spChg chg="mod">
          <ac:chgData name="Kevin and Cindy Lee" userId="0b8913260b828a33" providerId="LiveId" clId="{F23E83FD-81F9-4948-B602-B3EBACB265D8}" dt="2025-07-13T00:16:36.569" v="49" actId="20577"/>
          <ac:spMkLst>
            <pc:docMk/>
            <pc:sldMk cId="1175181077" sldId="427"/>
            <ac:spMk id="7" creationId="{00000000-0000-0000-0000-000000000000}"/>
          </ac:spMkLst>
        </pc:spChg>
      </pc:sldChg>
      <pc:sldChg chg="modSp mod">
        <pc:chgData name="Kevin and Cindy Lee" userId="0b8913260b828a33" providerId="LiveId" clId="{F23E83FD-81F9-4948-B602-B3EBACB265D8}" dt="2025-07-13T00:17:51.354" v="56" actId="20577"/>
        <pc:sldMkLst>
          <pc:docMk/>
          <pc:sldMk cId="189133568" sldId="428"/>
        </pc:sldMkLst>
        <pc:spChg chg="mod">
          <ac:chgData name="Kevin and Cindy Lee" userId="0b8913260b828a33" providerId="LiveId" clId="{F23E83FD-81F9-4948-B602-B3EBACB265D8}" dt="2025-07-13T00:17:51.354" v="56" actId="20577"/>
          <ac:spMkLst>
            <pc:docMk/>
            <pc:sldMk cId="189133568" sldId="428"/>
            <ac:spMk id="3" creationId="{00000000-0000-0000-0000-000000000000}"/>
          </ac:spMkLst>
        </pc:spChg>
        <pc:spChg chg="mod">
          <ac:chgData name="Kevin and Cindy Lee" userId="0b8913260b828a33" providerId="LiveId" clId="{F23E83FD-81F9-4948-B602-B3EBACB265D8}" dt="2025-07-13T00:17:47.361" v="54" actId="20577"/>
          <ac:spMkLst>
            <pc:docMk/>
            <pc:sldMk cId="189133568" sldId="428"/>
            <ac:spMk id="4" creationId="{00000000-0000-0000-0000-000000000000}"/>
          </ac:spMkLst>
        </pc:spChg>
      </pc:sldChg>
      <pc:sldChg chg="modSp">
        <pc:chgData name="Kevin and Cindy Lee" userId="0b8913260b828a33" providerId="LiveId" clId="{F23E83FD-81F9-4948-B602-B3EBACB265D8}" dt="2025-07-13T13:11:38.286" v="175" actId="20577"/>
        <pc:sldMkLst>
          <pc:docMk/>
          <pc:sldMk cId="0" sldId="465"/>
        </pc:sldMkLst>
        <pc:spChg chg="mod">
          <ac:chgData name="Kevin and Cindy Lee" userId="0b8913260b828a33" providerId="LiveId" clId="{F23E83FD-81F9-4948-B602-B3EBACB265D8}" dt="2025-07-13T13:11:38.286" v="175" actId="20577"/>
          <ac:spMkLst>
            <pc:docMk/>
            <pc:sldMk cId="0" sldId="465"/>
            <ac:spMk id="5" creationId="{00000000-0000-0000-0000-000000000000}"/>
          </ac:spMkLst>
        </pc:spChg>
      </pc:sldChg>
      <pc:sldChg chg="modSp mod">
        <pc:chgData name="Kevin and Cindy Lee" userId="0b8913260b828a33" providerId="LiveId" clId="{F23E83FD-81F9-4948-B602-B3EBACB265D8}" dt="2025-07-13T13:13:07.643" v="178" actId="115"/>
        <pc:sldMkLst>
          <pc:docMk/>
          <pc:sldMk cId="0" sldId="483"/>
        </pc:sldMkLst>
        <pc:spChg chg="mod">
          <ac:chgData name="Kevin and Cindy Lee" userId="0b8913260b828a33" providerId="LiveId" clId="{F23E83FD-81F9-4948-B602-B3EBACB265D8}" dt="2025-07-13T13:13:07.643" v="178" actId="115"/>
          <ac:spMkLst>
            <pc:docMk/>
            <pc:sldMk cId="0" sldId="483"/>
            <ac:spMk id="12" creationId="{00000000-0000-0000-0000-000000000000}"/>
          </ac:spMkLst>
        </pc:spChg>
        <pc:spChg chg="mod">
          <ac:chgData name="Kevin and Cindy Lee" userId="0b8913260b828a33" providerId="LiveId" clId="{F23E83FD-81F9-4948-B602-B3EBACB265D8}" dt="2025-07-12T23:47:26.457" v="11" actId="1076"/>
          <ac:spMkLst>
            <pc:docMk/>
            <pc:sldMk cId="0" sldId="483"/>
            <ac:spMk id="15" creationId="{00000000-0000-0000-0000-000000000000}"/>
          </ac:spMkLst>
        </pc:spChg>
      </pc:sldChg>
      <pc:sldChg chg="modSp">
        <pc:chgData name="Kevin and Cindy Lee" userId="0b8913260b828a33" providerId="LiveId" clId="{F23E83FD-81F9-4948-B602-B3EBACB265D8}" dt="2025-07-12T23:45:09.586" v="6" actId="20577"/>
        <pc:sldMkLst>
          <pc:docMk/>
          <pc:sldMk cId="0" sldId="489"/>
        </pc:sldMkLst>
        <pc:spChg chg="mod">
          <ac:chgData name="Kevin and Cindy Lee" userId="0b8913260b828a33" providerId="LiveId" clId="{F23E83FD-81F9-4948-B602-B3EBACB265D8}" dt="2025-07-12T23:45:09.586" v="6" actId="20577"/>
          <ac:spMkLst>
            <pc:docMk/>
            <pc:sldMk cId="0" sldId="489"/>
            <ac:spMk id="3" creationId="{00000000-0000-0000-0000-000000000000}"/>
          </ac:spMkLst>
        </pc:spChg>
      </pc:sldChg>
      <pc:sldChg chg="modSp">
        <pc:chgData name="Kevin and Cindy Lee" userId="0b8913260b828a33" providerId="LiveId" clId="{F23E83FD-81F9-4948-B602-B3EBACB265D8}" dt="2025-07-13T13:14:24.536" v="179" actId="115"/>
        <pc:sldMkLst>
          <pc:docMk/>
          <pc:sldMk cId="0" sldId="505"/>
        </pc:sldMkLst>
        <pc:spChg chg="mod">
          <ac:chgData name="Kevin and Cindy Lee" userId="0b8913260b828a33" providerId="LiveId" clId="{F23E83FD-81F9-4948-B602-B3EBACB265D8}" dt="2025-07-13T13:14:24.536" v="179" actId="115"/>
          <ac:spMkLst>
            <pc:docMk/>
            <pc:sldMk cId="0" sldId="505"/>
            <ac:spMk id="5" creationId="{C8C854A9-30E1-4009-B7F4-BA58C5093FC6}"/>
          </ac:spMkLst>
        </pc:spChg>
      </pc:sldChg>
      <pc:sldChg chg="modSp mod">
        <pc:chgData name="Kevin and Cindy Lee" userId="0b8913260b828a33" providerId="LiveId" clId="{F23E83FD-81F9-4948-B602-B3EBACB265D8}" dt="2025-07-13T00:00:24.111" v="36" actId="20577"/>
        <pc:sldMkLst>
          <pc:docMk/>
          <pc:sldMk cId="0" sldId="507"/>
        </pc:sldMkLst>
        <pc:spChg chg="mod">
          <ac:chgData name="Kevin and Cindy Lee" userId="0b8913260b828a33" providerId="LiveId" clId="{F23E83FD-81F9-4948-B602-B3EBACB265D8}" dt="2025-07-13T00:00:24.111" v="36" actId="20577"/>
          <ac:spMkLst>
            <pc:docMk/>
            <pc:sldMk cId="0" sldId="507"/>
            <ac:spMk id="5" creationId="{00000000-0000-0000-0000-000000000000}"/>
          </ac:spMkLst>
        </pc:spChg>
        <pc:spChg chg="mod">
          <ac:chgData name="Kevin and Cindy Lee" userId="0b8913260b828a33" providerId="LiveId" clId="{F23E83FD-81F9-4948-B602-B3EBACB265D8}" dt="2025-07-13T00:00:19.459" v="34" actId="20577"/>
          <ac:spMkLst>
            <pc:docMk/>
            <pc:sldMk cId="0" sldId="507"/>
            <ac:spMk id="6" creationId="{00000000-0000-0000-0000-000000000000}"/>
          </ac:spMkLst>
        </pc:spChg>
        <pc:spChg chg="mod">
          <ac:chgData name="Kevin and Cindy Lee" userId="0b8913260b828a33" providerId="LiveId" clId="{F23E83FD-81F9-4948-B602-B3EBACB265D8}" dt="2025-07-13T00:00:14.773" v="32" actId="5793"/>
          <ac:spMkLst>
            <pc:docMk/>
            <pc:sldMk cId="0" sldId="507"/>
            <ac:spMk id="8" creationId="{00000000-0000-0000-0000-000000000000}"/>
          </ac:spMkLst>
        </pc:spChg>
      </pc:sldChg>
      <pc:sldChg chg="modSp">
        <pc:chgData name="Kevin and Cindy Lee" userId="0b8913260b828a33" providerId="LiveId" clId="{F23E83FD-81F9-4948-B602-B3EBACB265D8}" dt="2025-07-12T23:58:12.634" v="30" actId="20577"/>
        <pc:sldMkLst>
          <pc:docMk/>
          <pc:sldMk cId="0" sldId="514"/>
        </pc:sldMkLst>
        <pc:spChg chg="mod">
          <ac:chgData name="Kevin and Cindy Lee" userId="0b8913260b828a33" providerId="LiveId" clId="{F23E83FD-81F9-4948-B602-B3EBACB265D8}" dt="2025-07-12T23:57:55.185" v="18" actId="20577"/>
          <ac:spMkLst>
            <pc:docMk/>
            <pc:sldMk cId="0" sldId="514"/>
            <ac:spMk id="3" creationId="{00000000-0000-0000-0000-000000000000}"/>
          </ac:spMkLst>
        </pc:spChg>
        <pc:spChg chg="mod">
          <ac:chgData name="Kevin and Cindy Lee" userId="0b8913260b828a33" providerId="LiveId" clId="{F23E83FD-81F9-4948-B602-B3EBACB265D8}" dt="2025-07-12T23:57:45.708" v="16" actId="20577"/>
          <ac:spMkLst>
            <pc:docMk/>
            <pc:sldMk cId="0" sldId="514"/>
            <ac:spMk id="4" creationId="{00000000-0000-0000-0000-000000000000}"/>
          </ac:spMkLst>
        </pc:spChg>
        <pc:spChg chg="mod">
          <ac:chgData name="Kevin and Cindy Lee" userId="0b8913260b828a33" providerId="LiveId" clId="{F23E83FD-81F9-4948-B602-B3EBACB265D8}" dt="2025-07-12T23:58:08.081" v="25" actId="20577"/>
          <ac:spMkLst>
            <pc:docMk/>
            <pc:sldMk cId="0" sldId="514"/>
            <ac:spMk id="6" creationId="{FD7BE12C-D909-4F16-BCF5-D2E9F062761A}"/>
          </ac:spMkLst>
        </pc:spChg>
        <pc:spChg chg="mod">
          <ac:chgData name="Kevin and Cindy Lee" userId="0b8913260b828a33" providerId="LiveId" clId="{F23E83FD-81F9-4948-B602-B3EBACB265D8}" dt="2025-07-12T23:58:01.950" v="20" actId="20577"/>
          <ac:spMkLst>
            <pc:docMk/>
            <pc:sldMk cId="0" sldId="514"/>
            <ac:spMk id="7" creationId="{242A0FAF-BB72-45AF-8348-42A33C2DAEFD}"/>
          </ac:spMkLst>
        </pc:spChg>
        <pc:spChg chg="mod">
          <ac:chgData name="Kevin and Cindy Lee" userId="0b8913260b828a33" providerId="LiveId" clId="{F23E83FD-81F9-4948-B602-B3EBACB265D8}" dt="2025-07-12T23:58:12.634" v="30" actId="20577"/>
          <ac:spMkLst>
            <pc:docMk/>
            <pc:sldMk cId="0" sldId="514"/>
            <ac:spMk id="8" creationId="{6F6EE33C-0F32-4528-B3AB-0BC2F2116162}"/>
          </ac:spMkLst>
        </pc:spChg>
      </pc:sldChg>
      <pc:sldChg chg="modSp del mod ord">
        <pc:chgData name="Kevin and Cindy Lee" userId="0b8913260b828a33" providerId="LiveId" clId="{F23E83FD-81F9-4948-B602-B3EBACB265D8}" dt="2025-07-13T13:10:52.626" v="166" actId="2696"/>
        <pc:sldMkLst>
          <pc:docMk/>
          <pc:sldMk cId="3266855157" sldId="521"/>
        </pc:sldMkLst>
        <pc:picChg chg="mod">
          <ac:chgData name="Kevin and Cindy Lee" userId="0b8913260b828a33" providerId="LiveId" clId="{F23E83FD-81F9-4948-B602-B3EBACB265D8}" dt="2025-07-13T00:42:01.990" v="153" actId="14100"/>
          <ac:picMkLst>
            <pc:docMk/>
            <pc:sldMk cId="3266855157" sldId="521"/>
            <ac:picMk id="3" creationId="{E8E81023-274B-4DE1-9EE7-4E8942C1A0FD}"/>
          </ac:picMkLst>
        </pc:picChg>
      </pc:sldChg>
      <pc:sldChg chg="modSp">
        <pc:chgData name="Kevin and Cindy Lee" userId="0b8913260b828a33" providerId="LiveId" clId="{F23E83FD-81F9-4948-B602-B3EBACB265D8}" dt="2025-07-13T13:12:47.385" v="177" actId="115"/>
        <pc:sldMkLst>
          <pc:docMk/>
          <pc:sldMk cId="0" sldId="525"/>
        </pc:sldMkLst>
        <pc:spChg chg="mod">
          <ac:chgData name="Kevin and Cindy Lee" userId="0b8913260b828a33" providerId="LiveId" clId="{F23E83FD-81F9-4948-B602-B3EBACB265D8}" dt="2025-07-13T13:12:47.385" v="177" actId="115"/>
          <ac:spMkLst>
            <pc:docMk/>
            <pc:sldMk cId="0" sldId="525"/>
            <ac:spMk id="3" creationId="{00000000-0000-0000-0000-000000000000}"/>
          </ac:spMkLst>
        </pc:spChg>
        <pc:spChg chg="mod">
          <ac:chgData name="Kevin and Cindy Lee" userId="0b8913260b828a33" providerId="LiveId" clId="{F23E83FD-81F9-4948-B602-B3EBACB265D8}" dt="2025-07-13T13:12:31.374" v="176" actId="115"/>
          <ac:spMkLst>
            <pc:docMk/>
            <pc:sldMk cId="0" sldId="525"/>
            <ac:spMk id="4" creationId="{00000000-0000-0000-0000-000000000000}"/>
          </ac:spMkLst>
        </pc:spChg>
      </pc:sldChg>
      <pc:sldChg chg="modSp">
        <pc:chgData name="Kevin and Cindy Lee" userId="0b8913260b828a33" providerId="LiveId" clId="{F23E83FD-81F9-4948-B602-B3EBACB265D8}" dt="2025-07-12T23:45:18.165" v="10" actId="20577"/>
        <pc:sldMkLst>
          <pc:docMk/>
          <pc:sldMk cId="0" sldId="527"/>
        </pc:sldMkLst>
        <pc:spChg chg="mod">
          <ac:chgData name="Kevin and Cindy Lee" userId="0b8913260b828a33" providerId="LiveId" clId="{F23E83FD-81F9-4948-B602-B3EBACB265D8}" dt="2025-07-12T23:45:18.165" v="10" actId="20577"/>
          <ac:spMkLst>
            <pc:docMk/>
            <pc:sldMk cId="0" sldId="527"/>
            <ac:spMk id="6" creationId="{AE82377E-2AC9-4770-8D11-7DFCEE38196F}"/>
          </ac:spMkLst>
        </pc:spChg>
      </pc:sldChg>
      <pc:sldChg chg="addSp delSp modSp new mod">
        <pc:chgData name="Kevin and Cindy Lee" userId="0b8913260b828a33" providerId="LiveId" clId="{F23E83FD-81F9-4948-B602-B3EBACB265D8}" dt="2025-07-13T13:10:45.645" v="165" actId="2711"/>
        <pc:sldMkLst>
          <pc:docMk/>
          <pc:sldMk cId="3990789114" sldId="537"/>
        </pc:sldMkLst>
        <pc:spChg chg="del">
          <ac:chgData name="Kevin and Cindy Lee" userId="0b8913260b828a33" providerId="LiveId" clId="{F23E83FD-81F9-4948-B602-B3EBACB265D8}" dt="2025-07-13T13:08:57.107" v="155" actId="478"/>
          <ac:spMkLst>
            <pc:docMk/>
            <pc:sldMk cId="3990789114" sldId="537"/>
            <ac:spMk id="2" creationId="{21A4292B-5A79-ED51-202D-426CFE8CC621}"/>
          </ac:spMkLst>
        </pc:spChg>
        <pc:spChg chg="del">
          <ac:chgData name="Kevin and Cindy Lee" userId="0b8913260b828a33" providerId="LiveId" clId="{F23E83FD-81F9-4948-B602-B3EBACB265D8}" dt="2025-07-13T13:09:00.406" v="156" actId="478"/>
          <ac:spMkLst>
            <pc:docMk/>
            <pc:sldMk cId="3990789114" sldId="537"/>
            <ac:spMk id="3" creationId="{858B6F9B-632A-86E8-F5F6-ED27D41FAFB5}"/>
          </ac:spMkLst>
        </pc:spChg>
        <pc:spChg chg="add mod">
          <ac:chgData name="Kevin and Cindy Lee" userId="0b8913260b828a33" providerId="LiveId" clId="{F23E83FD-81F9-4948-B602-B3EBACB265D8}" dt="2025-07-13T13:10:45.645" v="165" actId="2711"/>
          <ac:spMkLst>
            <pc:docMk/>
            <pc:sldMk cId="3990789114" sldId="537"/>
            <ac:spMk id="6" creationId="{A1BB67B4-A785-15BD-FFC8-4F061C860F47}"/>
          </ac:spMkLst>
        </pc:spChg>
        <pc:picChg chg="add mod">
          <ac:chgData name="Kevin and Cindy Lee" userId="0b8913260b828a33" providerId="LiveId" clId="{F23E83FD-81F9-4948-B602-B3EBACB265D8}" dt="2025-07-13T13:09:51.284" v="161" actId="1076"/>
          <ac:picMkLst>
            <pc:docMk/>
            <pc:sldMk cId="3990789114" sldId="537"/>
            <ac:picMk id="4" creationId="{3BD93831-04A1-04F6-43F6-F6A21149240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151D8418-8632-4936-8097-EA66B4AFF802}" type="datetimeFigureOut">
              <a:rPr lang="en-US" smtClean="0"/>
              <a:t>7/13/2025</a:t>
            </a:fld>
            <a:endParaRPr lang="en-US"/>
          </a:p>
        </p:txBody>
      </p:sp>
      <p:sp>
        <p:nvSpPr>
          <p:cNvPr id="4" name="Slide Image Placeholder 3"/>
          <p:cNvSpPr>
            <a:spLocks noGrp="1" noRot="1" noChangeAspect="1"/>
          </p:cNvSpPr>
          <p:nvPr>
            <p:ph type="sldImg" idx="2"/>
          </p:nvPr>
        </p:nvSpPr>
        <p:spPr>
          <a:xfrm>
            <a:off x="1333500" y="1163638"/>
            <a:ext cx="4191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3265592F-DF3D-4D9B-A625-23BD9CE163A1}" type="slidenum">
              <a:rPr lang="en-US" smtClean="0"/>
              <a:t>‹#›</a:t>
            </a:fld>
            <a:endParaRPr lang="en-US"/>
          </a:p>
        </p:txBody>
      </p:sp>
    </p:spTree>
    <p:extLst>
      <p:ext uri="{BB962C8B-B14F-4D97-AF65-F5344CB8AC3E}">
        <p14:creationId xmlns:p14="http://schemas.microsoft.com/office/powerpoint/2010/main" val="3475165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B8C1C5-32A6-4DED-B8DA-5412A18B7D9F}" type="datetimeFigureOut">
              <a:rPr lang="en-US" smtClean="0"/>
              <a:pPr/>
              <a:t>7/13/2025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8C1C5-32A6-4DED-B8DA-5412A18B7D9F}" type="datetimeFigureOut">
              <a:rPr lang="en-US" smtClean="0"/>
              <a:pPr/>
              <a:t>7/13/2025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8C1C5-32A6-4DED-B8DA-5412A18B7D9F}" type="datetimeFigureOut">
              <a:rPr lang="en-US" smtClean="0"/>
              <a:pPr/>
              <a:t>7/13/2025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B8C1C5-32A6-4DED-B8DA-5412A18B7D9F}" type="datetimeFigureOut">
              <a:rPr lang="en-US" smtClean="0"/>
              <a:pPr/>
              <a:t>7/13/2025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B8C1C5-32A6-4DED-B8DA-5412A18B7D9F}" type="datetimeFigureOut">
              <a:rPr lang="en-US" smtClean="0"/>
              <a:pPr/>
              <a:t>7/13/2025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B8C1C5-32A6-4DED-B8DA-5412A18B7D9F}" type="datetimeFigureOut">
              <a:rPr lang="en-US" smtClean="0"/>
              <a:pPr/>
              <a:t>7/13/2025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B8C1C5-32A6-4DED-B8DA-5412A18B7D9F}" type="datetimeFigureOut">
              <a:rPr lang="en-US" smtClean="0"/>
              <a:pPr/>
              <a:t>7/13/2025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B8C1C5-32A6-4DED-B8DA-5412A18B7D9F}" type="datetimeFigureOut">
              <a:rPr lang="en-US" smtClean="0"/>
              <a:pPr/>
              <a:t>7/13/2025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B8C1C5-32A6-4DED-B8DA-5412A18B7D9F}" type="datetimeFigureOut">
              <a:rPr lang="en-US" smtClean="0"/>
              <a:pPr/>
              <a:t>7/13/2025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B8C1C5-32A6-4DED-B8DA-5412A18B7D9F}" type="datetimeFigureOut">
              <a:rPr lang="en-US" smtClean="0"/>
              <a:pPr/>
              <a:t>7/13/2025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B8C1C5-32A6-4DED-B8DA-5412A18B7D9F}" type="datetimeFigureOut">
              <a:rPr lang="en-US" smtClean="0"/>
              <a:pPr/>
              <a:t>7/13/2025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6CDBCB-9349-4947-A7F3-9D2EFDB75C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8C1C5-32A6-4DED-B8DA-5412A18B7D9F}" type="datetimeFigureOut">
              <a:rPr lang="en-US" smtClean="0"/>
              <a:pPr/>
              <a:t>7/13/2025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CDBCB-9349-4947-A7F3-9D2EFDB75C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52400"/>
            <a:ext cx="8382000" cy="2308324"/>
          </a:xfrm>
          <a:prstGeom prst="rect">
            <a:avLst/>
          </a:prstGeom>
          <a:noFill/>
        </p:spPr>
        <p:txBody>
          <a:bodyPr wrap="square" rtlCol="0">
            <a:spAutoFit/>
          </a:bodyPr>
          <a:lstStyle/>
          <a:p>
            <a:pPr algn="ctr"/>
            <a:r>
              <a:rPr lang="en-US" sz="4800" b="1" dirty="0">
                <a:effectLst>
                  <a:outerShdw blurRad="38100" dist="38100" dir="2700000" algn="tl">
                    <a:srgbClr val="000000">
                      <a:alpha val="43137"/>
                    </a:srgbClr>
                  </a:outerShdw>
                </a:effectLst>
              </a:rPr>
              <a:t>KEY ELEMENTS IN THE BIBLICAL COUNSELING RELATIONSHIP </a:t>
            </a:r>
          </a:p>
          <a:p>
            <a:pPr algn="ctr"/>
            <a:endParaRPr lang="en-US" sz="4800" b="1" dirty="0">
              <a:effectLst>
                <a:outerShdw blurRad="38100" dist="38100" dir="2700000" algn="tl">
                  <a:srgbClr val="000000">
                    <a:alpha val="43137"/>
                  </a:srgbClr>
                </a:outerShdw>
              </a:effectLst>
            </a:endParaRPr>
          </a:p>
        </p:txBody>
      </p:sp>
      <p:sp>
        <p:nvSpPr>
          <p:cNvPr id="3" name="TextBox 2">
            <a:extLst>
              <a:ext uri="{FF2B5EF4-FFF2-40B4-BE49-F238E27FC236}">
                <a16:creationId xmlns:a16="http://schemas.microsoft.com/office/drawing/2014/main" id="{4FB1D509-D8EF-36E1-B06E-BF94DB7D4C70}"/>
              </a:ext>
            </a:extLst>
          </p:cNvPr>
          <p:cNvSpPr txBox="1"/>
          <p:nvPr/>
        </p:nvSpPr>
        <p:spPr>
          <a:xfrm>
            <a:off x="228600" y="2133600"/>
            <a:ext cx="8686800" cy="3785652"/>
          </a:xfrm>
          <a:prstGeom prst="rect">
            <a:avLst/>
          </a:prstGeom>
          <a:noFill/>
        </p:spPr>
        <p:txBody>
          <a:bodyPr wrap="square">
            <a:spAutoFit/>
          </a:bodyPr>
          <a:lstStyle/>
          <a:p>
            <a:r>
              <a:rPr lang="en-US" sz="1400" i="1" dirty="0">
                <a:latin typeface="Times New Roman" panose="02020603050405020304" pitchFamily="18" charset="0"/>
                <a:cs typeface="Times New Roman" panose="02020603050405020304" pitchFamily="18" charset="0"/>
              </a:rPr>
              <a:t>3 Blessed be the God and Father of our Lord Jesus Christ, the Father of mercies and God of all comfort, 4 who comforts us in all our affliction so that we will be able to comfort those who are in any affliction with the comfort with which we ourselves are comforted by God. 5 For just as the sufferings of Christ are ours in abundance, so also our comfort is abundant through Christ. 6 But if we are afflicted, it is for your comfort and salvation; or if we are comforted, it is for your comfort, which is effective in the patient enduring of the same sufferings which we also suffer; 7 and our hope for you is firmly grounded, knowing that as you are sharers of our sufferings, so also you are sharers of our comfort. </a:t>
            </a:r>
            <a:r>
              <a:rPr lang="en-US" sz="1400" b="1" dirty="0">
                <a:latin typeface="Times New Roman" panose="02020603050405020304" pitchFamily="18" charset="0"/>
                <a:cs typeface="Times New Roman" panose="02020603050405020304" pitchFamily="18" charset="0"/>
              </a:rPr>
              <a:t>2 Cor. 1:3-7</a:t>
            </a:r>
          </a:p>
          <a:p>
            <a:endParaRPr lang="en-US" sz="1400" i="1" dirty="0">
              <a:latin typeface="Times New Roman" panose="02020603050405020304" pitchFamily="18" charset="0"/>
              <a:cs typeface="Times New Roman" panose="02020603050405020304" pitchFamily="18" charset="0"/>
            </a:endParaRPr>
          </a:p>
          <a:p>
            <a:r>
              <a:rPr lang="en-US" sz="1400" i="1" dirty="0">
                <a:latin typeface="Times New Roman" panose="02020603050405020304" pitchFamily="18" charset="0"/>
                <a:cs typeface="Times New Roman" panose="02020603050405020304" pitchFamily="18" charset="0"/>
              </a:rPr>
              <a:t>15 but speaking the truth in love, we are to grow up in all aspects into Him who is the head, even Christ, 16 from whom the whole body, being fitted and held together by what every joint supplies, according to the proper working of each individual part, causes the growth of the body for the building up of itself in love. </a:t>
            </a:r>
            <a:r>
              <a:rPr lang="en-US" sz="1400" b="1" dirty="0">
                <a:latin typeface="Times New Roman" panose="02020603050405020304" pitchFamily="18" charset="0"/>
                <a:cs typeface="Times New Roman" panose="02020603050405020304" pitchFamily="18" charset="0"/>
              </a:rPr>
              <a:t>Ephesians 4:15-16</a:t>
            </a:r>
          </a:p>
          <a:p>
            <a:endParaRPr lang="en-US" sz="1400"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This presentation includes a general overview of the counseling process from building involvement, gathering data, speaking the truth in love, identifying and discerning problems biblically, loving confrontation, biblical instruction through counseling, assigning homework, and reviewing homework.</a:t>
            </a:r>
          </a:p>
        </p:txBody>
      </p:sp>
    </p:spTree>
    <p:extLst>
      <p:ext uri="{BB962C8B-B14F-4D97-AF65-F5344CB8AC3E}">
        <p14:creationId xmlns:p14="http://schemas.microsoft.com/office/powerpoint/2010/main" val="740924614"/>
      </p:ext>
    </p:extLst>
  </p:cSld>
  <p:clrMapOvr>
    <a:masterClrMapping/>
  </p:clrMapOvr>
  <p:transition>
    <p:pull dir="l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305800" cy="1219200"/>
          </a:xfrm>
        </p:spPr>
        <p:txBody>
          <a:bodyPr>
            <a:noAutofit/>
          </a:bodyPr>
          <a:lstStyle/>
          <a:p>
            <a:pPr marL="514350" indent="-514350">
              <a:buFont typeface="+mj-lt"/>
              <a:buAutoNum type="alphaUcPeriod"/>
            </a:pPr>
            <a:r>
              <a:rPr lang="en-US" b="1" dirty="0">
                <a:effectLst>
                  <a:outerShdw blurRad="38100" dist="38100" dir="2700000" algn="tl">
                    <a:srgbClr val="000000">
                      <a:alpha val="43137"/>
                    </a:srgbClr>
                  </a:outerShdw>
                </a:effectLst>
              </a:rPr>
              <a:t>How does the Bible define </a:t>
            </a:r>
            <a:r>
              <a:rPr lang="en-US" b="1" u="sng" dirty="0">
                <a:effectLst>
                  <a:outerShdw blurRad="38100" dist="38100" dir="2700000" algn="tl">
                    <a:srgbClr val="000000">
                      <a:alpha val="43137"/>
                    </a:srgbClr>
                  </a:outerShdw>
                </a:effectLst>
              </a:rPr>
              <a:t>compassionate </a:t>
            </a:r>
            <a:r>
              <a:rPr lang="en-US" b="1" dirty="0">
                <a:effectLst>
                  <a:outerShdw blurRad="38100" dist="38100" dir="2700000" algn="tl">
                    <a:srgbClr val="000000">
                      <a:alpha val="43137"/>
                    </a:srgbClr>
                  </a:outerShdw>
                </a:effectLst>
              </a:rPr>
              <a:t>involvement?</a:t>
            </a:r>
          </a:p>
        </p:txBody>
      </p:sp>
      <p:sp>
        <p:nvSpPr>
          <p:cNvPr id="4" name="TextBox 3"/>
          <p:cNvSpPr txBox="1"/>
          <p:nvPr/>
        </p:nvSpPr>
        <p:spPr>
          <a:xfrm>
            <a:off x="76200" y="222647"/>
            <a:ext cx="8915400" cy="1138773"/>
          </a:xfrm>
          <a:prstGeom prst="rect">
            <a:avLst/>
          </a:prstGeom>
          <a:noFill/>
        </p:spPr>
        <p:txBody>
          <a:bodyPr wrap="square" rtlCol="0">
            <a:spAutoFit/>
          </a:bodyPr>
          <a:lstStyle/>
          <a:p>
            <a:pPr marL="571500" lvl="0" indent="-571500">
              <a:buFont typeface="+mj-lt"/>
              <a:buAutoNum type="romanUcPeriod"/>
            </a:pPr>
            <a:r>
              <a:rPr lang="en-US" sz="3400" b="1" dirty="0">
                <a:effectLst>
                  <a:outerShdw blurRad="38100" dist="38100" dir="2700000" algn="tl">
                    <a:srgbClr val="000000">
                      <a:alpha val="43137"/>
                    </a:srgbClr>
                  </a:outerShdw>
                </a:effectLst>
              </a:rPr>
              <a:t>LOVE: Biblically Defining The Establishing Of </a:t>
            </a:r>
            <a:r>
              <a:rPr lang="en-US" sz="3400" b="1" u="sng" dirty="0">
                <a:effectLst>
                  <a:outerShdw blurRad="38100" dist="38100" dir="2700000" algn="tl">
                    <a:srgbClr val="000000">
                      <a:alpha val="43137"/>
                    </a:srgbClr>
                  </a:outerShdw>
                </a:effectLst>
              </a:rPr>
              <a:t>Involvement</a:t>
            </a:r>
          </a:p>
        </p:txBody>
      </p:sp>
      <p:sp>
        <p:nvSpPr>
          <p:cNvPr id="6" name="Content Placeholder 2"/>
          <p:cNvSpPr txBox="1">
            <a:spLocks/>
          </p:cNvSpPr>
          <p:nvPr/>
        </p:nvSpPr>
        <p:spPr>
          <a:xfrm>
            <a:off x="533400" y="2895600"/>
            <a:ext cx="8229600" cy="1371600"/>
          </a:xfrm>
          <a:prstGeom prst="rect">
            <a:avLst/>
          </a:prstGeom>
        </p:spPr>
        <p:txBody>
          <a:bodyPr vert="horz" lIns="91440" tIns="45720" rIns="91440" bIns="45720" rtlCol="0">
            <a:normAutofit/>
          </a:bodyPr>
          <a:lstStyle/>
          <a:p>
            <a:pPr marL="514350" lvl="0" indent="-514350">
              <a:spcBef>
                <a:spcPct val="20000"/>
              </a:spcBef>
              <a:buFont typeface="+mj-lt"/>
              <a:buAutoNum type="arabicPeriod"/>
            </a:pPr>
            <a:r>
              <a:rPr lang="de-DE" sz="3200" b="1" dirty="0">
                <a:effectLst>
                  <a:outerShdw blurRad="38100" dist="38100" dir="2700000" algn="tl">
                    <a:srgbClr val="000000">
                      <a:alpha val="43137"/>
                    </a:srgbClr>
                  </a:outerShdw>
                </a:effectLst>
              </a:rPr>
              <a:t>JESUS—Mark 1:41,  Mark 3:5, Mark 3:14, Mark 6:34 </a:t>
            </a:r>
          </a:p>
        </p:txBody>
      </p:sp>
      <p:sp>
        <p:nvSpPr>
          <p:cNvPr id="5" name="Content Placeholder 2"/>
          <p:cNvSpPr txBox="1">
            <a:spLocks/>
          </p:cNvSpPr>
          <p:nvPr/>
        </p:nvSpPr>
        <p:spPr>
          <a:xfrm>
            <a:off x="533400" y="3997198"/>
            <a:ext cx="8229600" cy="1752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3200" b="1" dirty="0">
                <a:effectLst>
                  <a:outerShdw blurRad="38100" dist="38100" dir="2700000" algn="tl">
                    <a:srgbClr val="000000">
                      <a:alpha val="43137"/>
                    </a:srgbClr>
                  </a:outerShdw>
                </a:effectLst>
              </a:rPr>
              <a:t>PAUL—Acts 20:31,  2 Corinthians 11:29,  Ephesians 4:15, 29, 1 Thessalonians 2:7-9, Philippians 1:7</a:t>
            </a:r>
          </a:p>
        </p:txBody>
      </p:sp>
      <p:sp>
        <p:nvSpPr>
          <p:cNvPr id="7" name="Content Placeholder 2">
            <a:extLst>
              <a:ext uri="{FF2B5EF4-FFF2-40B4-BE49-F238E27FC236}">
                <a16:creationId xmlns:a16="http://schemas.microsoft.com/office/drawing/2014/main" id="{B426A6B6-49B8-4A11-A4CB-D26CDAB29BBC}"/>
              </a:ext>
            </a:extLst>
          </p:cNvPr>
          <p:cNvSpPr txBox="1">
            <a:spLocks/>
          </p:cNvSpPr>
          <p:nvPr/>
        </p:nvSpPr>
        <p:spPr>
          <a:xfrm>
            <a:off x="533400" y="5711946"/>
            <a:ext cx="8229600" cy="9144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3"/>
            </a:pPr>
            <a:r>
              <a:rPr lang="en-US" sz="3200" b="1" dirty="0">
                <a:effectLst>
                  <a:outerShdw blurRad="38100" dist="38100" dir="2700000" algn="tl">
                    <a:srgbClr val="000000">
                      <a:alpha val="43137"/>
                    </a:srgbClr>
                  </a:outerShdw>
                </a:effectLst>
              </a:rPr>
              <a:t> JOHN—3 John 4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strips(downLeft)">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strips(downLeft)">
                                      <p:cBhvr>
                                        <p:cTn id="24" dur="500"/>
                                        <p:tgtEl>
                                          <p:spTgt spid="5"/>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Left)">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1199970"/>
            <a:ext cx="8305800" cy="914400"/>
          </a:xfrm>
        </p:spPr>
        <p:txBody>
          <a:bodyPr>
            <a:noAutofit/>
          </a:bodyPr>
          <a:lstStyle/>
          <a:p>
            <a:pPr marL="0" indent="0">
              <a:buNone/>
            </a:pPr>
            <a:r>
              <a:rPr lang="en-US" sz="2400" b="1" dirty="0">
                <a:effectLst>
                  <a:outerShdw blurRad="38100" dist="38100" dir="2700000" algn="tl">
                    <a:srgbClr val="000000">
                      <a:alpha val="43137"/>
                    </a:srgbClr>
                  </a:outerShdw>
                </a:effectLst>
              </a:rPr>
              <a:t>B.  Practical ways to show compassion:</a:t>
            </a:r>
          </a:p>
        </p:txBody>
      </p:sp>
      <p:sp>
        <p:nvSpPr>
          <p:cNvPr id="4" name="TextBox 3"/>
          <p:cNvSpPr txBox="1"/>
          <p:nvPr/>
        </p:nvSpPr>
        <p:spPr>
          <a:xfrm>
            <a:off x="76200" y="222647"/>
            <a:ext cx="8915400" cy="830997"/>
          </a:xfrm>
          <a:prstGeom prst="rect">
            <a:avLst/>
          </a:prstGeom>
          <a:noFill/>
        </p:spPr>
        <p:txBody>
          <a:bodyPr wrap="square" rtlCol="0">
            <a:spAutoFit/>
          </a:bodyPr>
          <a:lstStyle/>
          <a:p>
            <a:pPr marL="571500" lvl="0" indent="-571500">
              <a:buFont typeface="+mj-lt"/>
              <a:buAutoNum type="romanUcPeriod" startAt="3"/>
            </a:pPr>
            <a:r>
              <a:rPr lang="en-US" sz="2400" b="1" u="sng" dirty="0">
                <a:effectLst>
                  <a:outerShdw blurRad="38100" dist="38100" dir="2700000" algn="tl">
                    <a:srgbClr val="000000">
                      <a:alpha val="43137"/>
                    </a:srgbClr>
                  </a:outerShdw>
                </a:effectLst>
              </a:rPr>
              <a:t> LOVE:  Involvement Includes Compassion, Respect, and Sincerity </a:t>
            </a:r>
          </a:p>
        </p:txBody>
      </p:sp>
      <p:sp>
        <p:nvSpPr>
          <p:cNvPr id="6" name="Content Placeholder 2"/>
          <p:cNvSpPr txBox="1">
            <a:spLocks/>
          </p:cNvSpPr>
          <p:nvPr/>
        </p:nvSpPr>
        <p:spPr>
          <a:xfrm>
            <a:off x="457200" y="1784122"/>
            <a:ext cx="8382000" cy="1371600"/>
          </a:xfrm>
          <a:prstGeom prst="rect">
            <a:avLst/>
          </a:prstGeom>
        </p:spPr>
        <p:txBody>
          <a:bodyPr vert="horz" lIns="91440" tIns="45720" rIns="91440" bIns="45720" rtlCol="0">
            <a:normAutofit/>
          </a:bodyPr>
          <a:lstStyle/>
          <a:p>
            <a:pPr marL="514350" lvl="0" indent="-514350">
              <a:spcBef>
                <a:spcPct val="20000"/>
              </a:spcBef>
              <a:buFont typeface="+mj-lt"/>
              <a:buAutoNum type="arabicPeriod"/>
            </a:pPr>
            <a:r>
              <a:rPr lang="en-US" sz="2400" b="1" dirty="0">
                <a:effectLst>
                  <a:outerShdw blurRad="38100" dist="38100" dir="2700000" algn="tl">
                    <a:srgbClr val="000000">
                      <a:alpha val="43137"/>
                    </a:srgbClr>
                  </a:outerShdw>
                </a:effectLst>
              </a:rPr>
              <a:t>Tell the person that you care for him/her (Philippians 1:8).</a:t>
            </a:r>
          </a:p>
        </p:txBody>
      </p:sp>
      <p:sp>
        <p:nvSpPr>
          <p:cNvPr id="2" name="Content Placeholder 2">
            <a:extLst>
              <a:ext uri="{FF2B5EF4-FFF2-40B4-BE49-F238E27FC236}">
                <a16:creationId xmlns:a16="http://schemas.microsoft.com/office/drawing/2014/main" id="{F8B1DACD-7836-A44C-B772-64967D31EC40}"/>
              </a:ext>
            </a:extLst>
          </p:cNvPr>
          <p:cNvSpPr txBox="1">
            <a:spLocks/>
          </p:cNvSpPr>
          <p:nvPr/>
        </p:nvSpPr>
        <p:spPr>
          <a:xfrm>
            <a:off x="457200" y="2345202"/>
            <a:ext cx="8686800" cy="990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2400" b="1" dirty="0">
                <a:effectLst>
                  <a:outerShdw blurRad="38100" dist="38100" dir="2700000" algn="tl">
                    <a:srgbClr val="000000">
                      <a:alpha val="43137"/>
                    </a:srgbClr>
                  </a:outerShdw>
                </a:effectLst>
              </a:rPr>
              <a:t>Pray for and with him/her (Colossians 4:12-13) </a:t>
            </a:r>
          </a:p>
        </p:txBody>
      </p:sp>
      <p:sp>
        <p:nvSpPr>
          <p:cNvPr id="5" name="Content Placeholder 2">
            <a:extLst>
              <a:ext uri="{FF2B5EF4-FFF2-40B4-BE49-F238E27FC236}">
                <a16:creationId xmlns:a16="http://schemas.microsoft.com/office/drawing/2014/main" id="{FF91A4FC-17F8-C042-9830-1DF5ACCD070B}"/>
              </a:ext>
            </a:extLst>
          </p:cNvPr>
          <p:cNvSpPr txBox="1">
            <a:spLocks/>
          </p:cNvSpPr>
          <p:nvPr/>
        </p:nvSpPr>
        <p:spPr>
          <a:xfrm>
            <a:off x="457200" y="2923541"/>
            <a:ext cx="8686800" cy="11430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3"/>
            </a:pPr>
            <a:r>
              <a:rPr lang="en-US" sz="2400" b="1" dirty="0">
                <a:effectLst>
                  <a:outerShdw blurRad="38100" dist="38100" dir="2700000" algn="tl">
                    <a:srgbClr val="000000">
                      <a:alpha val="43137"/>
                    </a:srgbClr>
                  </a:outerShdw>
                </a:effectLst>
              </a:rPr>
              <a:t>Rejoice and grieve with him/her (Romans 12:15). </a:t>
            </a:r>
          </a:p>
        </p:txBody>
      </p:sp>
      <p:sp>
        <p:nvSpPr>
          <p:cNvPr id="8" name="Content Placeholder 2">
            <a:extLst>
              <a:ext uri="{FF2B5EF4-FFF2-40B4-BE49-F238E27FC236}">
                <a16:creationId xmlns:a16="http://schemas.microsoft.com/office/drawing/2014/main" id="{0DBF694B-5965-40D5-AD72-F1046271302C}"/>
              </a:ext>
            </a:extLst>
          </p:cNvPr>
          <p:cNvSpPr txBox="1">
            <a:spLocks/>
          </p:cNvSpPr>
          <p:nvPr/>
        </p:nvSpPr>
        <p:spPr>
          <a:xfrm>
            <a:off x="466725" y="3454903"/>
            <a:ext cx="8382000" cy="1371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4"/>
            </a:pPr>
            <a:r>
              <a:rPr lang="en-US" sz="2400" b="1" dirty="0">
                <a:effectLst>
                  <a:outerShdw blurRad="38100" dist="38100" dir="2700000" algn="tl">
                    <a:srgbClr val="000000">
                      <a:alpha val="43137"/>
                    </a:srgbClr>
                  </a:outerShdw>
                </a:effectLst>
              </a:rPr>
              <a:t>Deal with them gently and tenderly (Matt. 12:20). </a:t>
            </a:r>
          </a:p>
        </p:txBody>
      </p:sp>
      <p:sp>
        <p:nvSpPr>
          <p:cNvPr id="9" name="Content Placeholder 2">
            <a:extLst>
              <a:ext uri="{FF2B5EF4-FFF2-40B4-BE49-F238E27FC236}">
                <a16:creationId xmlns:a16="http://schemas.microsoft.com/office/drawing/2014/main" id="{C843A0FF-D919-4585-A343-4A9911471621}"/>
              </a:ext>
            </a:extLst>
          </p:cNvPr>
          <p:cNvSpPr txBox="1">
            <a:spLocks/>
          </p:cNvSpPr>
          <p:nvPr/>
        </p:nvSpPr>
        <p:spPr>
          <a:xfrm>
            <a:off x="466725" y="4090405"/>
            <a:ext cx="8458200" cy="990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5"/>
            </a:pPr>
            <a:r>
              <a:rPr lang="en-US" sz="2400" b="1" dirty="0">
                <a:effectLst>
                  <a:outerShdw blurRad="38100" dist="38100" dir="2700000" algn="tl">
                    <a:srgbClr val="000000">
                      <a:alpha val="43137"/>
                    </a:srgbClr>
                  </a:outerShdw>
                </a:effectLst>
              </a:rPr>
              <a:t>Be tactful (Proverbs 15:23).</a:t>
            </a:r>
          </a:p>
        </p:txBody>
      </p:sp>
      <p:sp>
        <p:nvSpPr>
          <p:cNvPr id="10" name="Content Placeholder 2">
            <a:extLst>
              <a:ext uri="{FF2B5EF4-FFF2-40B4-BE49-F238E27FC236}">
                <a16:creationId xmlns:a16="http://schemas.microsoft.com/office/drawing/2014/main" id="{79BA3C14-072F-41FB-801D-B06DA18F57BB}"/>
              </a:ext>
            </a:extLst>
          </p:cNvPr>
          <p:cNvSpPr txBox="1">
            <a:spLocks/>
          </p:cNvSpPr>
          <p:nvPr/>
        </p:nvSpPr>
        <p:spPr>
          <a:xfrm>
            <a:off x="476250" y="4772920"/>
            <a:ext cx="8686800" cy="9144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6"/>
            </a:pPr>
            <a:r>
              <a:rPr lang="en-US" sz="2400" b="1" dirty="0">
                <a:effectLst>
                  <a:outerShdw blurRad="38100" dist="38100" dir="2700000" algn="tl">
                    <a:srgbClr val="000000">
                      <a:alpha val="43137"/>
                    </a:srgbClr>
                  </a:outerShdw>
                </a:effectLst>
              </a:rPr>
              <a:t>Speak graciously (Colossians 4:6). </a:t>
            </a:r>
          </a:p>
        </p:txBody>
      </p:sp>
      <p:sp>
        <p:nvSpPr>
          <p:cNvPr id="11" name="Content Placeholder 2">
            <a:extLst>
              <a:ext uri="{FF2B5EF4-FFF2-40B4-BE49-F238E27FC236}">
                <a16:creationId xmlns:a16="http://schemas.microsoft.com/office/drawing/2014/main" id="{25B02333-DCAF-4934-BF09-B1B3940CB137}"/>
              </a:ext>
            </a:extLst>
          </p:cNvPr>
          <p:cNvSpPr txBox="1">
            <a:spLocks/>
          </p:cNvSpPr>
          <p:nvPr/>
        </p:nvSpPr>
        <p:spPr>
          <a:xfrm>
            <a:off x="476250" y="5410200"/>
            <a:ext cx="8686800" cy="12954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7"/>
            </a:pPr>
            <a:r>
              <a:rPr lang="en-US" sz="2400" b="1" dirty="0">
                <a:effectLst>
                  <a:outerShdw blurRad="38100" dist="38100" dir="2700000" algn="tl">
                    <a:srgbClr val="000000">
                      <a:alpha val="43137"/>
                    </a:srgbClr>
                  </a:outerShdw>
                </a:effectLst>
              </a:rPr>
              <a:t>Continue to love and accept them even after they have refused your counsel (Mark 10:21).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strips(downLeft)">
                                      <p:cBhvr>
                                        <p:cTn id="19" dur="500"/>
                                        <p:tgtEl>
                                          <p:spTgt spid="6"/>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strips(downLeft)">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downLeft)">
                                      <p:cBhvr>
                                        <p:cTn id="27" dur="500"/>
                                        <p:tgtEl>
                                          <p:spTgt spid="5"/>
                                        </p:tgtEl>
                                      </p:cBhvr>
                                    </p:animEffect>
                                  </p:childTnLst>
                                </p:cTn>
                              </p:par>
                              <p:par>
                                <p:cTn id="28" presetID="18" presetClass="entr" presetSubtype="12"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strips(downLeft)">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strips(downLeft)">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strips(downLeft)">
                                      <p:cBhvr>
                                        <p:cTn id="40" dur="500"/>
                                        <p:tgtEl>
                                          <p:spTgt spid="10"/>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strips(downLeft)">
                                      <p:cBhvr>
                                        <p:cTn id="4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2" grpId="0"/>
      <p:bldP spid="5" grpId="0"/>
      <p:bldP spid="8" grpId="0"/>
      <p:bldP spid="9"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76200" y="222647"/>
            <a:ext cx="8915400" cy="954107"/>
          </a:xfrm>
          <a:prstGeom prst="rect">
            <a:avLst/>
          </a:prstGeom>
          <a:noFill/>
        </p:spPr>
        <p:txBody>
          <a:bodyPr wrap="square" rtlCol="0">
            <a:spAutoFit/>
          </a:bodyPr>
          <a:lstStyle/>
          <a:p>
            <a:pPr marL="571500" lvl="0" indent="-571500">
              <a:buFont typeface="+mj-lt"/>
              <a:buAutoNum type="romanUcPeriod" startAt="3"/>
            </a:pPr>
            <a:r>
              <a:rPr lang="en-US" sz="2800" b="1" u="sng" dirty="0">
                <a:effectLst>
                  <a:outerShdw blurRad="38100" dist="38100" dir="2700000" algn="tl">
                    <a:srgbClr val="000000">
                      <a:alpha val="43137"/>
                    </a:srgbClr>
                  </a:outerShdw>
                </a:effectLst>
              </a:rPr>
              <a:t> LOVE:  Involvement Includes Compassion, Respect, and Sincerity </a:t>
            </a:r>
          </a:p>
        </p:txBody>
      </p:sp>
      <p:sp>
        <p:nvSpPr>
          <p:cNvPr id="4" name="Content Placeholder 2"/>
          <p:cNvSpPr txBox="1">
            <a:spLocks/>
          </p:cNvSpPr>
          <p:nvPr/>
        </p:nvSpPr>
        <p:spPr>
          <a:xfrm>
            <a:off x="342900" y="1371600"/>
            <a:ext cx="8382000" cy="1371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8"/>
            </a:pPr>
            <a:r>
              <a:rPr lang="en-US" sz="2800" b="1" dirty="0">
                <a:effectLst>
                  <a:outerShdw blurRad="38100" dist="38100" dir="2700000" algn="tl">
                    <a:srgbClr val="000000">
                      <a:alpha val="43137"/>
                    </a:srgbClr>
                  </a:outerShdw>
                </a:effectLst>
              </a:rPr>
              <a:t>Defend the person against those who mistreat and accuse (Matthew 18:21-22).</a:t>
            </a:r>
          </a:p>
        </p:txBody>
      </p:sp>
      <p:sp>
        <p:nvSpPr>
          <p:cNvPr id="5" name="Content Placeholder 2"/>
          <p:cNvSpPr txBox="1">
            <a:spLocks/>
          </p:cNvSpPr>
          <p:nvPr/>
        </p:nvSpPr>
        <p:spPr>
          <a:xfrm>
            <a:off x="342900" y="2362200"/>
            <a:ext cx="8267700" cy="28194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9"/>
            </a:pPr>
            <a:r>
              <a:rPr lang="en-US" sz="2800" b="1" dirty="0">
                <a:effectLst>
                  <a:outerShdw blurRad="38100" dist="38100" dir="2700000" algn="tl">
                    <a:srgbClr val="000000">
                      <a:alpha val="43137"/>
                    </a:srgbClr>
                  </a:outerShdw>
                </a:effectLst>
              </a:rPr>
              <a:t>Be willing to assist in meeting physical needs if necessary (1 John 3:17). (i.e. In counseling a live-in partner who desires to live in a godly fashion prior to the marriage covenant, it may become necessary to help find alternate housing.) </a:t>
            </a:r>
          </a:p>
          <a:p>
            <a:pPr marL="514350" lvl="0" indent="-514350">
              <a:spcBef>
                <a:spcPct val="20000"/>
              </a:spcBef>
              <a:buFont typeface="+mj-lt"/>
              <a:buAutoNum type="arabicPeriod" startAt="9"/>
            </a:pPr>
            <a:endParaRPr lang="en-US" sz="2800" b="1" dirty="0">
              <a:effectLst>
                <a:outerShdw blurRad="38100" dist="38100" dir="2700000" algn="tl">
                  <a:srgbClr val="000000">
                    <a:alpha val="43137"/>
                  </a:srgbClr>
                </a:outerShdw>
              </a:effectLst>
            </a:endParaRPr>
          </a:p>
          <a:p>
            <a:pPr lvl="0">
              <a:spcBef>
                <a:spcPct val="20000"/>
              </a:spcBef>
            </a:pPr>
            <a:endParaRPr lang="en-US" sz="2800" b="1" dirty="0">
              <a:effectLst>
                <a:outerShdw blurRad="38100" dist="38100" dir="2700000" algn="tl">
                  <a:srgbClr val="000000">
                    <a:alpha val="43137"/>
                  </a:srgbClr>
                </a:outerShdw>
              </a:effectLst>
            </a:endParaRPr>
          </a:p>
        </p:txBody>
      </p:sp>
      <p:sp>
        <p:nvSpPr>
          <p:cNvPr id="6" name="Content Placeholder 2">
            <a:extLst>
              <a:ext uri="{FF2B5EF4-FFF2-40B4-BE49-F238E27FC236}">
                <a16:creationId xmlns:a16="http://schemas.microsoft.com/office/drawing/2014/main" id="{AE82377E-2AC9-4770-8D11-7DFCEE38196F}"/>
              </a:ext>
            </a:extLst>
          </p:cNvPr>
          <p:cNvSpPr>
            <a:spLocks noGrp="1"/>
          </p:cNvSpPr>
          <p:nvPr>
            <p:ph idx="1"/>
          </p:nvPr>
        </p:nvSpPr>
        <p:spPr>
          <a:xfrm>
            <a:off x="76200" y="4876800"/>
            <a:ext cx="8305800" cy="914400"/>
          </a:xfrm>
        </p:spPr>
        <p:txBody>
          <a:bodyPr>
            <a:noAutofit/>
          </a:bodyPr>
          <a:lstStyle/>
          <a:p>
            <a:pPr marL="0" indent="0">
              <a:buNone/>
            </a:pPr>
            <a:r>
              <a:rPr lang="en-US" sz="2800" b="1" dirty="0">
                <a:effectLst>
                  <a:outerShdw blurRad="38100" dist="38100" dir="2700000" algn="tl">
                    <a:srgbClr val="000000">
                      <a:alpha val="43137"/>
                    </a:srgbClr>
                  </a:outerShdw>
                </a:effectLst>
              </a:rPr>
              <a:t>C. How to show respect to someone. </a:t>
            </a:r>
          </a:p>
        </p:txBody>
      </p:sp>
      <p:sp>
        <p:nvSpPr>
          <p:cNvPr id="3" name="TextBox 2">
            <a:extLst>
              <a:ext uri="{FF2B5EF4-FFF2-40B4-BE49-F238E27FC236}">
                <a16:creationId xmlns:a16="http://schemas.microsoft.com/office/drawing/2014/main" id="{77A54C65-FA3A-4E7C-8903-3036DA13224D}"/>
              </a:ext>
            </a:extLst>
          </p:cNvPr>
          <p:cNvSpPr txBox="1"/>
          <p:nvPr/>
        </p:nvSpPr>
        <p:spPr>
          <a:xfrm>
            <a:off x="990600" y="5476875"/>
            <a:ext cx="8195962" cy="954107"/>
          </a:xfrm>
          <a:prstGeom prst="rect">
            <a:avLst/>
          </a:prstGeom>
          <a:noFill/>
        </p:spPr>
        <p:txBody>
          <a:bodyPr wrap="none" rtlCol="0">
            <a:spAutoFit/>
          </a:bodyPr>
          <a:lstStyle/>
          <a:p>
            <a:r>
              <a:rPr lang="en-US" sz="2800" b="1" dirty="0"/>
              <a:t>1. Proper </a:t>
            </a:r>
            <a:r>
              <a:rPr lang="en-US" sz="2800" b="1" dirty="0">
                <a:effectLst>
                  <a:outerShdw blurRad="38100" dist="38100" dir="2700000" algn="tl">
                    <a:srgbClr val="000000">
                      <a:alpha val="43137"/>
                    </a:srgbClr>
                  </a:outerShdw>
                </a:effectLst>
              </a:rPr>
              <a:t>verbal</a:t>
            </a:r>
            <a:r>
              <a:rPr lang="en-US" sz="2800" b="1" dirty="0"/>
              <a:t> communication – 2 Timothy 2:24-25; </a:t>
            </a:r>
          </a:p>
          <a:p>
            <a:r>
              <a:rPr lang="en-US" sz="2800" b="1" dirty="0"/>
              <a:t>Proverbs 16: 21, 24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500"/>
                                        <p:tgtEl>
                                          <p:spTgt spid="5"/>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strips(downLeft)">
                                      <p:cBhvr>
                                        <p:cTn id="1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6200" y="222647"/>
            <a:ext cx="8915400" cy="954107"/>
          </a:xfrm>
          <a:prstGeom prst="rect">
            <a:avLst/>
          </a:prstGeom>
          <a:noFill/>
        </p:spPr>
        <p:txBody>
          <a:bodyPr wrap="square" rtlCol="0">
            <a:spAutoFit/>
          </a:bodyPr>
          <a:lstStyle/>
          <a:p>
            <a:pPr marL="571500" lvl="0" indent="-571500">
              <a:buFont typeface="+mj-lt"/>
              <a:buAutoNum type="romanUcPeriod" startAt="3"/>
            </a:pPr>
            <a:r>
              <a:rPr lang="en-US" sz="2800" b="1" u="sng" dirty="0">
                <a:effectLst>
                  <a:outerShdw blurRad="38100" dist="38100" dir="2700000" algn="tl">
                    <a:srgbClr val="000000">
                      <a:alpha val="43137"/>
                    </a:srgbClr>
                  </a:outerShdw>
                </a:effectLst>
              </a:rPr>
              <a:t> LOVE:  Involvement Includes Compassion, Respect, and Sincerity </a:t>
            </a:r>
          </a:p>
        </p:txBody>
      </p:sp>
      <p:sp>
        <p:nvSpPr>
          <p:cNvPr id="12" name="Content Placeholder 2"/>
          <p:cNvSpPr txBox="1">
            <a:spLocks/>
          </p:cNvSpPr>
          <p:nvPr/>
        </p:nvSpPr>
        <p:spPr>
          <a:xfrm>
            <a:off x="361950" y="1371600"/>
            <a:ext cx="8229600" cy="12954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pt-BR" sz="2800" b="1" dirty="0">
                <a:effectLst>
                  <a:outerShdw blurRad="38100" dist="38100" dir="2700000" algn="tl">
                    <a:srgbClr val="000000">
                      <a:alpha val="43137"/>
                    </a:srgbClr>
                  </a:outerShdw>
                </a:effectLst>
              </a:rPr>
              <a:t>Proper </a:t>
            </a:r>
            <a:r>
              <a:rPr lang="pt-BR" sz="2800" dirty="0">
                <a:effectLst>
                  <a:outerShdw blurRad="38100" dist="38100" dir="2700000" algn="tl">
                    <a:srgbClr val="000000">
                      <a:alpha val="43137"/>
                    </a:srgbClr>
                  </a:outerShdw>
                </a:effectLst>
                <a:latin typeface="Arial Black" pitchFamily="34" charset="0"/>
              </a:rPr>
              <a:t>non</a:t>
            </a:r>
            <a:r>
              <a:rPr lang="pt-BR" sz="2800" b="1" dirty="0">
                <a:effectLst>
                  <a:outerShdw blurRad="38100" dist="38100" dir="2700000" algn="tl">
                    <a:srgbClr val="000000">
                      <a:alpha val="43137"/>
                    </a:srgbClr>
                  </a:outerShdw>
                </a:effectLst>
              </a:rPr>
              <a:t> -verbal communication (S-O-L-V-E-R):</a:t>
            </a:r>
          </a:p>
        </p:txBody>
      </p:sp>
      <p:sp>
        <p:nvSpPr>
          <p:cNvPr id="13" name="Content Placeholder 2"/>
          <p:cNvSpPr txBox="1">
            <a:spLocks/>
          </p:cNvSpPr>
          <p:nvPr/>
        </p:nvSpPr>
        <p:spPr>
          <a:xfrm>
            <a:off x="838200" y="1976854"/>
            <a:ext cx="8382000" cy="838200"/>
          </a:xfrm>
          <a:prstGeom prst="rect">
            <a:avLst/>
          </a:prstGeom>
        </p:spPr>
        <p:txBody>
          <a:bodyPr vert="horz" lIns="91440" tIns="45720" rIns="91440" bIns="45720" rtlCol="0">
            <a:normAutofit/>
          </a:bodyPr>
          <a:lstStyle/>
          <a:p>
            <a:pPr marL="514350" lvl="0" indent="-514350">
              <a:spcBef>
                <a:spcPct val="20000"/>
              </a:spcBef>
            </a:pPr>
            <a:r>
              <a:rPr lang="en-US" sz="2800" b="1" dirty="0">
                <a:effectLst>
                  <a:outerShdw blurRad="38100" dist="38100" dir="2700000" algn="tl">
                    <a:srgbClr val="000000">
                      <a:alpha val="43137"/>
                    </a:srgbClr>
                  </a:outerShdw>
                </a:effectLst>
              </a:rPr>
              <a:t>S – Squared shoulders.</a:t>
            </a:r>
          </a:p>
        </p:txBody>
      </p:sp>
      <p:sp>
        <p:nvSpPr>
          <p:cNvPr id="14" name="Content Placeholder 2"/>
          <p:cNvSpPr txBox="1">
            <a:spLocks/>
          </p:cNvSpPr>
          <p:nvPr/>
        </p:nvSpPr>
        <p:spPr>
          <a:xfrm>
            <a:off x="838200" y="2504301"/>
            <a:ext cx="8382000" cy="838200"/>
          </a:xfrm>
          <a:prstGeom prst="rect">
            <a:avLst/>
          </a:prstGeom>
        </p:spPr>
        <p:txBody>
          <a:bodyPr vert="horz" lIns="91440" tIns="45720" rIns="91440" bIns="45720" rtlCol="0">
            <a:normAutofit/>
          </a:bodyPr>
          <a:lstStyle/>
          <a:p>
            <a:pPr marL="514350" lvl="0" indent="-514350">
              <a:spcBef>
                <a:spcPct val="20000"/>
              </a:spcBef>
            </a:pPr>
            <a:r>
              <a:rPr lang="en-US" sz="2800" b="1" dirty="0">
                <a:effectLst>
                  <a:outerShdw blurRad="38100" dist="38100" dir="2700000" algn="tl">
                    <a:srgbClr val="000000">
                      <a:alpha val="43137"/>
                    </a:srgbClr>
                  </a:outerShdw>
                </a:effectLst>
              </a:rPr>
              <a:t>O – Open stance.</a:t>
            </a:r>
          </a:p>
        </p:txBody>
      </p:sp>
      <p:sp>
        <p:nvSpPr>
          <p:cNvPr id="15" name="Content Placeholder 2"/>
          <p:cNvSpPr txBox="1">
            <a:spLocks/>
          </p:cNvSpPr>
          <p:nvPr/>
        </p:nvSpPr>
        <p:spPr>
          <a:xfrm>
            <a:off x="876300" y="3112115"/>
            <a:ext cx="8382000" cy="838200"/>
          </a:xfrm>
          <a:prstGeom prst="rect">
            <a:avLst/>
          </a:prstGeom>
        </p:spPr>
        <p:txBody>
          <a:bodyPr vert="horz" lIns="91440" tIns="45720" rIns="91440" bIns="45720" rtlCol="0">
            <a:normAutofit/>
          </a:bodyPr>
          <a:lstStyle/>
          <a:p>
            <a:pPr marL="514350" lvl="0" indent="-514350">
              <a:spcBef>
                <a:spcPct val="20000"/>
              </a:spcBef>
            </a:pPr>
            <a:r>
              <a:rPr lang="en-US" sz="2800" b="1" dirty="0">
                <a:effectLst>
                  <a:outerShdw blurRad="38100" dist="38100" dir="2700000" algn="tl">
                    <a:srgbClr val="000000">
                      <a:alpha val="43137"/>
                    </a:srgbClr>
                  </a:outerShdw>
                </a:effectLst>
              </a:rPr>
              <a:t>L – Lean forward slightly.</a:t>
            </a:r>
          </a:p>
          <a:p>
            <a:pPr marL="514350" lvl="0" indent="-514350">
              <a:spcBef>
                <a:spcPct val="20000"/>
              </a:spcBef>
            </a:pPr>
            <a:endParaRPr lang="en-US" sz="2800" b="1" dirty="0">
              <a:effectLst>
                <a:outerShdw blurRad="38100" dist="38100" dir="2700000" algn="tl">
                  <a:srgbClr val="000000">
                    <a:alpha val="43137"/>
                  </a:srgbClr>
                </a:outerShdw>
              </a:effectLst>
            </a:endParaRPr>
          </a:p>
          <a:p>
            <a:pPr marL="514350" lvl="0" indent="-514350">
              <a:spcBef>
                <a:spcPct val="20000"/>
              </a:spcBef>
            </a:pPr>
            <a:endParaRPr lang="en-US" sz="2800" b="1" dirty="0">
              <a:effectLst>
                <a:outerShdw blurRad="38100" dist="38100" dir="2700000" algn="tl">
                  <a:srgbClr val="000000">
                    <a:alpha val="43137"/>
                  </a:srgbClr>
                </a:outerShdw>
              </a:effectLst>
            </a:endParaRPr>
          </a:p>
        </p:txBody>
      </p:sp>
      <p:sp>
        <p:nvSpPr>
          <p:cNvPr id="7" name="Content Placeholder 2">
            <a:extLst>
              <a:ext uri="{FF2B5EF4-FFF2-40B4-BE49-F238E27FC236}">
                <a16:creationId xmlns:a16="http://schemas.microsoft.com/office/drawing/2014/main" id="{D2D51E0C-3157-409D-A0ED-FB3BD9234818}"/>
              </a:ext>
            </a:extLst>
          </p:cNvPr>
          <p:cNvSpPr txBox="1">
            <a:spLocks/>
          </p:cNvSpPr>
          <p:nvPr/>
        </p:nvSpPr>
        <p:spPr>
          <a:xfrm>
            <a:off x="838200" y="3719929"/>
            <a:ext cx="8763000" cy="1524000"/>
          </a:xfrm>
          <a:prstGeom prst="rect">
            <a:avLst/>
          </a:prstGeom>
        </p:spPr>
        <p:txBody>
          <a:bodyPr vert="horz" lIns="91440" tIns="45720" rIns="91440" bIns="45720" rtlCol="0">
            <a:normAutofit/>
          </a:bodyPr>
          <a:lstStyle/>
          <a:p>
            <a:pPr marL="514350" lvl="0" indent="-514350">
              <a:spcBef>
                <a:spcPct val="20000"/>
              </a:spcBef>
            </a:pPr>
            <a:r>
              <a:rPr lang="en-US" sz="2800" b="1" dirty="0">
                <a:effectLst>
                  <a:outerShdw blurRad="38100" dist="38100" dir="2700000" algn="tl">
                    <a:srgbClr val="000000">
                      <a:alpha val="43137"/>
                    </a:srgbClr>
                  </a:outerShdw>
                </a:effectLst>
              </a:rPr>
              <a:t>V – Vocal quality (volume and intensity that reflects tenderness and compassion).</a:t>
            </a:r>
          </a:p>
          <a:p>
            <a:pPr marL="514350" lvl="0" indent="-514350">
              <a:spcBef>
                <a:spcPct val="20000"/>
              </a:spcBef>
            </a:pPr>
            <a:endParaRPr lang="en-US" sz="2800" b="1" dirty="0">
              <a:effectLst>
                <a:outerShdw blurRad="38100" dist="38100" dir="2700000" algn="tl">
                  <a:srgbClr val="000000">
                    <a:alpha val="43137"/>
                  </a:srgbClr>
                </a:outerShdw>
              </a:effectLst>
            </a:endParaRPr>
          </a:p>
        </p:txBody>
      </p:sp>
      <p:sp>
        <p:nvSpPr>
          <p:cNvPr id="8" name="Content Placeholder 2">
            <a:extLst>
              <a:ext uri="{FF2B5EF4-FFF2-40B4-BE49-F238E27FC236}">
                <a16:creationId xmlns:a16="http://schemas.microsoft.com/office/drawing/2014/main" id="{223D22BE-4E90-4418-816F-D59ECA349CB8}"/>
              </a:ext>
            </a:extLst>
          </p:cNvPr>
          <p:cNvSpPr txBox="1">
            <a:spLocks/>
          </p:cNvSpPr>
          <p:nvPr/>
        </p:nvSpPr>
        <p:spPr>
          <a:xfrm>
            <a:off x="838200" y="4665133"/>
            <a:ext cx="8382000" cy="838200"/>
          </a:xfrm>
          <a:prstGeom prst="rect">
            <a:avLst/>
          </a:prstGeom>
        </p:spPr>
        <p:txBody>
          <a:bodyPr vert="horz" lIns="91440" tIns="45720" rIns="91440" bIns="45720" rtlCol="0">
            <a:normAutofit fontScale="92500" lnSpcReduction="20000"/>
          </a:bodyPr>
          <a:lstStyle/>
          <a:p>
            <a:pPr marL="514350" lvl="0" indent="-514350">
              <a:spcBef>
                <a:spcPct val="20000"/>
              </a:spcBef>
            </a:pPr>
            <a:r>
              <a:rPr lang="en-US" sz="3000" b="1" dirty="0">
                <a:effectLst>
                  <a:outerShdw blurRad="38100" dist="38100" dir="2700000" algn="tl">
                    <a:srgbClr val="000000">
                      <a:alpha val="43137"/>
                    </a:srgbClr>
                  </a:outerShdw>
                </a:effectLst>
              </a:rPr>
              <a:t>E – Eye contact (w/o staring to make them  uncomfortable).</a:t>
            </a:r>
          </a:p>
          <a:p>
            <a:pPr marL="514350" lvl="0" indent="-514350">
              <a:spcBef>
                <a:spcPct val="20000"/>
              </a:spcBef>
            </a:pPr>
            <a:endParaRPr lang="en-US" sz="3000" b="1" dirty="0">
              <a:effectLst>
                <a:outerShdw blurRad="38100" dist="38100" dir="2700000" algn="tl">
                  <a:srgbClr val="000000">
                    <a:alpha val="43137"/>
                  </a:srgbClr>
                </a:outerShdw>
              </a:effectLst>
            </a:endParaRPr>
          </a:p>
        </p:txBody>
      </p:sp>
      <p:sp>
        <p:nvSpPr>
          <p:cNvPr id="10" name="Content Placeholder 2">
            <a:extLst>
              <a:ext uri="{FF2B5EF4-FFF2-40B4-BE49-F238E27FC236}">
                <a16:creationId xmlns:a16="http://schemas.microsoft.com/office/drawing/2014/main" id="{6A102F7B-594F-4167-8F9C-09A933FE6B44}"/>
              </a:ext>
            </a:extLst>
          </p:cNvPr>
          <p:cNvSpPr txBox="1">
            <a:spLocks/>
          </p:cNvSpPr>
          <p:nvPr/>
        </p:nvSpPr>
        <p:spPr>
          <a:xfrm>
            <a:off x="838200" y="5543635"/>
            <a:ext cx="8458200" cy="838200"/>
          </a:xfrm>
          <a:prstGeom prst="rect">
            <a:avLst/>
          </a:prstGeom>
        </p:spPr>
        <p:txBody>
          <a:bodyPr vert="horz" lIns="91440" tIns="45720" rIns="91440" bIns="45720" rtlCol="0">
            <a:noAutofit/>
          </a:bodyPr>
          <a:lstStyle/>
          <a:p>
            <a:pPr marL="514350" lvl="0" indent="-514350">
              <a:spcBef>
                <a:spcPct val="20000"/>
              </a:spcBef>
            </a:pPr>
            <a:r>
              <a:rPr lang="en-US" sz="2800" b="1" dirty="0">
                <a:effectLst>
                  <a:outerShdw blurRad="38100" dist="38100" dir="2700000" algn="tl">
                    <a:srgbClr val="000000">
                      <a:alpha val="43137"/>
                    </a:srgbClr>
                  </a:outerShdw>
                </a:effectLst>
              </a:rPr>
              <a:t>R – Relational posture (not stiff or robotic, but not so totally relaxed that you appear to be bored).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strips(down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trips(down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strips(downLeft)">
                                      <p:cBhvr>
                                        <p:cTn id="22" dur="500"/>
                                        <p:tgtEl>
                                          <p:spTgt spid="15"/>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strips(downLeft)">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strips(downLeft)">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strips(downLeft)">
                                      <p:cBhvr>
                                        <p:cTn id="3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7" grpId="0"/>
      <p:bldP spid="8"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304800" y="1371600"/>
            <a:ext cx="8534400" cy="22098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3"/>
            </a:pPr>
            <a:r>
              <a:rPr lang="en-US" sz="2400" b="1" dirty="0">
                <a:effectLst>
                  <a:outerShdw blurRad="38100" dist="38100" dir="2700000" algn="tl">
                    <a:srgbClr val="000000">
                      <a:alpha val="43137"/>
                    </a:srgbClr>
                  </a:outerShdw>
                </a:effectLst>
              </a:rPr>
              <a:t>Taking the person’s problems </a:t>
            </a:r>
            <a:r>
              <a:rPr lang="en-US" sz="2400" u="sng" dirty="0">
                <a:effectLst>
                  <a:outerShdw blurRad="38100" dist="38100" dir="2700000" algn="tl">
                    <a:srgbClr val="000000">
                      <a:alpha val="43137"/>
                    </a:srgbClr>
                  </a:outerShdw>
                </a:effectLst>
                <a:latin typeface="Arial Black" pitchFamily="34" charset="0"/>
              </a:rPr>
              <a:t>seriously</a:t>
            </a:r>
            <a:r>
              <a:rPr lang="en-US" sz="2400" b="1" dirty="0">
                <a:effectLst>
                  <a:outerShdw blurRad="38100" dist="38100" dir="2700000" algn="tl">
                    <a:srgbClr val="000000">
                      <a:alpha val="43137"/>
                    </a:srgbClr>
                  </a:outerShdw>
                </a:effectLst>
              </a:rPr>
              <a:t>  communicates respect. Never minimize problems presented by the person.</a:t>
            </a:r>
          </a:p>
        </p:txBody>
      </p:sp>
      <p:sp>
        <p:nvSpPr>
          <p:cNvPr id="11" name="TextBox 10"/>
          <p:cNvSpPr txBox="1"/>
          <p:nvPr/>
        </p:nvSpPr>
        <p:spPr>
          <a:xfrm>
            <a:off x="76200" y="222647"/>
            <a:ext cx="8915400" cy="830997"/>
          </a:xfrm>
          <a:prstGeom prst="rect">
            <a:avLst/>
          </a:prstGeom>
          <a:noFill/>
        </p:spPr>
        <p:txBody>
          <a:bodyPr wrap="square" rtlCol="0">
            <a:spAutoFit/>
          </a:bodyPr>
          <a:lstStyle/>
          <a:p>
            <a:pPr marL="571500" lvl="0" indent="-571500">
              <a:buFont typeface="+mj-lt"/>
              <a:buAutoNum type="romanUcPeriod" startAt="3"/>
            </a:pPr>
            <a:r>
              <a:rPr lang="en-US" sz="2400" b="1" u="sng" dirty="0">
                <a:effectLst>
                  <a:outerShdw blurRad="38100" dist="38100" dir="2700000" algn="tl">
                    <a:srgbClr val="000000">
                      <a:alpha val="43137"/>
                    </a:srgbClr>
                  </a:outerShdw>
                </a:effectLst>
              </a:rPr>
              <a:t> LOVE:  Involvement Includes Compassion, Respect, and Sincerity </a:t>
            </a:r>
          </a:p>
        </p:txBody>
      </p:sp>
      <p:sp>
        <p:nvSpPr>
          <p:cNvPr id="4" name="Content Placeholder 2"/>
          <p:cNvSpPr txBox="1">
            <a:spLocks/>
          </p:cNvSpPr>
          <p:nvPr/>
        </p:nvSpPr>
        <p:spPr>
          <a:xfrm>
            <a:off x="381000" y="2486025"/>
            <a:ext cx="8763000" cy="990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4"/>
            </a:pPr>
            <a:r>
              <a:rPr lang="en-US" sz="2400" b="1" dirty="0">
                <a:effectLst>
                  <a:outerShdw blurRad="38100" dist="38100" dir="2700000" algn="tl">
                    <a:srgbClr val="000000">
                      <a:alpha val="43137"/>
                    </a:srgbClr>
                  </a:outerShdw>
                </a:effectLst>
              </a:rPr>
              <a:t>Love </a:t>
            </a:r>
            <a:r>
              <a:rPr lang="en-US" sz="2400" u="sng" dirty="0">
                <a:effectLst>
                  <a:outerShdw blurRad="38100" dist="38100" dir="2700000" algn="tl">
                    <a:srgbClr val="000000">
                      <a:alpha val="43137"/>
                    </a:srgbClr>
                  </a:outerShdw>
                </a:effectLst>
                <a:latin typeface="Arial Black" pitchFamily="34" charset="0"/>
              </a:rPr>
              <a:t>believes</a:t>
            </a:r>
            <a:r>
              <a:rPr lang="en-US" sz="2400" b="1" dirty="0">
                <a:effectLst>
                  <a:outerShdw blurRad="38100" dist="38100" dir="2700000" algn="tl">
                    <a:srgbClr val="000000">
                      <a:alpha val="43137"/>
                    </a:srgbClr>
                  </a:outerShdw>
                </a:effectLst>
              </a:rPr>
              <a:t> all things (1 Corinthians 13:7).</a:t>
            </a:r>
          </a:p>
        </p:txBody>
      </p:sp>
      <p:sp>
        <p:nvSpPr>
          <p:cNvPr id="5" name="TextBox 4"/>
          <p:cNvSpPr txBox="1"/>
          <p:nvPr/>
        </p:nvSpPr>
        <p:spPr>
          <a:xfrm>
            <a:off x="1371600" y="2956381"/>
            <a:ext cx="6621483" cy="1200329"/>
          </a:xfrm>
          <a:prstGeom prst="rect">
            <a:avLst/>
          </a:prstGeom>
          <a:noFill/>
        </p:spPr>
        <p:txBody>
          <a:bodyPr wrap="square" rtlCol="0">
            <a:spAutoFit/>
          </a:bodyPr>
          <a:lstStyle/>
          <a:p>
            <a:r>
              <a:rPr lang="en-US" sz="2400" b="1" i="1" dirty="0">
                <a:effectLst>
                  <a:outerShdw blurRad="38100" dist="38100" dir="2700000" algn="tl">
                    <a:srgbClr val="000000">
                      <a:alpha val="43137"/>
                    </a:srgbClr>
                  </a:outerShdw>
                </a:effectLst>
              </a:rPr>
              <a:t>1 Corinthians 13:7 – </a:t>
            </a:r>
          </a:p>
          <a:p>
            <a:r>
              <a:rPr lang="en-US" sz="2400" b="1" i="1" dirty="0">
                <a:effectLst>
                  <a:outerShdw blurRad="38100" dist="38100" dir="2700000" algn="tl">
                    <a:srgbClr val="000000">
                      <a:alpha val="43137"/>
                    </a:srgbClr>
                  </a:outerShdw>
                </a:effectLst>
              </a:rPr>
              <a:t>Love bears all things, believes all things, hopes all things, endures all things.</a:t>
            </a:r>
            <a:endParaRPr lang="en-US" sz="2400" i="1" dirty="0">
              <a:effectLst>
                <a:outerShdw blurRad="38100" dist="38100" dir="2700000" algn="tl">
                  <a:srgbClr val="000000">
                    <a:alpha val="43137"/>
                  </a:srgbClr>
                </a:outerShdw>
              </a:effectLst>
            </a:endParaRPr>
          </a:p>
        </p:txBody>
      </p:sp>
      <p:sp>
        <p:nvSpPr>
          <p:cNvPr id="6" name="Content Placeholder 2">
            <a:extLst>
              <a:ext uri="{FF2B5EF4-FFF2-40B4-BE49-F238E27FC236}">
                <a16:creationId xmlns:a16="http://schemas.microsoft.com/office/drawing/2014/main" id="{D123A224-2602-43E8-B5A1-41BB6BA185B5}"/>
              </a:ext>
            </a:extLst>
          </p:cNvPr>
          <p:cNvSpPr txBox="1">
            <a:spLocks/>
          </p:cNvSpPr>
          <p:nvPr/>
        </p:nvSpPr>
        <p:spPr>
          <a:xfrm>
            <a:off x="847725" y="4358878"/>
            <a:ext cx="8382000" cy="25146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2400" b="1" dirty="0">
                <a:effectLst>
                  <a:outerShdw blurRad="38100" dist="38100" dir="2700000" algn="tl">
                    <a:srgbClr val="000000">
                      <a:alpha val="43137"/>
                    </a:srgbClr>
                  </a:outerShdw>
                </a:effectLst>
              </a:rPr>
              <a:t>It is never helpful to have a cynical attitude.  If the person is insincere, you will use that as information to find out what he thinks it will accomplish.</a:t>
            </a:r>
          </a:p>
        </p:txBody>
      </p:sp>
      <p:sp>
        <p:nvSpPr>
          <p:cNvPr id="8" name="Content Placeholder 2">
            <a:extLst>
              <a:ext uri="{FF2B5EF4-FFF2-40B4-BE49-F238E27FC236}">
                <a16:creationId xmlns:a16="http://schemas.microsoft.com/office/drawing/2014/main" id="{85D9A158-1E3D-423B-B9B4-8C584BC15A1B}"/>
              </a:ext>
            </a:extLst>
          </p:cNvPr>
          <p:cNvSpPr txBox="1">
            <a:spLocks/>
          </p:cNvSpPr>
          <p:nvPr/>
        </p:nvSpPr>
        <p:spPr>
          <a:xfrm>
            <a:off x="830792" y="5616178"/>
            <a:ext cx="7319158" cy="18288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2"/>
            </a:pPr>
            <a:r>
              <a:rPr lang="en-US" sz="2400" b="1" dirty="0">
                <a:effectLst>
                  <a:outerShdw blurRad="38100" dist="38100" dir="2700000" algn="tl">
                    <a:srgbClr val="000000">
                      <a:alpha val="43137"/>
                    </a:srgbClr>
                  </a:outerShdw>
                </a:effectLst>
              </a:rPr>
              <a:t>Don’t be fooled or put off by the person’s manipulations (i.e. tears, changing the subject).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500"/>
                                        <p:tgtEl>
                                          <p:spTgt spid="4"/>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strips(downLef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strips(downLeft)">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6"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904875" y="2009775"/>
            <a:ext cx="8229600" cy="2971800"/>
          </a:xfrm>
          <a:prstGeom prst="rect">
            <a:avLst/>
          </a:prstGeom>
        </p:spPr>
        <p:txBody>
          <a:bodyPr vert="horz" lIns="91440" tIns="45720" rIns="91440" bIns="45720" rtlCol="0">
            <a:normAutofit/>
          </a:bodyPr>
          <a:lstStyle/>
          <a:p>
            <a:pPr lvl="0">
              <a:spcBef>
                <a:spcPct val="20000"/>
              </a:spcBef>
            </a:pPr>
            <a:r>
              <a:rPr lang="en-US" sz="2200" b="1" dirty="0">
                <a:effectLst>
                  <a:outerShdw blurRad="38100" dist="38100" dir="2700000" algn="tl">
                    <a:srgbClr val="000000">
                      <a:alpha val="43137"/>
                    </a:srgbClr>
                  </a:outerShdw>
                </a:effectLst>
              </a:rPr>
              <a:t>Paul rejoices in the work that God was doing in the Corinthians, although that church had more problems than any other church (2 Cor. 7:16; Phil. 2:13).</a:t>
            </a:r>
          </a:p>
        </p:txBody>
      </p:sp>
      <p:sp>
        <p:nvSpPr>
          <p:cNvPr id="11" name="TextBox 10"/>
          <p:cNvSpPr txBox="1"/>
          <p:nvPr/>
        </p:nvSpPr>
        <p:spPr>
          <a:xfrm>
            <a:off x="76200" y="222647"/>
            <a:ext cx="8915400" cy="954107"/>
          </a:xfrm>
          <a:prstGeom prst="rect">
            <a:avLst/>
          </a:prstGeom>
          <a:noFill/>
        </p:spPr>
        <p:txBody>
          <a:bodyPr wrap="square" rtlCol="0">
            <a:spAutoFit/>
          </a:bodyPr>
          <a:lstStyle/>
          <a:p>
            <a:pPr marL="571500" lvl="0" indent="-571500">
              <a:buFont typeface="+mj-lt"/>
              <a:buAutoNum type="romanUcPeriod" startAt="3"/>
            </a:pPr>
            <a:r>
              <a:rPr lang="en-US" sz="2800" b="1" u="sng" dirty="0">
                <a:effectLst>
                  <a:outerShdw blurRad="38100" dist="38100" dir="2700000" algn="tl">
                    <a:srgbClr val="000000">
                      <a:alpha val="43137"/>
                    </a:srgbClr>
                  </a:outerShdw>
                </a:effectLst>
              </a:rPr>
              <a:t> LOVE:  Involvement Includes Compassion, Respect, and Sincerity </a:t>
            </a:r>
          </a:p>
        </p:txBody>
      </p:sp>
      <p:sp>
        <p:nvSpPr>
          <p:cNvPr id="6" name="Content Placeholder 2"/>
          <p:cNvSpPr txBox="1">
            <a:spLocks/>
          </p:cNvSpPr>
          <p:nvPr/>
        </p:nvSpPr>
        <p:spPr>
          <a:xfrm>
            <a:off x="304800" y="1476375"/>
            <a:ext cx="8305800" cy="10668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5"/>
            </a:pPr>
            <a:r>
              <a:rPr lang="en-US" sz="2200" b="1" dirty="0">
                <a:effectLst>
                  <a:outerShdw blurRad="38100" dist="38100" dir="2700000" algn="tl">
                    <a:srgbClr val="000000">
                      <a:alpha val="43137"/>
                    </a:srgbClr>
                  </a:outerShdw>
                </a:effectLst>
              </a:rPr>
              <a:t>Express </a:t>
            </a:r>
            <a:r>
              <a:rPr lang="en-US" sz="2200" u="sng" dirty="0">
                <a:effectLst>
                  <a:outerShdw blurRad="38100" dist="38100" dir="2700000" algn="tl">
                    <a:srgbClr val="000000">
                      <a:alpha val="43137"/>
                    </a:srgbClr>
                  </a:outerShdw>
                </a:effectLst>
                <a:latin typeface="Arial Black" pitchFamily="34" charset="0"/>
              </a:rPr>
              <a:t>confidence</a:t>
            </a:r>
            <a:r>
              <a:rPr lang="en-US" sz="2200" b="1" dirty="0">
                <a:effectLst>
                  <a:outerShdw blurRad="38100" dist="38100" dir="2700000" algn="tl">
                    <a:srgbClr val="000000">
                      <a:alpha val="43137"/>
                    </a:srgbClr>
                  </a:outerShdw>
                </a:effectLst>
              </a:rPr>
              <a:t> in the person.</a:t>
            </a:r>
          </a:p>
        </p:txBody>
      </p:sp>
      <p:sp>
        <p:nvSpPr>
          <p:cNvPr id="5" name="Content Placeholder 2">
            <a:extLst>
              <a:ext uri="{FF2B5EF4-FFF2-40B4-BE49-F238E27FC236}">
                <a16:creationId xmlns:a16="http://schemas.microsoft.com/office/drawing/2014/main" id="{C8C854A9-30E1-4009-B7F4-BA58C5093FC6}"/>
              </a:ext>
            </a:extLst>
          </p:cNvPr>
          <p:cNvSpPr txBox="1">
            <a:spLocks/>
          </p:cNvSpPr>
          <p:nvPr/>
        </p:nvSpPr>
        <p:spPr>
          <a:xfrm>
            <a:off x="323850" y="3228975"/>
            <a:ext cx="8305800" cy="17526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6"/>
            </a:pPr>
            <a:r>
              <a:rPr lang="en-US" sz="2200" b="1" dirty="0">
                <a:effectLst>
                  <a:outerShdw blurRad="38100" dist="38100" dir="2700000" algn="tl">
                    <a:srgbClr val="000000">
                      <a:alpha val="43137"/>
                    </a:srgbClr>
                  </a:outerShdw>
                </a:effectLst>
              </a:rPr>
              <a:t>Welcome the person’s input. Ask for </a:t>
            </a:r>
            <a:r>
              <a:rPr lang="en-US" sz="2200" dirty="0">
                <a:effectLst>
                  <a:outerShdw blurRad="38100" dist="38100" dir="2700000" algn="tl">
                    <a:srgbClr val="000000">
                      <a:alpha val="43137"/>
                    </a:srgbClr>
                  </a:outerShdw>
                </a:effectLst>
                <a:latin typeface="Arial Black" pitchFamily="34" charset="0"/>
              </a:rPr>
              <a:t>evaluation</a:t>
            </a:r>
            <a:r>
              <a:rPr lang="en-US" sz="2200" b="1" dirty="0">
                <a:effectLst>
                  <a:outerShdw blurRad="38100" dist="38100" dir="2700000" algn="tl">
                    <a:srgbClr val="000000">
                      <a:alpha val="43137"/>
                    </a:srgbClr>
                  </a:outerShdw>
                </a:effectLst>
              </a:rPr>
              <a:t> of sessions and suggestions regarding improvements.</a:t>
            </a:r>
          </a:p>
        </p:txBody>
      </p:sp>
      <p:sp>
        <p:nvSpPr>
          <p:cNvPr id="8" name="Content Placeholder 2">
            <a:extLst>
              <a:ext uri="{FF2B5EF4-FFF2-40B4-BE49-F238E27FC236}">
                <a16:creationId xmlns:a16="http://schemas.microsoft.com/office/drawing/2014/main" id="{15E9DC6D-5003-45D0-96B5-7BF970D97DCE}"/>
              </a:ext>
            </a:extLst>
          </p:cNvPr>
          <p:cNvSpPr txBox="1">
            <a:spLocks/>
          </p:cNvSpPr>
          <p:nvPr/>
        </p:nvSpPr>
        <p:spPr>
          <a:xfrm>
            <a:off x="304800" y="4105275"/>
            <a:ext cx="8458200" cy="19050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7"/>
            </a:pPr>
            <a:r>
              <a:rPr lang="en-US" sz="2200" b="1" dirty="0">
                <a:effectLst>
                  <a:outerShdw blurRad="38100" dist="38100" dir="2700000" algn="tl">
                    <a:srgbClr val="000000">
                      <a:alpha val="43137"/>
                    </a:srgbClr>
                  </a:outerShdw>
                </a:effectLst>
              </a:rPr>
              <a:t>Maintain </a:t>
            </a:r>
            <a:r>
              <a:rPr lang="en-US" sz="2200" u="sng" dirty="0">
                <a:effectLst>
                  <a:outerShdw blurRad="38100" dist="38100" dir="2700000" algn="tl">
                    <a:srgbClr val="000000">
                      <a:alpha val="43137"/>
                    </a:srgbClr>
                  </a:outerShdw>
                </a:effectLst>
                <a:latin typeface="Arial Black" pitchFamily="34" charset="0"/>
              </a:rPr>
              <a:t>confidentiality</a:t>
            </a:r>
            <a:r>
              <a:rPr lang="en-US" sz="2200" b="1" dirty="0">
                <a:effectLst>
                  <a:outerShdw blurRad="38100" dist="38100" dir="2700000" algn="tl">
                    <a:srgbClr val="000000">
                      <a:alpha val="43137"/>
                    </a:srgbClr>
                  </a:outerShdw>
                </a:effectLst>
              </a:rPr>
              <a:t>.  Guard the person’s reputation as much as possible without disobeying God (Matthew 18:16-17).</a:t>
            </a:r>
          </a:p>
        </p:txBody>
      </p:sp>
      <p:sp>
        <p:nvSpPr>
          <p:cNvPr id="9" name="Content Placeholder 2">
            <a:extLst>
              <a:ext uri="{FF2B5EF4-FFF2-40B4-BE49-F238E27FC236}">
                <a16:creationId xmlns:a16="http://schemas.microsoft.com/office/drawing/2014/main" id="{612AAD6B-8989-4206-9250-55F3740DEAB8}"/>
              </a:ext>
            </a:extLst>
          </p:cNvPr>
          <p:cNvSpPr txBox="1">
            <a:spLocks/>
          </p:cNvSpPr>
          <p:nvPr/>
        </p:nvSpPr>
        <p:spPr>
          <a:xfrm>
            <a:off x="304800" y="5038725"/>
            <a:ext cx="8382000" cy="914400"/>
          </a:xfrm>
          <a:prstGeom prst="rect">
            <a:avLst/>
          </a:prstGeom>
        </p:spPr>
        <p:txBody>
          <a:bodyPr vert="horz" lIns="91440" tIns="45720" rIns="91440" bIns="45720" rtlCol="0">
            <a:normAutofit/>
          </a:bodyPr>
          <a:lstStyle/>
          <a:p>
            <a:pPr lvl="0">
              <a:spcBef>
                <a:spcPct val="20000"/>
              </a:spcBef>
            </a:pPr>
            <a:r>
              <a:rPr lang="en-US" sz="2200" b="1" dirty="0">
                <a:effectLst>
                  <a:outerShdw blurRad="38100" dist="38100" dir="2700000" algn="tl">
                    <a:srgbClr val="000000">
                      <a:alpha val="43137"/>
                    </a:srgbClr>
                  </a:outerShdw>
                </a:effectLst>
              </a:rPr>
              <a:t>8. Be honest about your goals and agendas.</a:t>
            </a:r>
          </a:p>
        </p:txBody>
      </p:sp>
      <p:sp>
        <p:nvSpPr>
          <p:cNvPr id="10" name="Content Placeholder 2">
            <a:extLst>
              <a:ext uri="{FF2B5EF4-FFF2-40B4-BE49-F238E27FC236}">
                <a16:creationId xmlns:a16="http://schemas.microsoft.com/office/drawing/2014/main" id="{ED6C4D94-45C3-42E7-81B1-C491B2FA5057}"/>
              </a:ext>
            </a:extLst>
          </p:cNvPr>
          <p:cNvSpPr txBox="1">
            <a:spLocks/>
          </p:cNvSpPr>
          <p:nvPr/>
        </p:nvSpPr>
        <p:spPr>
          <a:xfrm>
            <a:off x="600075" y="5514975"/>
            <a:ext cx="8153400" cy="19812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2200" b="1" dirty="0">
                <a:effectLst>
                  <a:outerShdw blurRad="38100" dist="38100" dir="2700000" algn="tl">
                    <a:srgbClr val="000000">
                      <a:alpha val="43137"/>
                    </a:srgbClr>
                  </a:outerShdw>
                </a:effectLst>
              </a:rPr>
              <a:t>Let the person know right from the start what you are trying to do and how you intend to do it.</a:t>
            </a:r>
          </a:p>
        </p:txBody>
      </p:sp>
      <p:sp>
        <p:nvSpPr>
          <p:cNvPr id="12" name="Content Placeholder 2">
            <a:extLst>
              <a:ext uri="{FF2B5EF4-FFF2-40B4-BE49-F238E27FC236}">
                <a16:creationId xmlns:a16="http://schemas.microsoft.com/office/drawing/2014/main" id="{720FB31C-37EA-4A43-B394-C8EC47CA2AE9}"/>
              </a:ext>
            </a:extLst>
          </p:cNvPr>
          <p:cNvSpPr txBox="1">
            <a:spLocks/>
          </p:cNvSpPr>
          <p:nvPr/>
        </p:nvSpPr>
        <p:spPr>
          <a:xfrm>
            <a:off x="590550" y="6276975"/>
            <a:ext cx="8153400" cy="12954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2"/>
            </a:pPr>
            <a:r>
              <a:rPr lang="en-US" sz="2200" b="1" dirty="0">
                <a:effectLst>
                  <a:outerShdw blurRad="38100" dist="38100" dir="2700000" algn="tl">
                    <a:srgbClr val="000000">
                      <a:alpha val="43137"/>
                    </a:srgbClr>
                  </a:outerShdw>
                </a:effectLst>
              </a:rPr>
              <a:t>It must be clear that God’s Word is the source of authority.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500"/>
                                        <p:tgtEl>
                                          <p:spTgt spid="7"/>
                                        </p:tgtEl>
                                      </p:cBhvr>
                                    </p:animEffect>
                                  </p:childTnLst>
                                </p:cTn>
                              </p:par>
                              <p:par>
                                <p:cTn id="13" presetID="18" presetClass="entr" presetSubtype="12"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trips(downLeft)">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strips(downLeft)">
                                      <p:cBhvr>
                                        <p:cTn id="20" dur="500"/>
                                        <p:tgtEl>
                                          <p:spTgt spid="8"/>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strips(downLeft)">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strips(downLeft)">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12"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strips(downLeft)">
                                      <p:cBhvr>
                                        <p:cTn id="3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 grpId="0"/>
      <p:bldP spid="5" grpId="0"/>
      <p:bldP spid="8" grpId="0"/>
      <p:bldP spid="9" grpId="0"/>
      <p:bldP spid="10"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222647"/>
            <a:ext cx="8915400" cy="830997"/>
          </a:xfrm>
          <a:prstGeom prst="rect">
            <a:avLst/>
          </a:prstGeom>
          <a:noFill/>
        </p:spPr>
        <p:txBody>
          <a:bodyPr wrap="square" rtlCol="0">
            <a:spAutoFit/>
          </a:bodyPr>
          <a:lstStyle/>
          <a:p>
            <a:pPr marL="571500" lvl="0" indent="-571500">
              <a:buFont typeface="+mj-lt"/>
              <a:buAutoNum type="romanUcPeriod" startAt="3"/>
            </a:pPr>
            <a:r>
              <a:rPr lang="en-US" sz="2400" b="1" u="sng" dirty="0">
                <a:effectLst>
                  <a:outerShdw blurRad="38100" dist="38100" dir="2700000" algn="tl">
                    <a:srgbClr val="000000">
                      <a:alpha val="43137"/>
                    </a:srgbClr>
                  </a:outerShdw>
                </a:effectLst>
              </a:rPr>
              <a:t> LOVE:  Involvement Includes Compassion, Respect, and Sincerity </a:t>
            </a:r>
          </a:p>
        </p:txBody>
      </p:sp>
      <p:sp>
        <p:nvSpPr>
          <p:cNvPr id="5" name="Content Placeholder 2"/>
          <p:cNvSpPr txBox="1">
            <a:spLocks/>
          </p:cNvSpPr>
          <p:nvPr/>
        </p:nvSpPr>
        <p:spPr>
          <a:xfrm>
            <a:off x="304800" y="1600200"/>
            <a:ext cx="8382000" cy="1295400"/>
          </a:xfrm>
          <a:prstGeom prst="rect">
            <a:avLst/>
          </a:prstGeom>
        </p:spPr>
        <p:txBody>
          <a:bodyPr vert="horz" lIns="91440" tIns="45720" rIns="91440" bIns="45720" rtlCol="0">
            <a:normAutofit/>
          </a:bodyPr>
          <a:lstStyle/>
          <a:p>
            <a:pPr lvl="0">
              <a:spcBef>
                <a:spcPct val="20000"/>
              </a:spcBef>
            </a:pPr>
            <a:r>
              <a:rPr lang="en-US" sz="2400" b="1" dirty="0">
                <a:effectLst>
                  <a:outerShdw blurRad="38100" dist="38100" dir="2700000" algn="tl">
                    <a:srgbClr val="000000">
                      <a:alpha val="43137"/>
                    </a:srgbClr>
                  </a:outerShdw>
                </a:effectLst>
              </a:rPr>
              <a:t>9. Be honest about your </a:t>
            </a:r>
            <a:r>
              <a:rPr lang="en-US" sz="2400" u="sng" dirty="0">
                <a:effectLst>
                  <a:outerShdw blurRad="38100" dist="38100" dir="2700000" algn="tl">
                    <a:srgbClr val="000000">
                      <a:alpha val="43137"/>
                    </a:srgbClr>
                  </a:outerShdw>
                </a:effectLst>
                <a:latin typeface="Arial Black" pitchFamily="34" charset="0"/>
              </a:rPr>
              <a:t>limitations</a:t>
            </a:r>
            <a:r>
              <a:rPr lang="en-US" sz="2400" b="1" dirty="0">
                <a:effectLst>
                  <a:outerShdw blurRad="38100" dist="38100" dir="2700000" algn="tl">
                    <a:srgbClr val="000000">
                      <a:alpha val="43137"/>
                    </a:srgbClr>
                  </a:outerShdw>
                </a:effectLst>
              </a:rPr>
              <a:t> as a counselor.</a:t>
            </a:r>
          </a:p>
        </p:txBody>
      </p:sp>
      <p:sp>
        <p:nvSpPr>
          <p:cNvPr id="7" name="Content Placeholder 2"/>
          <p:cNvSpPr txBox="1">
            <a:spLocks/>
          </p:cNvSpPr>
          <p:nvPr/>
        </p:nvSpPr>
        <p:spPr>
          <a:xfrm>
            <a:off x="533400" y="2190750"/>
            <a:ext cx="8153400" cy="18288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2400" b="1" dirty="0">
                <a:effectLst>
                  <a:outerShdw blurRad="38100" dist="38100" dir="2700000" algn="tl">
                    <a:srgbClr val="000000">
                      <a:alpha val="43137"/>
                    </a:srgbClr>
                  </a:outerShdw>
                </a:effectLst>
              </a:rPr>
              <a:t>If you don’t know how to proceed, admit it and seek help (Galatians 4:20, 2 Cor. 4:8). </a:t>
            </a:r>
          </a:p>
        </p:txBody>
      </p:sp>
      <p:sp>
        <p:nvSpPr>
          <p:cNvPr id="8" name="Content Placeholder 2"/>
          <p:cNvSpPr txBox="1">
            <a:spLocks/>
          </p:cNvSpPr>
          <p:nvPr/>
        </p:nvSpPr>
        <p:spPr>
          <a:xfrm>
            <a:off x="545770" y="3200400"/>
            <a:ext cx="8153400" cy="18288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2"/>
            </a:pPr>
            <a:r>
              <a:rPr lang="en-US" sz="2400" b="1" dirty="0">
                <a:effectLst>
                  <a:outerShdw blurRad="38100" dist="38100" dir="2700000" algn="tl">
                    <a:srgbClr val="000000">
                      <a:alpha val="43137"/>
                    </a:srgbClr>
                  </a:outerShdw>
                </a:effectLst>
              </a:rPr>
              <a:t>But never let the person lose hope that God’s Word does not have the answers he needs.</a:t>
            </a:r>
          </a:p>
        </p:txBody>
      </p:sp>
      <p:sp>
        <p:nvSpPr>
          <p:cNvPr id="6" name="Content Placeholder 2"/>
          <p:cNvSpPr txBox="1">
            <a:spLocks/>
          </p:cNvSpPr>
          <p:nvPr/>
        </p:nvSpPr>
        <p:spPr>
          <a:xfrm>
            <a:off x="342900" y="5943600"/>
            <a:ext cx="8382000" cy="914400"/>
          </a:xfrm>
          <a:prstGeom prst="rect">
            <a:avLst/>
          </a:prstGeom>
        </p:spPr>
        <p:txBody>
          <a:bodyPr vert="horz" lIns="91440" tIns="45720" rIns="91440" bIns="45720" rtlCol="0">
            <a:normAutofit/>
          </a:bodyPr>
          <a:lstStyle/>
          <a:p>
            <a:pPr lvl="0">
              <a:spcBef>
                <a:spcPct val="20000"/>
              </a:spcBef>
            </a:pPr>
            <a:r>
              <a:rPr lang="en-US" sz="2400" b="1" dirty="0">
                <a:effectLst>
                  <a:outerShdw blurRad="38100" dist="38100" dir="2700000" algn="tl">
                    <a:srgbClr val="000000">
                      <a:alpha val="43137"/>
                    </a:srgbClr>
                  </a:outerShdw>
                </a:effectLst>
              </a:rPr>
              <a:t>10.  </a:t>
            </a:r>
            <a:r>
              <a:rPr lang="en-US" sz="2400" u="sng" dirty="0">
                <a:effectLst>
                  <a:outerShdw blurRad="38100" dist="38100" dir="2700000" algn="tl">
                    <a:srgbClr val="000000">
                      <a:alpha val="43137"/>
                    </a:srgbClr>
                  </a:outerShdw>
                </a:effectLst>
                <a:latin typeface="Arial Black" pitchFamily="34" charset="0"/>
              </a:rPr>
              <a:t>Model</a:t>
            </a:r>
            <a:r>
              <a:rPr lang="en-US" sz="2400" b="1" dirty="0">
                <a:effectLst>
                  <a:outerShdw blurRad="38100" dist="38100" dir="2700000" algn="tl">
                    <a:srgbClr val="000000">
                      <a:alpha val="43137"/>
                    </a:srgbClr>
                  </a:outerShdw>
                </a:effectLst>
              </a:rPr>
              <a:t>, don’t ramble (Ephesians 4:29).</a:t>
            </a:r>
          </a:p>
        </p:txBody>
      </p:sp>
      <p:sp>
        <p:nvSpPr>
          <p:cNvPr id="2" name="Rectangle 1">
            <a:extLst>
              <a:ext uri="{FF2B5EF4-FFF2-40B4-BE49-F238E27FC236}">
                <a16:creationId xmlns:a16="http://schemas.microsoft.com/office/drawing/2014/main" id="{49D45E9D-DDE0-4039-BEC6-F7DAED5E330B}"/>
              </a:ext>
            </a:extLst>
          </p:cNvPr>
          <p:cNvSpPr/>
          <p:nvPr/>
        </p:nvSpPr>
        <p:spPr>
          <a:xfrm>
            <a:off x="609600" y="4191000"/>
            <a:ext cx="7772400" cy="1200329"/>
          </a:xfrm>
          <a:prstGeom prst="rect">
            <a:avLst/>
          </a:prstGeom>
        </p:spPr>
        <p:txBody>
          <a:bodyPr wrap="square">
            <a:spAutoFit/>
          </a:bodyPr>
          <a:lstStyle/>
          <a:p>
            <a:pPr lvl="0">
              <a:spcBef>
                <a:spcPct val="20000"/>
              </a:spcBef>
            </a:pPr>
            <a:r>
              <a:rPr lang="en-US" sz="2400" b="1" dirty="0">
                <a:effectLst>
                  <a:outerShdw blurRad="38100" dist="38100" dir="2700000" algn="tl">
                    <a:srgbClr val="000000">
                      <a:alpha val="43137"/>
                    </a:srgbClr>
                  </a:outerShdw>
                </a:effectLst>
              </a:rPr>
              <a:t>c.   Be honest about your </a:t>
            </a:r>
            <a:r>
              <a:rPr lang="en-US" sz="2400" u="sng" dirty="0">
                <a:effectLst>
                  <a:outerShdw blurRad="38100" dist="38100" dir="2700000" algn="tl">
                    <a:srgbClr val="000000">
                      <a:alpha val="43137"/>
                    </a:srgbClr>
                  </a:outerShdw>
                </a:effectLst>
                <a:latin typeface="Arial Black" pitchFamily="34" charset="0"/>
              </a:rPr>
              <a:t>weaknesses</a:t>
            </a:r>
            <a:r>
              <a:rPr lang="en-US" sz="2400" b="1" dirty="0">
                <a:effectLst>
                  <a:outerShdw blurRad="38100" dist="38100" dir="2700000" algn="tl">
                    <a:srgbClr val="000000">
                      <a:alpha val="43137"/>
                    </a:srgbClr>
                  </a:outerShdw>
                </a:effectLst>
              </a:rPr>
              <a:t>. </a:t>
            </a:r>
            <a:r>
              <a:rPr lang="en-US" sz="2400" u="sng" dirty="0">
                <a:effectLst>
                  <a:outerShdw blurRad="38100" dist="38100" dir="2700000" algn="tl">
                    <a:srgbClr val="000000">
                      <a:alpha val="43137"/>
                    </a:srgbClr>
                  </a:outerShdw>
                </a:effectLst>
                <a:latin typeface="Arial Black" pitchFamily="34" charset="0"/>
              </a:rPr>
              <a:t>Wise</a:t>
            </a:r>
            <a:r>
              <a:rPr lang="en-US" sz="2400" b="1" dirty="0">
                <a:effectLst>
                  <a:outerShdw blurRad="38100" dist="38100" dir="2700000" algn="tl">
                    <a:srgbClr val="000000">
                      <a:alpha val="43137"/>
                    </a:srgbClr>
                  </a:outerShdw>
                </a:effectLst>
              </a:rPr>
              <a:t> openness about your own struggles will demonstrate sincerity (1 Corinthians 2:1-3, 2 Corinthians 1:8, Romans 7:14-25).</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strips(down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strips(downLeft)">
                                      <p:cBhvr>
                                        <p:cTn id="17" dur="500"/>
                                        <p:tgtEl>
                                          <p:spTgt spid="8"/>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strips(downLeft)">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3875" y="1181100"/>
            <a:ext cx="8305800" cy="1447800"/>
          </a:xfrm>
        </p:spPr>
        <p:txBody>
          <a:bodyPr>
            <a:noAutofit/>
          </a:bodyPr>
          <a:lstStyle/>
          <a:p>
            <a:pPr marL="0" indent="0">
              <a:buNone/>
            </a:pPr>
            <a:r>
              <a:rPr lang="en-US" sz="2800" b="1" dirty="0">
                <a:effectLst>
                  <a:outerShdw blurRad="38100" dist="38100" dir="2700000" algn="tl">
                    <a:srgbClr val="000000">
                      <a:alpha val="43137"/>
                    </a:srgbClr>
                  </a:outerShdw>
                </a:effectLst>
              </a:rPr>
              <a:t>	God is the source of all hope and the Bible is a textbook on counseling.</a:t>
            </a:r>
          </a:p>
        </p:txBody>
      </p:sp>
      <p:sp>
        <p:nvSpPr>
          <p:cNvPr id="4" name="TextBox 3"/>
          <p:cNvSpPr txBox="1"/>
          <p:nvPr/>
        </p:nvSpPr>
        <p:spPr>
          <a:xfrm>
            <a:off x="228600" y="358914"/>
            <a:ext cx="8382000" cy="738664"/>
          </a:xfrm>
          <a:prstGeom prst="rect">
            <a:avLst/>
          </a:prstGeom>
          <a:noFill/>
        </p:spPr>
        <p:txBody>
          <a:bodyPr wrap="square" rtlCol="0">
            <a:spAutoFit/>
          </a:bodyPr>
          <a:lstStyle/>
          <a:p>
            <a:pPr lvl="0"/>
            <a:r>
              <a:rPr lang="en-US" sz="4200" b="1" u="sng" dirty="0">
                <a:effectLst>
                  <a:outerShdw blurRad="38100" dist="38100" dir="2700000" algn="tl">
                    <a:srgbClr val="000000">
                      <a:alpha val="43137"/>
                    </a:srgbClr>
                  </a:outerShdw>
                </a:effectLst>
              </a:rPr>
              <a:t>D. Give Hope</a:t>
            </a:r>
          </a:p>
        </p:txBody>
      </p:sp>
      <p:sp>
        <p:nvSpPr>
          <p:cNvPr id="5" name="Content Placeholder 2"/>
          <p:cNvSpPr txBox="1">
            <a:spLocks/>
          </p:cNvSpPr>
          <p:nvPr/>
        </p:nvSpPr>
        <p:spPr>
          <a:xfrm>
            <a:off x="990600" y="2057400"/>
            <a:ext cx="8591550" cy="2514600"/>
          </a:xfrm>
          <a:prstGeom prst="rect">
            <a:avLst/>
          </a:prstGeom>
        </p:spPr>
        <p:txBody>
          <a:bodyPr vert="horz" lIns="91440" tIns="45720" rIns="91440" bIns="45720" rtlCol="0">
            <a:normAutofit/>
          </a:bodyPr>
          <a:lstStyle/>
          <a:p>
            <a:pPr lvl="0">
              <a:spcBef>
                <a:spcPct val="20000"/>
              </a:spcBef>
            </a:pPr>
            <a:r>
              <a:rPr lang="en-US" sz="2800" b="1" dirty="0">
                <a:effectLst>
                  <a:outerShdw blurRad="38100" dist="38100" dir="2700000" algn="tl">
                    <a:srgbClr val="000000">
                      <a:alpha val="43137"/>
                    </a:srgbClr>
                  </a:outerShdw>
                </a:effectLst>
              </a:rPr>
              <a:t>(Romans 15:13, 1 Peter 1:3, Psalm 25:4-5, Psalm 42:5, </a:t>
            </a:r>
          </a:p>
          <a:p>
            <a:pPr lvl="0">
              <a:spcBef>
                <a:spcPct val="20000"/>
              </a:spcBef>
            </a:pPr>
            <a:r>
              <a:rPr lang="en-US" sz="2800" b="1" dirty="0">
                <a:effectLst>
                  <a:outerShdw blurRad="38100" dist="38100" dir="2700000" algn="tl">
                    <a:srgbClr val="000000">
                      <a:alpha val="43137"/>
                    </a:srgbClr>
                  </a:outerShdw>
                </a:effectLst>
              </a:rPr>
              <a:t>2 Corinthians 4:7, 1 Thessalonians 1:3, 2 Timothy 3:16-17; 1 Peter 1:21).</a:t>
            </a:r>
          </a:p>
          <a:p>
            <a:pPr lvl="0">
              <a:spcBef>
                <a:spcPct val="20000"/>
              </a:spcBef>
            </a:pPr>
            <a:endParaRPr lang="en-US" sz="2800" b="1" dirty="0">
              <a:effectLst>
                <a:outerShdw blurRad="38100" dist="38100" dir="2700000" algn="tl">
                  <a:srgbClr val="000000">
                    <a:alpha val="43137"/>
                  </a:srgbClr>
                </a:outerShdw>
              </a:effectLst>
            </a:endParaRPr>
          </a:p>
        </p:txBody>
      </p:sp>
      <p:sp>
        <p:nvSpPr>
          <p:cNvPr id="6" name="Content Placeholder 2">
            <a:extLst>
              <a:ext uri="{FF2B5EF4-FFF2-40B4-BE49-F238E27FC236}">
                <a16:creationId xmlns:a16="http://schemas.microsoft.com/office/drawing/2014/main" id="{FD7BE12C-D909-4F16-BCF5-D2E9F062761A}"/>
              </a:ext>
            </a:extLst>
          </p:cNvPr>
          <p:cNvSpPr txBox="1">
            <a:spLocks/>
          </p:cNvSpPr>
          <p:nvPr/>
        </p:nvSpPr>
        <p:spPr>
          <a:xfrm>
            <a:off x="666750" y="4629150"/>
            <a:ext cx="8305800" cy="1905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400" b="1" dirty="0">
                <a:effectLst>
                  <a:outerShdw blurRad="38100" dist="38100" dir="2700000" algn="tl">
                    <a:srgbClr val="000000">
                      <a:alpha val="43137"/>
                    </a:srgbClr>
                  </a:outerShdw>
                </a:effectLst>
              </a:rPr>
              <a:t>	Always give hope that problems can be overcome, even if the   circumstances do not change.</a:t>
            </a:r>
          </a:p>
        </p:txBody>
      </p:sp>
      <p:sp>
        <p:nvSpPr>
          <p:cNvPr id="7" name="Content Placeholder 2">
            <a:extLst>
              <a:ext uri="{FF2B5EF4-FFF2-40B4-BE49-F238E27FC236}">
                <a16:creationId xmlns:a16="http://schemas.microsoft.com/office/drawing/2014/main" id="{242A0FAF-BB72-45AF-8348-42A33C2DAEFD}"/>
              </a:ext>
            </a:extLst>
          </p:cNvPr>
          <p:cNvSpPr txBox="1">
            <a:spLocks/>
          </p:cNvSpPr>
          <p:nvPr/>
        </p:nvSpPr>
        <p:spPr>
          <a:xfrm>
            <a:off x="600075" y="3648075"/>
            <a:ext cx="8382000" cy="1981200"/>
          </a:xfrm>
          <a:prstGeom prst="rect">
            <a:avLst/>
          </a:prstGeom>
        </p:spPr>
        <p:txBody>
          <a:bodyPr vert="horz" lIns="91440" tIns="45720" rIns="91440" bIns="45720" rtlCol="0">
            <a:normAutofit/>
          </a:bodyPr>
          <a:lstStyle/>
          <a:p>
            <a:pPr lvl="0">
              <a:spcBef>
                <a:spcPct val="20000"/>
              </a:spcBef>
            </a:pPr>
            <a:r>
              <a:rPr lang="en-US" sz="2400" b="1" dirty="0">
                <a:effectLst>
                  <a:outerShdw blurRad="38100" dist="38100" dir="2700000" algn="tl">
                    <a:srgbClr val="000000">
                      <a:alpha val="43137"/>
                    </a:srgbClr>
                  </a:outerShdw>
                </a:effectLst>
              </a:rPr>
              <a:t>	Christ is the Great Counselor (John 14:16), and the Holy Spirit is at work in the counseling room (Philippians 2:20-21).</a:t>
            </a:r>
          </a:p>
        </p:txBody>
      </p:sp>
      <p:sp>
        <p:nvSpPr>
          <p:cNvPr id="8" name="Content Placeholder 2">
            <a:extLst>
              <a:ext uri="{FF2B5EF4-FFF2-40B4-BE49-F238E27FC236}">
                <a16:creationId xmlns:a16="http://schemas.microsoft.com/office/drawing/2014/main" id="{6F6EE33C-0F32-4528-B3AB-0BC2F2116162}"/>
              </a:ext>
            </a:extLst>
          </p:cNvPr>
          <p:cNvSpPr txBox="1">
            <a:spLocks/>
          </p:cNvSpPr>
          <p:nvPr/>
        </p:nvSpPr>
        <p:spPr>
          <a:xfrm>
            <a:off x="628650" y="5562600"/>
            <a:ext cx="8382000" cy="2514600"/>
          </a:xfrm>
          <a:prstGeom prst="rect">
            <a:avLst/>
          </a:prstGeom>
        </p:spPr>
        <p:txBody>
          <a:bodyPr vert="horz" lIns="91440" tIns="45720" rIns="91440" bIns="45720" rtlCol="0">
            <a:normAutofit/>
          </a:bodyPr>
          <a:lstStyle/>
          <a:p>
            <a:pPr lvl="0">
              <a:spcBef>
                <a:spcPct val="20000"/>
              </a:spcBef>
            </a:pPr>
            <a:r>
              <a:rPr lang="en-US" sz="2400" b="1" dirty="0">
                <a:effectLst>
                  <a:outerShdw blurRad="38100" dist="38100" dir="2700000" algn="tl">
                    <a:srgbClr val="000000">
                      <a:alpha val="43137"/>
                    </a:srgbClr>
                  </a:outerShdw>
                </a:effectLst>
              </a:rPr>
              <a:t>	Biblical counseling is not about the counselor or the counselee; it is about the Word and Spirit of God.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par>
                                <p:cTn id="15" presetID="18" presetClass="entr" presetSubtype="12"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Left)">
                                      <p:cBhvr>
                                        <p:cTn id="17" dur="500"/>
                                        <p:tgtEl>
                                          <p:spTgt spid="5"/>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strips(downLeft)">
                                      <p:cBhvr>
                                        <p:cTn id="20" dur="500"/>
                                        <p:tgtEl>
                                          <p:spTgt spid="6">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strips(downLeft)">
                                      <p:cBhvr>
                                        <p:cTn id="25" dur="500"/>
                                        <p:tgtEl>
                                          <p:spTgt spid="7"/>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strips(downLeft)">
                                      <p:cBhvr>
                                        <p:cTn id="2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build="p"/>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04800" y="1524000"/>
            <a:ext cx="8382000" cy="1981200"/>
          </a:xfrm>
          <a:prstGeom prst="rect">
            <a:avLst/>
          </a:prstGeom>
        </p:spPr>
        <p:txBody>
          <a:bodyPr vert="horz" lIns="91440" tIns="45720" rIns="91440" bIns="45720" rtlCol="0">
            <a:normAutofit/>
          </a:bodyPr>
          <a:lstStyle/>
          <a:p>
            <a:pPr lvl="0">
              <a:spcBef>
                <a:spcPct val="20000"/>
              </a:spcBef>
            </a:pPr>
            <a:r>
              <a:rPr lang="en-US" sz="3200" b="1" dirty="0">
                <a:effectLst>
                  <a:outerShdw blurRad="38100" dist="38100" dir="2700000" algn="tl">
                    <a:srgbClr val="000000">
                      <a:alpha val="43137"/>
                    </a:srgbClr>
                  </a:outerShdw>
                </a:effectLst>
              </a:rPr>
              <a:t>	The person can, by the grace of God and the power of the Holy Spirit, become God’s kind of person for God’s glory.</a:t>
            </a:r>
          </a:p>
        </p:txBody>
      </p:sp>
      <p:sp>
        <p:nvSpPr>
          <p:cNvPr id="5" name="Content Placeholder 2"/>
          <p:cNvSpPr txBox="1">
            <a:spLocks/>
          </p:cNvSpPr>
          <p:nvPr/>
        </p:nvSpPr>
        <p:spPr>
          <a:xfrm>
            <a:off x="304800" y="3581400"/>
            <a:ext cx="8382000" cy="2133600"/>
          </a:xfrm>
          <a:prstGeom prst="rect">
            <a:avLst/>
          </a:prstGeom>
        </p:spPr>
        <p:txBody>
          <a:bodyPr vert="horz" lIns="91440" tIns="45720" rIns="91440" bIns="45720" rtlCol="0">
            <a:normAutofit/>
          </a:bodyPr>
          <a:lstStyle/>
          <a:p>
            <a:pPr lvl="0">
              <a:spcBef>
                <a:spcPct val="20000"/>
              </a:spcBef>
            </a:pPr>
            <a:r>
              <a:rPr lang="en-US" sz="3200" b="1" dirty="0">
                <a:effectLst>
                  <a:outerShdw blurRad="38100" dist="38100" dir="2700000" algn="tl">
                    <a:srgbClr val="000000">
                      <a:alpha val="43137"/>
                    </a:srgbClr>
                  </a:outerShdw>
                </a:effectLst>
              </a:rPr>
              <a:t>	Should nothing else change, the person still can gain a sense of hope as they embrace God’s sovereignty, grace, and glory.</a:t>
            </a:r>
          </a:p>
        </p:txBody>
      </p:sp>
      <p:sp>
        <p:nvSpPr>
          <p:cNvPr id="8" name="TextBox 7"/>
          <p:cNvSpPr txBox="1"/>
          <p:nvPr/>
        </p:nvSpPr>
        <p:spPr>
          <a:xfrm>
            <a:off x="228600" y="358914"/>
            <a:ext cx="8382000" cy="738664"/>
          </a:xfrm>
          <a:prstGeom prst="rect">
            <a:avLst/>
          </a:prstGeom>
          <a:noFill/>
        </p:spPr>
        <p:txBody>
          <a:bodyPr wrap="square" rtlCol="0">
            <a:spAutoFit/>
          </a:bodyPr>
          <a:lstStyle/>
          <a:p>
            <a:pPr lvl="0"/>
            <a:r>
              <a:rPr lang="en-US" sz="4200" b="1" u="sng" dirty="0">
                <a:effectLst>
                  <a:outerShdw blurRad="38100" dist="38100" dir="2700000" algn="tl">
                    <a:srgbClr val="000000">
                      <a:alpha val="43137"/>
                    </a:srgbClr>
                  </a:outerShdw>
                </a:effectLst>
              </a:rPr>
              <a:t>Give Hope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81000"/>
            <a:ext cx="8382000" cy="3785652"/>
          </a:xfrm>
          <a:prstGeom prst="rect">
            <a:avLst/>
          </a:prstGeom>
          <a:noFill/>
        </p:spPr>
        <p:txBody>
          <a:bodyPr wrap="square" rtlCol="0">
            <a:spAutoFit/>
          </a:bodyPr>
          <a:lstStyle/>
          <a:p>
            <a:pPr algn="ctr"/>
            <a:r>
              <a:rPr lang="en-US" sz="4000" b="1" dirty="0">
                <a:effectLst>
                  <a:outerShdw blurRad="38100" dist="38100" dir="2700000" algn="tl">
                    <a:srgbClr val="000000">
                      <a:alpha val="43137"/>
                    </a:srgbClr>
                  </a:outerShdw>
                </a:effectLst>
              </a:rPr>
              <a:t>KEY ELEMENTS IN THE BIBLICAL COUNSELING RELATIONSHIP </a:t>
            </a:r>
          </a:p>
          <a:p>
            <a:pPr algn="ctr"/>
            <a:endParaRPr lang="en-US" sz="4000" b="1" dirty="0">
              <a:effectLst>
                <a:outerShdw blurRad="38100" dist="38100" dir="2700000" algn="tl">
                  <a:srgbClr val="000000">
                    <a:alpha val="43137"/>
                  </a:srgbClr>
                </a:outerShdw>
              </a:effectLst>
            </a:endParaRPr>
          </a:p>
          <a:p>
            <a:pPr algn="ctr"/>
            <a:r>
              <a:rPr lang="en-US" sz="4000" b="1" dirty="0">
                <a:effectLst>
                  <a:outerShdw blurRad="38100" dist="38100" dir="2700000" algn="tl">
                    <a:srgbClr val="000000">
                      <a:alpha val="43137"/>
                    </a:srgbClr>
                  </a:outerShdw>
                </a:effectLst>
              </a:rPr>
              <a:t>SPEAK</a:t>
            </a:r>
          </a:p>
          <a:p>
            <a:pPr algn="ctr"/>
            <a:r>
              <a:rPr lang="en-US" sz="4000" b="1" dirty="0">
                <a:effectLst>
                  <a:outerShdw blurRad="38100" dist="38100" dir="2700000" algn="tl">
                    <a:srgbClr val="000000">
                      <a:alpha val="43137"/>
                    </a:srgbClr>
                  </a:outerShdw>
                </a:effectLst>
              </a:rPr>
              <a:t>Proverbs 25:11-13</a:t>
            </a:r>
          </a:p>
          <a:p>
            <a:pPr algn="ctr"/>
            <a:endParaRPr lang="en-US" sz="4000" b="1" dirty="0">
              <a:effectLst>
                <a:outerShdw blurRad="38100" dist="38100" dir="2700000" algn="tl">
                  <a:srgbClr val="000000">
                    <a:alpha val="43137"/>
                  </a:srgbClr>
                </a:outerShdw>
              </a:effectLst>
            </a:endParaRPr>
          </a:p>
        </p:txBody>
      </p:sp>
      <p:sp>
        <p:nvSpPr>
          <p:cNvPr id="2" name="Rectangle 1">
            <a:extLst>
              <a:ext uri="{FF2B5EF4-FFF2-40B4-BE49-F238E27FC236}">
                <a16:creationId xmlns:a16="http://schemas.microsoft.com/office/drawing/2014/main" id="{E8D50152-169B-C9B0-F01A-DB1578DB834C}"/>
              </a:ext>
            </a:extLst>
          </p:cNvPr>
          <p:cNvSpPr/>
          <p:nvPr/>
        </p:nvSpPr>
        <p:spPr>
          <a:xfrm>
            <a:off x="18757" y="3686153"/>
            <a:ext cx="8915400" cy="3108543"/>
          </a:xfrm>
          <a:prstGeom prst="rect">
            <a:avLst/>
          </a:prstGeom>
        </p:spPr>
        <p:txBody>
          <a:bodyPr wrap="square">
            <a:spAutoFit/>
          </a:bodyPr>
          <a:lstStyle/>
          <a:p>
            <a:r>
              <a:rPr lang="en-US" sz="2800" i="1" baseline="30000" dirty="0">
                <a:cs typeface="Arial" panose="020B0604020202020204" pitchFamily="34" charset="0"/>
              </a:rPr>
              <a:t>11 </a:t>
            </a:r>
            <a:r>
              <a:rPr lang="en-US" sz="2800" i="1" dirty="0">
                <a:cs typeface="Arial" panose="020B0604020202020204" pitchFamily="34" charset="0"/>
              </a:rPr>
              <a:t>Like apples of gold in settings of silver</a:t>
            </a:r>
            <a:br>
              <a:rPr lang="en-US" sz="2800" i="1" dirty="0">
                <a:cs typeface="Arial" panose="020B0604020202020204" pitchFamily="34" charset="0"/>
              </a:rPr>
            </a:br>
            <a:r>
              <a:rPr lang="en-US" sz="2800" i="1" dirty="0">
                <a:cs typeface="Arial" panose="020B0604020202020204" pitchFamily="34" charset="0"/>
              </a:rPr>
              <a:t>Is a word spoken in right circumstances.</a:t>
            </a:r>
            <a:br>
              <a:rPr lang="en-US" sz="2800" i="1" dirty="0">
                <a:cs typeface="Arial" panose="020B0604020202020204" pitchFamily="34" charset="0"/>
              </a:rPr>
            </a:br>
            <a:r>
              <a:rPr lang="en-US" sz="2800" i="1" baseline="30000" dirty="0">
                <a:cs typeface="Arial" panose="020B0604020202020204" pitchFamily="34" charset="0"/>
              </a:rPr>
              <a:t>12 </a:t>
            </a:r>
            <a:r>
              <a:rPr lang="en-US" sz="2800" i="1" dirty="0">
                <a:cs typeface="Arial" panose="020B0604020202020204" pitchFamily="34" charset="0"/>
              </a:rPr>
              <a:t>Like an earring of gold and an ornament of fine gold</a:t>
            </a:r>
            <a:br>
              <a:rPr lang="en-US" sz="2800" i="1" dirty="0">
                <a:cs typeface="Arial" panose="020B0604020202020204" pitchFamily="34" charset="0"/>
              </a:rPr>
            </a:br>
            <a:r>
              <a:rPr lang="en-US" sz="2800" i="1" dirty="0">
                <a:cs typeface="Arial" panose="020B0604020202020204" pitchFamily="34" charset="0"/>
              </a:rPr>
              <a:t>Is a wise reprover to a listening ear.</a:t>
            </a:r>
            <a:br>
              <a:rPr lang="en-US" sz="2800" i="1" dirty="0">
                <a:cs typeface="Arial" panose="020B0604020202020204" pitchFamily="34" charset="0"/>
              </a:rPr>
            </a:br>
            <a:r>
              <a:rPr lang="en-US" sz="2800" i="1" baseline="30000" dirty="0">
                <a:cs typeface="Arial" panose="020B0604020202020204" pitchFamily="34" charset="0"/>
              </a:rPr>
              <a:t>13 </a:t>
            </a:r>
            <a:r>
              <a:rPr lang="en-US" sz="2800" i="1" dirty="0">
                <a:cs typeface="Arial" panose="020B0604020202020204" pitchFamily="34" charset="0"/>
              </a:rPr>
              <a:t>Like the cold of snow in the time of harvest</a:t>
            </a:r>
            <a:br>
              <a:rPr lang="en-US" sz="2800" i="1" dirty="0">
                <a:cs typeface="Arial" panose="020B0604020202020204" pitchFamily="34" charset="0"/>
              </a:rPr>
            </a:br>
            <a:r>
              <a:rPr lang="en-US" sz="2800" i="1" dirty="0">
                <a:cs typeface="Arial" panose="020B0604020202020204" pitchFamily="34" charset="0"/>
              </a:rPr>
              <a:t>Is a faithful messenger to those who send him,</a:t>
            </a:r>
            <a:br>
              <a:rPr lang="en-US" sz="2800" i="1" dirty="0">
                <a:cs typeface="Arial" panose="020B0604020202020204" pitchFamily="34" charset="0"/>
              </a:rPr>
            </a:br>
            <a:r>
              <a:rPr lang="en-US" sz="2800" i="1" dirty="0">
                <a:cs typeface="Arial" panose="020B0604020202020204" pitchFamily="34" charset="0"/>
              </a:rPr>
              <a:t>For he refreshes the soul of his masters.</a:t>
            </a:r>
          </a:p>
        </p:txBody>
      </p:sp>
    </p:spTree>
    <p:extLst>
      <p:ext uri="{BB962C8B-B14F-4D97-AF65-F5344CB8AC3E}">
        <p14:creationId xmlns:p14="http://schemas.microsoft.com/office/powerpoint/2010/main" val="879352092"/>
      </p:ext>
    </p:extLst>
  </p:cSld>
  <p:clrMapOvr>
    <a:masterClrMapping/>
  </p:clrMapOvr>
  <p:transition>
    <p:pull dir="l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6" name="Group 2"/>
          <p:cNvGrpSpPr>
            <a:grpSpLocks/>
          </p:cNvGrpSpPr>
          <p:nvPr/>
        </p:nvGrpSpPr>
        <p:grpSpPr bwMode="auto">
          <a:xfrm>
            <a:off x="952500" y="685800"/>
            <a:ext cx="7239000" cy="5486400"/>
            <a:chOff x="106734930" y="105298367"/>
            <a:chExt cx="6935090" cy="4985312"/>
          </a:xfrm>
        </p:grpSpPr>
        <p:pic>
          <p:nvPicPr>
            <p:cNvPr id="1027" name="Picture 3"/>
            <p:cNvPicPr>
              <a:picLocks noChangeAspect="1" noChangeArrowheads="1"/>
            </p:cNvPicPr>
            <p:nvPr/>
          </p:nvPicPr>
          <p:blipFill>
            <a:blip r:embed="rId2" cstate="print"/>
            <a:srcRect/>
            <a:stretch>
              <a:fillRect/>
            </a:stretch>
          </p:blipFill>
          <p:spPr bwMode="auto">
            <a:xfrm>
              <a:off x="106734930" y="105298367"/>
              <a:ext cx="6935090" cy="4985312"/>
            </a:xfrm>
            <a:prstGeom prst="rect">
              <a:avLst/>
            </a:prstGeom>
            <a:noFill/>
            <a:ln w="9525" algn="in">
              <a:noFill/>
              <a:miter lim="800000"/>
              <a:headEnd/>
              <a:tailEnd/>
            </a:ln>
            <a:effectLst/>
          </p:spPr>
        </p:pic>
        <p:sp>
          <p:nvSpPr>
            <p:cNvPr id="1028" name="AutoShape 4"/>
            <p:cNvSpPr>
              <a:spLocks noChangeArrowheads="1"/>
            </p:cNvSpPr>
            <p:nvPr/>
          </p:nvSpPr>
          <p:spPr bwMode="auto">
            <a:xfrm rot="218096">
              <a:off x="110578605" y="105879015"/>
              <a:ext cx="1366635" cy="1488955"/>
            </a:xfrm>
            <a:custGeom>
              <a:avLst/>
              <a:gdLst>
                <a:gd name="G0" fmla="+- 0 0 0"/>
                <a:gd name="G1" fmla="+- -7126165 0 0"/>
                <a:gd name="G2" fmla="+- 0 0 -7126165"/>
                <a:gd name="G3" fmla="+- 10800 0 0"/>
                <a:gd name="G4" fmla="+- 0 0 0"/>
                <a:gd name="T0" fmla="*/ 360 256 1"/>
                <a:gd name="T1" fmla="*/ 0 256 1"/>
                <a:gd name="G5" fmla="+- G2 T0 T1"/>
                <a:gd name="G6" fmla="?: G2 G2 G5"/>
                <a:gd name="G7" fmla="+- 0 0 G6"/>
                <a:gd name="G8" fmla="+- 5400 0 0"/>
                <a:gd name="G9" fmla="+- 0 0 -7126165"/>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7126165"/>
                <a:gd name="G36" fmla="sin G34 -7126165"/>
                <a:gd name="G37" fmla="+/ -7126165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7091 w 21600"/>
                <a:gd name="T5" fmla="*/ 2021 h 21600"/>
                <a:gd name="T6" fmla="*/ 8198 w 21600"/>
                <a:gd name="T7" fmla="*/ 3129 h 21600"/>
                <a:gd name="T8" fmla="*/ 13945 w 21600"/>
                <a:gd name="T9" fmla="*/ 641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10210" y="5399"/>
                    <a:pt x="9624" y="5496"/>
                    <a:pt x="9065" y="5686"/>
                  </a:cubicBezTo>
                  <a:lnTo>
                    <a:pt x="7330" y="572"/>
                  </a:lnTo>
                  <a:cubicBezTo>
                    <a:pt x="8448" y="193"/>
                    <a:pt x="9620"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FFFF"/>
            </a:solid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29" name="AutoShape 5"/>
            <p:cNvSpPr>
              <a:spLocks noChangeArrowheads="1"/>
            </p:cNvSpPr>
            <p:nvPr/>
          </p:nvSpPr>
          <p:spPr bwMode="auto">
            <a:xfrm rot="11258802">
              <a:off x="108404245" y="108329820"/>
              <a:ext cx="1600200" cy="1371600"/>
            </a:xfrm>
            <a:custGeom>
              <a:avLst/>
              <a:gdLst>
                <a:gd name="G0" fmla="+- 0 0 0"/>
                <a:gd name="G1" fmla="+- -7126165 0 0"/>
                <a:gd name="G2" fmla="+- 0 0 -7126165"/>
                <a:gd name="G3" fmla="+- 10800 0 0"/>
                <a:gd name="G4" fmla="+- 0 0 0"/>
                <a:gd name="T0" fmla="*/ 360 256 1"/>
                <a:gd name="T1" fmla="*/ 0 256 1"/>
                <a:gd name="G5" fmla="+- G2 T0 T1"/>
                <a:gd name="G6" fmla="?: G2 G2 G5"/>
                <a:gd name="G7" fmla="+- 0 0 G6"/>
                <a:gd name="G8" fmla="+- 5400 0 0"/>
                <a:gd name="G9" fmla="+- 0 0 -7126165"/>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7126165"/>
                <a:gd name="G36" fmla="sin G34 -7126165"/>
                <a:gd name="G37" fmla="+/ -7126165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7091 w 21600"/>
                <a:gd name="T5" fmla="*/ 2021 h 21600"/>
                <a:gd name="T6" fmla="*/ 8198 w 21600"/>
                <a:gd name="T7" fmla="*/ 3129 h 21600"/>
                <a:gd name="T8" fmla="*/ 13945 w 21600"/>
                <a:gd name="T9" fmla="*/ 641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10210" y="5399"/>
                    <a:pt x="9624" y="5496"/>
                    <a:pt x="9065" y="5686"/>
                  </a:cubicBezTo>
                  <a:lnTo>
                    <a:pt x="7330" y="572"/>
                  </a:lnTo>
                  <a:cubicBezTo>
                    <a:pt x="8448" y="193"/>
                    <a:pt x="9620"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FFFF"/>
            </a:solid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AutoShape 6"/>
            <p:cNvSpPr>
              <a:spLocks noChangeArrowheads="1"/>
            </p:cNvSpPr>
            <p:nvPr/>
          </p:nvSpPr>
          <p:spPr bwMode="auto">
            <a:xfrm rot="15724832">
              <a:off x="108425510" y="105913570"/>
              <a:ext cx="1257299" cy="1485900"/>
            </a:xfrm>
            <a:custGeom>
              <a:avLst/>
              <a:gdLst>
                <a:gd name="G0" fmla="+- 0 0 0"/>
                <a:gd name="G1" fmla="+- -7126165 0 0"/>
                <a:gd name="G2" fmla="+- 0 0 -7126165"/>
                <a:gd name="G3" fmla="+- 10800 0 0"/>
                <a:gd name="G4" fmla="+- 0 0 0"/>
                <a:gd name="T0" fmla="*/ 360 256 1"/>
                <a:gd name="T1" fmla="*/ 0 256 1"/>
                <a:gd name="G5" fmla="+- G2 T0 T1"/>
                <a:gd name="G6" fmla="?: G2 G2 G5"/>
                <a:gd name="G7" fmla="+- 0 0 G6"/>
                <a:gd name="G8" fmla="+- 5400 0 0"/>
                <a:gd name="G9" fmla="+- 0 0 -7126165"/>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7126165"/>
                <a:gd name="G36" fmla="sin G34 -7126165"/>
                <a:gd name="G37" fmla="+/ -7126165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7091 w 21600"/>
                <a:gd name="T5" fmla="*/ 2021 h 21600"/>
                <a:gd name="T6" fmla="*/ 8198 w 21600"/>
                <a:gd name="T7" fmla="*/ 3129 h 21600"/>
                <a:gd name="T8" fmla="*/ 13945 w 21600"/>
                <a:gd name="T9" fmla="*/ 641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10210" y="5399"/>
                    <a:pt x="9624" y="5496"/>
                    <a:pt x="9065" y="5686"/>
                  </a:cubicBezTo>
                  <a:lnTo>
                    <a:pt x="7330" y="572"/>
                  </a:lnTo>
                  <a:cubicBezTo>
                    <a:pt x="8448" y="193"/>
                    <a:pt x="9620"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FFFF"/>
            </a:solid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1" name="AutoShape 7"/>
            <p:cNvSpPr>
              <a:spLocks noChangeArrowheads="1"/>
            </p:cNvSpPr>
            <p:nvPr/>
          </p:nvSpPr>
          <p:spPr bwMode="auto">
            <a:xfrm rot="5081852">
              <a:off x="110540097" y="108113148"/>
              <a:ext cx="1478212" cy="1486256"/>
            </a:xfrm>
            <a:custGeom>
              <a:avLst/>
              <a:gdLst>
                <a:gd name="G0" fmla="+- 0 0 0"/>
                <a:gd name="G1" fmla="+- -7126165 0 0"/>
                <a:gd name="G2" fmla="+- 0 0 -7126165"/>
                <a:gd name="G3" fmla="+- 10800 0 0"/>
                <a:gd name="G4" fmla="+- 0 0 0"/>
                <a:gd name="T0" fmla="*/ 360 256 1"/>
                <a:gd name="T1" fmla="*/ 0 256 1"/>
                <a:gd name="G5" fmla="+- G2 T0 T1"/>
                <a:gd name="G6" fmla="?: G2 G2 G5"/>
                <a:gd name="G7" fmla="+- 0 0 G6"/>
                <a:gd name="G8" fmla="+- 5400 0 0"/>
                <a:gd name="G9" fmla="+- 0 0 -7126165"/>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7126165"/>
                <a:gd name="G36" fmla="sin G34 -7126165"/>
                <a:gd name="G37" fmla="+/ -7126165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7091 w 21600"/>
                <a:gd name="T5" fmla="*/ 2021 h 21600"/>
                <a:gd name="T6" fmla="*/ 8198 w 21600"/>
                <a:gd name="T7" fmla="*/ 3129 h 21600"/>
                <a:gd name="T8" fmla="*/ 13945 w 21600"/>
                <a:gd name="T9" fmla="*/ 641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10210" y="5399"/>
                    <a:pt x="9624" y="5496"/>
                    <a:pt x="9065" y="5686"/>
                  </a:cubicBezTo>
                  <a:lnTo>
                    <a:pt x="7330" y="572"/>
                  </a:lnTo>
                  <a:cubicBezTo>
                    <a:pt x="8448" y="193"/>
                    <a:pt x="9620"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FFFF"/>
            </a:solidFill>
            <a:ln w="9525" algn="ctr">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3" name="TextBox 2">
            <a:extLst>
              <a:ext uri="{FF2B5EF4-FFF2-40B4-BE49-F238E27FC236}">
                <a16:creationId xmlns:a16="http://schemas.microsoft.com/office/drawing/2014/main" id="{F2406D1F-27EC-FD07-680E-41B9C0352885}"/>
              </a:ext>
            </a:extLst>
          </p:cNvPr>
          <p:cNvSpPr txBox="1"/>
          <p:nvPr/>
        </p:nvSpPr>
        <p:spPr>
          <a:xfrm>
            <a:off x="2286000" y="87868"/>
            <a:ext cx="4572000" cy="369332"/>
          </a:xfrm>
          <a:prstGeom prst="rect">
            <a:avLst/>
          </a:prstGeom>
          <a:noFill/>
        </p:spPr>
        <p:txBody>
          <a:bodyPr wrap="square">
            <a:spAutoFit/>
          </a:bodyPr>
          <a:lstStyle/>
          <a:p>
            <a:pPr algn="ctr"/>
            <a:r>
              <a:rPr lang="en-US" b="1" dirty="0">
                <a:latin typeface="Times New Roman" panose="02020603050405020304" pitchFamily="18" charset="0"/>
                <a:cs typeface="Times New Roman" panose="02020603050405020304" pitchFamily="18" charset="0"/>
              </a:rPr>
              <a:t>Biblical counseling process in action:</a:t>
            </a:r>
          </a:p>
        </p:txBody>
      </p:sp>
    </p:spTree>
  </p:cSld>
  <p:clrMapOvr>
    <a:masterClrMapping/>
  </p:clrMapOvr>
  <p:transition>
    <p:wheel spokes="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025" y="1066800"/>
            <a:ext cx="8610600" cy="1752600"/>
          </a:xfrm>
        </p:spPr>
        <p:txBody>
          <a:bodyPr>
            <a:normAutofit/>
          </a:bodyPr>
          <a:lstStyle/>
          <a:p>
            <a:pPr marL="514350" indent="-514350">
              <a:buFont typeface="+mj-lt"/>
              <a:buAutoNum type="alphaUcPeriod"/>
            </a:pPr>
            <a:r>
              <a:rPr lang="en-US" sz="2200" b="1" dirty="0">
                <a:effectLst>
                  <a:outerShdw blurRad="38100" dist="38100" dir="2700000" algn="tl">
                    <a:srgbClr val="000000">
                      <a:alpha val="43137"/>
                    </a:srgbClr>
                  </a:outerShdw>
                </a:effectLst>
              </a:rPr>
              <a:t>Prior to speaking relevant truth into the situation, problems must be discerned thorough and ongoing information gathering.</a:t>
            </a:r>
          </a:p>
        </p:txBody>
      </p:sp>
      <p:sp>
        <p:nvSpPr>
          <p:cNvPr id="4" name="TextBox 3"/>
          <p:cNvSpPr txBox="1"/>
          <p:nvPr/>
        </p:nvSpPr>
        <p:spPr>
          <a:xfrm>
            <a:off x="161925" y="11821"/>
            <a:ext cx="6477000" cy="830997"/>
          </a:xfrm>
          <a:prstGeom prst="rect">
            <a:avLst/>
          </a:prstGeom>
          <a:noFill/>
        </p:spPr>
        <p:txBody>
          <a:bodyPr wrap="square" rtlCol="0">
            <a:spAutoFit/>
          </a:bodyPr>
          <a:lstStyle/>
          <a:p>
            <a:r>
              <a:rPr lang="en-US" sz="4800" b="1" u="sng" dirty="0">
                <a:effectLst>
                  <a:outerShdw blurRad="38100" dist="38100" dir="2700000" algn="tl">
                    <a:srgbClr val="000000">
                      <a:alpha val="43137"/>
                    </a:srgbClr>
                  </a:outerShdw>
                </a:effectLst>
              </a:rPr>
              <a:t>I. SPEAK:</a:t>
            </a:r>
          </a:p>
        </p:txBody>
      </p:sp>
      <p:sp>
        <p:nvSpPr>
          <p:cNvPr id="7" name="Content Placeholder 2"/>
          <p:cNvSpPr txBox="1">
            <a:spLocks/>
          </p:cNvSpPr>
          <p:nvPr/>
        </p:nvSpPr>
        <p:spPr>
          <a:xfrm>
            <a:off x="400050" y="2057402"/>
            <a:ext cx="8610600" cy="17526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200" b="1" dirty="0">
                <a:effectLst>
                  <a:outerShdw blurRad="38100" dist="38100" dir="2700000" algn="tl">
                    <a:srgbClr val="000000">
                      <a:alpha val="43137"/>
                    </a:srgbClr>
                  </a:outerShdw>
                </a:effectLst>
              </a:rPr>
              <a:t>At the foundational level, problems must be defined biblically (divine definitions vs. demonic distortions).</a:t>
            </a:r>
          </a:p>
        </p:txBody>
      </p:sp>
      <p:sp>
        <p:nvSpPr>
          <p:cNvPr id="5" name="Content Placeholder 2">
            <a:extLst>
              <a:ext uri="{FF2B5EF4-FFF2-40B4-BE49-F238E27FC236}">
                <a16:creationId xmlns:a16="http://schemas.microsoft.com/office/drawing/2014/main" id="{7E8F063E-7734-49C9-94D7-257FCAEF776A}"/>
              </a:ext>
            </a:extLst>
          </p:cNvPr>
          <p:cNvSpPr txBox="1">
            <a:spLocks/>
          </p:cNvSpPr>
          <p:nvPr/>
        </p:nvSpPr>
        <p:spPr>
          <a:xfrm>
            <a:off x="400050" y="2933702"/>
            <a:ext cx="8610600" cy="2438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r>
              <a:rPr lang="en-US" sz="2200" b="1" dirty="0">
                <a:effectLst>
                  <a:outerShdw blurRad="38100" dist="38100" dir="2700000" algn="tl">
                    <a:srgbClr val="000000">
                      <a:alpha val="43137"/>
                    </a:srgbClr>
                  </a:outerShdw>
                </a:effectLst>
              </a:rPr>
              <a:t>When a problem is defined differently than God’s Word defines it, it has been distorted. A wrong definition leads to destructiveness.</a:t>
            </a:r>
          </a:p>
        </p:txBody>
      </p:sp>
      <p:sp>
        <p:nvSpPr>
          <p:cNvPr id="6" name="Content Placeholder 2">
            <a:extLst>
              <a:ext uri="{FF2B5EF4-FFF2-40B4-BE49-F238E27FC236}">
                <a16:creationId xmlns:a16="http://schemas.microsoft.com/office/drawing/2014/main" id="{48CD1A34-CAFB-4C40-BD92-34A0AC5EEEDB}"/>
              </a:ext>
            </a:extLst>
          </p:cNvPr>
          <p:cNvSpPr txBox="1">
            <a:spLocks/>
          </p:cNvSpPr>
          <p:nvPr/>
        </p:nvSpPr>
        <p:spPr>
          <a:xfrm>
            <a:off x="171450" y="3924304"/>
            <a:ext cx="8610600" cy="2209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2"/>
            </a:pPr>
            <a:r>
              <a:rPr lang="en-US" sz="2200" b="1" dirty="0">
                <a:effectLst>
                  <a:outerShdw blurRad="38100" dist="38100" dir="2700000" algn="tl">
                    <a:srgbClr val="000000">
                      <a:alpha val="43137"/>
                    </a:srgbClr>
                  </a:outerShdw>
                </a:effectLst>
              </a:rPr>
              <a:t>As you gather information, determine areas to cover and categories within that area. You must know your Bible. A biblical counselor must be constantly growing as a theologian.</a:t>
            </a:r>
          </a:p>
        </p:txBody>
      </p:sp>
      <p:sp>
        <p:nvSpPr>
          <p:cNvPr id="8" name="Content Placeholder 2">
            <a:extLst>
              <a:ext uri="{FF2B5EF4-FFF2-40B4-BE49-F238E27FC236}">
                <a16:creationId xmlns:a16="http://schemas.microsoft.com/office/drawing/2014/main" id="{B17465D6-BA9E-40B2-847A-D11110A5FDDE}"/>
              </a:ext>
            </a:extLst>
          </p:cNvPr>
          <p:cNvSpPr txBox="1">
            <a:spLocks/>
          </p:cNvSpPr>
          <p:nvPr/>
        </p:nvSpPr>
        <p:spPr>
          <a:xfrm>
            <a:off x="400050" y="5143500"/>
            <a:ext cx="8610600" cy="12954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200" b="1" dirty="0">
                <a:effectLst>
                  <a:outerShdw blurRad="38100" dist="38100" dir="2700000" algn="tl">
                    <a:srgbClr val="000000">
                      <a:alpha val="43137"/>
                    </a:srgbClr>
                  </a:outerShdw>
                </a:effectLst>
              </a:rPr>
              <a:t>People seek help because their life is hard (Proverbs 13:15).</a:t>
            </a:r>
          </a:p>
        </p:txBody>
      </p:sp>
      <p:sp>
        <p:nvSpPr>
          <p:cNvPr id="9" name="Content Placeholder 2">
            <a:extLst>
              <a:ext uri="{FF2B5EF4-FFF2-40B4-BE49-F238E27FC236}">
                <a16:creationId xmlns:a16="http://schemas.microsoft.com/office/drawing/2014/main" id="{FC5ECA75-7F61-4AE8-A9D7-BCA39681DD0D}"/>
              </a:ext>
            </a:extLst>
          </p:cNvPr>
          <p:cNvSpPr txBox="1">
            <a:spLocks/>
          </p:cNvSpPr>
          <p:nvPr/>
        </p:nvSpPr>
        <p:spPr>
          <a:xfrm>
            <a:off x="419100" y="5638800"/>
            <a:ext cx="8610600" cy="38100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r>
              <a:rPr lang="en-US" sz="2200" b="1" dirty="0">
                <a:effectLst>
                  <a:outerShdw blurRad="38100" dist="38100" dir="2700000" algn="tl">
                    <a:srgbClr val="000000">
                      <a:alpha val="43137"/>
                    </a:srgbClr>
                  </a:outerShdw>
                </a:effectLst>
              </a:rPr>
              <a:t>Do a personal study so that you are familiar with all the NT lists of transgressions that make life hard (including Romans 1:29-31, Colossians 3:5-9, Ephesians 4:25-32, 2 Timothy 3:2-5).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5"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par>
                                <p:cTn id="23" presetID="3" presetClass="entr" presetSubtype="5" fill="hold" grpId="0" nodeType="with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blinds(vertical)">
                                      <p:cBhvr>
                                        <p:cTn id="25" dur="500"/>
                                        <p:tgtEl>
                                          <p:spTgt spid="6">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linds(horizontal)">
                                      <p:cBhvr>
                                        <p:cTn id="30" dur="500"/>
                                        <p:tgtEl>
                                          <p:spTgt spid="8"/>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blinds(horizontal)">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P spid="5" grpId="0"/>
      <p:bldP spid="6" grpId="0" build="p"/>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914400"/>
          </a:xfrm>
        </p:spPr>
        <p:txBody>
          <a:bodyPr>
            <a:normAutofit/>
          </a:bodyPr>
          <a:lstStyle/>
          <a:p>
            <a:pPr marL="514350" indent="-514350">
              <a:buFont typeface="+mj-lt"/>
              <a:buAutoNum type="alphaUcPeriod"/>
            </a:pPr>
            <a:r>
              <a:rPr lang="en-US" b="1" dirty="0">
                <a:effectLst>
                  <a:outerShdw blurRad="38100" dist="38100" dir="2700000" algn="tl">
                    <a:srgbClr val="000000">
                      <a:alpha val="43137"/>
                    </a:srgbClr>
                  </a:outerShdw>
                </a:effectLst>
              </a:rPr>
              <a:t>Instruction must be biblical.</a:t>
            </a:r>
          </a:p>
        </p:txBody>
      </p:sp>
      <p:sp>
        <p:nvSpPr>
          <p:cNvPr id="4" name="TextBox 3"/>
          <p:cNvSpPr txBox="1"/>
          <p:nvPr/>
        </p:nvSpPr>
        <p:spPr>
          <a:xfrm>
            <a:off x="304800" y="388203"/>
            <a:ext cx="8382000" cy="769441"/>
          </a:xfrm>
          <a:prstGeom prst="rect">
            <a:avLst/>
          </a:prstGeom>
          <a:noFill/>
        </p:spPr>
        <p:txBody>
          <a:bodyPr wrap="square" rtlCol="0">
            <a:spAutoFit/>
          </a:bodyPr>
          <a:lstStyle/>
          <a:p>
            <a:r>
              <a:rPr lang="en-US" sz="4400" b="1" u="sng" dirty="0">
                <a:effectLst>
                  <a:outerShdw blurRad="38100" dist="38100" dir="2700000" algn="tl">
                    <a:srgbClr val="000000">
                      <a:alpha val="43137"/>
                    </a:srgbClr>
                  </a:outerShdw>
                </a:effectLst>
              </a:rPr>
              <a:t>II. SPEAK: Give Proper Instruction</a:t>
            </a:r>
          </a:p>
        </p:txBody>
      </p:sp>
      <p:sp>
        <p:nvSpPr>
          <p:cNvPr id="7" name="Content Placeholder 2"/>
          <p:cNvSpPr txBox="1">
            <a:spLocks/>
          </p:cNvSpPr>
          <p:nvPr/>
        </p:nvSpPr>
        <p:spPr>
          <a:xfrm>
            <a:off x="457200" y="2286000"/>
            <a:ext cx="8610600" cy="22098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800" b="1" dirty="0">
                <a:effectLst>
                  <a:outerShdw blurRad="38100" dist="38100" dir="2700000" algn="tl">
                    <a:srgbClr val="000000">
                      <a:alpha val="43137"/>
                    </a:srgbClr>
                  </a:outerShdw>
                </a:effectLst>
              </a:rPr>
              <a:t>Since the Bible is our Creator’s instruction manual for how to live life, it is </a:t>
            </a:r>
            <a:r>
              <a:rPr lang="en-US" sz="2800" u="sng" dirty="0">
                <a:effectLst>
                  <a:outerShdw blurRad="38100" dist="38100" dir="2700000" algn="tl">
                    <a:srgbClr val="000000">
                      <a:alpha val="43137"/>
                    </a:srgbClr>
                  </a:outerShdw>
                </a:effectLst>
                <a:latin typeface="Arial Black" panose="020B0A04020102090204" pitchFamily="34" charset="0"/>
              </a:rPr>
              <a:t>foolishness</a:t>
            </a:r>
            <a:r>
              <a:rPr lang="en-US" sz="2800" b="1" dirty="0">
                <a:effectLst>
                  <a:outerShdw blurRad="38100" dist="38100" dir="2700000" algn="tl">
                    <a:srgbClr val="000000">
                      <a:alpha val="43137"/>
                    </a:srgbClr>
                  </a:outerShdw>
                </a:effectLst>
              </a:rPr>
              <a:t> to look elsewhere (2 Timothy 3:16-17, Psalm 19:7-11).</a:t>
            </a:r>
          </a:p>
          <a:p>
            <a:pPr marL="514350" lvl="0" indent="-514350">
              <a:spcBef>
                <a:spcPct val="20000"/>
              </a:spcBef>
              <a:buFont typeface="+mj-lt"/>
              <a:buAutoNum type="arabicPeriod"/>
            </a:pPr>
            <a:endParaRPr lang="en-US" sz="2800" b="1" dirty="0">
              <a:effectLst>
                <a:outerShdw blurRad="38100" dist="38100" dir="2700000" algn="tl">
                  <a:srgbClr val="000000">
                    <a:alpha val="43137"/>
                  </a:srgbClr>
                </a:outerShdw>
              </a:effectLst>
            </a:endParaRPr>
          </a:p>
        </p:txBody>
      </p:sp>
      <p:sp>
        <p:nvSpPr>
          <p:cNvPr id="6" name="Content Placeholder 2">
            <a:extLst>
              <a:ext uri="{FF2B5EF4-FFF2-40B4-BE49-F238E27FC236}">
                <a16:creationId xmlns:a16="http://schemas.microsoft.com/office/drawing/2014/main" id="{87625A8A-2B5F-44A3-BD34-7CAF24C1AECB}"/>
              </a:ext>
            </a:extLst>
          </p:cNvPr>
          <p:cNvSpPr txBox="1">
            <a:spLocks/>
          </p:cNvSpPr>
          <p:nvPr/>
        </p:nvSpPr>
        <p:spPr>
          <a:xfrm>
            <a:off x="447675" y="4038600"/>
            <a:ext cx="8610600" cy="17526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r>
              <a:rPr lang="en-US" sz="2800" b="1" dirty="0">
                <a:effectLst>
                  <a:outerShdw blurRad="38100" dist="38100" dir="2700000" algn="tl">
                    <a:srgbClr val="000000">
                      <a:alpha val="43137"/>
                    </a:srgbClr>
                  </a:outerShdw>
                </a:effectLst>
              </a:rPr>
              <a:t>We must not </a:t>
            </a:r>
            <a:r>
              <a:rPr lang="en-US" sz="2800" u="sng" dirty="0">
                <a:effectLst>
                  <a:outerShdw blurRad="38100" dist="38100" dir="2700000" algn="tl">
                    <a:srgbClr val="000000">
                      <a:alpha val="43137"/>
                    </a:srgbClr>
                  </a:outerShdw>
                </a:effectLst>
                <a:latin typeface="Arial Black" panose="020B0A04020102090204" pitchFamily="34" charset="0"/>
              </a:rPr>
              <a:t>confuse</a:t>
            </a:r>
            <a:r>
              <a:rPr lang="en-US" sz="2800" b="1" dirty="0">
                <a:effectLst>
                  <a:outerShdw blurRad="38100" dist="38100" dir="2700000" algn="tl">
                    <a:srgbClr val="000000">
                      <a:alpha val="43137"/>
                    </a:srgbClr>
                  </a:outerShdw>
                </a:effectLst>
              </a:rPr>
              <a:t> our people by combining the wisdom of God with man’s wisdom (Colossians 2:8, 1 Corinthians 12:20).</a:t>
            </a:r>
          </a:p>
        </p:txBody>
      </p:sp>
    </p:spTree>
    <p:extLst>
      <p:ext uri="{BB962C8B-B14F-4D97-AF65-F5344CB8AC3E}">
        <p14:creationId xmlns:p14="http://schemas.microsoft.com/office/powerpoint/2010/main" val="145394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5"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425" y="1066800"/>
            <a:ext cx="8610600" cy="914400"/>
          </a:xfrm>
        </p:spPr>
        <p:txBody>
          <a:bodyPr>
            <a:normAutofit/>
          </a:bodyPr>
          <a:lstStyle/>
          <a:p>
            <a:pPr marL="514350" indent="-514350">
              <a:buFont typeface="+mj-lt"/>
              <a:buAutoNum type="alphaUcPeriod" startAt="2"/>
            </a:pPr>
            <a:r>
              <a:rPr lang="en-US" sz="2800" b="1" dirty="0">
                <a:effectLst>
                  <a:outerShdw blurRad="38100" dist="38100" dir="2700000" algn="tl">
                    <a:srgbClr val="000000">
                      <a:alpha val="43137"/>
                    </a:srgbClr>
                  </a:outerShdw>
                </a:effectLst>
              </a:rPr>
              <a:t>Instruction must be </a:t>
            </a:r>
            <a:r>
              <a:rPr lang="en-US" sz="2800" u="sng" dirty="0">
                <a:effectLst>
                  <a:outerShdw blurRad="38100" dist="38100" dir="2700000" algn="tl">
                    <a:srgbClr val="000000">
                      <a:alpha val="43137"/>
                    </a:srgbClr>
                  </a:outerShdw>
                </a:effectLst>
                <a:latin typeface="Arial Black" panose="020B0A04020102090204" pitchFamily="34" charset="0"/>
              </a:rPr>
              <a:t>ACCURATE</a:t>
            </a:r>
            <a:r>
              <a:rPr lang="en-US" sz="2800" b="1" dirty="0">
                <a:effectLst>
                  <a:outerShdw blurRad="38100" dist="38100" dir="2700000" algn="tl">
                    <a:srgbClr val="000000">
                      <a:alpha val="43137"/>
                    </a:srgbClr>
                  </a:outerShdw>
                </a:effectLst>
              </a:rPr>
              <a:t>.</a:t>
            </a:r>
          </a:p>
        </p:txBody>
      </p:sp>
      <p:sp>
        <p:nvSpPr>
          <p:cNvPr id="4" name="TextBox 3"/>
          <p:cNvSpPr txBox="1"/>
          <p:nvPr/>
        </p:nvSpPr>
        <p:spPr>
          <a:xfrm>
            <a:off x="304800" y="388203"/>
            <a:ext cx="8382000" cy="523220"/>
          </a:xfrm>
          <a:prstGeom prst="rect">
            <a:avLst/>
          </a:prstGeom>
          <a:noFill/>
        </p:spPr>
        <p:txBody>
          <a:bodyPr wrap="square" rtlCol="0">
            <a:spAutoFit/>
          </a:bodyPr>
          <a:lstStyle/>
          <a:p>
            <a:r>
              <a:rPr lang="en-US" sz="2800" b="1" u="sng" dirty="0">
                <a:effectLst>
                  <a:outerShdw blurRad="38100" dist="38100" dir="2700000" algn="tl">
                    <a:srgbClr val="000000">
                      <a:alpha val="43137"/>
                    </a:srgbClr>
                  </a:outerShdw>
                </a:effectLst>
              </a:rPr>
              <a:t>II. SPEAK: Give Proper Instruction</a:t>
            </a:r>
          </a:p>
        </p:txBody>
      </p:sp>
      <p:sp>
        <p:nvSpPr>
          <p:cNvPr id="7" name="Content Placeholder 2"/>
          <p:cNvSpPr txBox="1">
            <a:spLocks/>
          </p:cNvSpPr>
          <p:nvPr/>
        </p:nvSpPr>
        <p:spPr>
          <a:xfrm>
            <a:off x="542925" y="1714500"/>
            <a:ext cx="8610600" cy="32766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800" b="1" dirty="0">
                <a:effectLst>
                  <a:outerShdw blurRad="38100" dist="38100" dir="2700000" algn="tl">
                    <a:srgbClr val="000000">
                      <a:alpha val="43137"/>
                    </a:srgbClr>
                  </a:outerShdw>
                </a:effectLst>
              </a:rPr>
              <a:t>Know the meaning of biblical words (hope, love, rejoice, joy, justification, sanctification, repentance, temptation, consider, confess, grace, forgiveness, sorrow, fornication, adultery, faith, idolatry, guilt, humility, pride, sin, wisdom, etc.) and use them.</a:t>
            </a:r>
          </a:p>
        </p:txBody>
      </p:sp>
      <p:sp>
        <p:nvSpPr>
          <p:cNvPr id="9" name="Content Placeholder 2">
            <a:extLst>
              <a:ext uri="{FF2B5EF4-FFF2-40B4-BE49-F238E27FC236}">
                <a16:creationId xmlns:a16="http://schemas.microsoft.com/office/drawing/2014/main" id="{9EF62800-74EC-49E7-8591-35A208D98BDB}"/>
              </a:ext>
            </a:extLst>
          </p:cNvPr>
          <p:cNvSpPr txBox="1">
            <a:spLocks/>
          </p:cNvSpPr>
          <p:nvPr/>
        </p:nvSpPr>
        <p:spPr>
          <a:xfrm>
            <a:off x="533400" y="4048125"/>
            <a:ext cx="8610600" cy="1295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anose="020B0A04020102090204" pitchFamily="34" charset="0"/>
              </a:rPr>
              <a:t>Properly</a:t>
            </a:r>
            <a:r>
              <a:rPr lang="en-US" sz="2800" b="1" dirty="0">
                <a:effectLst>
                  <a:outerShdw blurRad="38100" dist="38100" dir="2700000" algn="tl">
                    <a:srgbClr val="000000">
                      <a:alpha val="43137"/>
                    </a:srgbClr>
                  </a:outerShdw>
                </a:effectLst>
              </a:rPr>
              <a:t> interpret passages in their context (use good hermeneutics).</a:t>
            </a:r>
          </a:p>
        </p:txBody>
      </p:sp>
      <p:sp>
        <p:nvSpPr>
          <p:cNvPr id="10" name="Content Placeholder 2">
            <a:extLst>
              <a:ext uri="{FF2B5EF4-FFF2-40B4-BE49-F238E27FC236}">
                <a16:creationId xmlns:a16="http://schemas.microsoft.com/office/drawing/2014/main" id="{D6BB3CDC-CBFA-43F8-AD57-692298B4379F}"/>
              </a:ext>
            </a:extLst>
          </p:cNvPr>
          <p:cNvSpPr txBox="1">
            <a:spLocks/>
          </p:cNvSpPr>
          <p:nvPr/>
        </p:nvSpPr>
        <p:spPr>
          <a:xfrm>
            <a:off x="990600" y="5029200"/>
            <a:ext cx="8610600" cy="1219200"/>
          </a:xfrm>
          <a:prstGeom prst="rect">
            <a:avLst/>
          </a:prstGeom>
        </p:spPr>
        <p:txBody>
          <a:bodyPr vert="horz" lIns="91440" tIns="45720" rIns="91440" bIns="45720" rtlCol="0">
            <a:noAutofit/>
          </a:bodyPr>
          <a:lstStyle/>
          <a:p>
            <a:pPr marL="514350" lvl="0" indent="-514350">
              <a:spcBef>
                <a:spcPct val="20000"/>
              </a:spcBef>
              <a:buFont typeface="+mj-lt"/>
              <a:buAutoNum type="alphaLcPeriod"/>
            </a:pPr>
            <a:r>
              <a:rPr lang="en-US" sz="2800" b="1" dirty="0">
                <a:effectLst>
                  <a:outerShdw blurRad="38100" dist="38100" dir="2700000" algn="tl">
                    <a:srgbClr val="000000">
                      <a:alpha val="43137"/>
                    </a:srgbClr>
                  </a:outerShdw>
                </a:effectLst>
              </a:rPr>
              <a:t>Immediate context and larger context of the Bible.</a:t>
            </a:r>
          </a:p>
        </p:txBody>
      </p:sp>
      <p:sp>
        <p:nvSpPr>
          <p:cNvPr id="11" name="Content Placeholder 2">
            <a:extLst>
              <a:ext uri="{FF2B5EF4-FFF2-40B4-BE49-F238E27FC236}">
                <a16:creationId xmlns:a16="http://schemas.microsoft.com/office/drawing/2014/main" id="{55949E02-F36D-497E-8E70-D68F300612FD}"/>
              </a:ext>
            </a:extLst>
          </p:cNvPr>
          <p:cNvSpPr txBox="1">
            <a:spLocks/>
          </p:cNvSpPr>
          <p:nvPr/>
        </p:nvSpPr>
        <p:spPr>
          <a:xfrm>
            <a:off x="990600" y="5629275"/>
            <a:ext cx="8610600" cy="12192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2"/>
            </a:pPr>
            <a:r>
              <a:rPr lang="en-US" sz="2800" b="1" dirty="0">
                <a:effectLst>
                  <a:outerShdw blurRad="38100" dist="38100" dir="2700000" algn="tl">
                    <a:srgbClr val="000000">
                      <a:alpha val="43137"/>
                    </a:srgbClr>
                  </a:outerShdw>
                </a:effectLst>
              </a:rPr>
              <a:t>Scripture interprets Scripture (i.e. Matt. 18:20 – church discipline)</a:t>
            </a:r>
          </a:p>
        </p:txBody>
      </p:sp>
    </p:spTree>
    <p:extLst>
      <p:ext uri="{BB962C8B-B14F-4D97-AF65-F5344CB8AC3E}">
        <p14:creationId xmlns:p14="http://schemas.microsoft.com/office/powerpoint/2010/main" val="369449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linds(horizont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9" grpId="0"/>
      <p:bldP spid="10"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8203"/>
            <a:ext cx="8382000" cy="523220"/>
          </a:xfrm>
          <a:prstGeom prst="rect">
            <a:avLst/>
          </a:prstGeom>
          <a:noFill/>
        </p:spPr>
        <p:txBody>
          <a:bodyPr wrap="square" rtlCol="0">
            <a:spAutoFit/>
          </a:bodyPr>
          <a:lstStyle/>
          <a:p>
            <a:r>
              <a:rPr lang="en-US" sz="2800" b="1" u="sng" dirty="0">
                <a:effectLst>
                  <a:outerShdw blurRad="38100" dist="38100" dir="2700000" algn="tl">
                    <a:srgbClr val="000000">
                      <a:alpha val="43137"/>
                    </a:srgbClr>
                  </a:outerShdw>
                </a:effectLst>
              </a:rPr>
              <a:t>II. SPEAK: Give Proper Instruction</a:t>
            </a:r>
          </a:p>
        </p:txBody>
      </p:sp>
      <p:sp>
        <p:nvSpPr>
          <p:cNvPr id="7" name="Content Placeholder 2"/>
          <p:cNvSpPr txBox="1">
            <a:spLocks/>
          </p:cNvSpPr>
          <p:nvPr/>
        </p:nvSpPr>
        <p:spPr>
          <a:xfrm>
            <a:off x="225271" y="1149548"/>
            <a:ext cx="8610600" cy="1828800"/>
          </a:xfrm>
          <a:prstGeom prst="rect">
            <a:avLst/>
          </a:prstGeom>
        </p:spPr>
        <p:txBody>
          <a:bodyPr vert="horz" lIns="91440" tIns="45720" rIns="91440" bIns="45720" rtlCol="0">
            <a:noAutofit/>
          </a:bodyPr>
          <a:lstStyle/>
          <a:p>
            <a:pPr marL="514350" lvl="0" indent="-514350">
              <a:spcBef>
                <a:spcPct val="20000"/>
              </a:spcBef>
              <a:buFont typeface="+mj-lt"/>
              <a:buAutoNum type="arabicPeriod" startAt="4"/>
            </a:pPr>
            <a:r>
              <a:rPr lang="en-US" sz="2800" b="1" dirty="0">
                <a:effectLst>
                  <a:outerShdw blurRad="38100" dist="38100" dir="2700000" algn="tl">
                    <a:srgbClr val="000000">
                      <a:alpha val="43137"/>
                    </a:srgbClr>
                  </a:outerShdw>
                </a:effectLst>
              </a:rPr>
              <a:t>Be </a:t>
            </a:r>
            <a:r>
              <a:rPr lang="en-US" sz="2800" u="sng" dirty="0">
                <a:effectLst>
                  <a:outerShdw blurRad="38100" dist="38100" dir="2700000" algn="tl">
                    <a:srgbClr val="000000">
                      <a:alpha val="43137"/>
                    </a:srgbClr>
                  </a:outerShdw>
                </a:effectLst>
                <a:latin typeface="Arial Black" panose="020B0A04020102090204" pitchFamily="34" charset="0"/>
              </a:rPr>
              <a:t>specific</a:t>
            </a:r>
            <a:r>
              <a:rPr lang="en-US" sz="2800" b="1" dirty="0">
                <a:effectLst>
                  <a:outerShdw blurRad="38100" dist="38100" dir="2700000" algn="tl">
                    <a:srgbClr val="000000">
                      <a:alpha val="43137"/>
                    </a:srgbClr>
                  </a:outerShdw>
                </a:effectLst>
              </a:rPr>
              <a:t> —Know and apply your own life to the three-part biblical paradigm for change before teaching it.</a:t>
            </a:r>
          </a:p>
        </p:txBody>
      </p:sp>
      <p:sp>
        <p:nvSpPr>
          <p:cNvPr id="8" name="Content Placeholder 2"/>
          <p:cNvSpPr txBox="1">
            <a:spLocks/>
          </p:cNvSpPr>
          <p:nvPr/>
        </p:nvSpPr>
        <p:spPr>
          <a:xfrm>
            <a:off x="571500" y="2727721"/>
            <a:ext cx="8610600" cy="1295400"/>
          </a:xfrm>
          <a:prstGeom prst="rect">
            <a:avLst/>
          </a:prstGeom>
        </p:spPr>
        <p:txBody>
          <a:bodyPr vert="horz" lIns="91440" tIns="45720" rIns="91440" bIns="45720" rtlCol="0">
            <a:noAutofit/>
          </a:bodyPr>
          <a:lstStyle/>
          <a:p>
            <a:pPr marL="514350" lvl="0" indent="-514350">
              <a:spcBef>
                <a:spcPct val="20000"/>
              </a:spcBef>
              <a:buFont typeface="+mj-lt"/>
              <a:buAutoNum type="alphaLcPeriod"/>
            </a:pPr>
            <a:r>
              <a:rPr lang="en-US" sz="2800" b="1" dirty="0">
                <a:effectLst>
                  <a:outerShdw blurRad="38100" dist="38100" dir="2700000" algn="tl">
                    <a:srgbClr val="000000">
                      <a:alpha val="43137"/>
                    </a:srgbClr>
                  </a:outerShdw>
                </a:effectLst>
              </a:rPr>
              <a:t>Put off, renew mind, put on (Romans 12:1-2, Ephesians 4:22-25, Colossians 3:5-11).</a:t>
            </a:r>
          </a:p>
        </p:txBody>
      </p:sp>
      <p:sp>
        <p:nvSpPr>
          <p:cNvPr id="5" name="Content Placeholder 2"/>
          <p:cNvSpPr txBox="1">
            <a:spLocks/>
          </p:cNvSpPr>
          <p:nvPr/>
        </p:nvSpPr>
        <p:spPr>
          <a:xfrm>
            <a:off x="190500" y="3851078"/>
            <a:ext cx="8610600" cy="1295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5"/>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anose="020B0A04020102090204" pitchFamily="34" charset="0"/>
              </a:rPr>
              <a:t>Clearly</a:t>
            </a:r>
            <a:r>
              <a:rPr lang="en-US" sz="2800" b="1" dirty="0">
                <a:effectLst>
                  <a:outerShdw blurRad="38100" dist="38100" dir="2700000" algn="tl">
                    <a:srgbClr val="000000">
                      <a:alpha val="43137"/>
                    </a:srgbClr>
                  </a:outerShdw>
                </a:effectLst>
              </a:rPr>
              <a:t> differentiate between God’s directives and man’s suggestions.</a:t>
            </a:r>
          </a:p>
        </p:txBody>
      </p:sp>
      <p:sp>
        <p:nvSpPr>
          <p:cNvPr id="6" name="Content Placeholder 2">
            <a:extLst>
              <a:ext uri="{FF2B5EF4-FFF2-40B4-BE49-F238E27FC236}">
                <a16:creationId xmlns:a16="http://schemas.microsoft.com/office/drawing/2014/main" id="{5AE5D946-5B34-48C7-A454-B723CE1D42CF}"/>
              </a:ext>
            </a:extLst>
          </p:cNvPr>
          <p:cNvSpPr>
            <a:spLocks noGrp="1"/>
          </p:cNvSpPr>
          <p:nvPr>
            <p:ph idx="1"/>
          </p:nvPr>
        </p:nvSpPr>
        <p:spPr>
          <a:xfrm>
            <a:off x="190500" y="5076233"/>
            <a:ext cx="8610600" cy="914400"/>
          </a:xfrm>
        </p:spPr>
        <p:txBody>
          <a:bodyPr>
            <a:normAutofit/>
          </a:bodyPr>
          <a:lstStyle/>
          <a:p>
            <a:pPr marL="514350" indent="-514350">
              <a:buFont typeface="+mj-lt"/>
              <a:buAutoNum type="alphaUcPeriod" startAt="3"/>
            </a:pPr>
            <a:r>
              <a:rPr lang="en-US" sz="2800" b="1" dirty="0">
                <a:effectLst>
                  <a:outerShdw blurRad="38100" dist="38100" dir="2700000" algn="tl">
                    <a:srgbClr val="000000">
                      <a:alpha val="43137"/>
                    </a:srgbClr>
                  </a:outerShdw>
                </a:effectLst>
              </a:rPr>
              <a:t>Instruction must be </a:t>
            </a:r>
            <a:r>
              <a:rPr lang="en-US" sz="2800" u="sng" dirty="0">
                <a:effectLst>
                  <a:outerShdw blurRad="38100" dist="38100" dir="2700000" algn="tl">
                    <a:srgbClr val="000000">
                      <a:alpha val="43137"/>
                    </a:srgbClr>
                  </a:outerShdw>
                </a:effectLst>
                <a:latin typeface="Arial Black" panose="020B0A04020102090204" pitchFamily="34" charset="0"/>
              </a:rPr>
              <a:t>appropriate</a:t>
            </a:r>
            <a:r>
              <a:rPr lang="en-US" sz="2800" b="1" dirty="0">
                <a:effectLst>
                  <a:outerShdw blurRad="38100" dist="38100" dir="2700000" algn="tl">
                    <a:srgbClr val="000000">
                      <a:alpha val="43137"/>
                    </a:srgbClr>
                  </a:outerShdw>
                </a:effectLst>
              </a:rPr>
              <a:t>.</a:t>
            </a:r>
          </a:p>
        </p:txBody>
      </p:sp>
      <p:sp>
        <p:nvSpPr>
          <p:cNvPr id="2" name="Rectangle 1">
            <a:extLst>
              <a:ext uri="{FF2B5EF4-FFF2-40B4-BE49-F238E27FC236}">
                <a16:creationId xmlns:a16="http://schemas.microsoft.com/office/drawing/2014/main" id="{ADEB8B7F-EB35-450F-983A-2DD674B7D158}"/>
              </a:ext>
            </a:extLst>
          </p:cNvPr>
          <p:cNvSpPr/>
          <p:nvPr/>
        </p:nvSpPr>
        <p:spPr>
          <a:xfrm>
            <a:off x="762000" y="5601294"/>
            <a:ext cx="8191500" cy="1384995"/>
          </a:xfrm>
          <a:prstGeom prst="rect">
            <a:avLst/>
          </a:prstGeom>
        </p:spPr>
        <p:txBody>
          <a:bodyPr wrap="square">
            <a:spAutoFit/>
          </a:bodyPr>
          <a:lstStyle/>
          <a:p>
            <a:pPr lvl="0">
              <a:spcBef>
                <a:spcPct val="20000"/>
              </a:spcBef>
            </a:pPr>
            <a:r>
              <a:rPr lang="en-US" sz="2800" b="1" dirty="0">
                <a:effectLst>
                  <a:outerShdw blurRad="38100" dist="38100" dir="2700000" algn="tl">
                    <a:srgbClr val="000000">
                      <a:alpha val="43137"/>
                    </a:srgbClr>
                  </a:outerShdw>
                </a:effectLst>
              </a:rPr>
              <a:t>Don’t just use your favorite passages. Instruction must be </a:t>
            </a:r>
            <a:r>
              <a:rPr lang="en-US" sz="2800" u="sng" dirty="0">
                <a:effectLst>
                  <a:outerShdw blurRad="38100" dist="38100" dir="2700000" algn="tl">
                    <a:srgbClr val="000000">
                      <a:alpha val="43137"/>
                    </a:srgbClr>
                  </a:outerShdw>
                </a:effectLst>
                <a:latin typeface="Arial Black" panose="020B0A04020102090204" pitchFamily="34" charset="0"/>
              </a:rPr>
              <a:t>individualized</a:t>
            </a:r>
            <a:r>
              <a:rPr lang="en-US" sz="2800" b="1" dirty="0">
                <a:effectLst>
                  <a:outerShdw blurRad="38100" dist="38100" dir="2700000" algn="tl">
                    <a:srgbClr val="000000">
                      <a:alpha val="43137"/>
                    </a:srgbClr>
                  </a:outerShdw>
                </a:effectLst>
              </a:rPr>
              <a:t> according to their problems.</a:t>
            </a:r>
          </a:p>
        </p:txBody>
      </p:sp>
    </p:spTree>
    <p:extLst>
      <p:ext uri="{BB962C8B-B14F-4D97-AF65-F5344CB8AC3E}">
        <p14:creationId xmlns:p14="http://schemas.microsoft.com/office/powerpoint/2010/main" val="1437109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par>
                                <p:cTn id="18" presetID="3" presetClass="entr" presetSubtype="5" fill="hold" grpId="0" nodeType="with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blinds(vertical)">
                                      <p:cBhvr>
                                        <p:cTn id="2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5" grpId="0"/>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8203"/>
            <a:ext cx="8382000" cy="769441"/>
          </a:xfrm>
          <a:prstGeom prst="rect">
            <a:avLst/>
          </a:prstGeom>
          <a:noFill/>
        </p:spPr>
        <p:txBody>
          <a:bodyPr wrap="square" rtlCol="0">
            <a:spAutoFit/>
          </a:bodyPr>
          <a:lstStyle/>
          <a:p>
            <a:r>
              <a:rPr lang="en-US" sz="4400" b="1" u="sng" dirty="0">
                <a:effectLst>
                  <a:outerShdw blurRad="38100" dist="38100" dir="2700000" algn="tl">
                    <a:srgbClr val="000000">
                      <a:alpha val="43137"/>
                    </a:srgbClr>
                  </a:outerShdw>
                </a:effectLst>
              </a:rPr>
              <a:t>II. SPEAK: Give Proper Instruction</a:t>
            </a:r>
          </a:p>
        </p:txBody>
      </p:sp>
      <p:sp>
        <p:nvSpPr>
          <p:cNvPr id="7" name="Content Placeholder 2"/>
          <p:cNvSpPr txBox="1">
            <a:spLocks/>
          </p:cNvSpPr>
          <p:nvPr/>
        </p:nvSpPr>
        <p:spPr>
          <a:xfrm>
            <a:off x="152400" y="1371600"/>
            <a:ext cx="8610600" cy="1333500"/>
          </a:xfrm>
          <a:prstGeom prst="rect">
            <a:avLst/>
          </a:prstGeom>
        </p:spPr>
        <p:txBody>
          <a:bodyPr vert="horz" lIns="91440" tIns="45720" rIns="91440" bIns="45720" rtlCol="0">
            <a:noAutofit/>
          </a:bodyPr>
          <a:lstStyle/>
          <a:p>
            <a:pPr lvl="0">
              <a:spcBef>
                <a:spcPct val="20000"/>
              </a:spcBef>
            </a:pPr>
            <a:r>
              <a:rPr lang="en-US" sz="3200" b="1" dirty="0">
                <a:effectLst>
                  <a:outerShdw blurRad="38100" dist="38100" dir="2700000" algn="tl">
                    <a:srgbClr val="000000">
                      <a:alpha val="43137"/>
                    </a:srgbClr>
                  </a:outerShdw>
                </a:effectLst>
              </a:rPr>
              <a:t>1.  Instruction must be appropriate to the person’s </a:t>
            </a:r>
            <a:r>
              <a:rPr lang="en-US" sz="3200" u="sng" dirty="0">
                <a:effectLst>
                  <a:outerShdw blurRad="38100" dist="38100" dir="2700000" algn="tl">
                    <a:srgbClr val="000000">
                      <a:alpha val="43137"/>
                    </a:srgbClr>
                  </a:outerShdw>
                </a:effectLst>
                <a:latin typeface="Arial Black" panose="020B0A04020102090204" pitchFamily="34" charset="0"/>
              </a:rPr>
              <a:t>spiritual</a:t>
            </a:r>
            <a:r>
              <a:rPr lang="en-US" sz="3200" b="1" dirty="0">
                <a:effectLst>
                  <a:outerShdw blurRad="38100" dist="38100" dir="2700000" algn="tl">
                    <a:srgbClr val="000000">
                      <a:alpha val="43137"/>
                    </a:srgbClr>
                  </a:outerShdw>
                </a:effectLst>
              </a:rPr>
              <a:t> condition.</a:t>
            </a:r>
          </a:p>
        </p:txBody>
      </p:sp>
      <p:sp>
        <p:nvSpPr>
          <p:cNvPr id="5" name="Content Placeholder 2"/>
          <p:cNvSpPr txBox="1">
            <a:spLocks/>
          </p:cNvSpPr>
          <p:nvPr/>
        </p:nvSpPr>
        <p:spPr>
          <a:xfrm>
            <a:off x="304800" y="2552700"/>
            <a:ext cx="8610600" cy="1333500"/>
          </a:xfrm>
          <a:prstGeom prst="rect">
            <a:avLst/>
          </a:prstGeom>
        </p:spPr>
        <p:txBody>
          <a:bodyPr vert="horz" lIns="91440" tIns="45720" rIns="91440" bIns="45720" rtlCol="0">
            <a:noAutofit/>
          </a:bodyPr>
          <a:lstStyle/>
          <a:p>
            <a:pPr marL="514350" lvl="0" indent="-514350">
              <a:spcBef>
                <a:spcPct val="20000"/>
              </a:spcBef>
              <a:buFont typeface="+mj-lt"/>
              <a:buAutoNum type="alphaLcPeriod"/>
            </a:pPr>
            <a:r>
              <a:rPr lang="en-US" sz="3200" b="1" dirty="0">
                <a:effectLst>
                  <a:outerShdw blurRad="38100" dist="38100" dir="2700000" algn="tl">
                    <a:srgbClr val="000000">
                      <a:alpha val="43137"/>
                    </a:srgbClr>
                  </a:outerShdw>
                </a:effectLst>
              </a:rPr>
              <a:t>Saved or unsaved? Does he need to be introduced to the Gospel (John 20:31)?</a:t>
            </a:r>
          </a:p>
        </p:txBody>
      </p:sp>
      <p:sp>
        <p:nvSpPr>
          <p:cNvPr id="6" name="Content Placeholder 2"/>
          <p:cNvSpPr txBox="1">
            <a:spLocks/>
          </p:cNvSpPr>
          <p:nvPr/>
        </p:nvSpPr>
        <p:spPr>
          <a:xfrm>
            <a:off x="304800" y="3886200"/>
            <a:ext cx="8610600" cy="8001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2"/>
            </a:pPr>
            <a:r>
              <a:rPr lang="en-US" sz="3200" b="1" dirty="0">
                <a:effectLst>
                  <a:outerShdw blurRad="38100" dist="38100" dir="2700000" algn="tl">
                    <a:srgbClr val="000000">
                      <a:alpha val="43137"/>
                    </a:srgbClr>
                  </a:outerShdw>
                </a:effectLst>
              </a:rPr>
              <a:t>A babe or mature in Christ (Hebrews 5:12-14)?</a:t>
            </a:r>
          </a:p>
        </p:txBody>
      </p:sp>
      <p:sp>
        <p:nvSpPr>
          <p:cNvPr id="8" name="Content Placeholder 2"/>
          <p:cNvSpPr txBox="1">
            <a:spLocks/>
          </p:cNvSpPr>
          <p:nvPr/>
        </p:nvSpPr>
        <p:spPr>
          <a:xfrm>
            <a:off x="304800" y="4800600"/>
            <a:ext cx="8610600" cy="9906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3"/>
            </a:pPr>
            <a:r>
              <a:rPr lang="en-US" sz="3200" b="1" dirty="0">
                <a:effectLst>
                  <a:outerShdw blurRad="38100" dist="38100" dir="2700000" algn="tl">
                    <a:srgbClr val="000000">
                      <a:alpha val="43137"/>
                    </a:srgbClr>
                  </a:outerShdw>
                </a:effectLst>
              </a:rPr>
              <a:t>Rebellious, faint-hearted, or weak </a:t>
            </a:r>
            <a:br>
              <a:rPr lang="en-US" sz="3200" b="1" dirty="0">
                <a:effectLst>
                  <a:outerShdw blurRad="38100" dist="38100" dir="2700000" algn="tl">
                    <a:srgbClr val="000000">
                      <a:alpha val="43137"/>
                    </a:srgbClr>
                  </a:outerShdw>
                </a:effectLst>
              </a:rPr>
            </a:br>
            <a:r>
              <a:rPr lang="en-US" sz="3200" b="1" dirty="0">
                <a:effectLst>
                  <a:outerShdw blurRad="38100" dist="38100" dir="2700000" algn="tl">
                    <a:srgbClr val="000000">
                      <a:alpha val="43137"/>
                    </a:srgbClr>
                  </a:outerShdw>
                </a:effectLst>
              </a:rPr>
              <a:t>(1 Thessalonians 5:14)?</a:t>
            </a:r>
          </a:p>
        </p:txBody>
      </p:sp>
    </p:spTree>
    <p:extLst>
      <p:ext uri="{BB962C8B-B14F-4D97-AF65-F5344CB8AC3E}">
        <p14:creationId xmlns:p14="http://schemas.microsoft.com/office/powerpoint/2010/main" val="281489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6"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8203"/>
            <a:ext cx="8382000" cy="769441"/>
          </a:xfrm>
          <a:prstGeom prst="rect">
            <a:avLst/>
          </a:prstGeom>
          <a:noFill/>
        </p:spPr>
        <p:txBody>
          <a:bodyPr wrap="square" rtlCol="0">
            <a:spAutoFit/>
          </a:bodyPr>
          <a:lstStyle/>
          <a:p>
            <a:r>
              <a:rPr lang="en-US" sz="4400" b="1" u="sng" dirty="0">
                <a:effectLst>
                  <a:outerShdw blurRad="38100" dist="38100" dir="2700000" algn="tl">
                    <a:srgbClr val="000000">
                      <a:alpha val="43137"/>
                    </a:srgbClr>
                  </a:outerShdw>
                </a:effectLst>
              </a:rPr>
              <a:t>II. SPEAK: Give Proper Instruction</a:t>
            </a:r>
          </a:p>
        </p:txBody>
      </p:sp>
      <p:sp>
        <p:nvSpPr>
          <p:cNvPr id="7" name="Content Placeholder 2"/>
          <p:cNvSpPr txBox="1">
            <a:spLocks/>
          </p:cNvSpPr>
          <p:nvPr/>
        </p:nvSpPr>
        <p:spPr>
          <a:xfrm>
            <a:off x="228600" y="1485900"/>
            <a:ext cx="8610600" cy="1295400"/>
          </a:xfrm>
          <a:prstGeom prst="rect">
            <a:avLst/>
          </a:prstGeom>
        </p:spPr>
        <p:txBody>
          <a:bodyPr vert="horz" lIns="91440" tIns="45720" rIns="91440" bIns="45720" rtlCol="0">
            <a:noAutofit/>
          </a:bodyPr>
          <a:lstStyle/>
          <a:p>
            <a:pPr lvl="0">
              <a:spcBef>
                <a:spcPct val="20000"/>
              </a:spcBef>
            </a:pPr>
            <a:r>
              <a:rPr lang="en-US" sz="3200" b="1" dirty="0">
                <a:effectLst>
                  <a:outerShdw blurRad="38100" dist="38100" dir="2700000" algn="tl">
                    <a:srgbClr val="000000">
                      <a:alpha val="43137"/>
                    </a:srgbClr>
                  </a:outerShdw>
                </a:effectLst>
              </a:rPr>
              <a:t>2.  Instruction must be appropriate to the person’s </a:t>
            </a:r>
            <a:r>
              <a:rPr lang="en-US" sz="3200" u="sng" dirty="0">
                <a:effectLst>
                  <a:outerShdw blurRad="38100" dist="38100" dir="2700000" algn="tl">
                    <a:srgbClr val="000000">
                      <a:alpha val="43137"/>
                    </a:srgbClr>
                  </a:outerShdw>
                </a:effectLst>
                <a:latin typeface="Arial Black" panose="020B0A04020102090204" pitchFamily="34" charset="0"/>
              </a:rPr>
              <a:t>learning</a:t>
            </a:r>
            <a:r>
              <a:rPr lang="en-US" sz="3200" b="1" dirty="0">
                <a:effectLst>
                  <a:outerShdw blurRad="38100" dist="38100" dir="2700000" algn="tl">
                    <a:srgbClr val="000000">
                      <a:alpha val="43137"/>
                    </a:srgbClr>
                  </a:outerShdw>
                </a:effectLst>
              </a:rPr>
              <a:t> style.</a:t>
            </a:r>
          </a:p>
        </p:txBody>
      </p:sp>
      <p:sp>
        <p:nvSpPr>
          <p:cNvPr id="5" name="Content Placeholder 2"/>
          <p:cNvSpPr txBox="1">
            <a:spLocks/>
          </p:cNvSpPr>
          <p:nvPr/>
        </p:nvSpPr>
        <p:spPr>
          <a:xfrm>
            <a:off x="381000" y="2814637"/>
            <a:ext cx="8610600" cy="1600200"/>
          </a:xfrm>
          <a:prstGeom prst="rect">
            <a:avLst/>
          </a:prstGeom>
        </p:spPr>
        <p:txBody>
          <a:bodyPr vert="horz" lIns="91440" tIns="45720" rIns="91440" bIns="45720" rtlCol="0">
            <a:noAutofit/>
          </a:bodyPr>
          <a:lstStyle/>
          <a:p>
            <a:pPr marL="514350" lvl="0" indent="-514350">
              <a:spcBef>
                <a:spcPct val="20000"/>
              </a:spcBef>
              <a:buFont typeface="+mj-lt"/>
              <a:buAutoNum type="alphaLcPeriod"/>
            </a:pPr>
            <a:r>
              <a:rPr lang="en-US" sz="2400" b="1" dirty="0">
                <a:effectLst>
                  <a:outerShdw blurRad="38100" dist="38100" dir="2700000" algn="tl">
                    <a:srgbClr val="000000">
                      <a:alpha val="43137"/>
                    </a:srgbClr>
                  </a:outerShdw>
                </a:effectLst>
              </a:rPr>
              <a:t>Visuals, pictures, simple charts, role-playing may be appropriate.</a:t>
            </a:r>
          </a:p>
        </p:txBody>
      </p:sp>
      <p:sp>
        <p:nvSpPr>
          <p:cNvPr id="6" name="Content Placeholder 2"/>
          <p:cNvSpPr txBox="1">
            <a:spLocks/>
          </p:cNvSpPr>
          <p:nvPr/>
        </p:nvSpPr>
        <p:spPr>
          <a:xfrm>
            <a:off x="374904" y="3810000"/>
            <a:ext cx="8610600" cy="8001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2"/>
            </a:pPr>
            <a:r>
              <a:rPr lang="en-US" sz="2400" b="1" dirty="0">
                <a:effectLst>
                  <a:outerShdw blurRad="38100" dist="38100" dir="2700000" algn="tl">
                    <a:srgbClr val="000000">
                      <a:alpha val="43137"/>
                    </a:srgbClr>
                  </a:outerShdw>
                </a:effectLst>
              </a:rPr>
              <a:t>Jesus used stories to make a point.</a:t>
            </a:r>
          </a:p>
        </p:txBody>
      </p:sp>
      <p:sp>
        <p:nvSpPr>
          <p:cNvPr id="2" name="Content Placeholder 2">
            <a:extLst>
              <a:ext uri="{FF2B5EF4-FFF2-40B4-BE49-F238E27FC236}">
                <a16:creationId xmlns:a16="http://schemas.microsoft.com/office/drawing/2014/main" id="{7B007C0D-67A8-3EE5-4462-C393C2677AFE}"/>
              </a:ext>
            </a:extLst>
          </p:cNvPr>
          <p:cNvSpPr txBox="1">
            <a:spLocks/>
          </p:cNvSpPr>
          <p:nvPr/>
        </p:nvSpPr>
        <p:spPr>
          <a:xfrm>
            <a:off x="368808" y="4536091"/>
            <a:ext cx="8610600" cy="9906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3"/>
            </a:pPr>
            <a:r>
              <a:rPr lang="en-US" sz="2400" b="1" dirty="0">
                <a:effectLst>
                  <a:outerShdw blurRad="38100" dist="38100" dir="2700000" algn="tl">
                    <a:srgbClr val="000000">
                      <a:alpha val="43137"/>
                    </a:srgbClr>
                  </a:outerShdw>
                </a:effectLst>
              </a:rPr>
              <a:t>Reading can reinforce what has been taught, but not everyone reads with comprehension or can read at all.</a:t>
            </a:r>
          </a:p>
        </p:txBody>
      </p:sp>
      <p:sp>
        <p:nvSpPr>
          <p:cNvPr id="3" name="Content Placeholder 2">
            <a:extLst>
              <a:ext uri="{FF2B5EF4-FFF2-40B4-BE49-F238E27FC236}">
                <a16:creationId xmlns:a16="http://schemas.microsoft.com/office/drawing/2014/main" id="{C1460E68-FDEA-A492-20EF-3AF103EB3FD3}"/>
              </a:ext>
            </a:extLst>
          </p:cNvPr>
          <p:cNvSpPr txBox="1">
            <a:spLocks/>
          </p:cNvSpPr>
          <p:nvPr/>
        </p:nvSpPr>
        <p:spPr>
          <a:xfrm>
            <a:off x="332232" y="5647944"/>
            <a:ext cx="8610600" cy="12954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4"/>
            </a:pPr>
            <a:r>
              <a:rPr lang="en-US" sz="2400" b="1" dirty="0">
                <a:effectLst>
                  <a:outerShdw blurRad="38100" dist="38100" dir="2700000" algn="tl">
                    <a:srgbClr val="000000">
                      <a:alpha val="43137"/>
                    </a:srgbClr>
                  </a:outerShdw>
                </a:effectLst>
              </a:rPr>
              <a:t>In teaching and discussion, be alert to what the person actually hears.</a:t>
            </a:r>
          </a:p>
        </p:txBody>
      </p:sp>
    </p:spTree>
    <p:extLst>
      <p:ext uri="{BB962C8B-B14F-4D97-AF65-F5344CB8AC3E}">
        <p14:creationId xmlns:p14="http://schemas.microsoft.com/office/powerpoint/2010/main" val="209269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linds(horizontal)">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linds(horizontal)">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6" grpId="0"/>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382000" cy="618630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KEY ELEMENTS IN THE BIBLICAL COUNSELING RELATIONSHIP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DO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4400" b="1" dirty="0">
              <a:solidFill>
                <a:prstClr val="black"/>
              </a:solidFill>
              <a:effectLst>
                <a:outerShdw blurRad="38100" dist="38100" dir="2700000" algn="tl">
                  <a:srgbClr val="000000">
                    <a:alpha val="43137"/>
                  </a:srgbClr>
                </a:outerShdw>
              </a:effectLst>
              <a:latin typeface="Calibri"/>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Luke 6: 46-49</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4400" b="1" dirty="0">
                <a:solidFill>
                  <a:prstClr val="black"/>
                </a:solidFill>
                <a:effectLst>
                  <a:outerShdw blurRad="38100" dist="38100" dir="2700000" algn="tl">
                    <a:srgbClr val="000000">
                      <a:alpha val="43137"/>
                    </a:srgbClr>
                  </a:outerShdw>
                </a:effectLst>
                <a:latin typeface="Calibri"/>
              </a:rPr>
              <a:t>James 1:22-25</a:t>
            </a: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44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endParaRPr>
          </a:p>
        </p:txBody>
      </p:sp>
    </p:spTree>
    <p:extLst>
      <p:ext uri="{BB962C8B-B14F-4D97-AF65-F5344CB8AC3E}">
        <p14:creationId xmlns:p14="http://schemas.microsoft.com/office/powerpoint/2010/main" val="1658318712"/>
      </p:ext>
    </p:extLst>
  </p:cSld>
  <p:clrMapOvr>
    <a:masterClrMapping/>
  </p:clrMapOvr>
  <p:transition>
    <p:pull dir="l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52600"/>
            <a:ext cx="8610600" cy="914400"/>
          </a:xfrm>
        </p:spPr>
        <p:txBody>
          <a:bodyPr>
            <a:normAutofit fontScale="92500"/>
          </a:bodyPr>
          <a:lstStyle/>
          <a:p>
            <a:pPr marL="0" indent="0">
              <a:buNone/>
            </a:pPr>
            <a:r>
              <a:rPr lang="en-US" b="1" dirty="0">
                <a:effectLst>
                  <a:outerShdw blurRad="38100" dist="38100" dir="2700000" algn="tl">
                    <a:srgbClr val="000000">
                      <a:alpha val="43137"/>
                    </a:srgbClr>
                  </a:outerShdw>
                </a:effectLst>
              </a:rPr>
              <a:t>	Definition of homework in biblical counseling:</a:t>
            </a:r>
          </a:p>
        </p:txBody>
      </p:sp>
      <p:sp>
        <p:nvSpPr>
          <p:cNvPr id="4" name="TextBox 3"/>
          <p:cNvSpPr txBox="1"/>
          <p:nvPr/>
        </p:nvSpPr>
        <p:spPr>
          <a:xfrm>
            <a:off x="304800" y="304800"/>
            <a:ext cx="8534400" cy="1261884"/>
          </a:xfrm>
          <a:prstGeom prst="rect">
            <a:avLst/>
          </a:prstGeom>
          <a:noFill/>
        </p:spPr>
        <p:txBody>
          <a:bodyPr wrap="square" rtlCol="0">
            <a:spAutoFit/>
          </a:bodyPr>
          <a:lstStyle/>
          <a:p>
            <a:r>
              <a:rPr lang="en-US" sz="3800" b="1" dirty="0">
                <a:effectLst>
                  <a:outerShdw blurRad="38100" dist="38100" dir="2700000" algn="tl">
                    <a:srgbClr val="000000">
                      <a:alpha val="43137"/>
                    </a:srgbClr>
                  </a:outerShdw>
                </a:effectLst>
              </a:rPr>
              <a:t>DO:  Assign </a:t>
            </a:r>
            <a:r>
              <a:rPr lang="en-US" sz="3800" b="1" u="sng" dirty="0">
                <a:effectLst>
                  <a:outerShdw blurRad="38100" dist="38100" dir="2700000" algn="tl">
                    <a:srgbClr val="000000">
                      <a:alpha val="43137"/>
                    </a:srgbClr>
                  </a:outerShdw>
                </a:effectLst>
              </a:rPr>
              <a:t>Homework</a:t>
            </a:r>
            <a:r>
              <a:rPr lang="en-US" sz="3800" b="1" dirty="0">
                <a:effectLst>
                  <a:outerShdw blurRad="38100" dist="38100" dir="2700000" algn="tl">
                    <a:srgbClr val="000000">
                      <a:alpha val="43137"/>
                    </a:srgbClr>
                  </a:outerShdw>
                </a:effectLst>
              </a:rPr>
              <a:t>.  What Is Homework?</a:t>
            </a:r>
          </a:p>
        </p:txBody>
      </p:sp>
      <p:sp>
        <p:nvSpPr>
          <p:cNvPr id="7" name="Content Placeholder 2"/>
          <p:cNvSpPr txBox="1">
            <a:spLocks/>
          </p:cNvSpPr>
          <p:nvPr/>
        </p:nvSpPr>
        <p:spPr>
          <a:xfrm>
            <a:off x="381000" y="2590800"/>
            <a:ext cx="8610600" cy="2895600"/>
          </a:xfrm>
          <a:prstGeom prst="rect">
            <a:avLst/>
          </a:prstGeom>
        </p:spPr>
        <p:txBody>
          <a:bodyPr vert="horz" lIns="91440" tIns="45720" rIns="91440" bIns="45720" rtlCol="0">
            <a:noAutofit/>
          </a:bodyPr>
          <a:lstStyle/>
          <a:p>
            <a:pPr lvl="0">
              <a:spcBef>
                <a:spcPct val="20000"/>
              </a:spcBef>
            </a:pPr>
            <a:r>
              <a:rPr lang="en-US" sz="3200" b="1" dirty="0">
                <a:effectLst>
                  <a:outerShdw blurRad="38100" dist="38100" dir="2700000" algn="tl">
                    <a:srgbClr val="000000">
                      <a:alpha val="43137"/>
                    </a:srgbClr>
                  </a:outerShdw>
                </a:effectLst>
              </a:rPr>
              <a:t>		</a:t>
            </a:r>
            <a:r>
              <a:rPr lang="en-US" sz="3200" u="sng" dirty="0">
                <a:effectLst>
                  <a:outerShdw blurRad="38100" dist="38100" dir="2700000" algn="tl">
                    <a:srgbClr val="000000">
                      <a:alpha val="43137"/>
                    </a:srgbClr>
                  </a:outerShdw>
                </a:effectLst>
                <a:latin typeface="Arial Black" panose="020B0A04020102090204" pitchFamily="34" charset="0"/>
              </a:rPr>
              <a:t>Effective</a:t>
            </a:r>
            <a:r>
              <a:rPr lang="en-US" sz="3200" b="1" dirty="0">
                <a:effectLst>
                  <a:outerShdw blurRad="38100" dist="38100" dir="2700000" algn="tl">
                    <a:srgbClr val="000000">
                      <a:alpha val="43137"/>
                    </a:srgbClr>
                  </a:outerShdw>
                </a:effectLst>
              </a:rPr>
              <a:t> homework leads to working hard in the areas where change is needed, training in the direction that God’s Word gives, and practicing biblical thinking and behavior </a:t>
            </a:r>
            <a:br>
              <a:rPr lang="en-US" sz="3200" b="1" dirty="0">
                <a:effectLst>
                  <a:outerShdw blurRad="38100" dist="38100" dir="2700000" algn="tl">
                    <a:srgbClr val="000000">
                      <a:alpha val="43137"/>
                    </a:srgbClr>
                  </a:outerShdw>
                </a:effectLst>
              </a:rPr>
            </a:br>
            <a:r>
              <a:rPr lang="en-US" sz="3200" b="1" dirty="0">
                <a:effectLst>
                  <a:outerShdw blurRad="38100" dist="38100" dir="2700000" algn="tl">
                    <a:srgbClr val="000000">
                      <a:alpha val="43137"/>
                    </a:srgbClr>
                  </a:outerShdw>
                </a:effectLst>
              </a:rPr>
              <a:t>(2 Timothy 3:17, Philippians 3:13-14).</a:t>
            </a:r>
          </a:p>
        </p:txBody>
      </p:sp>
    </p:spTree>
    <p:extLst>
      <p:ext uri="{BB962C8B-B14F-4D97-AF65-F5344CB8AC3E}">
        <p14:creationId xmlns:p14="http://schemas.microsoft.com/office/powerpoint/2010/main" val="117518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5"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883" y="1194375"/>
            <a:ext cx="8610600" cy="914400"/>
          </a:xfrm>
        </p:spPr>
        <p:txBody>
          <a:bodyPr>
            <a:normAutofit/>
          </a:bodyPr>
          <a:lstStyle/>
          <a:p>
            <a:pPr marL="0" indent="0">
              <a:buNone/>
            </a:pPr>
            <a:r>
              <a:rPr lang="en-US" b="1" dirty="0">
                <a:effectLst>
                  <a:outerShdw blurRad="38100" dist="38100" dir="2700000" algn="tl">
                    <a:srgbClr val="000000">
                      <a:alpha val="43137"/>
                    </a:srgbClr>
                  </a:outerShdw>
                </a:effectLst>
              </a:rPr>
              <a:t>Biblical examples include:</a:t>
            </a:r>
          </a:p>
        </p:txBody>
      </p:sp>
      <p:sp>
        <p:nvSpPr>
          <p:cNvPr id="4" name="TextBox 3"/>
          <p:cNvSpPr txBox="1"/>
          <p:nvPr/>
        </p:nvSpPr>
        <p:spPr>
          <a:xfrm>
            <a:off x="304800" y="304800"/>
            <a:ext cx="8534400" cy="584775"/>
          </a:xfrm>
          <a:prstGeom prst="rect">
            <a:avLst/>
          </a:prstGeom>
          <a:noFill/>
        </p:spPr>
        <p:txBody>
          <a:bodyPr wrap="square" rtlCol="0">
            <a:spAutoFit/>
          </a:bodyPr>
          <a:lstStyle/>
          <a:p>
            <a:r>
              <a:rPr lang="en-US" sz="3200" b="1" u="sng" dirty="0">
                <a:effectLst>
                  <a:outerShdw blurRad="38100" dist="38100" dir="2700000" algn="tl">
                    <a:srgbClr val="000000">
                      <a:alpha val="43137"/>
                    </a:srgbClr>
                  </a:outerShdw>
                </a:effectLst>
              </a:rPr>
              <a:t>DO:  Assign Homework.  What Is Homework?</a:t>
            </a:r>
          </a:p>
        </p:txBody>
      </p:sp>
      <p:sp>
        <p:nvSpPr>
          <p:cNvPr id="7" name="Content Placeholder 2"/>
          <p:cNvSpPr txBox="1">
            <a:spLocks/>
          </p:cNvSpPr>
          <p:nvPr/>
        </p:nvSpPr>
        <p:spPr>
          <a:xfrm>
            <a:off x="533400" y="2209800"/>
            <a:ext cx="83058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800" b="1" dirty="0">
                <a:effectLst>
                  <a:outerShdw blurRad="38100" dist="38100" dir="2700000" algn="tl">
                    <a:srgbClr val="000000">
                      <a:alpha val="43137"/>
                    </a:srgbClr>
                  </a:outerShdw>
                </a:effectLst>
              </a:rPr>
              <a:t>Matthew 19:21-22 — Rich young ruler</a:t>
            </a:r>
          </a:p>
          <a:p>
            <a:pPr lvl="0">
              <a:spcBef>
                <a:spcPct val="20000"/>
              </a:spcBef>
            </a:pPr>
            <a:r>
              <a:rPr lang="en-US" sz="2800" b="1" dirty="0">
                <a:effectLst>
                  <a:outerShdw blurRad="38100" dist="38100" dir="2700000" algn="tl">
                    <a:srgbClr val="000000">
                      <a:alpha val="43137"/>
                    </a:srgbClr>
                  </a:outerShdw>
                </a:effectLst>
              </a:rPr>
              <a:t>	(Go – sell – give – follow Me)</a:t>
            </a:r>
          </a:p>
          <a:p>
            <a:pPr lvl="0">
              <a:spcBef>
                <a:spcPct val="20000"/>
              </a:spcBef>
            </a:pPr>
            <a:endParaRPr lang="en-US" sz="2800" b="1" dirty="0">
              <a:effectLst>
                <a:outerShdw blurRad="38100" dist="38100" dir="2700000" algn="tl">
                  <a:srgbClr val="000000">
                    <a:alpha val="43137"/>
                  </a:srgbClr>
                </a:outerShdw>
              </a:effectLst>
            </a:endParaRPr>
          </a:p>
        </p:txBody>
      </p:sp>
      <p:sp>
        <p:nvSpPr>
          <p:cNvPr id="5" name="Content Placeholder 2"/>
          <p:cNvSpPr txBox="1">
            <a:spLocks/>
          </p:cNvSpPr>
          <p:nvPr/>
        </p:nvSpPr>
        <p:spPr>
          <a:xfrm>
            <a:off x="553192" y="3581400"/>
            <a:ext cx="83058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r>
              <a:rPr lang="en-US" sz="2800" b="1" dirty="0">
                <a:effectLst>
                  <a:outerShdw blurRad="38100" dist="38100" dir="2700000" algn="tl">
                    <a:srgbClr val="000000">
                      <a:alpha val="43137"/>
                    </a:srgbClr>
                  </a:outerShdw>
                </a:effectLst>
              </a:rPr>
              <a:t>2 Kings 5:10 — </a:t>
            </a:r>
            <a:r>
              <a:rPr lang="en-US" sz="2800" b="1" dirty="0" err="1">
                <a:effectLst>
                  <a:outerShdw blurRad="38100" dist="38100" dir="2700000" algn="tl">
                    <a:srgbClr val="000000">
                      <a:alpha val="43137"/>
                    </a:srgbClr>
                  </a:outerShdw>
                </a:effectLst>
              </a:rPr>
              <a:t>Naaman</a:t>
            </a:r>
            <a:endParaRPr lang="en-US" sz="2800" b="1" dirty="0">
              <a:effectLst>
                <a:outerShdw blurRad="38100" dist="38100" dir="2700000" algn="tl">
                  <a:srgbClr val="000000">
                    <a:alpha val="43137"/>
                  </a:srgbClr>
                </a:outerShdw>
              </a:effectLst>
            </a:endParaRPr>
          </a:p>
          <a:p>
            <a:pPr lvl="0">
              <a:spcBef>
                <a:spcPct val="20000"/>
              </a:spcBef>
            </a:pPr>
            <a:r>
              <a:rPr lang="en-US" sz="2800" b="1" dirty="0">
                <a:effectLst>
                  <a:outerShdw blurRad="38100" dist="38100" dir="2700000" algn="tl">
                    <a:srgbClr val="000000">
                      <a:alpha val="43137"/>
                    </a:srgbClr>
                  </a:outerShdw>
                </a:effectLst>
              </a:rPr>
              <a:t>	(Go – wash)</a:t>
            </a:r>
          </a:p>
          <a:p>
            <a:pPr lvl="0">
              <a:spcBef>
                <a:spcPct val="20000"/>
              </a:spcBef>
            </a:pPr>
            <a:r>
              <a:rPr lang="en-US" sz="2800" b="1" dirty="0">
                <a:effectLst>
                  <a:outerShdw blurRad="38100" dist="38100" dir="2700000" algn="tl">
                    <a:srgbClr val="000000">
                      <a:alpha val="43137"/>
                    </a:srgbClr>
                  </a:outerShdw>
                </a:effectLst>
              </a:rPr>
              <a:t>3. Luke 3:7-18 – John the Baptist</a:t>
            </a:r>
          </a:p>
          <a:p>
            <a:pPr lvl="0">
              <a:spcBef>
                <a:spcPct val="20000"/>
              </a:spcBef>
            </a:pPr>
            <a:r>
              <a:rPr lang="en-US" sz="2800" b="1" dirty="0">
                <a:effectLst>
                  <a:outerShdw blurRad="38100" dist="38100" dir="2700000" algn="tl">
                    <a:srgbClr val="000000">
                      <a:alpha val="43137"/>
                    </a:srgbClr>
                  </a:outerShdw>
                </a:effectLst>
              </a:rPr>
              <a:t>	(Repent – produce fruit)</a:t>
            </a:r>
          </a:p>
          <a:p>
            <a:pPr lvl="0">
              <a:spcBef>
                <a:spcPct val="20000"/>
              </a:spcBef>
            </a:pPr>
            <a:r>
              <a:rPr lang="en-US" sz="2800" b="1" dirty="0">
                <a:effectLst>
                  <a:outerShdw blurRad="38100" dist="38100" dir="2700000" algn="tl">
                    <a:srgbClr val="000000">
                      <a:alpha val="43137"/>
                    </a:srgbClr>
                  </a:outerShdw>
                </a:effectLst>
              </a:rPr>
              <a:t>4. Matthew 7: 17-20; 24-27 – Jesus</a:t>
            </a:r>
          </a:p>
          <a:p>
            <a:pPr lvl="0">
              <a:spcBef>
                <a:spcPct val="20000"/>
              </a:spcBef>
            </a:pPr>
            <a:r>
              <a:rPr lang="en-US" sz="2800" b="1" dirty="0">
                <a:effectLst>
                  <a:outerShdw blurRad="38100" dist="38100" dir="2700000" algn="tl">
                    <a:srgbClr val="000000">
                      <a:alpha val="43137"/>
                    </a:srgbClr>
                  </a:outerShdw>
                </a:effectLst>
              </a:rPr>
              <a:t>	(Produce good fruit – Build on the Rock)</a:t>
            </a:r>
          </a:p>
        </p:txBody>
      </p:sp>
    </p:spTree>
    <p:extLst>
      <p:ext uri="{BB962C8B-B14F-4D97-AF65-F5344CB8AC3E}">
        <p14:creationId xmlns:p14="http://schemas.microsoft.com/office/powerpoint/2010/main" val="189133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95325"/>
            <a:ext cx="8610600" cy="1752600"/>
          </a:xfrm>
        </p:spPr>
        <p:txBody>
          <a:bodyPr>
            <a:normAutofit/>
          </a:bodyPr>
          <a:lstStyle/>
          <a:p>
            <a:pPr marL="0" indent="0">
              <a:buNone/>
            </a:pPr>
            <a:r>
              <a:rPr lang="en-US" sz="2800" b="1" dirty="0">
                <a:effectLst>
                  <a:outerShdw blurRad="38100" dist="38100" dir="2700000" algn="tl">
                    <a:srgbClr val="000000">
                      <a:alpha val="43137"/>
                    </a:srgbClr>
                  </a:outerShdw>
                </a:effectLst>
              </a:rPr>
              <a:t>Homework is vital to turn the talk of the session into </a:t>
            </a:r>
            <a:r>
              <a:rPr lang="en-US" sz="2800" u="sng" dirty="0">
                <a:effectLst>
                  <a:outerShdw blurRad="38100" dist="38100" dir="2700000" algn="tl">
                    <a:srgbClr val="000000">
                      <a:alpha val="43137"/>
                    </a:srgbClr>
                  </a:outerShdw>
                </a:effectLst>
                <a:latin typeface="Arial Black" panose="020B0A04020102090204" pitchFamily="34" charset="0"/>
              </a:rPr>
              <a:t>action</a:t>
            </a:r>
            <a:r>
              <a:rPr lang="en-US" sz="2800" b="1" dirty="0">
                <a:effectLst>
                  <a:outerShdw blurRad="38100" dist="38100" dir="2700000" algn="tl">
                    <a:srgbClr val="000000">
                      <a:alpha val="43137"/>
                    </a:srgbClr>
                  </a:outerShdw>
                </a:effectLst>
              </a:rPr>
              <a:t>. Talk alone is only therapy.</a:t>
            </a:r>
          </a:p>
        </p:txBody>
      </p:sp>
      <p:sp>
        <p:nvSpPr>
          <p:cNvPr id="4" name="TextBox 3"/>
          <p:cNvSpPr txBox="1"/>
          <p:nvPr/>
        </p:nvSpPr>
        <p:spPr>
          <a:xfrm>
            <a:off x="76200" y="-8870"/>
            <a:ext cx="8534400" cy="523220"/>
          </a:xfrm>
          <a:prstGeom prst="rect">
            <a:avLst/>
          </a:prstGeom>
          <a:noFill/>
        </p:spPr>
        <p:txBody>
          <a:bodyPr wrap="square" rtlCol="0">
            <a:spAutoFit/>
          </a:bodyPr>
          <a:lstStyle/>
          <a:p>
            <a:r>
              <a:rPr lang="en-US" sz="2800" b="1" u="sng" dirty="0">
                <a:effectLst>
                  <a:outerShdw blurRad="38100" dist="38100" dir="2700000" algn="tl">
                    <a:srgbClr val="000000">
                      <a:alpha val="43137"/>
                    </a:srgbClr>
                  </a:outerShdw>
                </a:effectLst>
              </a:rPr>
              <a:t>DO: Why Give Homework?</a:t>
            </a:r>
          </a:p>
        </p:txBody>
      </p:sp>
      <p:sp>
        <p:nvSpPr>
          <p:cNvPr id="7" name="Content Placeholder 2"/>
          <p:cNvSpPr txBox="1">
            <a:spLocks/>
          </p:cNvSpPr>
          <p:nvPr/>
        </p:nvSpPr>
        <p:spPr>
          <a:xfrm>
            <a:off x="723900" y="1809750"/>
            <a:ext cx="8458200" cy="11430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800" b="1" dirty="0">
                <a:effectLst>
                  <a:outerShdw blurRad="38100" dist="38100" dir="2700000" algn="tl">
                    <a:srgbClr val="000000">
                      <a:alpha val="43137"/>
                    </a:srgbClr>
                  </a:outerShdw>
                </a:effectLst>
              </a:rPr>
              <a:t>When homework is given, counseling goes </a:t>
            </a:r>
            <a:r>
              <a:rPr lang="en-US" sz="2800" dirty="0">
                <a:effectLst>
                  <a:outerShdw blurRad="38100" dist="38100" dir="2700000" algn="tl">
                    <a:srgbClr val="000000">
                      <a:alpha val="43137"/>
                    </a:srgbClr>
                  </a:outerShdw>
                </a:effectLst>
                <a:latin typeface="Arial Black" panose="020B0A04020102090204" pitchFamily="34" charset="0"/>
              </a:rPr>
              <a:t>faster</a:t>
            </a:r>
            <a:r>
              <a:rPr lang="en-US" sz="2800" b="1" dirty="0">
                <a:effectLst>
                  <a:outerShdw blurRad="38100" dist="38100" dir="2700000" algn="tl">
                    <a:srgbClr val="000000">
                      <a:alpha val="43137"/>
                    </a:srgbClr>
                  </a:outerShdw>
                </a:effectLst>
              </a:rPr>
              <a:t> </a:t>
            </a:r>
          </a:p>
        </p:txBody>
      </p:sp>
      <p:sp>
        <p:nvSpPr>
          <p:cNvPr id="5" name="Content Placeholder 2"/>
          <p:cNvSpPr txBox="1">
            <a:spLocks/>
          </p:cNvSpPr>
          <p:nvPr/>
        </p:nvSpPr>
        <p:spPr>
          <a:xfrm>
            <a:off x="771525" y="2381250"/>
            <a:ext cx="8610600" cy="1143000"/>
          </a:xfrm>
          <a:prstGeom prst="rect">
            <a:avLst/>
          </a:prstGeom>
        </p:spPr>
        <p:txBody>
          <a:bodyPr vert="horz" lIns="91440" tIns="45720" rIns="91440" bIns="45720" rtlCol="0">
            <a:noAutofit/>
          </a:bodyPr>
          <a:lstStyle/>
          <a:p>
            <a:pPr marL="514350" lvl="0" indent="-514350">
              <a:spcBef>
                <a:spcPct val="20000"/>
              </a:spcBef>
              <a:buFont typeface="+mj-lt"/>
              <a:buAutoNum type="alphaLcPeriod"/>
            </a:pPr>
            <a:r>
              <a:rPr lang="en-US" sz="2800" b="1" dirty="0">
                <a:effectLst>
                  <a:outerShdw blurRad="38100" dist="38100" dir="2700000" algn="tl">
                    <a:srgbClr val="000000">
                      <a:alpha val="43137"/>
                    </a:srgbClr>
                  </a:outerShdw>
                </a:effectLst>
              </a:rPr>
              <a:t>Work is not stopped at the end of the session, but is continued through the week.</a:t>
            </a:r>
          </a:p>
        </p:txBody>
      </p:sp>
      <p:sp>
        <p:nvSpPr>
          <p:cNvPr id="6" name="Content Placeholder 2"/>
          <p:cNvSpPr txBox="1">
            <a:spLocks/>
          </p:cNvSpPr>
          <p:nvPr/>
        </p:nvSpPr>
        <p:spPr>
          <a:xfrm>
            <a:off x="771525" y="3333750"/>
            <a:ext cx="8610600" cy="13716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2"/>
            </a:pPr>
            <a:r>
              <a:rPr lang="en-US" sz="2800" b="1" dirty="0">
                <a:effectLst>
                  <a:outerShdw blurRad="38100" dist="38100" dir="2700000" algn="tl">
                    <a:srgbClr val="000000">
                      <a:alpha val="43137"/>
                    </a:srgbClr>
                  </a:outerShdw>
                </a:effectLst>
              </a:rPr>
              <a:t>Counselees are not dependent on the counselor.</a:t>
            </a:r>
          </a:p>
          <a:p>
            <a:pPr marL="514350" lvl="0" indent="-514350">
              <a:spcBef>
                <a:spcPct val="20000"/>
              </a:spcBef>
              <a:buFont typeface="+mj-lt"/>
              <a:buAutoNum type="alphaLcPeriod" startAt="2"/>
            </a:pPr>
            <a:endParaRPr lang="en-US" sz="2800" b="1" dirty="0">
              <a:effectLst>
                <a:outerShdw blurRad="38100" dist="38100" dir="2700000" algn="tl">
                  <a:srgbClr val="000000">
                    <a:alpha val="43137"/>
                  </a:srgbClr>
                </a:outerShdw>
              </a:effectLst>
            </a:endParaRPr>
          </a:p>
        </p:txBody>
      </p:sp>
      <p:sp>
        <p:nvSpPr>
          <p:cNvPr id="8" name="Content Placeholder 2">
            <a:extLst>
              <a:ext uri="{FF2B5EF4-FFF2-40B4-BE49-F238E27FC236}">
                <a16:creationId xmlns:a16="http://schemas.microsoft.com/office/drawing/2014/main" id="{036BD92D-2C28-4220-BC7E-C904D5DD60D4}"/>
              </a:ext>
            </a:extLst>
          </p:cNvPr>
          <p:cNvSpPr txBox="1">
            <a:spLocks/>
          </p:cNvSpPr>
          <p:nvPr/>
        </p:nvSpPr>
        <p:spPr>
          <a:xfrm>
            <a:off x="771525" y="3905250"/>
            <a:ext cx="8610600" cy="11430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3"/>
            </a:pPr>
            <a:r>
              <a:rPr lang="en-US" sz="2800" b="1" dirty="0">
                <a:effectLst>
                  <a:outerShdw blurRad="38100" dist="38100" dir="2700000" algn="tl">
                    <a:srgbClr val="000000">
                      <a:alpha val="43137"/>
                    </a:srgbClr>
                  </a:outerShdw>
                </a:effectLst>
              </a:rPr>
              <a:t>Our people learn to take personal responsibility.</a:t>
            </a:r>
          </a:p>
        </p:txBody>
      </p:sp>
      <p:sp>
        <p:nvSpPr>
          <p:cNvPr id="9" name="Content Placeholder 2">
            <a:extLst>
              <a:ext uri="{FF2B5EF4-FFF2-40B4-BE49-F238E27FC236}">
                <a16:creationId xmlns:a16="http://schemas.microsoft.com/office/drawing/2014/main" id="{9458DA4B-9187-4473-8A71-DFDB91630268}"/>
              </a:ext>
            </a:extLst>
          </p:cNvPr>
          <p:cNvSpPr txBox="1">
            <a:spLocks/>
          </p:cNvSpPr>
          <p:nvPr/>
        </p:nvSpPr>
        <p:spPr>
          <a:xfrm>
            <a:off x="809625" y="4591050"/>
            <a:ext cx="8382000" cy="13716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4"/>
            </a:pPr>
            <a:r>
              <a:rPr lang="en-US" sz="2800" b="1" dirty="0">
                <a:effectLst>
                  <a:outerShdw blurRad="38100" dist="38100" dir="2700000" algn="tl">
                    <a:srgbClr val="000000">
                      <a:alpha val="43137"/>
                    </a:srgbClr>
                  </a:outerShdw>
                </a:effectLst>
              </a:rPr>
              <a:t>People see the changing power of God’s Word.</a:t>
            </a:r>
          </a:p>
        </p:txBody>
      </p:sp>
      <p:sp>
        <p:nvSpPr>
          <p:cNvPr id="10" name="Content Placeholder 2">
            <a:extLst>
              <a:ext uri="{FF2B5EF4-FFF2-40B4-BE49-F238E27FC236}">
                <a16:creationId xmlns:a16="http://schemas.microsoft.com/office/drawing/2014/main" id="{B5501178-F0BF-496D-AE2E-2B6A80BF1F88}"/>
              </a:ext>
            </a:extLst>
          </p:cNvPr>
          <p:cNvSpPr txBox="1">
            <a:spLocks/>
          </p:cNvSpPr>
          <p:nvPr/>
        </p:nvSpPr>
        <p:spPr>
          <a:xfrm>
            <a:off x="809625" y="5219700"/>
            <a:ext cx="8382000" cy="13716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5"/>
            </a:pPr>
            <a:r>
              <a:rPr lang="en-US" sz="2800" b="1" dirty="0">
                <a:effectLst>
                  <a:outerShdw blurRad="38100" dist="38100" dir="2700000" algn="tl">
                    <a:srgbClr val="000000">
                      <a:alpha val="43137"/>
                    </a:srgbClr>
                  </a:outerShdw>
                </a:effectLst>
              </a:rPr>
              <a:t>People learn the value of prayer.</a:t>
            </a:r>
          </a:p>
        </p:txBody>
      </p:sp>
      <p:sp>
        <p:nvSpPr>
          <p:cNvPr id="11" name="Content Placeholder 2">
            <a:extLst>
              <a:ext uri="{FF2B5EF4-FFF2-40B4-BE49-F238E27FC236}">
                <a16:creationId xmlns:a16="http://schemas.microsoft.com/office/drawing/2014/main" id="{41512165-54FC-49F8-957C-AC2ED910F0A2}"/>
              </a:ext>
            </a:extLst>
          </p:cNvPr>
          <p:cNvSpPr txBox="1">
            <a:spLocks/>
          </p:cNvSpPr>
          <p:nvPr/>
        </p:nvSpPr>
        <p:spPr>
          <a:xfrm>
            <a:off x="771525" y="5905500"/>
            <a:ext cx="8382000" cy="12192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6"/>
            </a:pPr>
            <a:r>
              <a:rPr lang="en-US" sz="2800" b="1" dirty="0">
                <a:effectLst>
                  <a:outerShdw blurRad="38100" dist="38100" dir="2700000" algn="tl">
                    <a:srgbClr val="000000">
                      <a:alpha val="43137"/>
                    </a:srgbClr>
                  </a:outerShdw>
                </a:effectLst>
              </a:rPr>
              <a:t>Our people can readily gauge their own progress.</a:t>
            </a:r>
          </a:p>
        </p:txBody>
      </p:sp>
    </p:spTree>
    <p:extLst>
      <p:ext uri="{BB962C8B-B14F-4D97-AF65-F5344CB8AC3E}">
        <p14:creationId xmlns:p14="http://schemas.microsoft.com/office/powerpoint/2010/main" val="82012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5"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linds(horizontal)">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linds(horizontal)">
                                      <p:cBhvr>
                                        <p:cTn id="29" dur="500"/>
                                        <p:tgtEl>
                                          <p:spTgt spid="6"/>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linds(horizont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linds(horizont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linds(horizontal)">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blinds(horizontal)">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P spid="5" grpId="0"/>
      <p:bldP spid="6" grpId="0"/>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09600"/>
            <a:ext cx="8382000" cy="5232202"/>
          </a:xfrm>
          <a:prstGeom prst="rect">
            <a:avLst/>
          </a:prstGeom>
          <a:noFill/>
        </p:spPr>
        <p:txBody>
          <a:bodyPr wrap="square" rtlCol="0">
            <a:spAutoFit/>
          </a:bodyPr>
          <a:lstStyle/>
          <a:p>
            <a:pPr algn="ctr"/>
            <a:r>
              <a:rPr lang="en-US" sz="6600" b="1" dirty="0">
                <a:effectLst>
                  <a:outerShdw blurRad="38100" dist="38100" dir="2700000" algn="tl">
                    <a:srgbClr val="000000">
                      <a:alpha val="43137"/>
                    </a:srgbClr>
                  </a:outerShdw>
                </a:effectLst>
              </a:rPr>
              <a:t>KEY ELEMENTS IN THE BIBLICAL COUNSELING RELATIONSHIP </a:t>
            </a:r>
          </a:p>
          <a:p>
            <a:pPr algn="ctr"/>
            <a:endParaRPr lang="en-US" sz="4800" b="1" dirty="0">
              <a:effectLst>
                <a:outerShdw blurRad="38100" dist="38100" dir="2700000" algn="tl">
                  <a:srgbClr val="000000">
                    <a:alpha val="43137"/>
                  </a:srgbClr>
                </a:outerShdw>
              </a:effectLst>
            </a:endParaRPr>
          </a:p>
          <a:p>
            <a:pPr algn="ctr"/>
            <a:r>
              <a:rPr lang="en-US" sz="8800" b="1" dirty="0">
                <a:effectLst>
                  <a:outerShdw blurRad="38100" dist="38100" dir="2700000" algn="tl">
                    <a:srgbClr val="000000">
                      <a:alpha val="43137"/>
                    </a:srgbClr>
                  </a:outerShdw>
                </a:effectLst>
              </a:rPr>
              <a:t>KNOW</a:t>
            </a:r>
          </a:p>
        </p:txBody>
      </p:sp>
    </p:spTree>
  </p:cSld>
  <p:clrMapOvr>
    <a:masterClrMapping/>
  </p:clrMapOvr>
  <p:transition>
    <p:pull dir="l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166" y="990600"/>
            <a:ext cx="9619957" cy="1295400"/>
          </a:xfrm>
        </p:spPr>
        <p:txBody>
          <a:bodyPr>
            <a:noAutofit/>
          </a:bodyPr>
          <a:lstStyle/>
          <a:p>
            <a:pPr marL="514350" indent="-514350">
              <a:buFont typeface="+mj-lt"/>
              <a:buAutoNum type="alphaUcPeriod" startAt="2"/>
            </a:pPr>
            <a:r>
              <a:rPr lang="en-US" sz="2800" b="1" dirty="0">
                <a:effectLst>
                  <a:outerShdw blurRad="38100" dist="38100" dir="2700000" algn="tl">
                    <a:srgbClr val="000000">
                      <a:alpha val="43137"/>
                    </a:srgbClr>
                  </a:outerShdw>
                </a:effectLst>
              </a:rPr>
              <a:t>Homework gives </a:t>
            </a:r>
            <a:r>
              <a:rPr lang="en-US" sz="2800" b="1" u="sng" dirty="0">
                <a:effectLst>
                  <a:outerShdw blurRad="38100" dist="38100" dir="2700000" algn="tl">
                    <a:srgbClr val="000000">
                      <a:alpha val="43137"/>
                    </a:srgbClr>
                  </a:outerShdw>
                </a:effectLst>
              </a:rPr>
              <a:t>hope</a:t>
            </a:r>
            <a:r>
              <a:rPr lang="en-US" sz="2800" b="1" dirty="0">
                <a:effectLst>
                  <a:outerShdw blurRad="38100" dist="38100" dir="2700000" algn="tl">
                    <a:srgbClr val="000000">
                      <a:alpha val="43137"/>
                    </a:srgbClr>
                  </a:outerShdw>
                </a:effectLst>
              </a:rPr>
              <a:t> as it says you believe things can be </a:t>
            </a:r>
            <a:r>
              <a:rPr lang="en-US" sz="2800" dirty="0">
                <a:effectLst>
                  <a:outerShdw blurRad="38100" dist="38100" dir="2700000" algn="tl">
                    <a:srgbClr val="000000">
                      <a:alpha val="43137"/>
                    </a:srgbClr>
                  </a:outerShdw>
                </a:effectLst>
                <a:latin typeface="Arial Black" panose="020B0A04020102090204" pitchFamily="34" charset="0"/>
              </a:rPr>
              <a:t>different</a:t>
            </a:r>
            <a:r>
              <a:rPr lang="en-US" sz="2800" b="1" dirty="0">
                <a:effectLst>
                  <a:outerShdw blurRad="38100" dist="38100" dir="2700000" algn="tl">
                    <a:srgbClr val="000000">
                      <a:alpha val="43137"/>
                    </a:srgbClr>
                  </a:outerShdw>
                </a:effectLst>
              </a:rPr>
              <a:t> today.</a:t>
            </a:r>
          </a:p>
          <a:p>
            <a:pPr marL="0" indent="0">
              <a:buNone/>
            </a:pPr>
            <a:endParaRPr lang="en-US" sz="2800" b="1" dirty="0">
              <a:effectLst>
                <a:outerShdw blurRad="38100" dist="38100" dir="2700000" algn="tl">
                  <a:srgbClr val="000000">
                    <a:alpha val="43137"/>
                  </a:srgbClr>
                </a:outerShdw>
              </a:effectLst>
            </a:endParaRPr>
          </a:p>
          <a:p>
            <a:pPr marL="0" indent="0">
              <a:buNone/>
            </a:pPr>
            <a:r>
              <a:rPr lang="en-US" sz="2800" b="1" dirty="0">
                <a:effectLst>
                  <a:outerShdw blurRad="38100" dist="38100" dir="2700000" algn="tl">
                    <a:srgbClr val="000000">
                      <a:alpha val="43137"/>
                    </a:srgbClr>
                  </a:outerShdw>
                </a:effectLst>
              </a:rPr>
              <a:t>C. Other reasons:</a:t>
            </a:r>
          </a:p>
          <a:p>
            <a:pPr marL="1257300" lvl="2" indent="-457200">
              <a:buAutoNum type="arabicPeriod"/>
            </a:pPr>
            <a:r>
              <a:rPr lang="en-US" sz="2800" b="1" dirty="0">
                <a:effectLst>
                  <a:outerShdw blurRad="38100" dist="38100" dir="2700000" algn="tl">
                    <a:srgbClr val="000000">
                      <a:alpha val="43137"/>
                    </a:srgbClr>
                  </a:outerShdw>
                </a:effectLst>
              </a:rPr>
              <a:t>Teach them the </a:t>
            </a:r>
            <a:r>
              <a:rPr lang="en-US" sz="2800" b="1" u="sng" dirty="0">
                <a:effectLst>
                  <a:outerShdw blurRad="38100" dist="38100" dir="2700000" algn="tl">
                    <a:srgbClr val="000000">
                      <a:alpha val="43137"/>
                    </a:srgbClr>
                  </a:outerShdw>
                </a:effectLst>
              </a:rPr>
              <a:t>knowledge</a:t>
            </a:r>
            <a:r>
              <a:rPr lang="en-US" sz="2800" b="1" dirty="0">
                <a:effectLst>
                  <a:outerShdw blurRad="38100" dist="38100" dir="2700000" algn="tl">
                    <a:srgbClr val="000000">
                      <a:alpha val="43137"/>
                    </a:srgbClr>
                  </a:outerShdw>
                </a:effectLst>
              </a:rPr>
              <a:t> necessary to rightly respond and how to biblically handle their challenges.</a:t>
            </a:r>
          </a:p>
          <a:p>
            <a:pPr marL="1257300" lvl="2" indent="-457200">
              <a:buAutoNum type="arabicPeriod"/>
            </a:pPr>
            <a:r>
              <a:rPr lang="en-US" sz="2800" b="1" dirty="0">
                <a:effectLst>
                  <a:outerShdw blurRad="38100" dist="38100" dir="2700000" algn="tl">
                    <a:srgbClr val="000000">
                      <a:alpha val="43137"/>
                    </a:srgbClr>
                  </a:outerShdw>
                </a:effectLst>
              </a:rPr>
              <a:t>Train them </a:t>
            </a:r>
            <a:r>
              <a:rPr lang="en-US" sz="2800" b="1" u="sng" dirty="0">
                <a:effectLst>
                  <a:outerShdw blurRad="38100" dist="38100" dir="2700000" algn="tl">
                    <a:srgbClr val="000000">
                      <a:alpha val="43137"/>
                    </a:srgbClr>
                  </a:outerShdw>
                </a:effectLst>
              </a:rPr>
              <a:t>how</a:t>
            </a:r>
            <a:r>
              <a:rPr lang="en-US" sz="2800" b="1" dirty="0">
                <a:effectLst>
                  <a:outerShdw blurRad="38100" dist="38100" dir="2700000" algn="tl">
                    <a:srgbClr val="000000">
                      <a:alpha val="43137"/>
                    </a:srgbClr>
                  </a:outerShdw>
                </a:effectLst>
              </a:rPr>
              <a:t> to respond to their challenges, conflicts, and obstacles.</a:t>
            </a:r>
          </a:p>
          <a:p>
            <a:pPr marL="1257300" lvl="2" indent="-457200">
              <a:buAutoNum type="arabicPeriod"/>
            </a:pPr>
            <a:r>
              <a:rPr lang="en-US" sz="2800" b="1" dirty="0">
                <a:effectLst>
                  <a:outerShdw blurRad="38100" dist="38100" dir="2700000" algn="tl">
                    <a:srgbClr val="000000">
                      <a:alpha val="43137"/>
                    </a:srgbClr>
                  </a:outerShdw>
                </a:effectLst>
              </a:rPr>
              <a:t>Homework helps to </a:t>
            </a:r>
            <a:r>
              <a:rPr lang="en-US" sz="2800" b="1" u="sng" dirty="0">
                <a:effectLst>
                  <a:outerShdw blurRad="38100" dist="38100" dir="2700000" algn="tl">
                    <a:srgbClr val="000000">
                      <a:alpha val="43137"/>
                    </a:srgbClr>
                  </a:outerShdw>
                </a:effectLst>
              </a:rPr>
              <a:t>learn Scripture imperatives </a:t>
            </a:r>
            <a:r>
              <a:rPr lang="en-US" sz="2800" b="1" dirty="0">
                <a:effectLst>
                  <a:outerShdw blurRad="38100" dist="38100" dir="2700000" algn="tl">
                    <a:srgbClr val="000000">
                      <a:alpha val="43137"/>
                    </a:srgbClr>
                  </a:outerShdw>
                </a:effectLst>
              </a:rPr>
              <a:t> –  what, how, and why of putting off the old man, being renewed in the spirit of the mind, and putting on the new man (Eph. 4:22-24). </a:t>
            </a:r>
          </a:p>
        </p:txBody>
      </p:sp>
      <p:sp>
        <p:nvSpPr>
          <p:cNvPr id="4" name="TextBox 3"/>
          <p:cNvSpPr txBox="1"/>
          <p:nvPr/>
        </p:nvSpPr>
        <p:spPr>
          <a:xfrm>
            <a:off x="7034" y="152400"/>
            <a:ext cx="8534400" cy="677108"/>
          </a:xfrm>
          <a:prstGeom prst="rect">
            <a:avLst/>
          </a:prstGeom>
          <a:noFill/>
        </p:spPr>
        <p:txBody>
          <a:bodyPr wrap="square" rtlCol="0">
            <a:spAutoFit/>
          </a:bodyPr>
          <a:lstStyle/>
          <a:p>
            <a:r>
              <a:rPr lang="en-US" sz="3800" b="1" u="sng" dirty="0">
                <a:effectLst>
                  <a:outerShdw blurRad="38100" dist="38100" dir="2700000" algn="tl">
                    <a:srgbClr val="000000">
                      <a:alpha val="43137"/>
                    </a:srgbClr>
                  </a:outerShdw>
                </a:effectLst>
              </a:rPr>
              <a:t>IV.   DO: Why Give Homework?</a:t>
            </a:r>
          </a:p>
        </p:txBody>
      </p:sp>
    </p:spTree>
    <p:extLst>
      <p:ext uri="{BB962C8B-B14F-4D97-AF65-F5344CB8AC3E}">
        <p14:creationId xmlns:p14="http://schemas.microsoft.com/office/powerpoint/2010/main" val="384331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vertical)">
                                      <p:cBhvr>
                                        <p:cTn id="12" dur="500"/>
                                        <p:tgtEl>
                                          <p:spTgt spid="3">
                                            <p:txEl>
                                              <p:pRg st="2" end="2"/>
                                            </p:txEl>
                                          </p:spTgt>
                                        </p:tgtEl>
                                      </p:cBhvr>
                                    </p:animEffect>
                                  </p:childTnLst>
                                </p:cTn>
                              </p:par>
                              <p:par>
                                <p:cTn id="13" presetID="3" presetClass="entr" presetSubtype="5"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vertical)">
                                      <p:cBhvr>
                                        <p:cTn id="15" dur="500"/>
                                        <p:tgtEl>
                                          <p:spTgt spid="3">
                                            <p:txEl>
                                              <p:pRg st="3" end="3"/>
                                            </p:txEl>
                                          </p:spTgt>
                                        </p:tgtEl>
                                      </p:cBhvr>
                                    </p:animEffect>
                                  </p:childTnLst>
                                </p:cTn>
                              </p:par>
                              <p:par>
                                <p:cTn id="16" presetID="3" presetClass="entr" presetSubtype="5"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vertical)">
                                      <p:cBhvr>
                                        <p:cTn id="18" dur="500"/>
                                        <p:tgtEl>
                                          <p:spTgt spid="3">
                                            <p:txEl>
                                              <p:pRg st="4" end="4"/>
                                            </p:txEl>
                                          </p:spTgt>
                                        </p:tgtEl>
                                      </p:cBhvr>
                                    </p:animEffect>
                                  </p:childTnLst>
                                </p:cTn>
                              </p:par>
                              <p:par>
                                <p:cTn id="19" presetID="3" presetClass="entr" presetSubtype="5"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vertical)">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10600" cy="1752600"/>
          </a:xfrm>
        </p:spPr>
        <p:txBody>
          <a:bodyPr>
            <a:normAutofit/>
          </a:bodyPr>
          <a:lstStyle/>
          <a:p>
            <a:pPr marL="0" indent="0">
              <a:buNone/>
            </a:pPr>
            <a:r>
              <a:rPr lang="en-US" sz="2800" b="1" dirty="0">
                <a:effectLst>
                  <a:outerShdw blurRad="38100" dist="38100" dir="2700000" algn="tl">
                    <a:srgbClr val="000000">
                      <a:alpha val="43137"/>
                    </a:srgbClr>
                  </a:outerShdw>
                </a:effectLst>
              </a:rPr>
              <a:t>Learning Scriptural teaching formulates a pathway in the </a:t>
            </a:r>
            <a:r>
              <a:rPr lang="en-US" sz="2800" u="sng" dirty="0">
                <a:effectLst>
                  <a:outerShdw blurRad="38100" dist="38100" dir="2700000" algn="tl">
                    <a:srgbClr val="000000">
                      <a:alpha val="43137"/>
                    </a:srgbClr>
                  </a:outerShdw>
                </a:effectLst>
                <a:latin typeface="Arial Black" panose="020B0A04020102090204" pitchFamily="34" charset="0"/>
              </a:rPr>
              <a:t>mind</a:t>
            </a:r>
            <a:r>
              <a:rPr lang="en-US" sz="2800" b="1" dirty="0">
                <a:effectLst>
                  <a:outerShdw blurRad="38100" dist="38100" dir="2700000" algn="tl">
                    <a:srgbClr val="000000">
                      <a:alpha val="43137"/>
                    </a:srgbClr>
                  </a:outerShdw>
                </a:effectLst>
              </a:rPr>
              <a:t>; then an applicable, hands-on methodology brings about a paradigm for change.</a:t>
            </a:r>
          </a:p>
        </p:txBody>
      </p:sp>
      <p:sp>
        <p:nvSpPr>
          <p:cNvPr id="4" name="TextBox 3"/>
          <p:cNvSpPr txBox="1"/>
          <p:nvPr/>
        </p:nvSpPr>
        <p:spPr>
          <a:xfrm>
            <a:off x="304800" y="304800"/>
            <a:ext cx="8534400" cy="523220"/>
          </a:xfrm>
          <a:prstGeom prst="rect">
            <a:avLst/>
          </a:prstGeom>
          <a:noFill/>
        </p:spPr>
        <p:txBody>
          <a:bodyPr wrap="square" rtlCol="0">
            <a:spAutoFit/>
          </a:bodyPr>
          <a:lstStyle/>
          <a:p>
            <a:r>
              <a:rPr lang="en-US" sz="2800" b="1" u="sng" dirty="0">
                <a:effectLst>
                  <a:outerShdw blurRad="38100" dist="38100" dir="2700000" algn="tl">
                    <a:srgbClr val="000000">
                      <a:alpha val="43137"/>
                    </a:srgbClr>
                  </a:outerShdw>
                </a:effectLst>
              </a:rPr>
              <a:t>DO: What Does Homework Look Like?</a:t>
            </a:r>
          </a:p>
        </p:txBody>
      </p:sp>
      <p:sp>
        <p:nvSpPr>
          <p:cNvPr id="7" name="Content Placeholder 2"/>
          <p:cNvSpPr txBox="1">
            <a:spLocks/>
          </p:cNvSpPr>
          <p:nvPr/>
        </p:nvSpPr>
        <p:spPr>
          <a:xfrm>
            <a:off x="609600" y="2667000"/>
            <a:ext cx="8458200" cy="18288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800" b="1" dirty="0">
                <a:effectLst>
                  <a:outerShdw blurRad="38100" dist="38100" dir="2700000" algn="tl">
                    <a:srgbClr val="000000">
                      <a:alpha val="43137"/>
                    </a:srgbClr>
                  </a:outerShdw>
                </a:effectLst>
              </a:rPr>
              <a:t>God says His Word must be hidden in hearts in order for sin not to take place (Psalm 119:11).</a:t>
            </a:r>
          </a:p>
        </p:txBody>
      </p:sp>
      <p:sp>
        <p:nvSpPr>
          <p:cNvPr id="8" name="Content Placeholder 2"/>
          <p:cNvSpPr txBox="1">
            <a:spLocks/>
          </p:cNvSpPr>
          <p:nvPr/>
        </p:nvSpPr>
        <p:spPr>
          <a:xfrm>
            <a:off x="609600" y="3848100"/>
            <a:ext cx="8458200" cy="1295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r>
              <a:rPr lang="en-US" sz="2800" b="1" dirty="0">
                <a:effectLst>
                  <a:outerShdw blurRad="38100" dist="38100" dir="2700000" algn="tl">
                    <a:srgbClr val="000000">
                      <a:alpha val="43137"/>
                    </a:srgbClr>
                  </a:outerShdw>
                </a:effectLst>
              </a:rPr>
              <a:t>Speaking of and meditating on God’s Word is necessary for success (Joshua 1:8).</a:t>
            </a:r>
          </a:p>
        </p:txBody>
      </p:sp>
      <p:sp>
        <p:nvSpPr>
          <p:cNvPr id="6" name="Content Placeholder 2">
            <a:extLst>
              <a:ext uri="{FF2B5EF4-FFF2-40B4-BE49-F238E27FC236}">
                <a16:creationId xmlns:a16="http://schemas.microsoft.com/office/drawing/2014/main" id="{AAFC1FC5-54BB-441E-B8F2-857D578962D4}"/>
              </a:ext>
            </a:extLst>
          </p:cNvPr>
          <p:cNvSpPr txBox="1">
            <a:spLocks/>
          </p:cNvSpPr>
          <p:nvPr/>
        </p:nvSpPr>
        <p:spPr>
          <a:xfrm>
            <a:off x="609600" y="4953000"/>
            <a:ext cx="8458200" cy="2743200"/>
          </a:xfrm>
          <a:prstGeom prst="rect">
            <a:avLst/>
          </a:prstGeom>
        </p:spPr>
        <p:txBody>
          <a:bodyPr vert="horz" lIns="91440" tIns="45720" rIns="91440" bIns="45720" rtlCol="0">
            <a:noAutofit/>
          </a:bodyPr>
          <a:lstStyle/>
          <a:p>
            <a:pPr marL="514350" lvl="0" indent="-514350">
              <a:spcBef>
                <a:spcPct val="20000"/>
              </a:spcBef>
              <a:buFont typeface="+mj-lt"/>
              <a:buAutoNum type="arabicPeriod" startAt="3"/>
            </a:pPr>
            <a:r>
              <a:rPr lang="en-US" sz="2800" b="1" dirty="0">
                <a:effectLst>
                  <a:outerShdw blurRad="38100" dist="38100" dir="2700000" algn="tl">
                    <a:srgbClr val="000000">
                      <a:alpha val="43137"/>
                    </a:srgbClr>
                  </a:outerShdw>
                </a:effectLst>
              </a:rPr>
              <a:t>As God </a:t>
            </a:r>
            <a:r>
              <a:rPr lang="en-US" sz="2800" u="sng" dirty="0">
                <a:effectLst>
                  <a:outerShdw blurRad="38100" dist="38100" dir="2700000" algn="tl">
                    <a:srgbClr val="000000">
                      <a:alpha val="43137"/>
                    </a:srgbClr>
                  </a:outerShdw>
                </a:effectLst>
                <a:latin typeface="Arial Black" panose="020B0A04020102090204" pitchFamily="34" charset="0"/>
              </a:rPr>
              <a:t>works</a:t>
            </a:r>
            <a:r>
              <a:rPr lang="en-US" sz="2800" b="1" dirty="0">
                <a:effectLst>
                  <a:outerShdw blurRad="38100" dist="38100" dir="2700000" algn="tl">
                    <a:srgbClr val="000000">
                      <a:alpha val="43137"/>
                    </a:srgbClr>
                  </a:outerShdw>
                </a:effectLst>
              </a:rPr>
              <a:t> in us, obedience to His Word is how we work out salvation (Philippians 2:12-13). Homework puts theology on the street. Homework is where the rubber hits the road.</a:t>
            </a:r>
          </a:p>
        </p:txBody>
      </p:sp>
    </p:spTree>
    <p:extLst>
      <p:ext uri="{BB962C8B-B14F-4D97-AF65-F5344CB8AC3E}">
        <p14:creationId xmlns:p14="http://schemas.microsoft.com/office/powerpoint/2010/main" val="25361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5"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linds(horizontal)">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linds(horizontal)">
                                      <p:cBhvr>
                                        <p:cTn id="24" dur="500"/>
                                        <p:tgtEl>
                                          <p:spTgt spid="8"/>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7" grpId="0"/>
      <p:bldP spid="8"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10600" cy="1828800"/>
          </a:xfrm>
        </p:spPr>
        <p:txBody>
          <a:bodyPr>
            <a:normAutofit/>
          </a:bodyPr>
          <a:lstStyle/>
          <a:p>
            <a:pPr marL="0" indent="0">
              <a:buNone/>
            </a:pPr>
            <a:r>
              <a:rPr lang="en-US" sz="2800" u="sng" dirty="0">
                <a:effectLst>
                  <a:outerShdw blurRad="38100" dist="38100" dir="2700000" algn="tl">
                    <a:srgbClr val="000000">
                      <a:alpha val="43137"/>
                    </a:srgbClr>
                  </a:outerShdw>
                </a:effectLst>
                <a:latin typeface="Arial Black" panose="020B0A04020102090204" pitchFamily="34" charset="0"/>
              </a:rPr>
              <a:t>Concrete</a:t>
            </a:r>
            <a:r>
              <a:rPr lang="en-US" sz="2800" b="1" dirty="0">
                <a:effectLst>
                  <a:outerShdw blurRad="38100" dist="38100" dir="2700000" algn="tl">
                    <a:srgbClr val="000000">
                      <a:alpha val="43137"/>
                    </a:srgbClr>
                  </a:outerShdw>
                </a:effectLst>
              </a:rPr>
              <a:t>, not abstract. Concrete homework is vital to change. To be concrete, homework must be:</a:t>
            </a:r>
          </a:p>
        </p:txBody>
      </p:sp>
      <p:sp>
        <p:nvSpPr>
          <p:cNvPr id="4" name="TextBox 3"/>
          <p:cNvSpPr txBox="1"/>
          <p:nvPr/>
        </p:nvSpPr>
        <p:spPr>
          <a:xfrm>
            <a:off x="304800" y="304800"/>
            <a:ext cx="8534400" cy="523220"/>
          </a:xfrm>
          <a:prstGeom prst="rect">
            <a:avLst/>
          </a:prstGeom>
          <a:noFill/>
        </p:spPr>
        <p:txBody>
          <a:bodyPr wrap="square" rtlCol="0">
            <a:spAutoFit/>
          </a:bodyPr>
          <a:lstStyle/>
          <a:p>
            <a:r>
              <a:rPr lang="en-US" sz="2800" b="1" u="sng" dirty="0">
                <a:effectLst>
                  <a:outerShdw blurRad="38100" dist="38100" dir="2700000" algn="tl">
                    <a:srgbClr val="000000">
                      <a:alpha val="43137"/>
                    </a:srgbClr>
                  </a:outerShdw>
                </a:effectLst>
              </a:rPr>
              <a:t>DO: What Does Homework Look Like?</a:t>
            </a:r>
          </a:p>
        </p:txBody>
      </p:sp>
      <p:sp>
        <p:nvSpPr>
          <p:cNvPr id="7" name="Content Placeholder 2"/>
          <p:cNvSpPr txBox="1">
            <a:spLocks/>
          </p:cNvSpPr>
          <p:nvPr/>
        </p:nvSpPr>
        <p:spPr>
          <a:xfrm>
            <a:off x="762000" y="2271713"/>
            <a:ext cx="81534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anose="020B0A04020102090204" pitchFamily="34" charset="0"/>
              </a:rPr>
              <a:t>Specific</a:t>
            </a:r>
          </a:p>
        </p:txBody>
      </p:sp>
      <p:sp>
        <p:nvSpPr>
          <p:cNvPr id="8" name="Content Placeholder 2"/>
          <p:cNvSpPr txBox="1">
            <a:spLocks/>
          </p:cNvSpPr>
          <p:nvPr/>
        </p:nvSpPr>
        <p:spPr>
          <a:xfrm>
            <a:off x="752475" y="2953405"/>
            <a:ext cx="8458200" cy="1295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anose="020B0A04020102090204" pitchFamily="34" charset="0"/>
              </a:rPr>
              <a:t>Practical</a:t>
            </a:r>
            <a:r>
              <a:rPr lang="en-US" sz="2800" b="1" dirty="0">
                <a:effectLst>
                  <a:outerShdw blurRad="38100" dist="38100" dir="2700000" algn="tl">
                    <a:srgbClr val="000000">
                      <a:alpha val="43137"/>
                    </a:srgbClr>
                  </a:outerShdw>
                </a:effectLst>
              </a:rPr>
              <a:t>: It must involve knowing and doing. Connect Bible study to daily life.</a:t>
            </a:r>
          </a:p>
        </p:txBody>
      </p:sp>
      <p:sp>
        <p:nvSpPr>
          <p:cNvPr id="6" name="Content Placeholder 2"/>
          <p:cNvSpPr txBox="1">
            <a:spLocks/>
          </p:cNvSpPr>
          <p:nvPr/>
        </p:nvSpPr>
        <p:spPr>
          <a:xfrm>
            <a:off x="742950" y="4072593"/>
            <a:ext cx="84582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3"/>
            </a:pPr>
            <a:r>
              <a:rPr lang="en-US" sz="2800" b="1" dirty="0">
                <a:effectLst>
                  <a:outerShdw blurRad="38100" dist="38100" dir="2700000" algn="tl">
                    <a:srgbClr val="000000">
                      <a:alpha val="43137"/>
                    </a:srgbClr>
                  </a:outerShdw>
                </a:effectLst>
              </a:rPr>
              <a:t>Robust with practice.</a:t>
            </a:r>
          </a:p>
        </p:txBody>
      </p:sp>
      <p:sp>
        <p:nvSpPr>
          <p:cNvPr id="9" name="Content Placeholder 2">
            <a:extLst>
              <a:ext uri="{FF2B5EF4-FFF2-40B4-BE49-F238E27FC236}">
                <a16:creationId xmlns:a16="http://schemas.microsoft.com/office/drawing/2014/main" id="{514E82A2-B4A8-450C-AADB-20AC2F204755}"/>
              </a:ext>
            </a:extLst>
          </p:cNvPr>
          <p:cNvSpPr txBox="1">
            <a:spLocks/>
          </p:cNvSpPr>
          <p:nvPr/>
        </p:nvSpPr>
        <p:spPr>
          <a:xfrm>
            <a:off x="742950" y="4720293"/>
            <a:ext cx="8458200" cy="1295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4"/>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anose="020B0A04020102090204" pitchFamily="34" charset="0"/>
              </a:rPr>
              <a:t>Personally</a:t>
            </a:r>
            <a:r>
              <a:rPr lang="en-US" sz="2800" b="1" dirty="0">
                <a:effectLst>
                  <a:outerShdw blurRad="38100" dist="38100" dir="2700000" algn="tl">
                    <a:srgbClr val="000000">
                      <a:alpha val="43137"/>
                    </a:srgbClr>
                  </a:outerShdw>
                </a:effectLst>
              </a:rPr>
              <a:t> tailored for each situation based on data gathered.</a:t>
            </a:r>
          </a:p>
        </p:txBody>
      </p:sp>
      <p:sp>
        <p:nvSpPr>
          <p:cNvPr id="10" name="Content Placeholder 2">
            <a:extLst>
              <a:ext uri="{FF2B5EF4-FFF2-40B4-BE49-F238E27FC236}">
                <a16:creationId xmlns:a16="http://schemas.microsoft.com/office/drawing/2014/main" id="{5F3A24D3-FFB8-441B-B1D6-B8EC6D9B34AE}"/>
              </a:ext>
            </a:extLst>
          </p:cNvPr>
          <p:cNvSpPr txBox="1">
            <a:spLocks/>
          </p:cNvSpPr>
          <p:nvPr/>
        </p:nvSpPr>
        <p:spPr>
          <a:xfrm>
            <a:off x="790575" y="5701368"/>
            <a:ext cx="8153400" cy="1371600"/>
          </a:xfrm>
          <a:prstGeom prst="rect">
            <a:avLst/>
          </a:prstGeom>
        </p:spPr>
        <p:txBody>
          <a:bodyPr vert="horz" lIns="91440" tIns="45720" rIns="91440" bIns="45720" rtlCol="0">
            <a:noAutofit/>
          </a:bodyPr>
          <a:lstStyle/>
          <a:p>
            <a:pPr marL="514350" lvl="0" indent="-514350">
              <a:spcBef>
                <a:spcPct val="20000"/>
              </a:spcBef>
              <a:buFont typeface="+mj-lt"/>
              <a:buAutoNum type="arabicPeriod" startAt="5"/>
            </a:pPr>
            <a:r>
              <a:rPr lang="en-US" sz="2800" b="1" dirty="0">
                <a:effectLst>
                  <a:outerShdw blurRad="38100" dist="38100" dir="2700000" algn="tl">
                    <a:srgbClr val="000000">
                      <a:alpha val="43137"/>
                    </a:srgbClr>
                  </a:outerShdw>
                </a:effectLst>
              </a:rPr>
              <a:t>Written – both in instruction and implementation (records).</a:t>
            </a:r>
            <a:endParaRPr lang="en-US" sz="2800" u="sng" dirty="0">
              <a:effectLst>
                <a:outerShdw blurRad="38100" dist="38100" dir="2700000" algn="tl">
                  <a:srgbClr val="000000">
                    <a:alpha val="43137"/>
                  </a:srgbClr>
                </a:outerShdw>
              </a:effectLst>
              <a:latin typeface="Arial Black" panose="020B0A04020102090204" pitchFamily="34" charset="0"/>
            </a:endParaRPr>
          </a:p>
        </p:txBody>
      </p:sp>
    </p:spTree>
    <p:extLst>
      <p:ext uri="{BB962C8B-B14F-4D97-AF65-F5344CB8AC3E}">
        <p14:creationId xmlns:p14="http://schemas.microsoft.com/office/powerpoint/2010/main" val="4026001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linds(horizontal)">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linds(horizontal)">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P spid="6" grpId="0"/>
      <p:bldP spid="9" grpId="0"/>
      <p:bldP spid="1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677108"/>
          </a:xfrm>
          <a:prstGeom prst="rect">
            <a:avLst/>
          </a:prstGeom>
          <a:noFill/>
        </p:spPr>
        <p:txBody>
          <a:bodyPr wrap="square" rtlCol="0">
            <a:spAutoFit/>
          </a:bodyPr>
          <a:lstStyle/>
          <a:p>
            <a:r>
              <a:rPr lang="en-US" sz="3800" b="1" u="sng" dirty="0">
                <a:effectLst>
                  <a:outerShdw blurRad="38100" dist="38100" dir="2700000" algn="tl">
                    <a:srgbClr val="000000">
                      <a:alpha val="43137"/>
                    </a:srgbClr>
                  </a:outerShdw>
                </a:effectLst>
              </a:rPr>
              <a:t>DO: What Does Homework Look Like?</a:t>
            </a:r>
          </a:p>
        </p:txBody>
      </p:sp>
      <p:sp>
        <p:nvSpPr>
          <p:cNvPr id="8" name="Content Placeholder 2"/>
          <p:cNvSpPr txBox="1">
            <a:spLocks/>
          </p:cNvSpPr>
          <p:nvPr/>
        </p:nvSpPr>
        <p:spPr>
          <a:xfrm>
            <a:off x="533400" y="1371600"/>
            <a:ext cx="8458200" cy="1295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6"/>
            </a:pPr>
            <a:r>
              <a:rPr lang="en-US" sz="3200" b="1" dirty="0">
                <a:effectLst>
                  <a:outerShdw blurRad="38100" dist="38100" dir="2700000" algn="tl">
                    <a:srgbClr val="000000">
                      <a:alpha val="43137"/>
                    </a:srgbClr>
                  </a:outerShdw>
                </a:effectLst>
              </a:rPr>
              <a:t>Clear </a:t>
            </a:r>
            <a:r>
              <a:rPr lang="en-US" sz="3200" u="sng" dirty="0">
                <a:effectLst>
                  <a:outerShdw blurRad="38100" dist="38100" dir="2700000" algn="tl">
                    <a:srgbClr val="000000">
                      <a:alpha val="43137"/>
                    </a:srgbClr>
                  </a:outerShdw>
                </a:effectLst>
                <a:latin typeface="Arial Black" panose="020B0A04020102090204" pitchFamily="34" charset="0"/>
              </a:rPr>
              <a:t>expectations</a:t>
            </a:r>
            <a:r>
              <a:rPr lang="en-US" sz="3200" b="1" dirty="0">
                <a:effectLst>
                  <a:outerShdw blurRad="38100" dist="38100" dir="2700000" algn="tl">
                    <a:srgbClr val="000000">
                      <a:alpha val="43137"/>
                    </a:srgbClr>
                  </a:outerShdw>
                </a:effectLst>
              </a:rPr>
              <a:t> – otherwise the results will be vague and subject to the whim of the person.</a:t>
            </a:r>
          </a:p>
        </p:txBody>
      </p:sp>
      <p:sp>
        <p:nvSpPr>
          <p:cNvPr id="6" name="Content Placeholder 2"/>
          <p:cNvSpPr txBox="1">
            <a:spLocks/>
          </p:cNvSpPr>
          <p:nvPr/>
        </p:nvSpPr>
        <p:spPr>
          <a:xfrm>
            <a:off x="533400" y="3505200"/>
            <a:ext cx="8458200" cy="1371600"/>
          </a:xfrm>
          <a:prstGeom prst="rect">
            <a:avLst/>
          </a:prstGeom>
        </p:spPr>
        <p:txBody>
          <a:bodyPr vert="horz" lIns="91440" tIns="45720" rIns="91440" bIns="45720" rtlCol="0">
            <a:noAutofit/>
          </a:bodyPr>
          <a:lstStyle/>
          <a:p>
            <a:pPr marL="514350" lvl="0" indent="-514350">
              <a:spcBef>
                <a:spcPct val="20000"/>
              </a:spcBef>
              <a:buFont typeface="+mj-lt"/>
              <a:buAutoNum type="arabicPeriod" startAt="7"/>
            </a:pPr>
            <a:r>
              <a:rPr lang="en-US" sz="3200" b="1" dirty="0">
                <a:effectLst>
                  <a:outerShdw blurRad="38100" dist="38100" dir="2700000" algn="tl">
                    <a:srgbClr val="000000">
                      <a:alpha val="43137"/>
                    </a:srgbClr>
                  </a:outerShdw>
                </a:effectLst>
              </a:rPr>
              <a:t>Tailored to the ability of the person (be sure he understands it and is physically able to do it). Have homework repeated back to you to be sure it’s understood.</a:t>
            </a:r>
          </a:p>
        </p:txBody>
      </p:sp>
    </p:spTree>
    <p:extLst>
      <p:ext uri="{BB962C8B-B14F-4D97-AF65-F5344CB8AC3E}">
        <p14:creationId xmlns:p14="http://schemas.microsoft.com/office/powerpoint/2010/main" val="138382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10600" cy="1371600"/>
          </a:xfrm>
        </p:spPr>
        <p:txBody>
          <a:bodyPr>
            <a:normAutofit/>
          </a:bodyPr>
          <a:lstStyle/>
          <a:p>
            <a:pPr marL="0" indent="0">
              <a:buNone/>
            </a:pPr>
            <a:r>
              <a:rPr lang="en-US" b="1" u="sng" dirty="0">
                <a:effectLst>
                  <a:outerShdw blurRad="38100" dist="38100" dir="2700000" algn="tl">
                    <a:srgbClr val="000000">
                      <a:alpha val="43137"/>
                    </a:srgbClr>
                  </a:outerShdw>
                </a:effectLst>
              </a:rPr>
              <a:t>Abstract </a:t>
            </a:r>
            <a:r>
              <a:rPr lang="en-US" b="1" dirty="0">
                <a:effectLst>
                  <a:outerShdw blurRad="38100" dist="38100" dir="2700000" algn="tl">
                    <a:srgbClr val="000000">
                      <a:alpha val="43137"/>
                    </a:srgbClr>
                  </a:outerShdw>
                </a:effectLst>
              </a:rPr>
              <a:t>homework does not help the person </a:t>
            </a:r>
            <a:r>
              <a:rPr lang="en-US" dirty="0">
                <a:effectLst>
                  <a:outerShdw blurRad="38100" dist="38100" dir="2700000" algn="tl">
                    <a:srgbClr val="000000">
                      <a:alpha val="43137"/>
                    </a:srgbClr>
                  </a:outerShdw>
                </a:effectLst>
                <a:latin typeface="Arial Black" panose="020B0A04020102090204" pitchFamily="34" charset="0"/>
              </a:rPr>
              <a:t>change</a:t>
            </a:r>
            <a:r>
              <a:rPr lang="en-US" b="1" dirty="0">
                <a:effectLst>
                  <a:outerShdw blurRad="38100" dist="38100" dir="2700000" algn="tl">
                    <a:srgbClr val="000000">
                      <a:alpha val="43137"/>
                    </a:srgbClr>
                  </a:outerShdw>
                </a:effectLst>
              </a:rPr>
              <a:t>. Abstract homework:</a:t>
            </a:r>
          </a:p>
        </p:txBody>
      </p:sp>
      <p:sp>
        <p:nvSpPr>
          <p:cNvPr id="4" name="TextBox 3"/>
          <p:cNvSpPr txBox="1"/>
          <p:nvPr/>
        </p:nvSpPr>
        <p:spPr>
          <a:xfrm>
            <a:off x="304800" y="304800"/>
            <a:ext cx="8534400" cy="677108"/>
          </a:xfrm>
          <a:prstGeom prst="rect">
            <a:avLst/>
          </a:prstGeom>
          <a:noFill/>
        </p:spPr>
        <p:txBody>
          <a:bodyPr wrap="square" rtlCol="0">
            <a:spAutoFit/>
          </a:bodyPr>
          <a:lstStyle/>
          <a:p>
            <a:r>
              <a:rPr lang="en-US" sz="3800" b="1" u="sng" dirty="0">
                <a:effectLst>
                  <a:outerShdw blurRad="38100" dist="38100" dir="2700000" algn="tl">
                    <a:srgbClr val="000000">
                      <a:alpha val="43137"/>
                    </a:srgbClr>
                  </a:outerShdw>
                </a:effectLst>
              </a:rPr>
              <a:t>DO: What Does Homework Look Like?</a:t>
            </a:r>
          </a:p>
        </p:txBody>
      </p:sp>
      <p:sp>
        <p:nvSpPr>
          <p:cNvPr id="7" name="Content Placeholder 2"/>
          <p:cNvSpPr txBox="1">
            <a:spLocks/>
          </p:cNvSpPr>
          <p:nvPr/>
        </p:nvSpPr>
        <p:spPr>
          <a:xfrm>
            <a:off x="533400" y="2590800"/>
            <a:ext cx="81534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3200" b="1" dirty="0">
                <a:effectLst>
                  <a:outerShdw blurRad="38100" dist="38100" dir="2700000" algn="tl">
                    <a:srgbClr val="000000">
                      <a:alpha val="43137"/>
                    </a:srgbClr>
                  </a:outerShdw>
                </a:effectLst>
              </a:rPr>
              <a:t>Is about lofty ideas.</a:t>
            </a:r>
            <a:endParaRPr lang="en-US" sz="3200" u="sng" dirty="0">
              <a:effectLst>
                <a:outerShdw blurRad="38100" dist="38100" dir="2700000" algn="tl">
                  <a:srgbClr val="000000">
                    <a:alpha val="43137"/>
                  </a:srgbClr>
                </a:outerShdw>
              </a:effectLst>
              <a:latin typeface="Arial Black" panose="020B0A04020102090204" pitchFamily="34" charset="0"/>
            </a:endParaRPr>
          </a:p>
        </p:txBody>
      </p:sp>
      <p:sp>
        <p:nvSpPr>
          <p:cNvPr id="8" name="Content Placeholder 2"/>
          <p:cNvSpPr txBox="1">
            <a:spLocks/>
          </p:cNvSpPr>
          <p:nvPr/>
        </p:nvSpPr>
        <p:spPr>
          <a:xfrm>
            <a:off x="533400" y="3581400"/>
            <a:ext cx="8458200" cy="8382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r>
              <a:rPr lang="en-US" sz="3200" b="1" dirty="0">
                <a:effectLst>
                  <a:outerShdw blurRad="38100" dist="38100" dir="2700000" algn="tl">
                    <a:srgbClr val="000000">
                      <a:alpha val="43137"/>
                    </a:srgbClr>
                  </a:outerShdw>
                </a:effectLst>
              </a:rPr>
              <a:t>Lacks relevance.</a:t>
            </a:r>
          </a:p>
        </p:txBody>
      </p:sp>
      <p:sp>
        <p:nvSpPr>
          <p:cNvPr id="6" name="Content Placeholder 2"/>
          <p:cNvSpPr txBox="1">
            <a:spLocks/>
          </p:cNvSpPr>
          <p:nvPr/>
        </p:nvSpPr>
        <p:spPr>
          <a:xfrm>
            <a:off x="533400" y="4572000"/>
            <a:ext cx="84582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3"/>
            </a:pPr>
            <a:r>
              <a:rPr lang="en-US" sz="3200" b="1" dirty="0">
                <a:effectLst>
                  <a:outerShdw blurRad="38100" dist="38100" dir="2700000" algn="tl">
                    <a:srgbClr val="000000">
                      <a:alpha val="43137"/>
                    </a:srgbClr>
                  </a:outerShdw>
                </a:effectLst>
              </a:rPr>
              <a:t>Lacks application.</a:t>
            </a:r>
          </a:p>
        </p:txBody>
      </p:sp>
      <p:sp>
        <p:nvSpPr>
          <p:cNvPr id="9" name="Content Placeholder 2"/>
          <p:cNvSpPr txBox="1">
            <a:spLocks/>
          </p:cNvSpPr>
          <p:nvPr/>
        </p:nvSpPr>
        <p:spPr>
          <a:xfrm>
            <a:off x="533400" y="5486400"/>
            <a:ext cx="84582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4"/>
            </a:pPr>
            <a:r>
              <a:rPr lang="en-US" sz="3200" b="1" dirty="0">
                <a:effectLst>
                  <a:outerShdw blurRad="38100" dist="38100" dir="2700000" algn="tl">
                    <a:srgbClr val="000000">
                      <a:alpha val="43137"/>
                    </a:srgbClr>
                  </a:outerShdw>
                </a:effectLst>
              </a:rPr>
              <a:t>People don’t sin in the abstract. Be sure homework is specific, not abstract.</a:t>
            </a:r>
          </a:p>
        </p:txBody>
      </p:sp>
    </p:spTree>
    <p:extLst>
      <p:ext uri="{BB962C8B-B14F-4D97-AF65-F5344CB8AC3E}">
        <p14:creationId xmlns:p14="http://schemas.microsoft.com/office/powerpoint/2010/main" val="56754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P spid="6" grpId="0"/>
      <p:bldP spid="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1752600"/>
            <a:ext cx="8610600" cy="1371600"/>
          </a:xfrm>
        </p:spPr>
        <p:txBody>
          <a:bodyPr>
            <a:normAutofit/>
          </a:bodyPr>
          <a:lstStyle/>
          <a:p>
            <a:pPr marL="514350" indent="-514350">
              <a:buFont typeface="+mj-lt"/>
              <a:buAutoNum type="alphaUcPeriod"/>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anose="020B0A04020102090204" pitchFamily="34" charset="0"/>
              </a:rPr>
              <a:t>Review</a:t>
            </a:r>
            <a:r>
              <a:rPr lang="en-US" sz="2800" b="1" dirty="0">
                <a:effectLst>
                  <a:outerShdw blurRad="38100" dist="38100" dir="2700000" algn="tl">
                    <a:srgbClr val="000000">
                      <a:alpha val="43137"/>
                    </a:srgbClr>
                  </a:outerShdw>
                </a:effectLst>
              </a:rPr>
              <a:t> previous homework at the beginning of the session (gather further data).</a:t>
            </a:r>
          </a:p>
        </p:txBody>
      </p:sp>
      <p:sp>
        <p:nvSpPr>
          <p:cNvPr id="4" name="TextBox 3"/>
          <p:cNvSpPr txBox="1"/>
          <p:nvPr/>
        </p:nvSpPr>
        <p:spPr>
          <a:xfrm>
            <a:off x="304800" y="304800"/>
            <a:ext cx="8534400" cy="1200329"/>
          </a:xfrm>
          <a:prstGeom prst="rect">
            <a:avLst/>
          </a:prstGeom>
          <a:noFill/>
        </p:spPr>
        <p:txBody>
          <a:bodyPr wrap="square" rtlCol="0">
            <a:spAutoFit/>
          </a:bodyPr>
          <a:lstStyle/>
          <a:p>
            <a:r>
              <a:rPr lang="en-US" sz="3600" b="1" u="sng" dirty="0">
                <a:effectLst>
                  <a:outerShdw blurRad="38100" dist="38100" dir="2700000" algn="tl">
                    <a:srgbClr val="000000">
                      <a:alpha val="43137"/>
                    </a:srgbClr>
                  </a:outerShdw>
                </a:effectLst>
              </a:rPr>
              <a:t>DO: How Is Homework Used In A Biblical Counseling Session?</a:t>
            </a:r>
          </a:p>
        </p:txBody>
      </p:sp>
      <p:sp>
        <p:nvSpPr>
          <p:cNvPr id="6" name="Content Placeholder 2"/>
          <p:cNvSpPr txBox="1">
            <a:spLocks/>
          </p:cNvSpPr>
          <p:nvPr/>
        </p:nvSpPr>
        <p:spPr>
          <a:xfrm>
            <a:off x="228600" y="3200400"/>
            <a:ext cx="8610600" cy="1905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2"/>
            </a:pPr>
            <a:r>
              <a:rPr lang="en-US" sz="2800" b="1" dirty="0">
                <a:effectLst>
                  <a:outerShdw blurRad="38100" dist="38100" dir="2700000" algn="tl">
                    <a:srgbClr val="000000">
                      <a:alpha val="43137"/>
                    </a:srgbClr>
                  </a:outerShdw>
                </a:effectLst>
              </a:rPr>
              <a:t>Neglected </a:t>
            </a:r>
            <a:r>
              <a:rPr lang="en-US" sz="2800" u="sng" dirty="0">
                <a:effectLst>
                  <a:outerShdw blurRad="38100" dist="38100" dir="2700000" algn="tl">
                    <a:srgbClr val="000000">
                      <a:alpha val="43137"/>
                    </a:srgbClr>
                  </a:outerShdw>
                </a:effectLst>
                <a:latin typeface="Arial Black" panose="020B0A04020102090204" pitchFamily="34" charset="0"/>
              </a:rPr>
              <a:t>homework</a:t>
            </a:r>
            <a:r>
              <a:rPr lang="en-US" sz="2800" b="1" dirty="0">
                <a:effectLst>
                  <a:outerShdw blurRad="38100" dist="38100" dir="2700000" algn="tl">
                    <a:srgbClr val="000000">
                      <a:alpha val="43137"/>
                    </a:srgbClr>
                  </a:outerShdw>
                </a:effectLst>
              </a:rPr>
              <a:t> can lead to an understanding of the cause of problems. Gain commitment prior to assigning homework.</a:t>
            </a:r>
          </a:p>
        </p:txBody>
      </p:sp>
      <p:sp>
        <p:nvSpPr>
          <p:cNvPr id="2" name="Content Placeholder 2">
            <a:extLst>
              <a:ext uri="{FF2B5EF4-FFF2-40B4-BE49-F238E27FC236}">
                <a16:creationId xmlns:a16="http://schemas.microsoft.com/office/drawing/2014/main" id="{D56E56BB-66B0-CC12-456B-6868EAF4ACEF}"/>
              </a:ext>
            </a:extLst>
          </p:cNvPr>
          <p:cNvSpPr txBox="1">
            <a:spLocks/>
          </p:cNvSpPr>
          <p:nvPr/>
        </p:nvSpPr>
        <p:spPr>
          <a:xfrm>
            <a:off x="289560" y="4800600"/>
            <a:ext cx="8610600" cy="2438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3"/>
            </a:pPr>
            <a:r>
              <a:rPr lang="en-US" sz="2800" b="1" dirty="0">
                <a:effectLst>
                  <a:outerShdw blurRad="38100" dist="38100" dir="2700000" algn="tl">
                    <a:srgbClr val="000000">
                      <a:alpha val="43137"/>
                    </a:srgbClr>
                  </a:outerShdw>
                </a:effectLst>
              </a:rPr>
              <a:t>Assign new homework at end of each counseling session, that </a:t>
            </a:r>
            <a:r>
              <a:rPr lang="en-US" sz="2800" u="sng" dirty="0">
                <a:effectLst>
                  <a:outerShdw blurRad="38100" dist="38100" dir="2700000" algn="tl">
                    <a:srgbClr val="000000">
                      <a:alpha val="43137"/>
                    </a:srgbClr>
                  </a:outerShdw>
                </a:effectLst>
                <a:latin typeface="Arial Black" panose="020B0A04020102090204" pitchFamily="34" charset="0"/>
              </a:rPr>
              <a:t>applies</a:t>
            </a:r>
            <a:r>
              <a:rPr lang="en-US" sz="2800" b="1" dirty="0">
                <a:effectLst>
                  <a:outerShdw blurRad="38100" dist="38100" dir="2700000" algn="tl">
                    <a:srgbClr val="000000">
                      <a:alpha val="43137"/>
                    </a:srgbClr>
                  </a:outerShdw>
                </a:effectLst>
              </a:rPr>
              <a:t> to the person’s life and problems to the biblical principles that have been learned.</a:t>
            </a:r>
          </a:p>
        </p:txBody>
      </p:sp>
    </p:spTree>
    <p:extLst>
      <p:ext uri="{BB962C8B-B14F-4D97-AF65-F5344CB8AC3E}">
        <p14:creationId xmlns:p14="http://schemas.microsoft.com/office/powerpoint/2010/main" val="1946557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5"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5"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blinds(vertical)">
                                      <p:cBhvr>
                                        <p:cTn id="19" dur="500"/>
                                        <p:tgtEl>
                                          <p:spTgt spid="6">
                                            <p:txEl>
                                              <p:pRg st="0" end="0"/>
                                            </p:txEl>
                                          </p:spTgt>
                                        </p:tgtEl>
                                      </p:cBhvr>
                                    </p:animEffect>
                                  </p:childTnLst>
                                </p:cTn>
                              </p:par>
                              <p:par>
                                <p:cTn id="20" presetID="3" presetClass="entr" presetSubtype="5" fill="hold" grpId="0" nodeType="with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blinds(vertical)">
                                      <p:cBhvr>
                                        <p:cTn id="2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build="p"/>
      <p:bldP spid="2"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610600" cy="914400"/>
          </a:xfrm>
        </p:spPr>
        <p:txBody>
          <a:bodyPr>
            <a:normAutofit/>
          </a:bodyPr>
          <a:lstStyle/>
          <a:p>
            <a:pPr marL="0" indent="0">
              <a:buNone/>
            </a:pPr>
            <a:r>
              <a:rPr lang="en-US" b="1" dirty="0">
                <a:effectLst>
                  <a:outerShdw blurRad="38100" dist="38100" dir="2700000" algn="tl">
                    <a:srgbClr val="000000">
                      <a:alpha val="43137"/>
                    </a:srgbClr>
                  </a:outerShdw>
                </a:effectLst>
              </a:rPr>
              <a:t>Prepare tentative homework that includes:</a:t>
            </a:r>
          </a:p>
        </p:txBody>
      </p:sp>
      <p:sp>
        <p:nvSpPr>
          <p:cNvPr id="4" name="TextBox 3"/>
          <p:cNvSpPr txBox="1"/>
          <p:nvPr/>
        </p:nvSpPr>
        <p:spPr>
          <a:xfrm>
            <a:off x="304800" y="304800"/>
            <a:ext cx="8534400" cy="646331"/>
          </a:xfrm>
          <a:prstGeom prst="rect">
            <a:avLst/>
          </a:prstGeom>
          <a:noFill/>
        </p:spPr>
        <p:txBody>
          <a:bodyPr wrap="square" rtlCol="0">
            <a:spAutoFit/>
          </a:bodyPr>
          <a:lstStyle/>
          <a:p>
            <a:r>
              <a:rPr lang="en-US" sz="3600" b="1" u="sng" dirty="0">
                <a:effectLst>
                  <a:outerShdw blurRad="38100" dist="38100" dir="2700000" algn="tl">
                    <a:srgbClr val="000000">
                      <a:alpha val="43137"/>
                    </a:srgbClr>
                  </a:outerShdw>
                </a:effectLst>
              </a:rPr>
              <a:t>DO: Specifics Of Homework</a:t>
            </a:r>
          </a:p>
        </p:txBody>
      </p:sp>
      <p:sp>
        <p:nvSpPr>
          <p:cNvPr id="5" name="Content Placeholder 2"/>
          <p:cNvSpPr txBox="1">
            <a:spLocks/>
          </p:cNvSpPr>
          <p:nvPr/>
        </p:nvSpPr>
        <p:spPr>
          <a:xfrm>
            <a:off x="583692" y="1966115"/>
            <a:ext cx="82296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800" b="1" dirty="0">
                <a:effectLst>
                  <a:outerShdw blurRad="38100" dist="38100" dir="2700000" algn="tl">
                    <a:srgbClr val="000000">
                      <a:alpha val="43137"/>
                    </a:srgbClr>
                  </a:outerShdw>
                </a:effectLst>
              </a:rPr>
              <a:t>BIBLE READING =</a:t>
            </a:r>
          </a:p>
        </p:txBody>
      </p:sp>
      <p:sp>
        <p:nvSpPr>
          <p:cNvPr id="7" name="Content Placeholder 2"/>
          <p:cNvSpPr txBox="1">
            <a:spLocks/>
          </p:cNvSpPr>
          <p:nvPr/>
        </p:nvSpPr>
        <p:spPr>
          <a:xfrm>
            <a:off x="563880" y="2766215"/>
            <a:ext cx="82296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r>
              <a:rPr lang="en-US" sz="2800" b="1" dirty="0">
                <a:effectLst>
                  <a:outerShdw blurRad="38100" dist="38100" dir="2700000" algn="tl">
                    <a:srgbClr val="000000">
                      <a:alpha val="43137"/>
                    </a:srgbClr>
                  </a:outerShdw>
                </a:effectLst>
              </a:rPr>
              <a:t>SCRIPTURE MEMORIZATION =</a:t>
            </a:r>
          </a:p>
        </p:txBody>
      </p:sp>
      <p:sp>
        <p:nvSpPr>
          <p:cNvPr id="8" name="Content Placeholder 2"/>
          <p:cNvSpPr txBox="1">
            <a:spLocks/>
          </p:cNvSpPr>
          <p:nvPr/>
        </p:nvSpPr>
        <p:spPr>
          <a:xfrm>
            <a:off x="592836" y="3595581"/>
            <a:ext cx="82296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3"/>
            </a:pPr>
            <a:r>
              <a:rPr lang="en-US" sz="2800" b="1" dirty="0">
                <a:effectLst>
                  <a:outerShdw blurRad="38100" dist="38100" dir="2700000" algn="tl">
                    <a:srgbClr val="000000">
                      <a:alpha val="43137"/>
                    </a:srgbClr>
                  </a:outerShdw>
                </a:effectLst>
              </a:rPr>
              <a:t>EXTRA-BIBLICAL READING MATERIAL =</a:t>
            </a:r>
          </a:p>
        </p:txBody>
      </p:sp>
      <p:sp>
        <p:nvSpPr>
          <p:cNvPr id="9" name="Content Placeholder 2"/>
          <p:cNvSpPr txBox="1">
            <a:spLocks/>
          </p:cNvSpPr>
          <p:nvPr/>
        </p:nvSpPr>
        <p:spPr>
          <a:xfrm>
            <a:off x="583692" y="4287322"/>
            <a:ext cx="82296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4"/>
            </a:pPr>
            <a:r>
              <a:rPr lang="en-US" sz="2800" b="1" dirty="0">
                <a:effectLst>
                  <a:outerShdw blurRad="38100" dist="38100" dir="2700000" algn="tl">
                    <a:srgbClr val="000000">
                      <a:alpha val="43137"/>
                    </a:srgbClr>
                  </a:outerShdw>
                </a:effectLst>
              </a:rPr>
              <a:t>DOING =</a:t>
            </a:r>
          </a:p>
        </p:txBody>
      </p:sp>
      <p:sp>
        <p:nvSpPr>
          <p:cNvPr id="2" name="Content Placeholder 2">
            <a:extLst>
              <a:ext uri="{FF2B5EF4-FFF2-40B4-BE49-F238E27FC236}">
                <a16:creationId xmlns:a16="http://schemas.microsoft.com/office/drawing/2014/main" id="{E97CEFF6-A185-43BE-6659-6A9178DB2018}"/>
              </a:ext>
            </a:extLst>
          </p:cNvPr>
          <p:cNvSpPr txBox="1">
            <a:spLocks/>
          </p:cNvSpPr>
          <p:nvPr/>
        </p:nvSpPr>
        <p:spPr>
          <a:xfrm>
            <a:off x="583692" y="5116688"/>
            <a:ext cx="8229600" cy="1371600"/>
          </a:xfrm>
          <a:prstGeom prst="rect">
            <a:avLst/>
          </a:prstGeom>
        </p:spPr>
        <p:txBody>
          <a:bodyPr vert="horz" lIns="91440" tIns="45720" rIns="91440" bIns="45720" rtlCol="0">
            <a:noAutofit/>
          </a:bodyPr>
          <a:lstStyle/>
          <a:p>
            <a:pPr marL="514350" lvl="0" indent="-514350">
              <a:spcBef>
                <a:spcPct val="20000"/>
              </a:spcBef>
              <a:buFont typeface="+mj-lt"/>
              <a:buAutoNum type="arabicPeriod" startAt="5"/>
            </a:pPr>
            <a:r>
              <a:rPr lang="en-US" sz="2800" b="1" dirty="0">
                <a:effectLst>
                  <a:outerShdw blurRad="38100" dist="38100" dir="2700000" algn="tl">
                    <a:srgbClr val="000000">
                      <a:alpha val="43137"/>
                    </a:srgbClr>
                  </a:outerShdw>
                </a:effectLst>
              </a:rPr>
              <a:t>PREACHING = Sitting under biblical preaching reinforces biblical counsel.</a:t>
            </a:r>
          </a:p>
        </p:txBody>
      </p:sp>
      <p:sp>
        <p:nvSpPr>
          <p:cNvPr id="6" name="Content Placeholder 2">
            <a:extLst>
              <a:ext uri="{FF2B5EF4-FFF2-40B4-BE49-F238E27FC236}">
                <a16:creationId xmlns:a16="http://schemas.microsoft.com/office/drawing/2014/main" id="{8267FD54-0F50-98C9-DA93-D817FA30BB51}"/>
              </a:ext>
            </a:extLst>
          </p:cNvPr>
          <p:cNvSpPr txBox="1">
            <a:spLocks/>
          </p:cNvSpPr>
          <p:nvPr/>
        </p:nvSpPr>
        <p:spPr>
          <a:xfrm>
            <a:off x="563880" y="6096000"/>
            <a:ext cx="82296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6"/>
            </a:pPr>
            <a:r>
              <a:rPr lang="en-US" sz="2800" b="1" dirty="0">
                <a:effectLst>
                  <a:outerShdw blurRad="38100" dist="38100" dir="2700000" algn="tl">
                    <a:srgbClr val="000000">
                      <a:alpha val="43137"/>
                    </a:srgbClr>
                  </a:outerShdw>
                </a:effectLst>
              </a:rPr>
              <a:t>PRAYER </a:t>
            </a:r>
          </a:p>
        </p:txBody>
      </p:sp>
    </p:spTree>
    <p:extLst>
      <p:ext uri="{BB962C8B-B14F-4D97-AF65-F5344CB8AC3E}">
        <p14:creationId xmlns:p14="http://schemas.microsoft.com/office/powerpoint/2010/main" val="2732127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5"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linds(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linds(horizontal)">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blinds(horizontal)">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linds(horizontal)">
                                      <p:cBhvr>
                                        <p:cTn id="34" dur="500"/>
                                        <p:tgtEl>
                                          <p:spTgt spid="9"/>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linds(horizontal)">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linds(horizontal)">
                                      <p:cBhvr>
                                        <p:cTn id="4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7" grpId="0"/>
      <p:bldP spid="8" grpId="0"/>
      <p:bldP spid="9" grpId="0"/>
      <p:bldP spid="2"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534400" cy="646331"/>
          </a:xfrm>
          <a:prstGeom prst="rect">
            <a:avLst/>
          </a:prstGeom>
          <a:noFill/>
        </p:spPr>
        <p:txBody>
          <a:bodyPr wrap="square" rtlCol="0">
            <a:spAutoFit/>
          </a:bodyPr>
          <a:lstStyle/>
          <a:p>
            <a:r>
              <a:rPr lang="en-US" sz="3600" b="1" u="sng" dirty="0">
                <a:effectLst>
                  <a:outerShdw blurRad="38100" dist="38100" dir="2700000" algn="tl">
                    <a:srgbClr val="000000">
                      <a:alpha val="43137"/>
                    </a:srgbClr>
                  </a:outerShdw>
                </a:effectLst>
              </a:rPr>
              <a:t>DO: Specifics Of Homework</a:t>
            </a:r>
          </a:p>
        </p:txBody>
      </p:sp>
      <p:sp>
        <p:nvSpPr>
          <p:cNvPr id="6" name="Content Placeholder 2"/>
          <p:cNvSpPr txBox="1">
            <a:spLocks/>
          </p:cNvSpPr>
          <p:nvPr/>
        </p:nvSpPr>
        <p:spPr>
          <a:xfrm>
            <a:off x="304800" y="2688336"/>
            <a:ext cx="8534400" cy="18288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2"/>
            </a:pPr>
            <a:r>
              <a:rPr lang="en-US" sz="3200" b="1" dirty="0">
                <a:effectLst>
                  <a:outerShdw blurRad="38100" dist="38100" dir="2700000" algn="tl">
                    <a:srgbClr val="000000">
                      <a:alpha val="43137"/>
                    </a:srgbClr>
                  </a:outerShdw>
                </a:effectLst>
              </a:rPr>
              <a:t>Homework may include radical amputation (Matthew 6:29-30). This requires the terminating of influences that feed the failure and replacing them with godly influences.</a:t>
            </a:r>
          </a:p>
        </p:txBody>
      </p:sp>
      <p:sp>
        <p:nvSpPr>
          <p:cNvPr id="7" name="Content Placeholder 2"/>
          <p:cNvSpPr txBox="1">
            <a:spLocks/>
          </p:cNvSpPr>
          <p:nvPr/>
        </p:nvSpPr>
        <p:spPr>
          <a:xfrm>
            <a:off x="304800" y="5029200"/>
            <a:ext cx="7543800" cy="7620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3"/>
            </a:pPr>
            <a:r>
              <a:rPr lang="en-US" sz="3200" b="1" dirty="0">
                <a:effectLst>
                  <a:outerShdw blurRad="38100" dist="38100" dir="2700000" algn="tl">
                    <a:srgbClr val="000000">
                      <a:alpha val="43137"/>
                    </a:srgbClr>
                  </a:outerShdw>
                </a:effectLst>
              </a:rPr>
              <a:t>Conflict lists.</a:t>
            </a:r>
          </a:p>
        </p:txBody>
      </p:sp>
      <p:sp>
        <p:nvSpPr>
          <p:cNvPr id="8" name="Content Placeholder 2"/>
          <p:cNvSpPr txBox="1">
            <a:spLocks/>
          </p:cNvSpPr>
          <p:nvPr/>
        </p:nvSpPr>
        <p:spPr>
          <a:xfrm>
            <a:off x="338328" y="5791200"/>
            <a:ext cx="7543800" cy="762000"/>
          </a:xfrm>
          <a:prstGeom prst="rect">
            <a:avLst/>
          </a:prstGeom>
        </p:spPr>
        <p:txBody>
          <a:bodyPr vert="horz" lIns="91440" tIns="45720" rIns="91440" bIns="45720" rtlCol="0">
            <a:noAutofit/>
          </a:bodyPr>
          <a:lstStyle/>
          <a:p>
            <a:pPr marL="514350" lvl="0" indent="-514350">
              <a:spcBef>
                <a:spcPct val="20000"/>
              </a:spcBef>
              <a:buFont typeface="+mj-lt"/>
              <a:buAutoNum type="alphaLcPeriod" startAt="4"/>
            </a:pPr>
            <a:r>
              <a:rPr lang="en-US" sz="3200" b="1" dirty="0">
                <a:effectLst>
                  <a:outerShdw blurRad="38100" dist="38100" dir="2700000" algn="tl">
                    <a:srgbClr val="000000">
                      <a:alpha val="43137"/>
                    </a:srgbClr>
                  </a:outerShdw>
                </a:effectLst>
              </a:rPr>
              <a:t>Thankfulness lists.</a:t>
            </a:r>
          </a:p>
        </p:txBody>
      </p:sp>
      <p:sp>
        <p:nvSpPr>
          <p:cNvPr id="2" name="Content Placeholder 2">
            <a:extLst>
              <a:ext uri="{FF2B5EF4-FFF2-40B4-BE49-F238E27FC236}">
                <a16:creationId xmlns:a16="http://schemas.microsoft.com/office/drawing/2014/main" id="{5AF5B3C4-E96A-F622-4AA7-069C9C08208E}"/>
              </a:ext>
            </a:extLst>
          </p:cNvPr>
          <p:cNvSpPr txBox="1">
            <a:spLocks/>
          </p:cNvSpPr>
          <p:nvPr/>
        </p:nvSpPr>
        <p:spPr>
          <a:xfrm>
            <a:off x="228600" y="1371600"/>
            <a:ext cx="8796528" cy="1066800"/>
          </a:xfrm>
          <a:prstGeom prst="rect">
            <a:avLst/>
          </a:prstGeom>
        </p:spPr>
        <p:txBody>
          <a:bodyPr vert="horz" lIns="91440" tIns="45720" rIns="91440" bIns="45720" rtlCol="0">
            <a:noAutofit/>
          </a:bodyPr>
          <a:lstStyle/>
          <a:p>
            <a:pPr marL="514350" lvl="0" indent="-514350">
              <a:spcBef>
                <a:spcPct val="20000"/>
              </a:spcBef>
              <a:buFont typeface="+mj-lt"/>
              <a:buAutoNum type="alphaLcPeriod"/>
            </a:pPr>
            <a:r>
              <a:rPr lang="en-US" sz="3200" b="1" dirty="0">
                <a:effectLst>
                  <a:outerShdw blurRad="38100" dist="38100" dir="2700000" algn="tl">
                    <a:srgbClr val="000000">
                      <a:alpha val="43137"/>
                    </a:srgbClr>
                  </a:outerShdw>
                </a:effectLst>
              </a:rPr>
              <a:t>Recording when the scriptural concept you have taught is disobeyed and when it is obeyed.</a:t>
            </a:r>
          </a:p>
        </p:txBody>
      </p:sp>
    </p:spTree>
    <p:extLst>
      <p:ext uri="{BB962C8B-B14F-4D97-AF65-F5344CB8AC3E}">
        <p14:creationId xmlns:p14="http://schemas.microsoft.com/office/powerpoint/2010/main" val="258782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blinds(horizontal)">
                                      <p:cBhvr>
                                        <p:cTn id="2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10600" cy="1619655"/>
          </a:xfrm>
        </p:spPr>
        <p:txBody>
          <a:bodyPr>
            <a:normAutofit/>
          </a:bodyPr>
          <a:lstStyle/>
          <a:p>
            <a:pPr marL="0" indent="0">
              <a:buNone/>
            </a:pPr>
            <a:r>
              <a:rPr lang="en-US" sz="2400" b="1" dirty="0">
                <a:effectLst>
                  <a:outerShdw blurRad="38100" dist="38100" dir="2700000" algn="tl">
                    <a:srgbClr val="000000">
                      <a:alpha val="43137"/>
                    </a:srgbClr>
                  </a:outerShdw>
                </a:effectLst>
              </a:rPr>
              <a:t>Beware of the dangers of assigning behavioral change without scriptural conviction and convincing regarding what Scripture says.</a:t>
            </a:r>
          </a:p>
        </p:txBody>
      </p:sp>
      <p:sp>
        <p:nvSpPr>
          <p:cNvPr id="4" name="TextBox 3"/>
          <p:cNvSpPr txBox="1"/>
          <p:nvPr/>
        </p:nvSpPr>
        <p:spPr>
          <a:xfrm>
            <a:off x="304800" y="304800"/>
            <a:ext cx="8534400" cy="646331"/>
          </a:xfrm>
          <a:prstGeom prst="rect">
            <a:avLst/>
          </a:prstGeom>
          <a:noFill/>
        </p:spPr>
        <p:txBody>
          <a:bodyPr wrap="square" rtlCol="0">
            <a:spAutoFit/>
          </a:bodyPr>
          <a:lstStyle/>
          <a:p>
            <a:r>
              <a:rPr lang="en-US" sz="3600" b="1" u="sng" dirty="0">
                <a:effectLst>
                  <a:outerShdw blurRad="38100" dist="38100" dir="2700000" algn="tl">
                    <a:srgbClr val="000000">
                      <a:alpha val="43137"/>
                    </a:srgbClr>
                  </a:outerShdw>
                </a:effectLst>
              </a:rPr>
              <a:t>DO: Specifics Of Homework</a:t>
            </a:r>
          </a:p>
        </p:txBody>
      </p:sp>
      <p:sp>
        <p:nvSpPr>
          <p:cNvPr id="5" name="Content Placeholder 2"/>
          <p:cNvSpPr txBox="1">
            <a:spLocks/>
          </p:cNvSpPr>
          <p:nvPr/>
        </p:nvSpPr>
        <p:spPr>
          <a:xfrm>
            <a:off x="533400" y="2486227"/>
            <a:ext cx="82296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400" b="1" dirty="0">
                <a:effectLst>
                  <a:outerShdw blurRad="38100" dist="38100" dir="2700000" algn="tl">
                    <a:srgbClr val="000000">
                      <a:alpha val="43137"/>
                    </a:srgbClr>
                  </a:outerShdw>
                </a:effectLst>
              </a:rPr>
              <a:t>Lack of commitment.</a:t>
            </a:r>
          </a:p>
        </p:txBody>
      </p:sp>
      <p:sp>
        <p:nvSpPr>
          <p:cNvPr id="7" name="Content Placeholder 2"/>
          <p:cNvSpPr txBox="1">
            <a:spLocks/>
          </p:cNvSpPr>
          <p:nvPr/>
        </p:nvSpPr>
        <p:spPr>
          <a:xfrm>
            <a:off x="533400" y="3191482"/>
            <a:ext cx="82296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2"/>
            </a:pPr>
            <a:r>
              <a:rPr lang="en-US" sz="2400" b="1" dirty="0">
                <a:effectLst>
                  <a:outerShdw blurRad="38100" dist="38100" dir="2700000" algn="tl">
                    <a:srgbClr val="000000">
                      <a:alpha val="43137"/>
                    </a:srgbClr>
                  </a:outerShdw>
                </a:effectLst>
              </a:rPr>
              <a:t>Not being convinced or convicted by the Holy Spirit – God’s Word is the power for change.</a:t>
            </a:r>
          </a:p>
        </p:txBody>
      </p:sp>
      <p:sp>
        <p:nvSpPr>
          <p:cNvPr id="6" name="Content Placeholder 2">
            <a:extLst>
              <a:ext uri="{FF2B5EF4-FFF2-40B4-BE49-F238E27FC236}">
                <a16:creationId xmlns:a16="http://schemas.microsoft.com/office/drawing/2014/main" id="{229F7757-81C1-4CFF-B83C-484C132B8F02}"/>
              </a:ext>
            </a:extLst>
          </p:cNvPr>
          <p:cNvSpPr txBox="1">
            <a:spLocks/>
          </p:cNvSpPr>
          <p:nvPr/>
        </p:nvSpPr>
        <p:spPr>
          <a:xfrm>
            <a:off x="533400" y="4286654"/>
            <a:ext cx="8229600" cy="914400"/>
          </a:xfrm>
          <a:prstGeom prst="rect">
            <a:avLst/>
          </a:prstGeom>
        </p:spPr>
        <p:txBody>
          <a:bodyPr vert="horz" lIns="91440" tIns="45720" rIns="91440" bIns="45720" rtlCol="0">
            <a:noAutofit/>
          </a:bodyPr>
          <a:lstStyle/>
          <a:p>
            <a:pPr marL="514350" lvl="0" indent="-514350">
              <a:spcBef>
                <a:spcPct val="20000"/>
              </a:spcBef>
              <a:buFont typeface="+mj-lt"/>
              <a:buAutoNum type="arabicPeriod" startAt="3"/>
            </a:pPr>
            <a:r>
              <a:rPr lang="en-US" sz="2400" b="1" dirty="0">
                <a:effectLst>
                  <a:outerShdw blurRad="38100" dist="38100" dir="2700000" algn="tl">
                    <a:srgbClr val="000000">
                      <a:alpha val="43137"/>
                    </a:srgbClr>
                  </a:outerShdw>
                </a:effectLst>
              </a:rPr>
              <a:t>Behavioral change alone fosters dependence on counselor. If the person is not convinced regarding what God teaches, and you ask him to make a change, if he does it he is pleasing you over God.</a:t>
            </a:r>
          </a:p>
        </p:txBody>
      </p:sp>
      <p:sp>
        <p:nvSpPr>
          <p:cNvPr id="8" name="Content Placeholder 2">
            <a:extLst>
              <a:ext uri="{FF2B5EF4-FFF2-40B4-BE49-F238E27FC236}">
                <a16:creationId xmlns:a16="http://schemas.microsoft.com/office/drawing/2014/main" id="{A2427A19-94A4-462B-9CCE-6060F7AF1D8D}"/>
              </a:ext>
            </a:extLst>
          </p:cNvPr>
          <p:cNvSpPr txBox="1">
            <a:spLocks/>
          </p:cNvSpPr>
          <p:nvPr/>
        </p:nvSpPr>
        <p:spPr>
          <a:xfrm>
            <a:off x="457200" y="5943600"/>
            <a:ext cx="8229600" cy="914400"/>
          </a:xfrm>
          <a:prstGeom prst="rect">
            <a:avLst/>
          </a:prstGeom>
        </p:spPr>
        <p:txBody>
          <a:bodyPr vert="horz" lIns="91440" tIns="45720" rIns="91440" bIns="45720" rtlCol="0">
            <a:noAutofit/>
          </a:bodyPr>
          <a:lstStyle/>
          <a:p>
            <a:pPr marL="514350" indent="-514350">
              <a:spcBef>
                <a:spcPct val="20000"/>
              </a:spcBef>
              <a:buFont typeface="+mj-lt"/>
              <a:buAutoNum type="arabicPeriod" startAt="4"/>
            </a:pPr>
            <a:r>
              <a:rPr lang="en-US" sz="2400" b="1" dirty="0">
                <a:effectLst>
                  <a:outerShdw blurRad="38100" dist="38100" dir="2700000" algn="tl">
                    <a:srgbClr val="000000">
                      <a:alpha val="43137"/>
                    </a:srgbClr>
                  </a:outerShdw>
                </a:effectLst>
              </a:rPr>
              <a:t>The greater likelihood is that he won’t be persuaded to do it and may fall away from continuing in counseling.</a:t>
            </a:r>
          </a:p>
        </p:txBody>
      </p:sp>
    </p:spTree>
    <p:extLst>
      <p:ext uri="{BB962C8B-B14F-4D97-AF65-F5344CB8AC3E}">
        <p14:creationId xmlns:p14="http://schemas.microsoft.com/office/powerpoint/2010/main" val="3135484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linds(horizont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7" grpId="0"/>
      <p:bldP spid="6" grpId="0"/>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BD93831-04A1-04F6-43F6-F6A211492409}"/>
              </a:ext>
            </a:extLst>
          </p:cNvPr>
          <p:cNvPicPr>
            <a:picLocks noChangeAspect="1"/>
          </p:cNvPicPr>
          <p:nvPr/>
        </p:nvPicPr>
        <p:blipFill>
          <a:blip r:embed="rId2"/>
          <a:stretch>
            <a:fillRect/>
          </a:stretch>
        </p:blipFill>
        <p:spPr>
          <a:xfrm>
            <a:off x="1219200" y="1066800"/>
            <a:ext cx="6705599" cy="5124643"/>
          </a:xfrm>
          <a:prstGeom prst="rect">
            <a:avLst/>
          </a:prstGeom>
        </p:spPr>
      </p:pic>
      <p:sp>
        <p:nvSpPr>
          <p:cNvPr id="6" name="TextBox 5">
            <a:extLst>
              <a:ext uri="{FF2B5EF4-FFF2-40B4-BE49-F238E27FC236}">
                <a16:creationId xmlns:a16="http://schemas.microsoft.com/office/drawing/2014/main" id="{A1BB67B4-A785-15BD-FFC8-4F061C860F47}"/>
              </a:ext>
            </a:extLst>
          </p:cNvPr>
          <p:cNvSpPr txBox="1"/>
          <p:nvPr/>
        </p:nvSpPr>
        <p:spPr>
          <a:xfrm>
            <a:off x="152400" y="66392"/>
            <a:ext cx="8153400" cy="646331"/>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Biblical Counseling Process. Below is the biblical counseling process in action incorporating the key element in the counseling process.</a:t>
            </a:r>
          </a:p>
        </p:txBody>
      </p:sp>
    </p:spTree>
    <p:extLst>
      <p:ext uri="{BB962C8B-B14F-4D97-AF65-F5344CB8AC3E}">
        <p14:creationId xmlns:p14="http://schemas.microsoft.com/office/powerpoint/2010/main" val="3990789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 y="990600"/>
            <a:ext cx="8763000" cy="792540"/>
          </a:xfrm>
        </p:spPr>
        <p:txBody>
          <a:bodyPr>
            <a:noAutofit/>
          </a:bodyPr>
          <a:lstStyle/>
          <a:p>
            <a:pPr marL="514350" indent="-514350">
              <a:buFont typeface="+mj-lt"/>
              <a:buAutoNum type="alphaUcPeriod"/>
            </a:pPr>
            <a:r>
              <a:rPr lang="it-IT" sz="2800" b="1" dirty="0">
                <a:effectLst>
                  <a:outerShdw blurRad="38100" dist="38100" dir="2700000" algn="tl">
                    <a:srgbClr val="000000">
                      <a:alpha val="43137"/>
                    </a:srgbClr>
                  </a:outerShdw>
                </a:effectLst>
              </a:rPr>
              <a:t>Building Involvement/Personal Data Inventory (PDI)</a:t>
            </a:r>
          </a:p>
        </p:txBody>
      </p:sp>
      <p:sp>
        <p:nvSpPr>
          <p:cNvPr id="4" name="TextBox 3"/>
          <p:cNvSpPr txBox="1"/>
          <p:nvPr/>
        </p:nvSpPr>
        <p:spPr>
          <a:xfrm>
            <a:off x="0" y="156627"/>
            <a:ext cx="9144000" cy="553998"/>
          </a:xfrm>
          <a:prstGeom prst="rect">
            <a:avLst/>
          </a:prstGeom>
          <a:noFill/>
        </p:spPr>
        <p:txBody>
          <a:bodyPr wrap="square" rtlCol="0">
            <a:spAutoFit/>
          </a:bodyPr>
          <a:lstStyle/>
          <a:p>
            <a:pPr marL="400050" lvl="0" indent="-400050">
              <a:buFont typeface="+mj-lt"/>
              <a:buAutoNum type="romanUcPeriod"/>
            </a:pPr>
            <a:r>
              <a:rPr lang="en-US" sz="3000" b="1" u="sng" dirty="0">
                <a:effectLst>
                  <a:outerShdw blurRad="38100" dist="38100" dir="2700000" algn="tl">
                    <a:srgbClr val="000000">
                      <a:alpha val="43137"/>
                    </a:srgbClr>
                  </a:outerShdw>
                </a:effectLst>
              </a:rPr>
              <a:t>KNOW: Gather Information (Prov. 18:13, 15, 17; 23:7) </a:t>
            </a:r>
          </a:p>
        </p:txBody>
      </p:sp>
      <p:sp>
        <p:nvSpPr>
          <p:cNvPr id="6" name="Content Placeholder 2"/>
          <p:cNvSpPr txBox="1">
            <a:spLocks/>
          </p:cNvSpPr>
          <p:nvPr/>
        </p:nvSpPr>
        <p:spPr>
          <a:xfrm>
            <a:off x="372094" y="1600200"/>
            <a:ext cx="8763000" cy="2209800"/>
          </a:xfrm>
          <a:prstGeom prst="rect">
            <a:avLst/>
          </a:prstGeom>
        </p:spPr>
        <p:txBody>
          <a:bodyPr vert="horz" lIns="91440" tIns="45720" rIns="91440" bIns="45720" rtlCol="0">
            <a:noAutofit/>
          </a:bodyPr>
          <a:lstStyle/>
          <a:p>
            <a:pPr marL="514350" lvl="0" indent="-514350">
              <a:spcBef>
                <a:spcPct val="20000"/>
              </a:spcBef>
              <a:buFont typeface="+mj-lt"/>
              <a:buAutoNum type="arabicPeriod"/>
            </a:pPr>
            <a:r>
              <a:rPr lang="en-US" sz="2400" b="1" dirty="0">
                <a:effectLst>
                  <a:outerShdw blurRad="38100" dist="38100" dir="2700000" algn="tl">
                    <a:srgbClr val="000000">
                      <a:alpha val="43137"/>
                    </a:srgbClr>
                  </a:outerShdw>
                </a:effectLst>
              </a:rPr>
              <a:t>Use a PDI for each counselee to begin to know more about them and their problems before the first visit.</a:t>
            </a:r>
          </a:p>
          <a:p>
            <a:pPr lvl="0">
              <a:spcBef>
                <a:spcPct val="20000"/>
              </a:spcBef>
            </a:pPr>
            <a:endParaRPr lang="en-US" sz="2400" b="1" dirty="0">
              <a:effectLst>
                <a:outerShdw blurRad="38100" dist="38100" dir="2700000" algn="tl">
                  <a:srgbClr val="000000">
                    <a:alpha val="43137"/>
                  </a:srgbClr>
                </a:outerShdw>
              </a:effectLst>
            </a:endParaRPr>
          </a:p>
          <a:p>
            <a:pPr marL="514350" lvl="0" indent="-514350">
              <a:spcBef>
                <a:spcPct val="20000"/>
              </a:spcBef>
              <a:buFont typeface="+mj-lt"/>
              <a:buAutoNum type="arabicPeriod"/>
            </a:pPr>
            <a:r>
              <a:rPr lang="en-US" sz="2400" b="1" dirty="0">
                <a:effectLst>
                  <a:outerShdw blurRad="38100" dist="38100" dir="2700000" algn="tl">
                    <a:srgbClr val="000000">
                      <a:alpha val="43137"/>
                    </a:srgbClr>
                  </a:outerShdw>
                </a:effectLst>
              </a:rPr>
              <a:t>Must know about them to help/minister to them.</a:t>
            </a:r>
          </a:p>
          <a:p>
            <a:pPr marL="514350" lvl="0" indent="-514350">
              <a:spcBef>
                <a:spcPct val="20000"/>
              </a:spcBef>
              <a:buFont typeface="+mj-lt"/>
              <a:buAutoNum type="arabicPeriod"/>
            </a:pPr>
            <a:endParaRPr lang="en-US" sz="2400" b="1" dirty="0">
              <a:effectLst>
                <a:outerShdw blurRad="38100" dist="38100" dir="2700000" algn="tl">
                  <a:srgbClr val="000000">
                    <a:alpha val="43137"/>
                  </a:srgbClr>
                </a:outerShdw>
              </a:effectLst>
            </a:endParaRPr>
          </a:p>
          <a:p>
            <a:pPr marL="514350" lvl="0" indent="-514350">
              <a:spcBef>
                <a:spcPct val="20000"/>
              </a:spcBef>
              <a:buFont typeface="+mj-lt"/>
              <a:buAutoNum type="arabicPeriod"/>
            </a:pPr>
            <a:r>
              <a:rPr lang="en-US" sz="2400" b="1" dirty="0">
                <a:effectLst>
                  <a:outerShdw blurRad="38100" dist="38100" dir="2700000" algn="tl">
                    <a:srgbClr val="000000">
                      <a:alpha val="43137"/>
                    </a:srgbClr>
                  </a:outerShdw>
                </a:effectLst>
              </a:rPr>
              <a:t>You have to be willing to dig deep to get to the heart.</a:t>
            </a:r>
          </a:p>
          <a:p>
            <a:pPr marL="514350" lvl="0" indent="-514350">
              <a:spcBef>
                <a:spcPct val="20000"/>
              </a:spcBef>
              <a:buFont typeface="+mj-lt"/>
              <a:buAutoNum type="arabicPeriod"/>
            </a:pPr>
            <a:endParaRPr lang="en-US" sz="2400" b="1" dirty="0">
              <a:effectLst>
                <a:outerShdw blurRad="38100" dist="38100" dir="2700000" algn="tl">
                  <a:srgbClr val="000000">
                    <a:alpha val="43137"/>
                  </a:srgbClr>
                </a:outerShdw>
              </a:effectLst>
            </a:endParaRPr>
          </a:p>
          <a:p>
            <a:pPr marL="514350" lvl="0" indent="-514350">
              <a:spcBef>
                <a:spcPct val="20000"/>
              </a:spcBef>
              <a:buFont typeface="+mj-lt"/>
              <a:buAutoNum type="arabicPeriod"/>
            </a:pPr>
            <a:r>
              <a:rPr lang="en-US" sz="2400" b="1" dirty="0">
                <a:effectLst>
                  <a:outerShdw blurRad="38100" dist="38100" dir="2700000" algn="tl">
                    <a:srgbClr val="000000">
                      <a:alpha val="43137"/>
                    </a:srgbClr>
                  </a:outerShdw>
                </a:effectLst>
              </a:rPr>
              <a:t>Something like this may be helpful even in informal settings.</a:t>
            </a:r>
          </a:p>
          <a:p>
            <a:pPr marL="514350" lvl="0" indent="-514350">
              <a:spcBef>
                <a:spcPct val="20000"/>
              </a:spcBef>
              <a:buFont typeface="+mj-lt"/>
              <a:buAutoNum type="arabicPeriod"/>
            </a:pPr>
            <a:endParaRPr lang="en-US" sz="2400" b="1" dirty="0">
              <a:effectLst>
                <a:outerShdw blurRad="38100" dist="38100" dir="2700000" algn="tl">
                  <a:srgbClr val="000000">
                    <a:alpha val="43137"/>
                  </a:srgbClr>
                </a:outerShdw>
              </a:effectLst>
            </a:endParaRPr>
          </a:p>
          <a:p>
            <a:pPr marL="514350" lvl="0" indent="-514350">
              <a:spcBef>
                <a:spcPct val="20000"/>
              </a:spcBef>
              <a:buFont typeface="+mj-lt"/>
              <a:buAutoNum type="arabicPeriod"/>
            </a:pPr>
            <a:r>
              <a:rPr lang="en-US" sz="2400" b="1" dirty="0">
                <a:effectLst>
                  <a:outerShdw blurRad="38100" dist="38100" dir="2700000" algn="tl">
                    <a:srgbClr val="000000">
                      <a:alpha val="43137"/>
                    </a:srgbClr>
                  </a:outerShdw>
                </a:effectLst>
              </a:rPr>
              <a:t>Even if a form is not completed, the information from a PDI is helpful to guide you and help you to specifically pray.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strips(downLef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28600" y="2573234"/>
            <a:ext cx="8610600" cy="3124200"/>
          </a:xfrm>
          <a:prstGeom prst="rect">
            <a:avLst/>
          </a:prstGeom>
        </p:spPr>
        <p:txBody>
          <a:bodyPr vert="horz" lIns="91440" tIns="45720" rIns="91440" bIns="45720" rtlCol="0">
            <a:normAutofit/>
          </a:bodyPr>
          <a:lstStyle/>
          <a:p>
            <a:pPr marL="514350" lvl="0" indent="-514350">
              <a:spcBef>
                <a:spcPct val="20000"/>
              </a:spcBef>
              <a:buFont typeface="+mj-lt"/>
              <a:buAutoNum type="arabicPeriod"/>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itchFamily="34" charset="0"/>
              </a:rPr>
              <a:t>Extensive</a:t>
            </a:r>
            <a:r>
              <a:rPr lang="en-US" sz="2800" b="1" dirty="0">
                <a:effectLst>
                  <a:outerShdw blurRad="38100" dist="38100" dir="2700000" algn="tl">
                    <a:srgbClr val="000000">
                      <a:alpha val="43137"/>
                    </a:srgbClr>
                  </a:outerShdw>
                </a:effectLst>
              </a:rPr>
              <a:t> questions are more shallow but you ask a lot of them.  They regard a broad spectrum of aspects of life, covering a wide range.  Then when you discern an area that may need help, you ask good, intensive questions that probe deeply into that area.</a:t>
            </a:r>
          </a:p>
        </p:txBody>
      </p:sp>
      <p:sp>
        <p:nvSpPr>
          <p:cNvPr id="5" name="Content Placeholder 2"/>
          <p:cNvSpPr txBox="1">
            <a:spLocks/>
          </p:cNvSpPr>
          <p:nvPr/>
        </p:nvSpPr>
        <p:spPr>
          <a:xfrm>
            <a:off x="266700" y="5240234"/>
            <a:ext cx="8610600" cy="14478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2800" b="1" dirty="0">
                <a:effectLst>
                  <a:outerShdw blurRad="38100" dist="38100" dir="2700000" algn="tl">
                    <a:srgbClr val="000000">
                      <a:alpha val="43137"/>
                    </a:srgbClr>
                  </a:outerShdw>
                </a:effectLst>
              </a:rPr>
              <a:t> </a:t>
            </a:r>
            <a:r>
              <a:rPr lang="en-US" sz="2800" u="sng" dirty="0">
                <a:effectLst>
                  <a:outerShdw blurRad="38100" dist="38100" dir="2700000" algn="tl">
                    <a:srgbClr val="000000">
                      <a:alpha val="43137"/>
                    </a:srgbClr>
                  </a:outerShdw>
                </a:effectLst>
                <a:latin typeface="Arial Black" pitchFamily="34" charset="0"/>
              </a:rPr>
              <a:t>Intensive</a:t>
            </a:r>
            <a:r>
              <a:rPr lang="en-US" sz="2800" b="1" dirty="0">
                <a:effectLst>
                  <a:outerShdw blurRad="38100" dist="38100" dir="2700000" algn="tl">
                    <a:srgbClr val="000000">
                      <a:alpha val="43137"/>
                    </a:srgbClr>
                  </a:outerShdw>
                </a:effectLst>
              </a:rPr>
              <a:t> questions – many questions about one area to reveal heart motivation.</a:t>
            </a:r>
          </a:p>
        </p:txBody>
      </p:sp>
      <p:sp>
        <p:nvSpPr>
          <p:cNvPr id="7" name="Content Placeholder 2"/>
          <p:cNvSpPr txBox="1">
            <a:spLocks/>
          </p:cNvSpPr>
          <p:nvPr/>
        </p:nvSpPr>
        <p:spPr>
          <a:xfrm>
            <a:off x="0" y="1295400"/>
            <a:ext cx="8610600" cy="838200"/>
          </a:xfrm>
          <a:prstGeom prst="rect">
            <a:avLst/>
          </a:prstGeom>
        </p:spPr>
        <p:txBody>
          <a:bodyPr vert="horz" lIns="91440" tIns="45720" rIns="91440" bIns="45720" rtlCol="0">
            <a:noAutofit/>
          </a:bodyPr>
          <a:lstStyle/>
          <a:p>
            <a:pPr marL="514350" lvl="0" indent="-514350">
              <a:spcBef>
                <a:spcPct val="20000"/>
              </a:spcBef>
              <a:buFont typeface="+mj-lt"/>
              <a:buAutoNum type="alphaUcPeriod" startAt="2"/>
            </a:pPr>
            <a:r>
              <a:rPr lang="en-US" sz="3200" b="1" dirty="0">
                <a:effectLst>
                  <a:outerShdw blurRad="38100" dist="38100" dir="2700000" algn="tl">
                    <a:srgbClr val="000000">
                      <a:alpha val="43137"/>
                    </a:srgbClr>
                  </a:outerShdw>
                </a:effectLst>
              </a:rPr>
              <a:t>Extensive/intensive probing (Proverbs 18:17).</a:t>
            </a:r>
          </a:p>
          <a:p>
            <a:pPr lvl="0">
              <a:spcBef>
                <a:spcPct val="20000"/>
              </a:spcBef>
            </a:pPr>
            <a:endParaRPr lang="en-US" sz="3200" b="1" dirty="0">
              <a:effectLst>
                <a:outerShdw blurRad="38100" dist="38100" dir="2700000" algn="tl">
                  <a:srgbClr val="000000">
                    <a:alpha val="43137"/>
                  </a:srgbClr>
                </a:outerShdw>
              </a:effectLst>
            </a:endParaRPr>
          </a:p>
          <a:p>
            <a:pPr lvl="0">
              <a:spcBef>
                <a:spcPct val="20000"/>
              </a:spcBef>
            </a:pPr>
            <a:endParaRPr lang="en-US" sz="3200" b="1" dirty="0">
              <a:effectLst>
                <a:outerShdw blurRad="38100" dist="38100" dir="2700000" algn="tl">
                  <a:srgbClr val="000000">
                    <a:alpha val="43137"/>
                  </a:srgbClr>
                </a:outerShdw>
              </a:effectLst>
            </a:endParaRPr>
          </a:p>
          <a:p>
            <a:pPr lvl="0">
              <a:spcBef>
                <a:spcPct val="20000"/>
              </a:spcBef>
            </a:pPr>
            <a:r>
              <a:rPr lang="en-US" sz="3200" b="1" dirty="0">
                <a:effectLst>
                  <a:outerShdw blurRad="38100" dist="38100" dir="2700000" algn="tl">
                    <a:srgbClr val="000000">
                      <a:alpha val="43137"/>
                    </a:srgbClr>
                  </a:outerShdw>
                </a:effectLst>
              </a:rPr>
              <a:t> </a:t>
            </a:r>
          </a:p>
        </p:txBody>
      </p:sp>
      <p:sp>
        <p:nvSpPr>
          <p:cNvPr id="8" name="Rectangle 7">
            <a:extLst>
              <a:ext uri="{FF2B5EF4-FFF2-40B4-BE49-F238E27FC236}">
                <a16:creationId xmlns:a16="http://schemas.microsoft.com/office/drawing/2014/main" id="{F0400873-5C24-4C74-964C-4EB8C2144F17}"/>
              </a:ext>
            </a:extLst>
          </p:cNvPr>
          <p:cNvSpPr/>
          <p:nvPr/>
        </p:nvSpPr>
        <p:spPr>
          <a:xfrm>
            <a:off x="1600200" y="1718101"/>
            <a:ext cx="6248400" cy="830997"/>
          </a:xfrm>
          <a:prstGeom prst="rect">
            <a:avLst/>
          </a:prstGeom>
        </p:spPr>
        <p:txBody>
          <a:bodyPr wrap="square">
            <a:spAutoFit/>
          </a:bodyPr>
          <a:lstStyle/>
          <a:p>
            <a:pPr lvl="0">
              <a:spcBef>
                <a:spcPct val="20000"/>
              </a:spcBef>
            </a:pPr>
            <a:r>
              <a:rPr lang="en-US" sz="2400" b="1" i="1" baseline="30000" dirty="0">
                <a:cs typeface="Arial" panose="020B0604020202020204" pitchFamily="34" charset="0"/>
              </a:rPr>
              <a:t>17 </a:t>
            </a:r>
            <a:r>
              <a:rPr lang="en-US" sz="2400" b="1" i="1" dirty="0">
                <a:cs typeface="Arial" panose="020B0604020202020204" pitchFamily="34" charset="0"/>
              </a:rPr>
              <a:t>The first to plead his case seems right,</a:t>
            </a:r>
            <a:br>
              <a:rPr lang="en-US" sz="2400" b="1" i="1" dirty="0">
                <a:cs typeface="Arial" panose="020B0604020202020204" pitchFamily="34" charset="0"/>
              </a:rPr>
            </a:br>
            <a:r>
              <a:rPr lang="en-US" sz="2400" b="1" i="1" dirty="0">
                <a:cs typeface="Arial" panose="020B0604020202020204" pitchFamily="34" charset="0"/>
              </a:rPr>
              <a:t>Until another comes and examines him.</a:t>
            </a:r>
            <a:endParaRPr lang="en-US" sz="2400" b="1" i="1" dirty="0">
              <a:effectLst>
                <a:outerShdw blurRad="38100" dist="38100" dir="2700000" algn="tl">
                  <a:srgbClr val="000000">
                    <a:alpha val="43137"/>
                  </a:srgbClr>
                </a:outerShdw>
              </a:effectLst>
              <a:cs typeface="Arial" panose="020B0604020202020204" pitchFamily="34" charset="0"/>
            </a:endParaRPr>
          </a:p>
        </p:txBody>
      </p:sp>
      <p:sp>
        <p:nvSpPr>
          <p:cNvPr id="9" name="TextBox 8"/>
          <p:cNvSpPr txBox="1"/>
          <p:nvPr/>
        </p:nvSpPr>
        <p:spPr>
          <a:xfrm>
            <a:off x="152400" y="228600"/>
            <a:ext cx="9144000" cy="553998"/>
          </a:xfrm>
          <a:prstGeom prst="rect">
            <a:avLst/>
          </a:prstGeom>
          <a:noFill/>
        </p:spPr>
        <p:txBody>
          <a:bodyPr wrap="square" rtlCol="0">
            <a:spAutoFit/>
          </a:bodyPr>
          <a:lstStyle/>
          <a:p>
            <a:pPr marL="400050" lvl="0" indent="-400050">
              <a:buFont typeface="+mj-lt"/>
              <a:buAutoNum type="romanUcPeriod"/>
            </a:pPr>
            <a:r>
              <a:rPr lang="en-US" sz="3000" b="1" u="sng" dirty="0">
                <a:effectLst>
                  <a:outerShdw blurRad="38100" dist="38100" dir="2700000" algn="tl">
                    <a:srgbClr val="000000">
                      <a:alpha val="43137"/>
                    </a:srgbClr>
                  </a:outerShdw>
                </a:effectLst>
              </a:rPr>
              <a:t>KNOW: Gather Information (Prov. 18:13, 15, 17; 23:7)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Left)">
                                      <p:cBhvr>
                                        <p:cTn id="17" dur="500"/>
                                        <p:tgtEl>
                                          <p:spTgt spid="7"/>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anim calcmode="lin" valueType="num">
                                      <p:cBhvr>
                                        <p:cTn id="21" dur="500" fill="hold"/>
                                        <p:tgtEl>
                                          <p:spTgt spid="9"/>
                                        </p:tgtEl>
                                        <p:attrNameLst>
                                          <p:attrName>ppt_x</p:attrName>
                                        </p:attrNameLst>
                                      </p:cBhvr>
                                      <p:tavLst>
                                        <p:tav tm="0">
                                          <p:val>
                                            <p:strVal val="#ppt_x"/>
                                          </p:val>
                                        </p:tav>
                                        <p:tav tm="100000">
                                          <p:val>
                                            <p:strVal val="#ppt_x"/>
                                          </p:val>
                                        </p:tav>
                                      </p:tavLst>
                                    </p:anim>
                                    <p:anim calcmode="lin" valueType="num">
                                      <p:cBhvr>
                                        <p:cTn id="22" dur="5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1051530"/>
            <a:ext cx="8458200" cy="792540"/>
          </a:xfrm>
        </p:spPr>
        <p:txBody>
          <a:bodyPr>
            <a:noAutofit/>
          </a:bodyPr>
          <a:lstStyle/>
          <a:p>
            <a:pPr marL="514350" indent="-514350">
              <a:buFont typeface="+mj-lt"/>
              <a:buAutoNum type="alphaUcPeriod" startAt="3"/>
            </a:pPr>
            <a:r>
              <a:rPr lang="it-IT" sz="2400" b="1" dirty="0">
                <a:effectLst>
                  <a:outerShdw blurRad="38100" dist="38100" dir="2700000" algn="tl">
                    <a:srgbClr val="000000">
                      <a:alpha val="43137"/>
                    </a:srgbClr>
                  </a:outerShdw>
                </a:effectLst>
              </a:rPr>
              <a:t>Verbal/non-verbal communication:</a:t>
            </a:r>
          </a:p>
        </p:txBody>
      </p:sp>
      <p:sp>
        <p:nvSpPr>
          <p:cNvPr id="4" name="TextBox 3"/>
          <p:cNvSpPr txBox="1"/>
          <p:nvPr/>
        </p:nvSpPr>
        <p:spPr>
          <a:xfrm>
            <a:off x="0" y="156627"/>
            <a:ext cx="9144000" cy="461665"/>
          </a:xfrm>
          <a:prstGeom prst="rect">
            <a:avLst/>
          </a:prstGeom>
          <a:noFill/>
        </p:spPr>
        <p:txBody>
          <a:bodyPr wrap="square" rtlCol="0">
            <a:spAutoFit/>
          </a:bodyPr>
          <a:lstStyle/>
          <a:p>
            <a:pPr marL="400050" lvl="0" indent="-400050">
              <a:buFont typeface="+mj-lt"/>
              <a:buAutoNum type="romanUcPeriod"/>
            </a:pPr>
            <a:r>
              <a:rPr lang="en-US" sz="2400" b="1" u="sng" dirty="0">
                <a:effectLst>
                  <a:outerShdw blurRad="38100" dist="38100" dir="2700000" algn="tl">
                    <a:srgbClr val="000000">
                      <a:alpha val="43137"/>
                    </a:srgbClr>
                  </a:outerShdw>
                </a:effectLst>
              </a:rPr>
              <a:t>KNOW: Gather Information (Proverbs 18:13, 15, 17; 23:7) </a:t>
            </a:r>
          </a:p>
        </p:txBody>
      </p:sp>
      <p:sp>
        <p:nvSpPr>
          <p:cNvPr id="6" name="Content Placeholder 2"/>
          <p:cNvSpPr txBox="1">
            <a:spLocks/>
          </p:cNvSpPr>
          <p:nvPr/>
        </p:nvSpPr>
        <p:spPr>
          <a:xfrm>
            <a:off x="457200" y="1825020"/>
            <a:ext cx="8610600" cy="1219200"/>
          </a:xfrm>
          <a:prstGeom prst="rect">
            <a:avLst/>
          </a:prstGeom>
        </p:spPr>
        <p:txBody>
          <a:bodyPr vert="horz" lIns="91440" tIns="45720" rIns="91440" bIns="45720" rtlCol="0">
            <a:normAutofit/>
          </a:bodyPr>
          <a:lstStyle/>
          <a:p>
            <a:pPr marL="514350" lvl="0" indent="-514350">
              <a:spcBef>
                <a:spcPct val="20000"/>
              </a:spcBef>
              <a:buFont typeface="+mj-lt"/>
              <a:buAutoNum type="arabicPeriod"/>
            </a:pPr>
            <a:r>
              <a:rPr lang="en-US" sz="2400" b="1" dirty="0">
                <a:effectLst>
                  <a:outerShdw blurRad="38100" dist="38100" dir="2700000" algn="tl">
                    <a:srgbClr val="000000">
                      <a:alpha val="43137"/>
                    </a:srgbClr>
                  </a:outerShdw>
                </a:effectLst>
              </a:rPr>
              <a:t> </a:t>
            </a:r>
            <a:r>
              <a:rPr lang="en-US" sz="2400" u="sng" dirty="0">
                <a:effectLst>
                  <a:outerShdw blurRad="38100" dist="38100" dir="2700000" algn="tl">
                    <a:srgbClr val="000000">
                      <a:alpha val="43137"/>
                    </a:srgbClr>
                  </a:outerShdw>
                </a:effectLst>
                <a:latin typeface="Arial Black" pitchFamily="34" charset="0"/>
              </a:rPr>
              <a:t>Content</a:t>
            </a:r>
            <a:r>
              <a:rPr lang="en-US" sz="2400" b="1" dirty="0">
                <a:effectLst>
                  <a:outerShdw blurRad="38100" dist="38100" dir="2700000" algn="tl">
                    <a:srgbClr val="000000">
                      <a:alpha val="43137"/>
                    </a:srgbClr>
                  </a:outerShdw>
                </a:effectLst>
              </a:rPr>
              <a:t> data = what is said (actual verbs, phrases).</a:t>
            </a:r>
          </a:p>
        </p:txBody>
      </p:sp>
      <p:sp>
        <p:nvSpPr>
          <p:cNvPr id="5" name="Content Placeholder 2"/>
          <p:cNvSpPr txBox="1">
            <a:spLocks/>
          </p:cNvSpPr>
          <p:nvPr/>
        </p:nvSpPr>
        <p:spPr>
          <a:xfrm>
            <a:off x="495300" y="2617560"/>
            <a:ext cx="8229600" cy="1447800"/>
          </a:xfrm>
          <a:prstGeom prst="rect">
            <a:avLst/>
          </a:prstGeom>
        </p:spPr>
        <p:txBody>
          <a:bodyPr vert="horz" lIns="91440" tIns="45720" rIns="91440" bIns="45720" rtlCol="0">
            <a:normAutofit/>
          </a:bodyPr>
          <a:lstStyle/>
          <a:p>
            <a:pPr marL="514350" lvl="0" indent="-514350">
              <a:spcBef>
                <a:spcPct val="20000"/>
              </a:spcBef>
              <a:buFont typeface="+mj-lt"/>
              <a:buAutoNum type="arabicPeriod" startAt="2"/>
            </a:pPr>
            <a:r>
              <a:rPr lang="en-US" sz="2400" b="1" dirty="0">
                <a:effectLst>
                  <a:outerShdw blurRad="38100" dist="38100" dir="2700000" algn="tl">
                    <a:srgbClr val="000000">
                      <a:alpha val="43137"/>
                    </a:srgbClr>
                  </a:outerShdw>
                </a:effectLst>
              </a:rPr>
              <a:t> </a:t>
            </a:r>
            <a:r>
              <a:rPr lang="en-US" sz="2400" u="sng" dirty="0">
                <a:effectLst>
                  <a:outerShdw blurRad="38100" dist="38100" dir="2700000" algn="tl">
                    <a:srgbClr val="000000">
                      <a:alpha val="43137"/>
                    </a:srgbClr>
                  </a:outerShdw>
                </a:effectLst>
                <a:latin typeface="Arial Black" pitchFamily="34" charset="0"/>
              </a:rPr>
              <a:t>Halo</a:t>
            </a:r>
            <a:r>
              <a:rPr lang="en-US" sz="2400" b="1" dirty="0">
                <a:effectLst>
                  <a:outerShdw blurRad="38100" dist="38100" dir="2700000" algn="tl">
                    <a:srgbClr val="000000">
                      <a:alpha val="43137"/>
                    </a:srgbClr>
                  </a:outerShdw>
                </a:effectLst>
              </a:rPr>
              <a:t> data = how it is said (body language, tone of voice, eyes).</a:t>
            </a:r>
          </a:p>
        </p:txBody>
      </p:sp>
      <p:sp>
        <p:nvSpPr>
          <p:cNvPr id="7" name="Content Placeholder 2">
            <a:extLst>
              <a:ext uri="{FF2B5EF4-FFF2-40B4-BE49-F238E27FC236}">
                <a16:creationId xmlns:a16="http://schemas.microsoft.com/office/drawing/2014/main" id="{9F839F78-3AB0-45FB-8921-F9C20C22636B}"/>
              </a:ext>
            </a:extLst>
          </p:cNvPr>
          <p:cNvSpPr txBox="1">
            <a:spLocks/>
          </p:cNvSpPr>
          <p:nvPr/>
        </p:nvSpPr>
        <p:spPr>
          <a:xfrm>
            <a:off x="285750" y="3463095"/>
            <a:ext cx="8458200" cy="1447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4"/>
            </a:pPr>
            <a:r>
              <a:rPr lang="en-US" sz="2400" b="1" dirty="0">
                <a:effectLst>
                  <a:outerShdw blurRad="38100" dist="38100" dir="2700000" algn="tl">
                    <a:srgbClr val="000000">
                      <a:alpha val="43137"/>
                    </a:srgbClr>
                  </a:outerShdw>
                </a:effectLst>
              </a:rPr>
              <a:t>Listening is a requirement for information gathering – listen well (Proverbs 18:13)</a:t>
            </a:r>
            <a:endParaRPr lang="en-US" sz="2400" b="1" i="1" dirty="0">
              <a:effectLst>
                <a:outerShdw blurRad="38100" dist="38100" dir="2700000" algn="tl">
                  <a:srgbClr val="000000">
                    <a:alpha val="43137"/>
                  </a:srgbClr>
                </a:outerShdw>
              </a:effectLst>
            </a:endParaRPr>
          </a:p>
        </p:txBody>
      </p:sp>
      <p:sp>
        <p:nvSpPr>
          <p:cNvPr id="8" name="Content Placeholder 2">
            <a:extLst>
              <a:ext uri="{FF2B5EF4-FFF2-40B4-BE49-F238E27FC236}">
                <a16:creationId xmlns:a16="http://schemas.microsoft.com/office/drawing/2014/main" id="{7B6D0B4D-E085-48D7-BE13-5856E8867E6D}"/>
              </a:ext>
            </a:extLst>
          </p:cNvPr>
          <p:cNvSpPr txBox="1">
            <a:spLocks/>
          </p:cNvSpPr>
          <p:nvPr/>
        </p:nvSpPr>
        <p:spPr>
          <a:xfrm>
            <a:off x="552450" y="4400700"/>
            <a:ext cx="7924800" cy="685800"/>
          </a:xfrm>
          <a:prstGeom prst="rect">
            <a:avLst/>
          </a:prstGeom>
        </p:spPr>
        <p:txBody>
          <a:bodyPr vert="horz" lIns="91440" tIns="45720" rIns="91440" bIns="45720" rtlCol="0">
            <a:normAutofit/>
          </a:bodyPr>
          <a:lstStyle/>
          <a:p>
            <a:pPr lvl="1">
              <a:spcBef>
                <a:spcPct val="20000"/>
              </a:spcBef>
            </a:pPr>
            <a:r>
              <a:rPr lang="en-US" sz="2400" b="1" dirty="0">
                <a:effectLst>
                  <a:outerShdw blurRad="38100" dist="38100" dir="2700000" algn="tl">
                    <a:srgbClr val="000000">
                      <a:alpha val="43137"/>
                    </a:srgbClr>
                  </a:outerShdw>
                </a:effectLst>
              </a:rPr>
              <a:t>Listen actively for these things:</a:t>
            </a:r>
          </a:p>
        </p:txBody>
      </p:sp>
      <p:sp>
        <p:nvSpPr>
          <p:cNvPr id="9" name="Content Placeholder 2">
            <a:extLst>
              <a:ext uri="{FF2B5EF4-FFF2-40B4-BE49-F238E27FC236}">
                <a16:creationId xmlns:a16="http://schemas.microsoft.com/office/drawing/2014/main" id="{9F65670F-A980-4E6D-B15E-10B0C8B96078}"/>
              </a:ext>
            </a:extLst>
          </p:cNvPr>
          <p:cNvSpPr txBox="1">
            <a:spLocks/>
          </p:cNvSpPr>
          <p:nvPr/>
        </p:nvSpPr>
        <p:spPr>
          <a:xfrm>
            <a:off x="1676400" y="4876938"/>
            <a:ext cx="7467600" cy="685800"/>
          </a:xfrm>
          <a:prstGeom prst="rect">
            <a:avLst/>
          </a:prstGeom>
        </p:spPr>
        <p:txBody>
          <a:bodyPr vert="horz" lIns="91440" tIns="45720" rIns="91440" bIns="45720" rtlCol="0">
            <a:normAutofit/>
          </a:bodyPr>
          <a:lstStyle/>
          <a:p>
            <a:pPr marL="514350" lvl="0" indent="-514350">
              <a:spcBef>
                <a:spcPct val="20000"/>
              </a:spcBef>
              <a:buFont typeface="+mj-lt"/>
              <a:buAutoNum type="alphaLcPeriod"/>
            </a:pPr>
            <a:r>
              <a:rPr lang="en-US" sz="2400" b="1" dirty="0">
                <a:effectLst>
                  <a:outerShdw blurRad="38100" dist="38100" dir="2700000" algn="tl">
                    <a:srgbClr val="000000">
                      <a:alpha val="43137"/>
                    </a:srgbClr>
                  </a:outerShdw>
                </a:effectLst>
              </a:rPr>
              <a:t>Blame-shifting.</a:t>
            </a:r>
          </a:p>
        </p:txBody>
      </p:sp>
      <p:sp>
        <p:nvSpPr>
          <p:cNvPr id="10" name="Content Placeholder 2">
            <a:extLst>
              <a:ext uri="{FF2B5EF4-FFF2-40B4-BE49-F238E27FC236}">
                <a16:creationId xmlns:a16="http://schemas.microsoft.com/office/drawing/2014/main" id="{386ECE4A-5443-498E-B393-A6E6FF66EEAC}"/>
              </a:ext>
            </a:extLst>
          </p:cNvPr>
          <p:cNvSpPr txBox="1">
            <a:spLocks/>
          </p:cNvSpPr>
          <p:nvPr/>
        </p:nvSpPr>
        <p:spPr>
          <a:xfrm>
            <a:off x="1685925" y="5329770"/>
            <a:ext cx="7467600" cy="6858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2"/>
            </a:pPr>
            <a:r>
              <a:rPr lang="en-US" sz="2400" b="1" dirty="0">
                <a:effectLst>
                  <a:outerShdw blurRad="38100" dist="38100" dir="2700000" algn="tl">
                    <a:srgbClr val="000000">
                      <a:alpha val="43137"/>
                    </a:srgbClr>
                  </a:outerShdw>
                </a:effectLst>
              </a:rPr>
              <a:t>Words like can’t, unable, too much.</a:t>
            </a:r>
          </a:p>
        </p:txBody>
      </p:sp>
      <p:sp>
        <p:nvSpPr>
          <p:cNvPr id="11" name="Content Placeholder 2">
            <a:extLst>
              <a:ext uri="{FF2B5EF4-FFF2-40B4-BE49-F238E27FC236}">
                <a16:creationId xmlns:a16="http://schemas.microsoft.com/office/drawing/2014/main" id="{E6F924B1-B9B5-46C6-B196-F23CDFDD14F6}"/>
              </a:ext>
            </a:extLst>
          </p:cNvPr>
          <p:cNvSpPr txBox="1">
            <a:spLocks/>
          </p:cNvSpPr>
          <p:nvPr/>
        </p:nvSpPr>
        <p:spPr>
          <a:xfrm>
            <a:off x="1676400" y="5722473"/>
            <a:ext cx="7467600" cy="6858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3"/>
            </a:pPr>
            <a:r>
              <a:rPr lang="en-US" sz="2400" b="1" dirty="0">
                <a:effectLst>
                  <a:outerShdw blurRad="38100" dist="38100" dir="2700000" algn="tl">
                    <a:srgbClr val="000000">
                      <a:alpha val="43137"/>
                    </a:srgbClr>
                  </a:outerShdw>
                </a:effectLst>
              </a:rPr>
              <a:t>Sin being called disorder/disease.</a:t>
            </a:r>
          </a:p>
        </p:txBody>
      </p:sp>
      <p:sp>
        <p:nvSpPr>
          <p:cNvPr id="12" name="Content Placeholder 2">
            <a:extLst>
              <a:ext uri="{FF2B5EF4-FFF2-40B4-BE49-F238E27FC236}">
                <a16:creationId xmlns:a16="http://schemas.microsoft.com/office/drawing/2014/main" id="{CB7C8E56-038E-49EB-8AC1-5FA5C2A4ADAB}"/>
              </a:ext>
            </a:extLst>
          </p:cNvPr>
          <p:cNvSpPr txBox="1">
            <a:spLocks/>
          </p:cNvSpPr>
          <p:nvPr/>
        </p:nvSpPr>
        <p:spPr>
          <a:xfrm>
            <a:off x="1685925" y="6290781"/>
            <a:ext cx="7467600" cy="685800"/>
          </a:xfrm>
          <a:prstGeom prst="rect">
            <a:avLst/>
          </a:prstGeom>
        </p:spPr>
        <p:txBody>
          <a:bodyPr vert="horz" lIns="91440" tIns="45720" rIns="91440" bIns="45720" rtlCol="0">
            <a:normAutofit/>
          </a:bodyPr>
          <a:lstStyle/>
          <a:p>
            <a:pPr marL="514350" lvl="0" indent="-514350">
              <a:spcBef>
                <a:spcPct val="20000"/>
              </a:spcBef>
              <a:buFont typeface="+mj-lt"/>
              <a:buAutoNum type="alphaLcPeriod" startAt="4"/>
            </a:pPr>
            <a:r>
              <a:rPr lang="en-US" sz="2400" b="1" dirty="0">
                <a:effectLst>
                  <a:outerShdw blurRad="38100" dist="38100" dir="2700000" algn="tl">
                    <a:srgbClr val="000000">
                      <a:alpha val="43137"/>
                    </a:srgbClr>
                  </a:outerShdw>
                </a:effectLst>
              </a:rPr>
              <a:t>Reliance on feelings over facts.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Left)">
                                      <p:cBhvr>
                                        <p:cTn id="17" dur="500"/>
                                        <p:tgtEl>
                                          <p:spTgt spid="5"/>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Effect transition="in" filter="strips(downLeft)">
                                      <p:cBhvr>
                                        <p:cTn id="20" dur="500"/>
                                        <p:tgtEl>
                                          <p:spTgt spid="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strips(downLeft)">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strips(downLeft)">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strips(downLeft)">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strips(downLeft)">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8" presetClass="entr" presetSubtype="12"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strips(downLeft)">
                                      <p:cBhvr>
                                        <p:cTn id="4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5" grpId="0"/>
      <p:bldP spid="7" grpId="0" build="p"/>
      <p:bldP spid="8" grpId="0"/>
      <p:bldP spid="9" grpId="0"/>
      <p:bldP spid="10"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6101" y="1155052"/>
            <a:ext cx="8153400" cy="792540"/>
          </a:xfrm>
        </p:spPr>
        <p:txBody>
          <a:bodyPr>
            <a:noAutofit/>
          </a:bodyPr>
          <a:lstStyle/>
          <a:p>
            <a:pPr marL="514350" indent="-514350">
              <a:buFont typeface="+mj-lt"/>
              <a:buAutoNum type="alphaUcPeriod"/>
            </a:pPr>
            <a:r>
              <a:rPr lang="it-IT" sz="2600" b="1" dirty="0">
                <a:effectLst>
                  <a:outerShdw blurRad="38100" dist="38100" dir="2700000" algn="tl">
                    <a:srgbClr val="000000">
                      <a:alpha val="43137"/>
                    </a:srgbClr>
                  </a:outerShdw>
                </a:effectLst>
              </a:rPr>
              <a:t> </a:t>
            </a:r>
            <a:r>
              <a:rPr lang="it-IT" sz="2600" u="sng" dirty="0">
                <a:effectLst>
                  <a:outerShdw blurRad="38100" dist="38100" dir="2700000" algn="tl">
                    <a:srgbClr val="000000">
                      <a:alpha val="43137"/>
                    </a:srgbClr>
                  </a:outerShdw>
                </a:effectLst>
                <a:latin typeface="Arial Black" pitchFamily="34" charset="0"/>
              </a:rPr>
              <a:t>Physical</a:t>
            </a:r>
            <a:r>
              <a:rPr lang="it-IT" sz="2600" b="1" dirty="0">
                <a:effectLst>
                  <a:outerShdw blurRad="38100" dist="38100" dir="2700000" algn="tl">
                    <a:srgbClr val="000000">
                      <a:alpha val="43137"/>
                    </a:srgbClr>
                  </a:outerShdw>
                </a:effectLst>
              </a:rPr>
              <a:t> information</a:t>
            </a:r>
          </a:p>
        </p:txBody>
      </p:sp>
      <p:sp>
        <p:nvSpPr>
          <p:cNvPr id="4" name="TextBox 3"/>
          <p:cNvSpPr txBox="1"/>
          <p:nvPr/>
        </p:nvSpPr>
        <p:spPr>
          <a:xfrm>
            <a:off x="123701" y="338136"/>
            <a:ext cx="8915400" cy="523220"/>
          </a:xfrm>
          <a:prstGeom prst="rect">
            <a:avLst/>
          </a:prstGeom>
          <a:noFill/>
        </p:spPr>
        <p:txBody>
          <a:bodyPr wrap="square" rtlCol="0">
            <a:spAutoFit/>
          </a:bodyPr>
          <a:lstStyle/>
          <a:p>
            <a:pPr marL="571500" lvl="0" indent="-571500">
              <a:buFont typeface="+mj-lt"/>
              <a:buAutoNum type="romanUcPeriod" startAt="2"/>
            </a:pPr>
            <a:r>
              <a:rPr lang="en-US" sz="2800" b="1" u="sng" dirty="0">
                <a:effectLst>
                  <a:outerShdw blurRad="38100" dist="38100" dir="2700000" algn="tl">
                    <a:srgbClr val="000000">
                      <a:alpha val="43137"/>
                    </a:srgbClr>
                  </a:outerShdw>
                </a:effectLst>
              </a:rPr>
              <a:t>KNOW: P-R-E-A-C-H Proverbs 18:2 </a:t>
            </a:r>
          </a:p>
        </p:txBody>
      </p:sp>
      <p:sp>
        <p:nvSpPr>
          <p:cNvPr id="2" name="Content Placeholder 2">
            <a:extLst>
              <a:ext uri="{FF2B5EF4-FFF2-40B4-BE49-F238E27FC236}">
                <a16:creationId xmlns:a16="http://schemas.microsoft.com/office/drawing/2014/main" id="{5806B857-94DA-5088-3AE2-DAB181D473CB}"/>
              </a:ext>
            </a:extLst>
          </p:cNvPr>
          <p:cNvSpPr txBox="1">
            <a:spLocks/>
          </p:cNvSpPr>
          <p:nvPr/>
        </p:nvSpPr>
        <p:spPr>
          <a:xfrm>
            <a:off x="263909" y="1857232"/>
            <a:ext cx="8458200" cy="1676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2"/>
            </a:pPr>
            <a:r>
              <a:rPr lang="en-US" sz="2600" b="1" dirty="0">
                <a:effectLst>
                  <a:outerShdw blurRad="38100" dist="38100" dir="2700000" algn="tl">
                    <a:srgbClr val="000000">
                      <a:alpha val="43137"/>
                    </a:srgbClr>
                  </a:outerShdw>
                </a:effectLst>
              </a:rPr>
              <a:t> </a:t>
            </a:r>
            <a:r>
              <a:rPr lang="en-US" sz="2600" u="sng" dirty="0">
                <a:effectLst>
                  <a:outerShdw blurRad="38100" dist="38100" dir="2700000" algn="tl">
                    <a:srgbClr val="000000">
                      <a:alpha val="43137"/>
                    </a:srgbClr>
                  </a:outerShdw>
                </a:effectLst>
                <a:latin typeface="Arial Black" pitchFamily="34" charset="0"/>
              </a:rPr>
              <a:t>Resources</a:t>
            </a:r>
            <a:r>
              <a:rPr lang="en-US" sz="2600" b="1" dirty="0">
                <a:effectLst>
                  <a:outerShdw blurRad="38100" dist="38100" dir="2700000" algn="tl">
                    <a:srgbClr val="000000">
                      <a:alpha val="43137"/>
                    </a:srgbClr>
                  </a:outerShdw>
                </a:effectLst>
              </a:rPr>
              <a:t>: What resources are available to the person that can help the process of counseling?</a:t>
            </a:r>
          </a:p>
          <a:p>
            <a:pPr marL="514350" indent="-514350">
              <a:buFont typeface="+mj-lt"/>
              <a:buAutoNum type="alphaUcPeriod" startAt="2"/>
            </a:pPr>
            <a:endParaRPr lang="en-US" sz="2600" b="1" dirty="0">
              <a:effectLst>
                <a:outerShdw blurRad="38100" dist="38100" dir="2700000" algn="tl">
                  <a:srgbClr val="000000">
                    <a:alpha val="43137"/>
                  </a:srgbClr>
                </a:outerShdw>
              </a:effectLst>
            </a:endParaRPr>
          </a:p>
        </p:txBody>
      </p:sp>
      <p:sp>
        <p:nvSpPr>
          <p:cNvPr id="8" name="Content Placeholder 2">
            <a:extLst>
              <a:ext uri="{FF2B5EF4-FFF2-40B4-BE49-F238E27FC236}">
                <a16:creationId xmlns:a16="http://schemas.microsoft.com/office/drawing/2014/main" id="{92928D58-69B4-1F6D-8250-7FFC56EC6A73}"/>
              </a:ext>
            </a:extLst>
          </p:cNvPr>
          <p:cNvSpPr txBox="1">
            <a:spLocks/>
          </p:cNvSpPr>
          <p:nvPr/>
        </p:nvSpPr>
        <p:spPr>
          <a:xfrm>
            <a:off x="276101" y="2975202"/>
            <a:ext cx="8458200" cy="914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3"/>
            </a:pPr>
            <a:r>
              <a:rPr lang="en-US" sz="2600" b="1" dirty="0">
                <a:effectLst>
                  <a:outerShdw blurRad="38100" dist="38100" dir="2700000" algn="tl">
                    <a:srgbClr val="000000">
                      <a:alpha val="43137"/>
                    </a:srgbClr>
                  </a:outerShdw>
                </a:effectLst>
              </a:rPr>
              <a:t> </a:t>
            </a:r>
            <a:r>
              <a:rPr lang="en-US" sz="2600" u="sng" dirty="0">
                <a:effectLst>
                  <a:outerShdw blurRad="38100" dist="38100" dir="2700000" algn="tl">
                    <a:srgbClr val="000000">
                      <a:alpha val="43137"/>
                    </a:srgbClr>
                  </a:outerShdw>
                </a:effectLst>
                <a:latin typeface="Arial Black" pitchFamily="34" charset="0"/>
              </a:rPr>
              <a:t>Emotions</a:t>
            </a:r>
            <a:r>
              <a:rPr lang="en-US" sz="2600" dirty="0">
                <a:effectLst>
                  <a:outerShdw blurRad="38100" dist="38100" dir="2700000" algn="tl">
                    <a:srgbClr val="000000">
                      <a:alpha val="43137"/>
                    </a:srgbClr>
                  </a:outerShdw>
                </a:effectLst>
                <a:latin typeface="Arial Black" pitchFamily="34" charset="0"/>
              </a:rPr>
              <a:t> </a:t>
            </a:r>
            <a:r>
              <a:rPr lang="en-US" sz="2600" b="1" dirty="0">
                <a:effectLst>
                  <a:outerShdw blurRad="38100" dist="38100" dir="2700000" algn="tl">
                    <a:srgbClr val="000000">
                      <a:alpha val="43137"/>
                    </a:srgbClr>
                  </a:outerShdw>
                </a:effectLst>
              </a:rPr>
              <a:t> (Genesis 4:1-8).</a:t>
            </a:r>
          </a:p>
        </p:txBody>
      </p:sp>
      <p:sp>
        <p:nvSpPr>
          <p:cNvPr id="9" name="Content Placeholder 2">
            <a:extLst>
              <a:ext uri="{FF2B5EF4-FFF2-40B4-BE49-F238E27FC236}">
                <a16:creationId xmlns:a16="http://schemas.microsoft.com/office/drawing/2014/main" id="{09081185-6156-7EE5-2B22-7876E1D512E8}"/>
              </a:ext>
            </a:extLst>
          </p:cNvPr>
          <p:cNvSpPr txBox="1">
            <a:spLocks/>
          </p:cNvSpPr>
          <p:nvPr/>
        </p:nvSpPr>
        <p:spPr>
          <a:xfrm>
            <a:off x="260861" y="3630280"/>
            <a:ext cx="8839200" cy="1981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4"/>
            </a:pPr>
            <a:r>
              <a:rPr lang="en-US" sz="2600" b="1" dirty="0">
                <a:effectLst>
                  <a:outerShdw blurRad="38100" dist="38100" dir="2700000" algn="tl">
                    <a:srgbClr val="000000">
                      <a:alpha val="43137"/>
                    </a:srgbClr>
                  </a:outerShdw>
                </a:effectLst>
              </a:rPr>
              <a:t> </a:t>
            </a:r>
            <a:r>
              <a:rPr lang="en-US" sz="2600" u="sng" dirty="0">
                <a:effectLst>
                  <a:outerShdw blurRad="38100" dist="38100" dir="2700000" algn="tl">
                    <a:srgbClr val="000000">
                      <a:alpha val="43137"/>
                    </a:srgbClr>
                  </a:outerShdw>
                </a:effectLst>
                <a:latin typeface="Arial Black" pitchFamily="34" charset="0"/>
              </a:rPr>
              <a:t>Actions</a:t>
            </a:r>
            <a:r>
              <a:rPr lang="en-US" sz="2600" b="1" dirty="0">
                <a:effectLst>
                  <a:outerShdw blurRad="38100" dist="38100" dir="2700000" algn="tl">
                    <a:srgbClr val="000000">
                      <a:alpha val="43137"/>
                    </a:srgbClr>
                  </a:outerShdw>
                </a:effectLst>
              </a:rPr>
              <a:t>  (Ps. 1:1-3, Ps. 34:12-14, Lk. 6:46-49, </a:t>
            </a:r>
            <a:r>
              <a:rPr lang="en-US" sz="2600" b="1" dirty="0" err="1">
                <a:effectLst>
                  <a:outerShdw blurRad="38100" dist="38100" dir="2700000" algn="tl">
                    <a:srgbClr val="000000">
                      <a:alpha val="43137"/>
                    </a:srgbClr>
                  </a:outerShdw>
                </a:effectLst>
              </a:rPr>
              <a:t>Js</a:t>
            </a:r>
            <a:r>
              <a:rPr lang="en-US" sz="2600" b="1" dirty="0">
                <a:effectLst>
                  <a:outerShdw blurRad="38100" dist="38100" dir="2700000" algn="tl">
                    <a:srgbClr val="000000">
                      <a:alpha val="43137"/>
                    </a:srgbClr>
                  </a:outerShdw>
                </a:effectLst>
              </a:rPr>
              <a:t>. 1:22, 25). Are the actions of the person in line with God’s Word </a:t>
            </a:r>
          </a:p>
        </p:txBody>
      </p:sp>
      <p:sp>
        <p:nvSpPr>
          <p:cNvPr id="10" name="Content Placeholder 2">
            <a:extLst>
              <a:ext uri="{FF2B5EF4-FFF2-40B4-BE49-F238E27FC236}">
                <a16:creationId xmlns:a16="http://schemas.microsoft.com/office/drawing/2014/main" id="{839B2361-0067-6E33-0FF9-F3ADCAC710E4}"/>
              </a:ext>
            </a:extLst>
          </p:cNvPr>
          <p:cNvSpPr txBox="1">
            <a:spLocks/>
          </p:cNvSpPr>
          <p:nvPr/>
        </p:nvSpPr>
        <p:spPr>
          <a:xfrm>
            <a:off x="260861" y="4586642"/>
            <a:ext cx="8458200" cy="1295400"/>
          </a:xfrm>
          <a:prstGeom prst="rect">
            <a:avLst/>
          </a:prstGeom>
        </p:spPr>
        <p:txBody>
          <a:bodyPr vert="horz" lIns="91440" tIns="45720" rIns="91440" bIns="45720" rtlCol="0">
            <a:noAutofit/>
          </a:bodyPr>
          <a:lstStyle/>
          <a:p>
            <a:pPr marL="514350" marR="0" lvl="0" indent="-514350" algn="l" defTabSz="914400" rtl="0" eaLnBrk="1" fontAlgn="auto" latinLnBrk="0" hangingPunct="1">
              <a:lnSpc>
                <a:spcPct val="100000"/>
              </a:lnSpc>
              <a:spcBef>
                <a:spcPct val="20000"/>
              </a:spcBef>
              <a:spcAft>
                <a:spcPts val="0"/>
              </a:spcAft>
              <a:buClrTx/>
              <a:buSzTx/>
              <a:buFont typeface="+mj-lt"/>
              <a:buAutoNum type="alphaUcPeriod" startAt="5"/>
              <a:tabLst/>
              <a:defRPr/>
            </a:pPr>
            <a:r>
              <a:rPr kumimoji="0" lang="en-US" sz="2600" b="1" i="0" u="none" strike="noStrike" kern="1200" cap="none" spc="0" normalizeH="0" baseline="0" noProof="0" dirty="0">
                <a:ln>
                  <a:noFill/>
                </a:ln>
                <a:effectLst>
                  <a:outerShdw blurRad="38100" dist="38100" dir="2700000" algn="tl">
                    <a:srgbClr val="000000">
                      <a:alpha val="43137"/>
                    </a:srgbClr>
                  </a:outerShdw>
                </a:effectLst>
                <a:uLnTx/>
                <a:uFillTx/>
              </a:rPr>
              <a:t> </a:t>
            </a:r>
            <a:r>
              <a:rPr lang="en-US" sz="2600" u="sng" dirty="0">
                <a:effectLst>
                  <a:outerShdw blurRad="38100" dist="38100" dir="2700000" algn="tl">
                    <a:srgbClr val="000000">
                      <a:alpha val="43137"/>
                    </a:srgbClr>
                  </a:outerShdw>
                </a:effectLst>
                <a:latin typeface="Arial Black" pitchFamily="34" charset="0"/>
              </a:rPr>
              <a:t>CONCEPTS</a:t>
            </a:r>
            <a:r>
              <a:rPr kumimoji="0" lang="en-US" sz="2600" b="1" i="0" u="none" strike="noStrike" kern="1200" cap="none" spc="0" normalizeH="0" baseline="0" noProof="0" dirty="0">
                <a:ln>
                  <a:noFill/>
                </a:ln>
                <a:effectLst>
                  <a:outerShdw blurRad="38100" dist="38100" dir="2700000" algn="tl">
                    <a:srgbClr val="000000">
                      <a:alpha val="43137"/>
                    </a:srgbClr>
                  </a:outerShdw>
                </a:effectLst>
                <a:uLnTx/>
                <a:uFillTx/>
              </a:rPr>
              <a:t> (Mark 7:18-23, Romans 12:1-2, Galatians 5:16-21, Ephesians 4:22-24).</a:t>
            </a:r>
          </a:p>
        </p:txBody>
      </p:sp>
      <p:sp>
        <p:nvSpPr>
          <p:cNvPr id="11" name="Content Placeholder 2">
            <a:extLst>
              <a:ext uri="{FF2B5EF4-FFF2-40B4-BE49-F238E27FC236}">
                <a16:creationId xmlns:a16="http://schemas.microsoft.com/office/drawing/2014/main" id="{CDA8739D-0B08-8FE6-3B91-EB0B2D7E730A}"/>
              </a:ext>
            </a:extLst>
          </p:cNvPr>
          <p:cNvSpPr txBox="1">
            <a:spLocks/>
          </p:cNvSpPr>
          <p:nvPr/>
        </p:nvSpPr>
        <p:spPr>
          <a:xfrm>
            <a:off x="243928" y="5647478"/>
            <a:ext cx="8458200" cy="1447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6"/>
            </a:pPr>
            <a:r>
              <a:rPr lang="en-US" sz="2600" b="1" dirty="0">
                <a:effectLst>
                  <a:outerShdw blurRad="38100" dist="38100" dir="2700000" algn="tl">
                    <a:srgbClr val="000000">
                      <a:alpha val="43137"/>
                    </a:srgbClr>
                  </a:outerShdw>
                </a:effectLst>
              </a:rPr>
              <a:t> </a:t>
            </a:r>
            <a:r>
              <a:rPr lang="en-US" sz="2600" u="sng" dirty="0">
                <a:effectLst>
                  <a:outerShdw blurRad="38100" dist="38100" dir="2700000" algn="tl">
                    <a:srgbClr val="000000">
                      <a:alpha val="43137"/>
                    </a:srgbClr>
                  </a:outerShdw>
                </a:effectLst>
                <a:latin typeface="Arial Black" pitchFamily="34" charset="0"/>
              </a:rPr>
              <a:t>Historical</a:t>
            </a:r>
            <a:r>
              <a:rPr lang="en-US" sz="2600" b="1" dirty="0">
                <a:effectLst>
                  <a:outerShdw blurRad="38100" dist="38100" dir="2700000" algn="tl">
                    <a:srgbClr val="000000">
                      <a:alpha val="43137"/>
                    </a:srgbClr>
                  </a:outerShdw>
                </a:effectLst>
              </a:rPr>
              <a:t> information (Proverbs 5:22-23, Colossians 3:21, 1 Peter 1:18).</a:t>
            </a:r>
          </a:p>
        </p:txBody>
      </p:sp>
    </p:spTree>
    <p:extLst>
      <p:ext uri="{BB962C8B-B14F-4D97-AF65-F5344CB8AC3E}">
        <p14:creationId xmlns:p14="http://schemas.microsoft.com/office/powerpoint/2010/main" val="11792077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par>
                                <p:cTn id="15" presetID="18" presetClass="entr" presetSubtype="12" fill="hold" grpId="0" nodeType="with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strips(downLeft)">
                                      <p:cBhvr>
                                        <p:cTn id="17" dur="500"/>
                                        <p:tgtEl>
                                          <p:spTgt spid="2">
                                            <p:txEl>
                                              <p:pRg st="0" end="0"/>
                                            </p:txEl>
                                          </p:spTgt>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8">
                                            <p:txEl>
                                              <p:pRg st="0" end="0"/>
                                            </p:txEl>
                                          </p:spTgt>
                                        </p:tgtEl>
                                        <p:attrNameLst>
                                          <p:attrName>style.visibility</p:attrName>
                                        </p:attrNameLst>
                                      </p:cBhvr>
                                      <p:to>
                                        <p:strVal val="visible"/>
                                      </p:to>
                                    </p:set>
                                    <p:animEffect transition="in" filter="strips(downLeft)">
                                      <p:cBhvr>
                                        <p:cTn id="20" dur="500"/>
                                        <p:tgtEl>
                                          <p:spTgt spid="8">
                                            <p:txEl>
                                              <p:pRg st="0" end="0"/>
                                            </p:txEl>
                                          </p:spTgt>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animEffect transition="in" filter="strips(downLeft)">
                                      <p:cBhvr>
                                        <p:cTn id="23" dur="500"/>
                                        <p:tgtEl>
                                          <p:spTgt spid="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strips(downLeft)">
                                      <p:cBhvr>
                                        <p:cTn id="28" dur="500"/>
                                        <p:tgtEl>
                                          <p:spTgt spid="10">
                                            <p:txEl>
                                              <p:pRg st="0" end="0"/>
                                            </p:txEl>
                                          </p:spTgt>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Effect transition="in" filter="strips(downLeft)">
                                      <p:cBhvr>
                                        <p:cTn id="31"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2" grpId="0" build="p"/>
      <p:bldP spid="8" grpId="0" build="p"/>
      <p:bldP spid="9" grpId="0" build="p"/>
      <p:bldP spid="10" grpId="0" build="p"/>
      <p:bldP spid="1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305800" cy="914400"/>
          </a:xfrm>
        </p:spPr>
        <p:txBody>
          <a:bodyPr>
            <a:noAutofit/>
          </a:bodyPr>
          <a:lstStyle/>
          <a:p>
            <a:pPr marL="514350" indent="-514350">
              <a:buFont typeface="+mj-lt"/>
              <a:buAutoNum type="alphaUcPeriod"/>
            </a:pPr>
            <a:r>
              <a:rPr lang="it-IT" sz="3000" b="1" u="sng" dirty="0">
                <a:effectLst>
                  <a:outerShdw blurRad="38100" dist="38100" dir="2700000" algn="tl">
                    <a:srgbClr val="000000">
                      <a:alpha val="43137"/>
                    </a:srgbClr>
                  </a:outerShdw>
                </a:effectLst>
                <a:latin typeface="Arial Black" panose="020B0A04020102020204" pitchFamily="34" charset="0"/>
              </a:rPr>
              <a:t>Trials</a:t>
            </a:r>
            <a:r>
              <a:rPr lang="it-IT" sz="3000" b="1" dirty="0">
                <a:effectLst>
                  <a:outerShdw blurRad="38100" dist="38100" dir="2700000" algn="tl">
                    <a:srgbClr val="000000">
                      <a:alpha val="43137"/>
                    </a:srgbClr>
                  </a:outerShdw>
                </a:effectLst>
              </a:rPr>
              <a:t>: Circumstances, situations, problems.</a:t>
            </a:r>
          </a:p>
        </p:txBody>
      </p:sp>
      <p:sp>
        <p:nvSpPr>
          <p:cNvPr id="4" name="TextBox 3"/>
          <p:cNvSpPr txBox="1"/>
          <p:nvPr/>
        </p:nvSpPr>
        <p:spPr>
          <a:xfrm>
            <a:off x="76200" y="222647"/>
            <a:ext cx="8915400" cy="615553"/>
          </a:xfrm>
          <a:prstGeom prst="rect">
            <a:avLst/>
          </a:prstGeom>
          <a:noFill/>
        </p:spPr>
        <p:txBody>
          <a:bodyPr wrap="square" rtlCol="0">
            <a:spAutoFit/>
          </a:bodyPr>
          <a:lstStyle/>
          <a:p>
            <a:pPr marL="571500" lvl="0" indent="-571500">
              <a:buFont typeface="+mj-lt"/>
              <a:buAutoNum type="romanUcPeriod" startAt="3"/>
            </a:pPr>
            <a:r>
              <a:rPr lang="en-US" sz="3400" b="1" u="sng" dirty="0">
                <a:effectLst>
                  <a:outerShdw blurRad="38100" dist="38100" dir="2700000" algn="tl">
                    <a:srgbClr val="000000">
                      <a:alpha val="43137"/>
                    </a:srgbClr>
                  </a:outerShdw>
                </a:effectLst>
              </a:rPr>
              <a:t>KNOW: Levels of Information Gathering</a:t>
            </a:r>
          </a:p>
        </p:txBody>
      </p:sp>
      <p:sp>
        <p:nvSpPr>
          <p:cNvPr id="8" name="Content Placeholder 2"/>
          <p:cNvSpPr txBox="1">
            <a:spLocks/>
          </p:cNvSpPr>
          <p:nvPr/>
        </p:nvSpPr>
        <p:spPr>
          <a:xfrm>
            <a:off x="381000" y="1752600"/>
            <a:ext cx="8305800" cy="2438400"/>
          </a:xfrm>
          <a:prstGeom prst="rect">
            <a:avLst/>
          </a:prstGeom>
        </p:spPr>
        <p:txBody>
          <a:bodyPr vert="horz" lIns="91440" tIns="45720" rIns="91440" bIns="45720" rtlCol="0">
            <a:noAutofit/>
          </a:bodyPr>
          <a:lstStyle/>
          <a:p>
            <a:pPr marL="514350" lvl="0" indent="-514350">
              <a:spcBef>
                <a:spcPct val="20000"/>
              </a:spcBef>
              <a:buFont typeface="+mj-lt"/>
              <a:buAutoNum type="alphaUcPeriod" startAt="2"/>
            </a:pPr>
            <a:r>
              <a:rPr lang="en-US" sz="3000" b="1" dirty="0">
                <a:effectLst>
                  <a:outerShdw blurRad="38100" dist="38100" dir="2700000" algn="tl">
                    <a:srgbClr val="000000">
                      <a:alpha val="43137"/>
                    </a:srgbClr>
                  </a:outerShdw>
                </a:effectLst>
              </a:rPr>
              <a:t> </a:t>
            </a:r>
            <a:r>
              <a:rPr lang="en-US" sz="3000" u="sng" dirty="0">
                <a:effectLst>
                  <a:outerShdw blurRad="38100" dist="38100" dir="2700000" algn="tl">
                    <a:srgbClr val="000000">
                      <a:alpha val="43137"/>
                    </a:srgbClr>
                  </a:outerShdw>
                </a:effectLst>
                <a:latin typeface="Arial Black" pitchFamily="34" charset="0"/>
              </a:rPr>
              <a:t>Fruit</a:t>
            </a:r>
            <a:r>
              <a:rPr lang="en-US" sz="3000" b="1" dirty="0">
                <a:effectLst>
                  <a:outerShdw blurRad="38100" dist="38100" dir="2700000" algn="tl">
                    <a:srgbClr val="000000">
                      <a:alpha val="43137"/>
                    </a:srgbClr>
                  </a:outerShdw>
                </a:effectLst>
              </a:rPr>
              <a:t>: You will be considering observable manifestations, evidences, emotional affect, responses, feelings (objective presentation and performance levels).</a:t>
            </a:r>
          </a:p>
        </p:txBody>
      </p:sp>
      <p:sp>
        <p:nvSpPr>
          <p:cNvPr id="9" name="Content Placeholder 2"/>
          <p:cNvSpPr txBox="1">
            <a:spLocks/>
          </p:cNvSpPr>
          <p:nvPr/>
        </p:nvSpPr>
        <p:spPr>
          <a:xfrm>
            <a:off x="377042" y="3657600"/>
            <a:ext cx="8305800" cy="1752600"/>
          </a:xfrm>
          <a:prstGeom prst="rect">
            <a:avLst/>
          </a:prstGeom>
        </p:spPr>
        <p:txBody>
          <a:bodyPr vert="horz" lIns="91440" tIns="45720" rIns="91440" bIns="45720" rtlCol="0">
            <a:noAutofit/>
          </a:bodyPr>
          <a:lstStyle/>
          <a:p>
            <a:pPr marL="514350" lvl="0" indent="-514350">
              <a:spcBef>
                <a:spcPct val="20000"/>
              </a:spcBef>
              <a:buFont typeface="+mj-lt"/>
              <a:buAutoNum type="alphaUcPeriod" startAt="3"/>
            </a:pPr>
            <a:r>
              <a:rPr lang="en-US" sz="3000" b="1" dirty="0">
                <a:effectLst>
                  <a:outerShdw blurRad="38100" dist="38100" dir="2700000" algn="tl">
                    <a:srgbClr val="000000">
                      <a:alpha val="43137"/>
                    </a:srgbClr>
                  </a:outerShdw>
                </a:effectLst>
              </a:rPr>
              <a:t> </a:t>
            </a:r>
            <a:r>
              <a:rPr lang="en-US" sz="3000" u="sng" dirty="0">
                <a:effectLst>
                  <a:outerShdw blurRad="38100" dist="38100" dir="2700000" algn="tl">
                    <a:srgbClr val="000000">
                      <a:alpha val="43137"/>
                    </a:srgbClr>
                  </a:outerShdw>
                </a:effectLst>
                <a:latin typeface="Arial Black" pitchFamily="34" charset="0"/>
              </a:rPr>
              <a:t>Root</a:t>
            </a:r>
            <a:r>
              <a:rPr lang="en-US" sz="3000" b="1" dirty="0">
                <a:effectLst>
                  <a:outerShdw blurRad="38100" dist="38100" dir="2700000" algn="tl">
                    <a:srgbClr val="000000">
                      <a:alpha val="43137"/>
                    </a:srgbClr>
                  </a:outerShdw>
                </a:effectLst>
              </a:rPr>
              <a:t>: Don’t ignore desires, motivations, beliefs, obsessions, values, inner man heart issues (subjective preconditioning level).</a:t>
            </a:r>
          </a:p>
        </p:txBody>
      </p:sp>
      <p:sp>
        <p:nvSpPr>
          <p:cNvPr id="6" name="Content Placeholder 2"/>
          <p:cNvSpPr txBox="1">
            <a:spLocks/>
          </p:cNvSpPr>
          <p:nvPr/>
        </p:nvSpPr>
        <p:spPr>
          <a:xfrm>
            <a:off x="364617" y="5105400"/>
            <a:ext cx="8305800" cy="1981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indent="-514350">
              <a:buFont typeface="+mj-lt"/>
              <a:buAutoNum type="alphaUcPeriod" startAt="4"/>
            </a:pPr>
            <a:r>
              <a:rPr lang="en-US" sz="3000" b="1" dirty="0">
                <a:effectLst>
                  <a:outerShdw blurRad="38100" dist="38100" dir="2700000" algn="tl">
                    <a:srgbClr val="000000">
                      <a:alpha val="43137"/>
                    </a:srgbClr>
                  </a:outerShdw>
                </a:effectLst>
              </a:rPr>
              <a:t> </a:t>
            </a:r>
            <a:r>
              <a:rPr lang="en-US" sz="3000" u="sng" dirty="0">
                <a:effectLst>
                  <a:outerShdw blurRad="38100" dist="38100" dir="2700000" algn="tl">
                    <a:srgbClr val="000000">
                      <a:alpha val="43137"/>
                    </a:srgbClr>
                  </a:outerShdw>
                </a:effectLst>
                <a:latin typeface="Arial Black" pitchFamily="34" charset="0"/>
              </a:rPr>
              <a:t>Cross</a:t>
            </a:r>
            <a:r>
              <a:rPr lang="en-US" sz="3000" b="1" dirty="0">
                <a:effectLst>
                  <a:outerShdw blurRad="38100" dist="38100" dir="2700000" algn="tl">
                    <a:srgbClr val="000000">
                      <a:alpha val="43137"/>
                    </a:srgbClr>
                  </a:outerShdw>
                </a:effectLst>
              </a:rPr>
              <a:t>: What does the person know about God, and where does He fit into the person’s fruit and root?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trips(downLeft)">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strips(downLeft)">
                                      <p:cBhvr>
                                        <p:cTn id="19" dur="500"/>
                                        <p:tgtEl>
                                          <p:spTgt spid="8">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8" presetClass="entr" presetSubtype="12" fill="hold" grpId="0"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animEffect transition="in" filter="strips(downLeft)">
                                      <p:cBhvr>
                                        <p:cTn id="24" dur="500"/>
                                        <p:tgtEl>
                                          <p:spTgt spid="9">
                                            <p:txEl>
                                              <p:pRg st="0" end="0"/>
                                            </p:txEl>
                                          </p:spTgt>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strips(downLeft)">
                                      <p:cBhvr>
                                        <p:cTn id="2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8" grpId="0" build="p"/>
      <p:bldP spid="9"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09600"/>
            <a:ext cx="8382000" cy="523220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KEY ELEMENTS IN THE BIBLICAL COUNSELING RELATIONSHIP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a:ea typeface="+mn-ea"/>
                <a:cs typeface="+mn-cs"/>
              </a:rPr>
              <a:t>LOVE</a:t>
            </a:r>
          </a:p>
        </p:txBody>
      </p:sp>
    </p:spTree>
    <p:extLst>
      <p:ext uri="{BB962C8B-B14F-4D97-AF65-F5344CB8AC3E}">
        <p14:creationId xmlns:p14="http://schemas.microsoft.com/office/powerpoint/2010/main" val="2897743756"/>
      </p:ext>
    </p:extLst>
  </p:cSld>
  <p:clrMapOvr>
    <a:masterClrMapping/>
  </p:clrMapOvr>
  <p:transition>
    <p:pull dir="l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5547</TotalTime>
  <Words>3138</Words>
  <Application>Microsoft Office PowerPoint</Application>
  <PresentationFormat>On-screen Show (4:3)</PresentationFormat>
  <Paragraphs>233</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Times New Roman</vt:lpstr>
      <vt:lpstr>Arial Black</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Sue Smith</dc:creator>
  <cp:lastModifiedBy>Kevin and Cindy Lee</cp:lastModifiedBy>
  <cp:revision>401</cp:revision>
  <cp:lastPrinted>2022-01-16T21:25:34Z</cp:lastPrinted>
  <dcterms:created xsi:type="dcterms:W3CDTF">2013-12-11T20:07:18Z</dcterms:created>
  <dcterms:modified xsi:type="dcterms:W3CDTF">2025-07-13T13:17:53Z</dcterms:modified>
</cp:coreProperties>
</file>