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34"/>
  </p:notesMasterIdLst>
  <p:sldIdLst>
    <p:sldId id="256" r:id="rId2"/>
    <p:sldId id="257" r:id="rId3"/>
    <p:sldId id="258" r:id="rId4"/>
    <p:sldId id="259" r:id="rId5"/>
    <p:sldId id="260" r:id="rId6"/>
    <p:sldId id="289" r:id="rId7"/>
    <p:sldId id="261" r:id="rId8"/>
    <p:sldId id="262" r:id="rId9"/>
    <p:sldId id="263" r:id="rId10"/>
    <p:sldId id="264" r:id="rId11"/>
    <p:sldId id="265" r:id="rId12"/>
    <p:sldId id="266" r:id="rId13"/>
    <p:sldId id="267" r:id="rId14"/>
    <p:sldId id="268" r:id="rId15"/>
    <p:sldId id="269" r:id="rId16"/>
    <p:sldId id="272" r:id="rId17"/>
    <p:sldId id="273" r:id="rId18"/>
    <p:sldId id="271" r:id="rId19"/>
    <p:sldId id="274" r:id="rId20"/>
    <p:sldId id="275" r:id="rId21"/>
    <p:sldId id="276" r:id="rId22"/>
    <p:sldId id="277" r:id="rId23"/>
    <p:sldId id="278" r:id="rId24"/>
    <p:sldId id="279" r:id="rId25"/>
    <p:sldId id="281" r:id="rId26"/>
    <p:sldId id="282" r:id="rId27"/>
    <p:sldId id="283" r:id="rId28"/>
    <p:sldId id="284" r:id="rId29"/>
    <p:sldId id="285" r:id="rId30"/>
    <p:sldId id="287" r:id="rId31"/>
    <p:sldId id="286"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932"/>
  </p:normalViewPr>
  <p:slideViewPr>
    <p:cSldViewPr snapToGrid="0" showGuides="1">
      <p:cViewPr varScale="1">
        <p:scale>
          <a:sx n="120" d="100"/>
          <a:sy n="120" d="100"/>
        </p:scale>
        <p:origin x="80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FA4A0-D39F-4F75-AE00-2A4216B2D22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B1167E0-823B-4C45-9938-D5D59B047CC2}">
      <dgm:prSet/>
      <dgm:spPr/>
      <dgm:t>
        <a:bodyPr/>
        <a:lstStyle/>
        <a:p>
          <a:r>
            <a:rPr lang="en-US" dirty="0"/>
            <a:t>Deacon Laura Ramlow</a:t>
          </a:r>
        </a:p>
      </dgm:t>
    </dgm:pt>
    <dgm:pt modelId="{DBDC3B9D-CD81-4902-86DD-8A5283881870}" type="parTrans" cxnId="{9F579A38-EDC1-4032-ACBC-E6D2FE8CCCDA}">
      <dgm:prSet/>
      <dgm:spPr/>
      <dgm:t>
        <a:bodyPr/>
        <a:lstStyle/>
        <a:p>
          <a:endParaRPr lang="en-US"/>
        </a:p>
      </dgm:t>
    </dgm:pt>
    <dgm:pt modelId="{869A4FBB-BFD3-4BD2-B590-B513632CD987}" type="sibTrans" cxnId="{9F579A38-EDC1-4032-ACBC-E6D2FE8CCCDA}">
      <dgm:prSet/>
      <dgm:spPr/>
      <dgm:t>
        <a:bodyPr/>
        <a:lstStyle/>
        <a:p>
          <a:endParaRPr lang="en-US"/>
        </a:p>
      </dgm:t>
    </dgm:pt>
    <dgm:pt modelId="{813A077B-182D-4C74-8DF9-97DDE584F420}">
      <dgm:prSet/>
      <dgm:spPr/>
      <dgm:t>
        <a:bodyPr/>
        <a:lstStyle/>
        <a:p>
          <a:r>
            <a:rPr lang="en-US"/>
            <a:t>Synod Minister</a:t>
          </a:r>
        </a:p>
      </dgm:t>
    </dgm:pt>
    <dgm:pt modelId="{D8C789E2-9F6F-45A7-9058-EBD0CDCE597F}" type="parTrans" cxnId="{C4067E5E-3CA5-4D6E-8B8D-FF224897F9E8}">
      <dgm:prSet/>
      <dgm:spPr/>
      <dgm:t>
        <a:bodyPr/>
        <a:lstStyle/>
        <a:p>
          <a:endParaRPr lang="en-US"/>
        </a:p>
      </dgm:t>
    </dgm:pt>
    <dgm:pt modelId="{BD3F6FED-5916-464D-888F-622BBAD18927}" type="sibTrans" cxnId="{C4067E5E-3CA5-4D6E-8B8D-FF224897F9E8}">
      <dgm:prSet/>
      <dgm:spPr/>
      <dgm:t>
        <a:bodyPr/>
        <a:lstStyle/>
        <a:p>
          <a:endParaRPr lang="en-US"/>
        </a:p>
      </dgm:t>
    </dgm:pt>
    <dgm:pt modelId="{C9CB4E69-2222-499B-BEA0-36730F0EFF33}">
      <dgm:prSet/>
      <dgm:spPr/>
      <dgm:t>
        <a:bodyPr/>
        <a:lstStyle/>
        <a:p>
          <a:r>
            <a:rPr lang="en-US"/>
            <a:t>Communication and Digital Engagement</a:t>
          </a:r>
        </a:p>
      </dgm:t>
    </dgm:pt>
    <dgm:pt modelId="{C7438449-6F00-4BDA-A065-0A4DE836E1AB}" type="parTrans" cxnId="{4FA62044-1F75-4169-9399-726A538B6D3F}">
      <dgm:prSet/>
      <dgm:spPr/>
      <dgm:t>
        <a:bodyPr/>
        <a:lstStyle/>
        <a:p>
          <a:endParaRPr lang="en-US"/>
        </a:p>
      </dgm:t>
    </dgm:pt>
    <dgm:pt modelId="{9045BE04-3851-49DD-9078-64676F02B493}" type="sibTrans" cxnId="{4FA62044-1F75-4169-9399-726A538B6D3F}">
      <dgm:prSet/>
      <dgm:spPr/>
      <dgm:t>
        <a:bodyPr/>
        <a:lstStyle/>
        <a:p>
          <a:endParaRPr lang="en-US"/>
        </a:p>
      </dgm:t>
    </dgm:pt>
    <dgm:pt modelId="{99B2F885-AF94-4629-984A-CEBC8B1B2D16}">
      <dgm:prSet/>
      <dgm:spPr/>
      <dgm:t>
        <a:bodyPr/>
        <a:lstStyle/>
        <a:p>
          <a:r>
            <a:rPr lang="en-US"/>
            <a:t>Companion Coordinator – Malawi, Africa</a:t>
          </a:r>
        </a:p>
      </dgm:t>
    </dgm:pt>
    <dgm:pt modelId="{9A2AE928-DB98-406A-80CE-AB3D45FEF8BD}" type="parTrans" cxnId="{FA4CB01F-91D1-4C0E-BEDB-3A51DBFEE347}">
      <dgm:prSet/>
      <dgm:spPr/>
      <dgm:t>
        <a:bodyPr/>
        <a:lstStyle/>
        <a:p>
          <a:endParaRPr lang="en-US"/>
        </a:p>
      </dgm:t>
    </dgm:pt>
    <dgm:pt modelId="{495E02CC-0ECA-4E98-BFC2-5736C8960AC8}" type="sibTrans" cxnId="{FA4CB01F-91D1-4C0E-BEDB-3A51DBFEE347}">
      <dgm:prSet/>
      <dgm:spPr/>
      <dgm:t>
        <a:bodyPr/>
        <a:lstStyle/>
        <a:p>
          <a:endParaRPr lang="en-US"/>
        </a:p>
      </dgm:t>
    </dgm:pt>
    <dgm:pt modelId="{C20AEF99-A8AE-4D62-8603-A49554F2D6E7}">
      <dgm:prSet/>
      <dgm:spPr/>
      <dgm:t>
        <a:bodyPr/>
        <a:lstStyle/>
        <a:p>
          <a:r>
            <a:rPr lang="en-US"/>
            <a:t>Faith Formation</a:t>
          </a:r>
        </a:p>
      </dgm:t>
    </dgm:pt>
    <dgm:pt modelId="{88121650-57DC-428F-B7C6-81D2852BBF0D}" type="parTrans" cxnId="{6A4846D4-765B-438E-957E-D544592959EF}">
      <dgm:prSet/>
      <dgm:spPr/>
      <dgm:t>
        <a:bodyPr/>
        <a:lstStyle/>
        <a:p>
          <a:endParaRPr lang="en-US"/>
        </a:p>
      </dgm:t>
    </dgm:pt>
    <dgm:pt modelId="{3B5BC1DB-D7B6-4A63-AF7E-D2ACBB7C9A0F}" type="sibTrans" cxnId="{6A4846D4-765B-438E-957E-D544592959EF}">
      <dgm:prSet/>
      <dgm:spPr/>
      <dgm:t>
        <a:bodyPr/>
        <a:lstStyle/>
        <a:p>
          <a:endParaRPr lang="en-US"/>
        </a:p>
      </dgm:t>
    </dgm:pt>
    <dgm:pt modelId="{2B7706BD-6A3C-4656-99BA-FCDA58F009DD}">
      <dgm:prSet/>
      <dgm:spPr/>
      <dgm:t>
        <a:bodyPr/>
        <a:lstStyle/>
        <a:p>
          <a:r>
            <a:rPr lang="en-US"/>
            <a:t>Synod Youth Board – Synod Youth Events</a:t>
          </a:r>
        </a:p>
      </dgm:t>
    </dgm:pt>
    <dgm:pt modelId="{4172FB8F-717A-4DF1-AD72-90A18FD283F5}" type="parTrans" cxnId="{E1A1B538-B094-402B-A81F-07915241F76E}">
      <dgm:prSet/>
      <dgm:spPr/>
      <dgm:t>
        <a:bodyPr/>
        <a:lstStyle/>
        <a:p>
          <a:endParaRPr lang="en-US"/>
        </a:p>
      </dgm:t>
    </dgm:pt>
    <dgm:pt modelId="{1D1345B1-31A6-4283-ACD8-ED6538DC4C94}" type="sibTrans" cxnId="{E1A1B538-B094-402B-A81F-07915241F76E}">
      <dgm:prSet/>
      <dgm:spPr/>
      <dgm:t>
        <a:bodyPr/>
        <a:lstStyle/>
        <a:p>
          <a:endParaRPr lang="en-US"/>
        </a:p>
      </dgm:t>
    </dgm:pt>
    <dgm:pt modelId="{FD8254FA-2F60-4F07-8C94-44003F3AE65E}">
      <dgm:prSet/>
      <dgm:spPr/>
      <dgm:t>
        <a:bodyPr/>
        <a:lstStyle/>
        <a:p>
          <a:r>
            <a:rPr lang="en-US"/>
            <a:t>Cross Generational Ministry</a:t>
          </a:r>
        </a:p>
      </dgm:t>
    </dgm:pt>
    <dgm:pt modelId="{5CC0522B-32A8-497A-A555-689FE74BDCF4}" type="parTrans" cxnId="{B62EEB2B-2D91-4452-96FA-43433F29910A}">
      <dgm:prSet/>
      <dgm:spPr/>
      <dgm:t>
        <a:bodyPr/>
        <a:lstStyle/>
        <a:p>
          <a:endParaRPr lang="en-US"/>
        </a:p>
      </dgm:t>
    </dgm:pt>
    <dgm:pt modelId="{C7CB202C-3891-42A0-9819-95C36CA5E357}" type="sibTrans" cxnId="{B62EEB2B-2D91-4452-96FA-43433F29910A}">
      <dgm:prSet/>
      <dgm:spPr/>
      <dgm:t>
        <a:bodyPr/>
        <a:lstStyle/>
        <a:p>
          <a:endParaRPr lang="en-US"/>
        </a:p>
      </dgm:t>
    </dgm:pt>
    <dgm:pt modelId="{CB594BF9-63F7-41DC-9DF8-0E789BB0ED57}">
      <dgm:prSet/>
      <dgm:spPr/>
      <dgm:t>
        <a:bodyPr/>
        <a:lstStyle/>
        <a:p>
          <a:r>
            <a:rPr lang="en-US"/>
            <a:t>Youth Workers’ Network</a:t>
          </a:r>
        </a:p>
      </dgm:t>
    </dgm:pt>
    <dgm:pt modelId="{C7EEFDC6-7672-4923-BB53-E5929A88C3FC}" type="parTrans" cxnId="{E5A4B638-5BB2-4FBB-80C9-0BE0F5DE08D0}">
      <dgm:prSet/>
      <dgm:spPr/>
      <dgm:t>
        <a:bodyPr/>
        <a:lstStyle/>
        <a:p>
          <a:endParaRPr lang="en-US"/>
        </a:p>
      </dgm:t>
    </dgm:pt>
    <dgm:pt modelId="{9AD8EF36-9406-4426-8D5F-5D8DC26DA437}" type="sibTrans" cxnId="{E5A4B638-5BB2-4FBB-80C9-0BE0F5DE08D0}">
      <dgm:prSet/>
      <dgm:spPr/>
      <dgm:t>
        <a:bodyPr/>
        <a:lstStyle/>
        <a:p>
          <a:endParaRPr lang="en-US"/>
        </a:p>
      </dgm:t>
    </dgm:pt>
    <dgm:pt modelId="{1358C70E-E146-654C-94DE-DBAFDE22BEEF}" type="pres">
      <dgm:prSet presAssocID="{E57FA4A0-D39F-4F75-AE00-2A4216B2D22C}" presName="linear" presStyleCnt="0">
        <dgm:presLayoutVars>
          <dgm:dir/>
          <dgm:animLvl val="lvl"/>
          <dgm:resizeHandles val="exact"/>
        </dgm:presLayoutVars>
      </dgm:prSet>
      <dgm:spPr/>
    </dgm:pt>
    <dgm:pt modelId="{3EE51B98-4C60-3E4F-B438-E16F33329A25}" type="pres">
      <dgm:prSet presAssocID="{2B1167E0-823B-4C45-9938-D5D59B047CC2}" presName="parentLin" presStyleCnt="0"/>
      <dgm:spPr/>
    </dgm:pt>
    <dgm:pt modelId="{84400BDA-5CF0-8B42-807C-902A4136241C}" type="pres">
      <dgm:prSet presAssocID="{2B1167E0-823B-4C45-9938-D5D59B047CC2}" presName="parentLeftMargin" presStyleLbl="node1" presStyleIdx="0" presStyleCnt="2"/>
      <dgm:spPr/>
    </dgm:pt>
    <dgm:pt modelId="{EF3BB5A5-4976-5941-A3CB-46AF4ADC9A23}" type="pres">
      <dgm:prSet presAssocID="{2B1167E0-823B-4C45-9938-D5D59B047CC2}" presName="parentText" presStyleLbl="node1" presStyleIdx="0" presStyleCnt="2">
        <dgm:presLayoutVars>
          <dgm:chMax val="0"/>
          <dgm:bulletEnabled val="1"/>
        </dgm:presLayoutVars>
      </dgm:prSet>
      <dgm:spPr/>
    </dgm:pt>
    <dgm:pt modelId="{DFCEAC05-4AA8-D644-B927-0F012BE5EF3B}" type="pres">
      <dgm:prSet presAssocID="{2B1167E0-823B-4C45-9938-D5D59B047CC2}" presName="negativeSpace" presStyleCnt="0"/>
      <dgm:spPr/>
    </dgm:pt>
    <dgm:pt modelId="{D7390AF1-134B-BF40-8646-1A40838B823A}" type="pres">
      <dgm:prSet presAssocID="{2B1167E0-823B-4C45-9938-D5D59B047CC2}" presName="childText" presStyleLbl="conFgAcc1" presStyleIdx="0" presStyleCnt="2">
        <dgm:presLayoutVars>
          <dgm:bulletEnabled val="1"/>
        </dgm:presLayoutVars>
      </dgm:prSet>
      <dgm:spPr/>
    </dgm:pt>
    <dgm:pt modelId="{87A2CD20-0669-CD4D-B9F1-ED59A9DD7931}" type="pres">
      <dgm:prSet presAssocID="{869A4FBB-BFD3-4BD2-B590-B513632CD987}" presName="spaceBetweenRectangles" presStyleCnt="0"/>
      <dgm:spPr/>
    </dgm:pt>
    <dgm:pt modelId="{6C2D46D0-B46C-804E-8256-2246E3AFA54D}" type="pres">
      <dgm:prSet presAssocID="{813A077B-182D-4C74-8DF9-97DDE584F420}" presName="parentLin" presStyleCnt="0"/>
      <dgm:spPr/>
    </dgm:pt>
    <dgm:pt modelId="{7B806B94-D180-374A-97E0-16C838D8AA2F}" type="pres">
      <dgm:prSet presAssocID="{813A077B-182D-4C74-8DF9-97DDE584F420}" presName="parentLeftMargin" presStyleLbl="node1" presStyleIdx="0" presStyleCnt="2"/>
      <dgm:spPr/>
    </dgm:pt>
    <dgm:pt modelId="{7A95A1C1-E3E7-6C45-A272-1753027135FB}" type="pres">
      <dgm:prSet presAssocID="{813A077B-182D-4C74-8DF9-97DDE584F420}" presName="parentText" presStyleLbl="node1" presStyleIdx="1" presStyleCnt="2">
        <dgm:presLayoutVars>
          <dgm:chMax val="0"/>
          <dgm:bulletEnabled val="1"/>
        </dgm:presLayoutVars>
      </dgm:prSet>
      <dgm:spPr/>
    </dgm:pt>
    <dgm:pt modelId="{DC8B72EE-7920-724E-B39F-74F04C6AF8CC}" type="pres">
      <dgm:prSet presAssocID="{813A077B-182D-4C74-8DF9-97DDE584F420}" presName="negativeSpace" presStyleCnt="0"/>
      <dgm:spPr/>
    </dgm:pt>
    <dgm:pt modelId="{C193479A-9DB1-C74E-A048-069A617859FF}" type="pres">
      <dgm:prSet presAssocID="{813A077B-182D-4C74-8DF9-97DDE584F420}" presName="childText" presStyleLbl="conFgAcc1" presStyleIdx="1" presStyleCnt="2">
        <dgm:presLayoutVars>
          <dgm:bulletEnabled val="1"/>
        </dgm:presLayoutVars>
      </dgm:prSet>
      <dgm:spPr/>
    </dgm:pt>
  </dgm:ptLst>
  <dgm:cxnLst>
    <dgm:cxn modelId="{6D207A02-A1C4-D946-8065-9FA4A0CC558E}" type="presOf" srcId="{FD8254FA-2F60-4F07-8C94-44003F3AE65E}" destId="{C193479A-9DB1-C74E-A048-069A617859FF}" srcOrd="0" destOrd="4" presId="urn:microsoft.com/office/officeart/2005/8/layout/list1"/>
    <dgm:cxn modelId="{6CFF7E17-4C2E-464E-B5C8-9905BCC4BAC9}" type="presOf" srcId="{813A077B-182D-4C74-8DF9-97DDE584F420}" destId="{7A95A1C1-E3E7-6C45-A272-1753027135FB}" srcOrd="1" destOrd="0" presId="urn:microsoft.com/office/officeart/2005/8/layout/list1"/>
    <dgm:cxn modelId="{A0FCF71C-5656-6C4D-8B7A-50BC68A4DA14}" type="presOf" srcId="{813A077B-182D-4C74-8DF9-97DDE584F420}" destId="{7B806B94-D180-374A-97E0-16C838D8AA2F}" srcOrd="0" destOrd="0" presId="urn:microsoft.com/office/officeart/2005/8/layout/list1"/>
    <dgm:cxn modelId="{FA4CB01F-91D1-4C0E-BEDB-3A51DBFEE347}" srcId="{813A077B-182D-4C74-8DF9-97DDE584F420}" destId="{99B2F885-AF94-4629-984A-CEBC8B1B2D16}" srcOrd="1" destOrd="0" parTransId="{9A2AE928-DB98-406A-80CE-AB3D45FEF8BD}" sibTransId="{495E02CC-0ECA-4E98-BFC2-5736C8960AC8}"/>
    <dgm:cxn modelId="{B31C3726-005E-7A4C-9CEF-3868805E4E0C}" type="presOf" srcId="{99B2F885-AF94-4629-984A-CEBC8B1B2D16}" destId="{C193479A-9DB1-C74E-A048-069A617859FF}" srcOrd="0" destOrd="1" presId="urn:microsoft.com/office/officeart/2005/8/layout/list1"/>
    <dgm:cxn modelId="{B62EEB2B-2D91-4452-96FA-43433F29910A}" srcId="{C20AEF99-A8AE-4D62-8603-A49554F2D6E7}" destId="{FD8254FA-2F60-4F07-8C94-44003F3AE65E}" srcOrd="1" destOrd="0" parTransId="{5CC0522B-32A8-497A-A555-689FE74BDCF4}" sibTransId="{C7CB202C-3891-42A0-9819-95C36CA5E357}"/>
    <dgm:cxn modelId="{9F579A38-EDC1-4032-ACBC-E6D2FE8CCCDA}" srcId="{E57FA4A0-D39F-4F75-AE00-2A4216B2D22C}" destId="{2B1167E0-823B-4C45-9938-D5D59B047CC2}" srcOrd="0" destOrd="0" parTransId="{DBDC3B9D-CD81-4902-86DD-8A5283881870}" sibTransId="{869A4FBB-BFD3-4BD2-B590-B513632CD987}"/>
    <dgm:cxn modelId="{E1A1B538-B094-402B-A81F-07915241F76E}" srcId="{C20AEF99-A8AE-4D62-8603-A49554F2D6E7}" destId="{2B7706BD-6A3C-4656-99BA-FCDA58F009DD}" srcOrd="0" destOrd="0" parTransId="{4172FB8F-717A-4DF1-AD72-90A18FD283F5}" sibTransId="{1D1345B1-31A6-4283-ACD8-ED6538DC4C94}"/>
    <dgm:cxn modelId="{E5A4B638-5BB2-4FBB-80C9-0BE0F5DE08D0}" srcId="{C20AEF99-A8AE-4D62-8603-A49554F2D6E7}" destId="{CB594BF9-63F7-41DC-9DF8-0E789BB0ED57}" srcOrd="2" destOrd="0" parTransId="{C7EEFDC6-7672-4923-BB53-E5929A88C3FC}" sibTransId="{9AD8EF36-9406-4426-8D5F-5D8DC26DA437}"/>
    <dgm:cxn modelId="{83F31D3A-B3FF-D14A-804A-00068E139BFC}" type="presOf" srcId="{CB594BF9-63F7-41DC-9DF8-0E789BB0ED57}" destId="{C193479A-9DB1-C74E-A048-069A617859FF}" srcOrd="0" destOrd="5" presId="urn:microsoft.com/office/officeart/2005/8/layout/list1"/>
    <dgm:cxn modelId="{4FA62044-1F75-4169-9399-726A538B6D3F}" srcId="{813A077B-182D-4C74-8DF9-97DDE584F420}" destId="{C9CB4E69-2222-499B-BEA0-36730F0EFF33}" srcOrd="0" destOrd="0" parTransId="{C7438449-6F00-4BDA-A065-0A4DE836E1AB}" sibTransId="{9045BE04-3851-49DD-9078-64676F02B493}"/>
    <dgm:cxn modelId="{791BD644-2994-E94A-99CF-9631B8901B26}" type="presOf" srcId="{C9CB4E69-2222-499B-BEA0-36730F0EFF33}" destId="{C193479A-9DB1-C74E-A048-069A617859FF}" srcOrd="0" destOrd="0" presId="urn:microsoft.com/office/officeart/2005/8/layout/list1"/>
    <dgm:cxn modelId="{C4067E5E-3CA5-4D6E-8B8D-FF224897F9E8}" srcId="{E57FA4A0-D39F-4F75-AE00-2A4216B2D22C}" destId="{813A077B-182D-4C74-8DF9-97DDE584F420}" srcOrd="1" destOrd="0" parTransId="{D8C789E2-9F6F-45A7-9058-EBD0CDCE597F}" sibTransId="{BD3F6FED-5916-464D-888F-622BBAD18927}"/>
    <dgm:cxn modelId="{DFAB406D-0ECE-6447-98C4-F91216260C61}" type="presOf" srcId="{2B7706BD-6A3C-4656-99BA-FCDA58F009DD}" destId="{C193479A-9DB1-C74E-A048-069A617859FF}" srcOrd="0" destOrd="3" presId="urn:microsoft.com/office/officeart/2005/8/layout/list1"/>
    <dgm:cxn modelId="{13915380-E172-6540-9DEB-E6080474ECCD}" type="presOf" srcId="{E57FA4A0-D39F-4F75-AE00-2A4216B2D22C}" destId="{1358C70E-E146-654C-94DE-DBAFDE22BEEF}" srcOrd="0" destOrd="0" presId="urn:microsoft.com/office/officeart/2005/8/layout/list1"/>
    <dgm:cxn modelId="{9D97CFC6-38AB-C349-B8CF-57AFE9F7AE25}" type="presOf" srcId="{2B1167E0-823B-4C45-9938-D5D59B047CC2}" destId="{84400BDA-5CF0-8B42-807C-902A4136241C}" srcOrd="0" destOrd="0" presId="urn:microsoft.com/office/officeart/2005/8/layout/list1"/>
    <dgm:cxn modelId="{6A4846D4-765B-438E-957E-D544592959EF}" srcId="{813A077B-182D-4C74-8DF9-97DDE584F420}" destId="{C20AEF99-A8AE-4D62-8603-A49554F2D6E7}" srcOrd="2" destOrd="0" parTransId="{88121650-57DC-428F-B7C6-81D2852BBF0D}" sibTransId="{3B5BC1DB-D7B6-4A63-AF7E-D2ACBB7C9A0F}"/>
    <dgm:cxn modelId="{6D1CA8D6-F1D9-F648-B4EA-16E8E71D8474}" type="presOf" srcId="{C20AEF99-A8AE-4D62-8603-A49554F2D6E7}" destId="{C193479A-9DB1-C74E-A048-069A617859FF}" srcOrd="0" destOrd="2" presId="urn:microsoft.com/office/officeart/2005/8/layout/list1"/>
    <dgm:cxn modelId="{EC8EA3F5-7BD6-C441-A803-F2A85B6D2AAB}" type="presOf" srcId="{2B1167E0-823B-4C45-9938-D5D59B047CC2}" destId="{EF3BB5A5-4976-5941-A3CB-46AF4ADC9A23}" srcOrd="1" destOrd="0" presId="urn:microsoft.com/office/officeart/2005/8/layout/list1"/>
    <dgm:cxn modelId="{E6CD764A-F32A-D94E-99C1-C8D537DBD870}" type="presParOf" srcId="{1358C70E-E146-654C-94DE-DBAFDE22BEEF}" destId="{3EE51B98-4C60-3E4F-B438-E16F33329A25}" srcOrd="0" destOrd="0" presId="urn:microsoft.com/office/officeart/2005/8/layout/list1"/>
    <dgm:cxn modelId="{06618676-428B-AE4F-95AB-6892034C8156}" type="presParOf" srcId="{3EE51B98-4C60-3E4F-B438-E16F33329A25}" destId="{84400BDA-5CF0-8B42-807C-902A4136241C}" srcOrd="0" destOrd="0" presId="urn:microsoft.com/office/officeart/2005/8/layout/list1"/>
    <dgm:cxn modelId="{080F6767-64B1-6B45-A491-E0FD802BFB44}" type="presParOf" srcId="{3EE51B98-4C60-3E4F-B438-E16F33329A25}" destId="{EF3BB5A5-4976-5941-A3CB-46AF4ADC9A23}" srcOrd="1" destOrd="0" presId="urn:microsoft.com/office/officeart/2005/8/layout/list1"/>
    <dgm:cxn modelId="{F15C0591-D542-3348-A81C-451159DE92AC}" type="presParOf" srcId="{1358C70E-E146-654C-94DE-DBAFDE22BEEF}" destId="{DFCEAC05-4AA8-D644-B927-0F012BE5EF3B}" srcOrd="1" destOrd="0" presId="urn:microsoft.com/office/officeart/2005/8/layout/list1"/>
    <dgm:cxn modelId="{75780981-3CBC-664F-B24F-DABC30F78DC9}" type="presParOf" srcId="{1358C70E-E146-654C-94DE-DBAFDE22BEEF}" destId="{D7390AF1-134B-BF40-8646-1A40838B823A}" srcOrd="2" destOrd="0" presId="urn:microsoft.com/office/officeart/2005/8/layout/list1"/>
    <dgm:cxn modelId="{F3E00C30-7FBE-F140-B79E-203F95C5BB60}" type="presParOf" srcId="{1358C70E-E146-654C-94DE-DBAFDE22BEEF}" destId="{87A2CD20-0669-CD4D-B9F1-ED59A9DD7931}" srcOrd="3" destOrd="0" presId="urn:microsoft.com/office/officeart/2005/8/layout/list1"/>
    <dgm:cxn modelId="{FE8AB638-306C-BE4C-AED1-B9577344AA15}" type="presParOf" srcId="{1358C70E-E146-654C-94DE-DBAFDE22BEEF}" destId="{6C2D46D0-B46C-804E-8256-2246E3AFA54D}" srcOrd="4" destOrd="0" presId="urn:microsoft.com/office/officeart/2005/8/layout/list1"/>
    <dgm:cxn modelId="{508201C8-B32D-EA44-B4EF-C924AC3700E3}" type="presParOf" srcId="{6C2D46D0-B46C-804E-8256-2246E3AFA54D}" destId="{7B806B94-D180-374A-97E0-16C838D8AA2F}" srcOrd="0" destOrd="0" presId="urn:microsoft.com/office/officeart/2005/8/layout/list1"/>
    <dgm:cxn modelId="{136FD6D0-A228-D549-9756-C218C1BAA358}" type="presParOf" srcId="{6C2D46D0-B46C-804E-8256-2246E3AFA54D}" destId="{7A95A1C1-E3E7-6C45-A272-1753027135FB}" srcOrd="1" destOrd="0" presId="urn:microsoft.com/office/officeart/2005/8/layout/list1"/>
    <dgm:cxn modelId="{13262D9D-E349-2F46-BDB4-22DA8E07F464}" type="presParOf" srcId="{1358C70E-E146-654C-94DE-DBAFDE22BEEF}" destId="{DC8B72EE-7920-724E-B39F-74F04C6AF8CC}" srcOrd="5" destOrd="0" presId="urn:microsoft.com/office/officeart/2005/8/layout/list1"/>
    <dgm:cxn modelId="{0CFA66D6-6B6D-F548-A773-2F6F87E3DF9E}" type="presParOf" srcId="{1358C70E-E146-654C-94DE-DBAFDE22BEEF}" destId="{C193479A-9DB1-C74E-A048-069A617859F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52474B-5B89-4E12-A16D-8DE4BA88CE1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B21342-5E87-46D6-BAA8-B3E95876806F}">
      <dgm:prSet/>
      <dgm:spPr/>
      <dgm:t>
        <a:bodyPr/>
        <a:lstStyle/>
        <a:p>
          <a:pPr>
            <a:lnSpc>
              <a:spcPct val="100000"/>
            </a:lnSpc>
            <a:defRPr cap="all"/>
          </a:pPr>
          <a:r>
            <a:rPr lang="en-US" dirty="0"/>
            <a:t>Whether or not young people have already changed some of their personal wellness routines during the pandemic, your ministry can introduce these elements</a:t>
          </a:r>
        </a:p>
      </dgm:t>
    </dgm:pt>
    <dgm:pt modelId="{A0A1011D-1B55-4187-BB7E-8D2F256D5FCF}" type="parTrans" cxnId="{AA137485-190C-4E99-B0EF-C3DDBB851810}">
      <dgm:prSet/>
      <dgm:spPr/>
      <dgm:t>
        <a:bodyPr/>
        <a:lstStyle/>
        <a:p>
          <a:endParaRPr lang="en-US"/>
        </a:p>
      </dgm:t>
    </dgm:pt>
    <dgm:pt modelId="{8C3BAF73-EE08-4230-8D29-93D8B34E0C84}" type="sibTrans" cxnId="{AA137485-190C-4E99-B0EF-C3DDBB851810}">
      <dgm:prSet/>
      <dgm:spPr/>
      <dgm:t>
        <a:bodyPr/>
        <a:lstStyle/>
        <a:p>
          <a:endParaRPr lang="en-US"/>
        </a:p>
      </dgm:t>
    </dgm:pt>
    <dgm:pt modelId="{7DCDE9B5-2F2E-483F-BE59-21CEA988BCC8}">
      <dgm:prSet/>
      <dgm:spPr/>
      <dgm:t>
        <a:bodyPr/>
        <a:lstStyle/>
        <a:p>
          <a:pPr>
            <a:lnSpc>
              <a:spcPct val="100000"/>
            </a:lnSpc>
            <a:defRPr cap="all"/>
          </a:pPr>
          <a:r>
            <a:rPr lang="en-US" dirty="0"/>
            <a:t>Walks, deep breaths, decreasing sugar and caffeine intake, drinking more water, etc. </a:t>
          </a:r>
        </a:p>
      </dgm:t>
    </dgm:pt>
    <dgm:pt modelId="{65E398C7-8075-49FD-9096-D0589FEB5B9A}" type="parTrans" cxnId="{16017BD4-2A8D-478B-911D-06ABDD61454B}">
      <dgm:prSet/>
      <dgm:spPr/>
      <dgm:t>
        <a:bodyPr/>
        <a:lstStyle/>
        <a:p>
          <a:endParaRPr lang="en-US"/>
        </a:p>
      </dgm:t>
    </dgm:pt>
    <dgm:pt modelId="{41F8D818-2F2C-46DF-A490-1EE57E6EABD5}" type="sibTrans" cxnId="{16017BD4-2A8D-478B-911D-06ABDD61454B}">
      <dgm:prSet/>
      <dgm:spPr/>
      <dgm:t>
        <a:bodyPr/>
        <a:lstStyle/>
        <a:p>
          <a:endParaRPr lang="en-US"/>
        </a:p>
      </dgm:t>
    </dgm:pt>
    <dgm:pt modelId="{C28036D5-221B-4A44-91DC-8A3055A0FEEF}" type="pres">
      <dgm:prSet presAssocID="{E552474B-5B89-4E12-A16D-8DE4BA88CE1D}" presName="root" presStyleCnt="0">
        <dgm:presLayoutVars>
          <dgm:dir/>
          <dgm:resizeHandles val="exact"/>
        </dgm:presLayoutVars>
      </dgm:prSet>
      <dgm:spPr/>
    </dgm:pt>
    <dgm:pt modelId="{410838A3-7A93-48DD-8DA2-E5FEC4843E30}" type="pres">
      <dgm:prSet presAssocID="{3EB21342-5E87-46D6-BAA8-B3E95876806F}" presName="compNode" presStyleCnt="0"/>
      <dgm:spPr/>
    </dgm:pt>
    <dgm:pt modelId="{0519EAD4-785C-4626-8256-EE632AE65711}" type="pres">
      <dgm:prSet presAssocID="{3EB21342-5E87-46D6-BAA8-B3E95876806F}" presName="iconBgRect" presStyleLbl="bgShp" presStyleIdx="0" presStyleCnt="2"/>
      <dgm:spPr/>
    </dgm:pt>
    <dgm:pt modelId="{BAE07497-3F35-4548-BDF2-527A6D42C6DF}" type="pres">
      <dgm:prSet presAssocID="{3EB21342-5E87-46D6-BAA8-B3E9587680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od Safety with solid fill"/>
        </a:ext>
      </dgm:extLst>
    </dgm:pt>
    <dgm:pt modelId="{6552C319-E0CB-424D-BEAC-88204AE77FFE}" type="pres">
      <dgm:prSet presAssocID="{3EB21342-5E87-46D6-BAA8-B3E95876806F}" presName="spaceRect" presStyleCnt="0"/>
      <dgm:spPr/>
    </dgm:pt>
    <dgm:pt modelId="{C5378D9F-2802-45DD-BD95-F167DB05606C}" type="pres">
      <dgm:prSet presAssocID="{3EB21342-5E87-46D6-BAA8-B3E95876806F}" presName="textRect" presStyleLbl="revTx" presStyleIdx="0" presStyleCnt="2" custScaleY="151809">
        <dgm:presLayoutVars>
          <dgm:chMax val="1"/>
          <dgm:chPref val="1"/>
        </dgm:presLayoutVars>
      </dgm:prSet>
      <dgm:spPr/>
    </dgm:pt>
    <dgm:pt modelId="{FCC665D7-24AE-406A-95BA-DA55FE577265}" type="pres">
      <dgm:prSet presAssocID="{8C3BAF73-EE08-4230-8D29-93D8B34E0C84}" presName="sibTrans" presStyleCnt="0"/>
      <dgm:spPr/>
    </dgm:pt>
    <dgm:pt modelId="{46993D9C-7421-4069-85C4-6EF6517CE571}" type="pres">
      <dgm:prSet presAssocID="{7DCDE9B5-2F2E-483F-BE59-21CEA988BCC8}" presName="compNode" presStyleCnt="0"/>
      <dgm:spPr/>
    </dgm:pt>
    <dgm:pt modelId="{47E25FF5-BA77-40D7-91A4-A0D234503B47}" type="pres">
      <dgm:prSet presAssocID="{7DCDE9B5-2F2E-483F-BE59-21CEA988BCC8}" presName="iconBgRect" presStyleLbl="bgShp" presStyleIdx="1" presStyleCnt="2"/>
      <dgm:spPr/>
    </dgm:pt>
    <dgm:pt modelId="{BC212C06-5F1B-4D81-82FD-779FE343AA9E}" type="pres">
      <dgm:prSet presAssocID="{7DCDE9B5-2F2E-483F-BE59-21CEA988BC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Yoga with solid fill"/>
        </a:ext>
      </dgm:extLst>
    </dgm:pt>
    <dgm:pt modelId="{FBD77158-F6C1-4514-A5C6-3C6E5A28A1F9}" type="pres">
      <dgm:prSet presAssocID="{7DCDE9B5-2F2E-483F-BE59-21CEA988BCC8}" presName="spaceRect" presStyleCnt="0"/>
      <dgm:spPr/>
    </dgm:pt>
    <dgm:pt modelId="{6C51C022-78AD-48DD-B5DA-08B3FE4158BF}" type="pres">
      <dgm:prSet presAssocID="{7DCDE9B5-2F2E-483F-BE59-21CEA988BCC8}" presName="textRect" presStyleLbl="revTx" presStyleIdx="1" presStyleCnt="2" custScaleY="132656">
        <dgm:presLayoutVars>
          <dgm:chMax val="1"/>
          <dgm:chPref val="1"/>
        </dgm:presLayoutVars>
      </dgm:prSet>
      <dgm:spPr/>
    </dgm:pt>
  </dgm:ptLst>
  <dgm:cxnLst>
    <dgm:cxn modelId="{ADC58223-2229-442A-B53A-3028240A9C16}" type="presOf" srcId="{7DCDE9B5-2F2E-483F-BE59-21CEA988BCC8}" destId="{6C51C022-78AD-48DD-B5DA-08B3FE4158BF}" srcOrd="0" destOrd="0" presId="urn:microsoft.com/office/officeart/2018/5/layout/IconCircleLabelList"/>
    <dgm:cxn modelId="{AA137485-190C-4E99-B0EF-C3DDBB851810}" srcId="{E552474B-5B89-4E12-A16D-8DE4BA88CE1D}" destId="{3EB21342-5E87-46D6-BAA8-B3E95876806F}" srcOrd="0" destOrd="0" parTransId="{A0A1011D-1B55-4187-BB7E-8D2F256D5FCF}" sibTransId="{8C3BAF73-EE08-4230-8D29-93D8B34E0C84}"/>
    <dgm:cxn modelId="{16017BD4-2A8D-478B-911D-06ABDD61454B}" srcId="{E552474B-5B89-4E12-A16D-8DE4BA88CE1D}" destId="{7DCDE9B5-2F2E-483F-BE59-21CEA988BCC8}" srcOrd="1" destOrd="0" parTransId="{65E398C7-8075-49FD-9096-D0589FEB5B9A}" sibTransId="{41F8D818-2F2C-46DF-A490-1EE57E6EABD5}"/>
    <dgm:cxn modelId="{0F1C51D5-894C-493B-B8FC-8B10DF5BED4F}" type="presOf" srcId="{E552474B-5B89-4E12-A16D-8DE4BA88CE1D}" destId="{C28036D5-221B-4A44-91DC-8A3055A0FEEF}" srcOrd="0" destOrd="0" presId="urn:microsoft.com/office/officeart/2018/5/layout/IconCircleLabelList"/>
    <dgm:cxn modelId="{F55AB5E3-956C-4279-805D-937B596BF657}" type="presOf" srcId="{3EB21342-5E87-46D6-BAA8-B3E95876806F}" destId="{C5378D9F-2802-45DD-BD95-F167DB05606C}" srcOrd="0" destOrd="0" presId="urn:microsoft.com/office/officeart/2018/5/layout/IconCircleLabelList"/>
    <dgm:cxn modelId="{A35C0FA0-5D00-4903-B7EB-A628D1A0A531}" type="presParOf" srcId="{C28036D5-221B-4A44-91DC-8A3055A0FEEF}" destId="{410838A3-7A93-48DD-8DA2-E5FEC4843E30}" srcOrd="0" destOrd="0" presId="urn:microsoft.com/office/officeart/2018/5/layout/IconCircleLabelList"/>
    <dgm:cxn modelId="{445A73BE-BC5E-44B3-BE80-58A847C85004}" type="presParOf" srcId="{410838A3-7A93-48DD-8DA2-E5FEC4843E30}" destId="{0519EAD4-785C-4626-8256-EE632AE65711}" srcOrd="0" destOrd="0" presId="urn:microsoft.com/office/officeart/2018/5/layout/IconCircleLabelList"/>
    <dgm:cxn modelId="{A3D32DD2-3BF3-472D-9BA5-DB0ED3280016}" type="presParOf" srcId="{410838A3-7A93-48DD-8DA2-E5FEC4843E30}" destId="{BAE07497-3F35-4548-BDF2-527A6D42C6DF}" srcOrd="1" destOrd="0" presId="urn:microsoft.com/office/officeart/2018/5/layout/IconCircleLabelList"/>
    <dgm:cxn modelId="{0ECF267E-95BC-4FFA-AA46-D046C5550DAF}" type="presParOf" srcId="{410838A3-7A93-48DD-8DA2-E5FEC4843E30}" destId="{6552C319-E0CB-424D-BEAC-88204AE77FFE}" srcOrd="2" destOrd="0" presId="urn:microsoft.com/office/officeart/2018/5/layout/IconCircleLabelList"/>
    <dgm:cxn modelId="{DE21E476-4F08-44DD-A0FE-E9F2E05F7D67}" type="presParOf" srcId="{410838A3-7A93-48DD-8DA2-E5FEC4843E30}" destId="{C5378D9F-2802-45DD-BD95-F167DB05606C}" srcOrd="3" destOrd="0" presId="urn:microsoft.com/office/officeart/2018/5/layout/IconCircleLabelList"/>
    <dgm:cxn modelId="{8EEFBDF5-BF66-4148-9A87-14139B9C3B65}" type="presParOf" srcId="{C28036D5-221B-4A44-91DC-8A3055A0FEEF}" destId="{FCC665D7-24AE-406A-95BA-DA55FE577265}" srcOrd="1" destOrd="0" presId="urn:microsoft.com/office/officeart/2018/5/layout/IconCircleLabelList"/>
    <dgm:cxn modelId="{9287FF6B-BF16-476F-B95F-BDDBA3CE5D16}" type="presParOf" srcId="{C28036D5-221B-4A44-91DC-8A3055A0FEEF}" destId="{46993D9C-7421-4069-85C4-6EF6517CE571}" srcOrd="2" destOrd="0" presId="urn:microsoft.com/office/officeart/2018/5/layout/IconCircleLabelList"/>
    <dgm:cxn modelId="{31B38DA0-1E20-4819-A398-76E5B97B0416}" type="presParOf" srcId="{46993D9C-7421-4069-85C4-6EF6517CE571}" destId="{47E25FF5-BA77-40D7-91A4-A0D234503B47}" srcOrd="0" destOrd="0" presId="urn:microsoft.com/office/officeart/2018/5/layout/IconCircleLabelList"/>
    <dgm:cxn modelId="{DC108511-6136-4DF5-86CA-79259EA751C2}" type="presParOf" srcId="{46993D9C-7421-4069-85C4-6EF6517CE571}" destId="{BC212C06-5F1B-4D81-82FD-779FE343AA9E}" srcOrd="1" destOrd="0" presId="urn:microsoft.com/office/officeart/2018/5/layout/IconCircleLabelList"/>
    <dgm:cxn modelId="{C86B2683-2351-4536-95A6-CD03B43A68A6}" type="presParOf" srcId="{46993D9C-7421-4069-85C4-6EF6517CE571}" destId="{FBD77158-F6C1-4514-A5C6-3C6E5A28A1F9}" srcOrd="2" destOrd="0" presId="urn:microsoft.com/office/officeart/2018/5/layout/IconCircleLabelList"/>
    <dgm:cxn modelId="{C21FC33D-1019-400E-8502-7205A6F6277E}" type="presParOf" srcId="{46993D9C-7421-4069-85C4-6EF6517CE571}" destId="{6C51C022-78AD-48DD-B5DA-08B3FE4158B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4087C4-CD23-414F-B56C-850869631A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632A38-9612-4684-800E-67AC6207F6DE}">
      <dgm:prSet/>
      <dgm:spPr/>
      <dgm:t>
        <a:bodyPr/>
        <a:lstStyle/>
        <a:p>
          <a:r>
            <a:rPr lang="en-US" dirty="0">
              <a:solidFill>
                <a:schemeClr val="bg1">
                  <a:lumMod val="95000"/>
                  <a:lumOff val="5000"/>
                </a:schemeClr>
              </a:solidFill>
            </a:rPr>
            <a:t>47% of young people say they are moderately or extremely depressed</a:t>
          </a:r>
        </a:p>
      </dgm:t>
    </dgm:pt>
    <dgm:pt modelId="{EBAD3A4B-0155-4543-A58B-1987A845AE8B}" type="parTrans" cxnId="{BF74FCB5-B4EA-4632-B9B7-D6B7A6D57CA7}">
      <dgm:prSet/>
      <dgm:spPr/>
      <dgm:t>
        <a:bodyPr/>
        <a:lstStyle/>
        <a:p>
          <a:endParaRPr lang="en-US"/>
        </a:p>
      </dgm:t>
    </dgm:pt>
    <dgm:pt modelId="{8D2E79BA-1565-46FB-B629-FF651B9EEB47}" type="sibTrans" cxnId="{BF74FCB5-B4EA-4632-B9B7-D6B7A6D57CA7}">
      <dgm:prSet/>
      <dgm:spPr/>
      <dgm:t>
        <a:bodyPr/>
        <a:lstStyle/>
        <a:p>
          <a:endParaRPr lang="en-US"/>
        </a:p>
      </dgm:t>
    </dgm:pt>
    <dgm:pt modelId="{4051C3FD-361A-4B77-A206-42DAC4760E05}">
      <dgm:prSet/>
      <dgm:spPr/>
      <dgm:t>
        <a:bodyPr/>
        <a:lstStyle/>
        <a:p>
          <a:r>
            <a:rPr lang="en-US" dirty="0">
              <a:solidFill>
                <a:schemeClr val="bg1">
                  <a:lumMod val="95000"/>
                  <a:lumOff val="5000"/>
                </a:schemeClr>
              </a:solidFill>
            </a:rPr>
            <a:t>61% of young people agree that “the adults in my life don’t truly know how much I am struggling with my mental health.” </a:t>
          </a:r>
        </a:p>
      </dgm:t>
    </dgm:pt>
    <dgm:pt modelId="{85613F1A-264F-4404-A7F6-C7A30097A005}" type="parTrans" cxnId="{606771DA-A4A0-434A-91D9-38835DF21FA1}">
      <dgm:prSet/>
      <dgm:spPr/>
      <dgm:t>
        <a:bodyPr/>
        <a:lstStyle/>
        <a:p>
          <a:endParaRPr lang="en-US"/>
        </a:p>
      </dgm:t>
    </dgm:pt>
    <dgm:pt modelId="{509F7BFF-7901-4F04-A42C-8361985606DE}" type="sibTrans" cxnId="{606771DA-A4A0-434A-91D9-38835DF21FA1}">
      <dgm:prSet/>
      <dgm:spPr/>
      <dgm:t>
        <a:bodyPr/>
        <a:lstStyle/>
        <a:p>
          <a:endParaRPr lang="en-US"/>
        </a:p>
      </dgm:t>
    </dgm:pt>
    <dgm:pt modelId="{CECF69A4-52B7-4EFE-8793-3D4D09E21C10}">
      <dgm:prSet/>
      <dgm:spPr/>
      <dgm:t>
        <a:bodyPr/>
        <a:lstStyle/>
        <a:p>
          <a:r>
            <a:rPr lang="en-US" dirty="0">
              <a:solidFill>
                <a:schemeClr val="bg1">
                  <a:lumMod val="95000"/>
                  <a:lumOff val="5000"/>
                </a:schemeClr>
              </a:solidFill>
            </a:rPr>
            <a:t>Mental health has been regarded as an emergency among young people</a:t>
          </a:r>
        </a:p>
      </dgm:t>
    </dgm:pt>
    <dgm:pt modelId="{D613D1C2-CC78-4E59-B403-C13744810CAA}" type="parTrans" cxnId="{65092A81-5543-4C57-AB19-04C536F06557}">
      <dgm:prSet/>
      <dgm:spPr/>
      <dgm:t>
        <a:bodyPr/>
        <a:lstStyle/>
        <a:p>
          <a:endParaRPr lang="en-US"/>
        </a:p>
      </dgm:t>
    </dgm:pt>
    <dgm:pt modelId="{70473748-C54F-4A02-A2D2-80371CCAD13F}" type="sibTrans" cxnId="{65092A81-5543-4C57-AB19-04C536F06557}">
      <dgm:prSet/>
      <dgm:spPr/>
      <dgm:t>
        <a:bodyPr/>
        <a:lstStyle/>
        <a:p>
          <a:endParaRPr lang="en-US"/>
        </a:p>
      </dgm:t>
    </dgm:pt>
    <dgm:pt modelId="{68251F3B-B202-7547-9BFA-D6647470A06E}">
      <dgm:prSet/>
      <dgm:spPr/>
      <dgm:t>
        <a:bodyPr/>
        <a:lstStyle/>
        <a:p>
          <a:r>
            <a:rPr lang="en-US" dirty="0">
              <a:solidFill>
                <a:schemeClr val="bg1"/>
              </a:solidFill>
            </a:rPr>
            <a:t>Mental health-related emergency-room visits increased 24 - 31% among young people since 2020.  </a:t>
          </a:r>
        </a:p>
      </dgm:t>
    </dgm:pt>
    <dgm:pt modelId="{F4E0523A-14A5-394D-904B-2057610DF23D}" type="parTrans" cxnId="{F26B5EF3-0E28-3845-B4E6-4C8A77BE5F19}">
      <dgm:prSet/>
      <dgm:spPr/>
      <dgm:t>
        <a:bodyPr/>
        <a:lstStyle/>
        <a:p>
          <a:endParaRPr lang="en-US"/>
        </a:p>
      </dgm:t>
    </dgm:pt>
    <dgm:pt modelId="{33B697B7-974C-FB45-B167-13C2F9CD50B8}" type="sibTrans" cxnId="{F26B5EF3-0E28-3845-B4E6-4C8A77BE5F19}">
      <dgm:prSet/>
      <dgm:spPr/>
      <dgm:t>
        <a:bodyPr/>
        <a:lstStyle/>
        <a:p>
          <a:endParaRPr lang="en-US"/>
        </a:p>
      </dgm:t>
    </dgm:pt>
    <dgm:pt modelId="{B7784700-7DBE-BB40-B725-F4A7396BD60B}" type="pres">
      <dgm:prSet presAssocID="{914087C4-CD23-414F-B56C-850869631A5E}" presName="linear" presStyleCnt="0">
        <dgm:presLayoutVars>
          <dgm:animLvl val="lvl"/>
          <dgm:resizeHandles val="exact"/>
        </dgm:presLayoutVars>
      </dgm:prSet>
      <dgm:spPr/>
    </dgm:pt>
    <dgm:pt modelId="{B3545386-2D76-D34E-BEA2-B8185F95C6C7}" type="pres">
      <dgm:prSet presAssocID="{40632A38-9612-4684-800E-67AC6207F6DE}" presName="parentText" presStyleLbl="node1" presStyleIdx="0" presStyleCnt="4">
        <dgm:presLayoutVars>
          <dgm:chMax val="0"/>
          <dgm:bulletEnabled val="1"/>
        </dgm:presLayoutVars>
      </dgm:prSet>
      <dgm:spPr/>
    </dgm:pt>
    <dgm:pt modelId="{17F7A6D7-3A0A-7142-A4A8-537B1C08F70F}" type="pres">
      <dgm:prSet presAssocID="{8D2E79BA-1565-46FB-B629-FF651B9EEB47}" presName="spacer" presStyleCnt="0"/>
      <dgm:spPr/>
    </dgm:pt>
    <dgm:pt modelId="{6B803EB2-3FCA-0C4D-A471-022ADFACC089}" type="pres">
      <dgm:prSet presAssocID="{4051C3FD-361A-4B77-A206-42DAC4760E05}" presName="parentText" presStyleLbl="node1" presStyleIdx="1" presStyleCnt="4">
        <dgm:presLayoutVars>
          <dgm:chMax val="0"/>
          <dgm:bulletEnabled val="1"/>
        </dgm:presLayoutVars>
      </dgm:prSet>
      <dgm:spPr/>
    </dgm:pt>
    <dgm:pt modelId="{5662FEE3-028A-484E-866E-75497789E4C2}" type="pres">
      <dgm:prSet presAssocID="{509F7BFF-7901-4F04-A42C-8361985606DE}" presName="spacer" presStyleCnt="0"/>
      <dgm:spPr/>
    </dgm:pt>
    <dgm:pt modelId="{201E1A9A-D9B5-B041-A69A-E39A85F8F8FD}" type="pres">
      <dgm:prSet presAssocID="{CECF69A4-52B7-4EFE-8793-3D4D09E21C10}" presName="parentText" presStyleLbl="node1" presStyleIdx="2" presStyleCnt="4">
        <dgm:presLayoutVars>
          <dgm:chMax val="0"/>
          <dgm:bulletEnabled val="1"/>
        </dgm:presLayoutVars>
      </dgm:prSet>
      <dgm:spPr/>
    </dgm:pt>
    <dgm:pt modelId="{6C761AF5-72D4-434C-BE97-F74CB9EAA529}" type="pres">
      <dgm:prSet presAssocID="{70473748-C54F-4A02-A2D2-80371CCAD13F}" presName="spacer" presStyleCnt="0"/>
      <dgm:spPr/>
    </dgm:pt>
    <dgm:pt modelId="{0C3E6B8A-6AE4-7C4E-A47F-C64F24DA94F2}" type="pres">
      <dgm:prSet presAssocID="{68251F3B-B202-7547-9BFA-D6647470A06E}" presName="parentText" presStyleLbl="node1" presStyleIdx="3" presStyleCnt="4">
        <dgm:presLayoutVars>
          <dgm:chMax val="0"/>
          <dgm:bulletEnabled val="1"/>
        </dgm:presLayoutVars>
      </dgm:prSet>
      <dgm:spPr/>
    </dgm:pt>
  </dgm:ptLst>
  <dgm:cxnLst>
    <dgm:cxn modelId="{D8D44100-CF5F-394F-BFD3-F6405E5E5287}" type="presOf" srcId="{914087C4-CD23-414F-B56C-850869631A5E}" destId="{B7784700-7DBE-BB40-B725-F4A7396BD60B}" srcOrd="0" destOrd="0" presId="urn:microsoft.com/office/officeart/2005/8/layout/vList2"/>
    <dgm:cxn modelId="{F8040B03-3CAA-234C-8CD7-07B441472A0A}" type="presOf" srcId="{40632A38-9612-4684-800E-67AC6207F6DE}" destId="{B3545386-2D76-D34E-BEA2-B8185F95C6C7}" srcOrd="0" destOrd="0" presId="urn:microsoft.com/office/officeart/2005/8/layout/vList2"/>
    <dgm:cxn modelId="{9E63E938-5934-8542-8E3E-C3E8AF2E4D91}" type="presOf" srcId="{68251F3B-B202-7547-9BFA-D6647470A06E}" destId="{0C3E6B8A-6AE4-7C4E-A47F-C64F24DA94F2}" srcOrd="0" destOrd="0" presId="urn:microsoft.com/office/officeart/2005/8/layout/vList2"/>
    <dgm:cxn modelId="{65092A81-5543-4C57-AB19-04C536F06557}" srcId="{914087C4-CD23-414F-B56C-850869631A5E}" destId="{CECF69A4-52B7-4EFE-8793-3D4D09E21C10}" srcOrd="2" destOrd="0" parTransId="{D613D1C2-CC78-4E59-B403-C13744810CAA}" sibTransId="{70473748-C54F-4A02-A2D2-80371CCAD13F}"/>
    <dgm:cxn modelId="{BF74FCB5-B4EA-4632-B9B7-D6B7A6D57CA7}" srcId="{914087C4-CD23-414F-B56C-850869631A5E}" destId="{40632A38-9612-4684-800E-67AC6207F6DE}" srcOrd="0" destOrd="0" parTransId="{EBAD3A4B-0155-4543-A58B-1987A845AE8B}" sibTransId="{8D2E79BA-1565-46FB-B629-FF651B9EEB47}"/>
    <dgm:cxn modelId="{F745C2D6-2897-964B-93D0-65D918F121B9}" type="presOf" srcId="{4051C3FD-361A-4B77-A206-42DAC4760E05}" destId="{6B803EB2-3FCA-0C4D-A471-022ADFACC089}" srcOrd="0" destOrd="0" presId="urn:microsoft.com/office/officeart/2005/8/layout/vList2"/>
    <dgm:cxn modelId="{606771DA-A4A0-434A-91D9-38835DF21FA1}" srcId="{914087C4-CD23-414F-B56C-850869631A5E}" destId="{4051C3FD-361A-4B77-A206-42DAC4760E05}" srcOrd="1" destOrd="0" parTransId="{85613F1A-264F-4404-A7F6-C7A30097A005}" sibTransId="{509F7BFF-7901-4F04-A42C-8361985606DE}"/>
    <dgm:cxn modelId="{0F5AD6F0-09EB-854D-8DEF-0EE4E4566F1C}" type="presOf" srcId="{CECF69A4-52B7-4EFE-8793-3D4D09E21C10}" destId="{201E1A9A-D9B5-B041-A69A-E39A85F8F8FD}" srcOrd="0" destOrd="0" presId="urn:microsoft.com/office/officeart/2005/8/layout/vList2"/>
    <dgm:cxn modelId="{F26B5EF3-0E28-3845-B4E6-4C8A77BE5F19}" srcId="{914087C4-CD23-414F-B56C-850869631A5E}" destId="{68251F3B-B202-7547-9BFA-D6647470A06E}" srcOrd="3" destOrd="0" parTransId="{F4E0523A-14A5-394D-904B-2057610DF23D}" sibTransId="{33B697B7-974C-FB45-B167-13C2F9CD50B8}"/>
    <dgm:cxn modelId="{722CA3A3-A5C4-1A45-BD87-E0363C458F3F}" type="presParOf" srcId="{B7784700-7DBE-BB40-B725-F4A7396BD60B}" destId="{B3545386-2D76-D34E-BEA2-B8185F95C6C7}" srcOrd="0" destOrd="0" presId="urn:microsoft.com/office/officeart/2005/8/layout/vList2"/>
    <dgm:cxn modelId="{E6127712-605F-C94E-A4D6-127F30290D51}" type="presParOf" srcId="{B7784700-7DBE-BB40-B725-F4A7396BD60B}" destId="{17F7A6D7-3A0A-7142-A4A8-537B1C08F70F}" srcOrd="1" destOrd="0" presId="urn:microsoft.com/office/officeart/2005/8/layout/vList2"/>
    <dgm:cxn modelId="{71B6DC74-B270-7041-A794-B711B43AD3A7}" type="presParOf" srcId="{B7784700-7DBE-BB40-B725-F4A7396BD60B}" destId="{6B803EB2-3FCA-0C4D-A471-022ADFACC089}" srcOrd="2" destOrd="0" presId="urn:microsoft.com/office/officeart/2005/8/layout/vList2"/>
    <dgm:cxn modelId="{87867C66-E291-8541-ACE8-7DAC70DC1D70}" type="presParOf" srcId="{B7784700-7DBE-BB40-B725-F4A7396BD60B}" destId="{5662FEE3-028A-484E-866E-75497789E4C2}" srcOrd="3" destOrd="0" presId="urn:microsoft.com/office/officeart/2005/8/layout/vList2"/>
    <dgm:cxn modelId="{385E59B5-EEEF-3A42-9007-1401AC928014}" type="presParOf" srcId="{B7784700-7DBE-BB40-B725-F4A7396BD60B}" destId="{201E1A9A-D9B5-B041-A69A-E39A85F8F8FD}" srcOrd="4" destOrd="0" presId="urn:microsoft.com/office/officeart/2005/8/layout/vList2"/>
    <dgm:cxn modelId="{DB00C939-A5E0-2444-832A-8DD226AD44CC}" type="presParOf" srcId="{B7784700-7DBE-BB40-B725-F4A7396BD60B}" destId="{6C761AF5-72D4-434C-BE97-F74CB9EAA529}" srcOrd="5" destOrd="0" presId="urn:microsoft.com/office/officeart/2005/8/layout/vList2"/>
    <dgm:cxn modelId="{4A982340-B97D-9D40-A659-968EE7F7ACB1}" type="presParOf" srcId="{B7784700-7DBE-BB40-B725-F4A7396BD60B}" destId="{0C3E6B8A-6AE4-7C4E-A47F-C64F24DA94F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16B4F2-CDD8-4171-B93E-6C2B805E381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78FD162-2A3F-49A2-B7FB-1B32C0322E12}">
      <dgm:prSet/>
      <dgm:spPr/>
      <dgm:t>
        <a:bodyPr/>
        <a:lstStyle/>
        <a:p>
          <a:r>
            <a:rPr lang="en-US" dirty="0">
              <a:solidFill>
                <a:schemeClr val="bg1">
                  <a:lumMod val="95000"/>
                  <a:lumOff val="5000"/>
                </a:schemeClr>
              </a:solidFill>
            </a:rPr>
            <a:t>How can we incorporate mental health into ministry?  </a:t>
          </a:r>
        </a:p>
      </dgm:t>
    </dgm:pt>
    <dgm:pt modelId="{E8F98568-856B-4655-A3CD-1688722B90FB}" type="parTrans" cxnId="{662A0D57-F2C7-4357-B188-55853E77F1C1}">
      <dgm:prSet/>
      <dgm:spPr/>
      <dgm:t>
        <a:bodyPr/>
        <a:lstStyle/>
        <a:p>
          <a:endParaRPr lang="en-US"/>
        </a:p>
      </dgm:t>
    </dgm:pt>
    <dgm:pt modelId="{47B36A10-003A-48EB-BD8F-163C69A4059B}" type="sibTrans" cxnId="{662A0D57-F2C7-4357-B188-55853E77F1C1}">
      <dgm:prSet/>
      <dgm:spPr/>
      <dgm:t>
        <a:bodyPr/>
        <a:lstStyle/>
        <a:p>
          <a:endParaRPr lang="en-US"/>
        </a:p>
      </dgm:t>
    </dgm:pt>
    <dgm:pt modelId="{838CCB2C-603D-4076-A335-02CE3116DD3F}">
      <dgm:prSet/>
      <dgm:spPr/>
      <dgm:t>
        <a:bodyPr/>
        <a:lstStyle/>
        <a:p>
          <a:r>
            <a:rPr lang="en-US" dirty="0">
              <a:solidFill>
                <a:schemeClr val="bg1">
                  <a:lumMod val="95000"/>
                  <a:lumOff val="5000"/>
                </a:schemeClr>
              </a:solidFill>
            </a:rPr>
            <a:t>If mental health is a personal, ongoing struggle, there can be little to no room for spiritual growth</a:t>
          </a:r>
        </a:p>
      </dgm:t>
    </dgm:pt>
    <dgm:pt modelId="{A89646A9-BD49-4A05-915D-2A2796C493B8}" type="parTrans" cxnId="{036E0C4A-789C-4B87-BF85-FFB6CE61AEAE}">
      <dgm:prSet/>
      <dgm:spPr/>
      <dgm:t>
        <a:bodyPr/>
        <a:lstStyle/>
        <a:p>
          <a:endParaRPr lang="en-US"/>
        </a:p>
      </dgm:t>
    </dgm:pt>
    <dgm:pt modelId="{39A857F5-98F1-4A34-963E-00A5F6ADBF2E}" type="sibTrans" cxnId="{036E0C4A-789C-4B87-BF85-FFB6CE61AEAE}">
      <dgm:prSet/>
      <dgm:spPr/>
      <dgm:t>
        <a:bodyPr/>
        <a:lstStyle/>
        <a:p>
          <a:endParaRPr lang="en-US"/>
        </a:p>
      </dgm:t>
    </dgm:pt>
    <dgm:pt modelId="{3498CF45-93FD-4932-A1F9-B061A64FAC59}">
      <dgm:prSet/>
      <dgm:spPr/>
      <dgm:t>
        <a:bodyPr/>
        <a:lstStyle/>
        <a:p>
          <a:r>
            <a:rPr lang="en-US" dirty="0">
              <a:solidFill>
                <a:schemeClr val="bg1">
                  <a:lumMod val="95000"/>
                  <a:lumOff val="5000"/>
                </a:schemeClr>
              </a:solidFill>
            </a:rPr>
            <a:t>For young people of faith, a majority (66%) agree that their religious or spiritual life matters for their mental health </a:t>
          </a:r>
        </a:p>
      </dgm:t>
    </dgm:pt>
    <dgm:pt modelId="{1C4AFB86-3391-4B6C-9A62-0B2144F716F7}" type="parTrans" cxnId="{7774C7F7-C464-493C-8CFF-25ABFFACF965}">
      <dgm:prSet/>
      <dgm:spPr/>
      <dgm:t>
        <a:bodyPr/>
        <a:lstStyle/>
        <a:p>
          <a:endParaRPr lang="en-US"/>
        </a:p>
      </dgm:t>
    </dgm:pt>
    <dgm:pt modelId="{263B29F7-9D1F-4375-8861-EC6B256DC6B5}" type="sibTrans" cxnId="{7774C7F7-C464-493C-8CFF-25ABFFACF965}">
      <dgm:prSet/>
      <dgm:spPr/>
      <dgm:t>
        <a:bodyPr/>
        <a:lstStyle/>
        <a:p>
          <a:endParaRPr lang="en-US"/>
        </a:p>
      </dgm:t>
    </dgm:pt>
    <dgm:pt modelId="{75C6D04B-51A7-AE45-BEEE-C38EFCDC60A3}" type="pres">
      <dgm:prSet presAssocID="{A316B4F2-CDD8-4171-B93E-6C2B805E3814}" presName="Name0" presStyleCnt="0">
        <dgm:presLayoutVars>
          <dgm:dir/>
          <dgm:animLvl val="lvl"/>
          <dgm:resizeHandles val="exact"/>
        </dgm:presLayoutVars>
      </dgm:prSet>
      <dgm:spPr/>
    </dgm:pt>
    <dgm:pt modelId="{9D8B7F57-0925-2B4F-A006-0CC37756FFD2}" type="pres">
      <dgm:prSet presAssocID="{3498CF45-93FD-4932-A1F9-B061A64FAC59}" presName="boxAndChildren" presStyleCnt="0"/>
      <dgm:spPr/>
    </dgm:pt>
    <dgm:pt modelId="{AE2DACF2-9A12-AA4D-9517-2F5ADCE8D642}" type="pres">
      <dgm:prSet presAssocID="{3498CF45-93FD-4932-A1F9-B061A64FAC59}" presName="parentTextBox" presStyleLbl="node1" presStyleIdx="0" presStyleCnt="3"/>
      <dgm:spPr/>
    </dgm:pt>
    <dgm:pt modelId="{16D62981-5CF9-3F42-8951-74D7F90DF6C4}" type="pres">
      <dgm:prSet presAssocID="{39A857F5-98F1-4A34-963E-00A5F6ADBF2E}" presName="sp" presStyleCnt="0"/>
      <dgm:spPr/>
    </dgm:pt>
    <dgm:pt modelId="{329CE53C-2D3A-B642-B72B-2FE0A0FD66C5}" type="pres">
      <dgm:prSet presAssocID="{838CCB2C-603D-4076-A335-02CE3116DD3F}" presName="arrowAndChildren" presStyleCnt="0"/>
      <dgm:spPr/>
    </dgm:pt>
    <dgm:pt modelId="{4AF59019-5610-5C45-81A8-1926CA285BA6}" type="pres">
      <dgm:prSet presAssocID="{838CCB2C-603D-4076-A335-02CE3116DD3F}" presName="parentTextArrow" presStyleLbl="node1" presStyleIdx="1" presStyleCnt="3"/>
      <dgm:spPr/>
    </dgm:pt>
    <dgm:pt modelId="{04D4A669-11AB-C042-B61B-A8DAAD76A080}" type="pres">
      <dgm:prSet presAssocID="{47B36A10-003A-48EB-BD8F-163C69A4059B}" presName="sp" presStyleCnt="0"/>
      <dgm:spPr/>
    </dgm:pt>
    <dgm:pt modelId="{A69B452C-FE2D-9147-A588-56C638923DAB}" type="pres">
      <dgm:prSet presAssocID="{178FD162-2A3F-49A2-B7FB-1B32C0322E12}" presName="arrowAndChildren" presStyleCnt="0"/>
      <dgm:spPr/>
    </dgm:pt>
    <dgm:pt modelId="{D3D2FA94-4CF6-7447-BA53-84F064C29C63}" type="pres">
      <dgm:prSet presAssocID="{178FD162-2A3F-49A2-B7FB-1B32C0322E12}" presName="parentTextArrow" presStyleLbl="node1" presStyleIdx="2" presStyleCnt="3"/>
      <dgm:spPr/>
    </dgm:pt>
  </dgm:ptLst>
  <dgm:cxnLst>
    <dgm:cxn modelId="{A8FF043B-4FD9-E74D-BAEA-8A9D867559B0}" type="presOf" srcId="{A316B4F2-CDD8-4171-B93E-6C2B805E3814}" destId="{75C6D04B-51A7-AE45-BEEE-C38EFCDC60A3}" srcOrd="0" destOrd="0" presId="urn:microsoft.com/office/officeart/2005/8/layout/process4"/>
    <dgm:cxn modelId="{036E0C4A-789C-4B87-BF85-FFB6CE61AEAE}" srcId="{A316B4F2-CDD8-4171-B93E-6C2B805E3814}" destId="{838CCB2C-603D-4076-A335-02CE3116DD3F}" srcOrd="1" destOrd="0" parTransId="{A89646A9-BD49-4A05-915D-2A2796C493B8}" sibTransId="{39A857F5-98F1-4A34-963E-00A5F6ADBF2E}"/>
    <dgm:cxn modelId="{662A0D57-F2C7-4357-B188-55853E77F1C1}" srcId="{A316B4F2-CDD8-4171-B93E-6C2B805E3814}" destId="{178FD162-2A3F-49A2-B7FB-1B32C0322E12}" srcOrd="0" destOrd="0" parTransId="{E8F98568-856B-4655-A3CD-1688722B90FB}" sibTransId="{47B36A10-003A-48EB-BD8F-163C69A4059B}"/>
    <dgm:cxn modelId="{42EF62A8-A7A3-1642-AA76-8F512762F58A}" type="presOf" srcId="{838CCB2C-603D-4076-A335-02CE3116DD3F}" destId="{4AF59019-5610-5C45-81A8-1926CA285BA6}" srcOrd="0" destOrd="0" presId="urn:microsoft.com/office/officeart/2005/8/layout/process4"/>
    <dgm:cxn modelId="{D42F75E7-DE7B-1A41-97F2-9242716AFD57}" type="presOf" srcId="{3498CF45-93FD-4932-A1F9-B061A64FAC59}" destId="{AE2DACF2-9A12-AA4D-9517-2F5ADCE8D642}" srcOrd="0" destOrd="0" presId="urn:microsoft.com/office/officeart/2005/8/layout/process4"/>
    <dgm:cxn modelId="{F00B03ED-F9F6-D744-850B-D596EC9E44CC}" type="presOf" srcId="{178FD162-2A3F-49A2-B7FB-1B32C0322E12}" destId="{D3D2FA94-4CF6-7447-BA53-84F064C29C63}" srcOrd="0" destOrd="0" presId="urn:microsoft.com/office/officeart/2005/8/layout/process4"/>
    <dgm:cxn modelId="{7774C7F7-C464-493C-8CFF-25ABFFACF965}" srcId="{A316B4F2-CDD8-4171-B93E-6C2B805E3814}" destId="{3498CF45-93FD-4932-A1F9-B061A64FAC59}" srcOrd="2" destOrd="0" parTransId="{1C4AFB86-3391-4B6C-9A62-0B2144F716F7}" sibTransId="{263B29F7-9D1F-4375-8861-EC6B256DC6B5}"/>
    <dgm:cxn modelId="{A7718C12-C458-3E4D-AE35-5AD3D7DA2783}" type="presParOf" srcId="{75C6D04B-51A7-AE45-BEEE-C38EFCDC60A3}" destId="{9D8B7F57-0925-2B4F-A006-0CC37756FFD2}" srcOrd="0" destOrd="0" presId="urn:microsoft.com/office/officeart/2005/8/layout/process4"/>
    <dgm:cxn modelId="{827358DC-7B6F-3149-AC4D-0080BFBE9B88}" type="presParOf" srcId="{9D8B7F57-0925-2B4F-A006-0CC37756FFD2}" destId="{AE2DACF2-9A12-AA4D-9517-2F5ADCE8D642}" srcOrd="0" destOrd="0" presId="urn:microsoft.com/office/officeart/2005/8/layout/process4"/>
    <dgm:cxn modelId="{2FD062E7-C50C-F044-A72D-4C930F6B91DE}" type="presParOf" srcId="{75C6D04B-51A7-AE45-BEEE-C38EFCDC60A3}" destId="{16D62981-5CF9-3F42-8951-74D7F90DF6C4}" srcOrd="1" destOrd="0" presId="urn:microsoft.com/office/officeart/2005/8/layout/process4"/>
    <dgm:cxn modelId="{17439CCD-1A18-8E4E-8061-9A059B4550FE}" type="presParOf" srcId="{75C6D04B-51A7-AE45-BEEE-C38EFCDC60A3}" destId="{329CE53C-2D3A-B642-B72B-2FE0A0FD66C5}" srcOrd="2" destOrd="0" presId="urn:microsoft.com/office/officeart/2005/8/layout/process4"/>
    <dgm:cxn modelId="{709A3940-4F8F-4641-9EB9-C1BE63E2AB27}" type="presParOf" srcId="{329CE53C-2D3A-B642-B72B-2FE0A0FD66C5}" destId="{4AF59019-5610-5C45-81A8-1926CA285BA6}" srcOrd="0" destOrd="0" presId="urn:microsoft.com/office/officeart/2005/8/layout/process4"/>
    <dgm:cxn modelId="{8A6C201E-9251-1547-89D7-7F00E5089210}" type="presParOf" srcId="{75C6D04B-51A7-AE45-BEEE-C38EFCDC60A3}" destId="{04D4A669-11AB-C042-B61B-A8DAAD76A080}" srcOrd="3" destOrd="0" presId="urn:microsoft.com/office/officeart/2005/8/layout/process4"/>
    <dgm:cxn modelId="{8452DEAF-527D-6542-8DAF-08171E1A90A6}" type="presParOf" srcId="{75C6D04B-51A7-AE45-BEEE-C38EFCDC60A3}" destId="{A69B452C-FE2D-9147-A588-56C638923DAB}" srcOrd="4" destOrd="0" presId="urn:microsoft.com/office/officeart/2005/8/layout/process4"/>
    <dgm:cxn modelId="{B917E5AF-EAE6-6A47-8DDE-3790C502C608}" type="presParOf" srcId="{A69B452C-FE2D-9147-A588-56C638923DAB}" destId="{D3D2FA94-4CF6-7447-BA53-84F064C29C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8247BE-1098-4E80-A1CD-D4C05856840B}"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6BDD1284-38C3-4EE3-886E-4DE15175629A}">
      <dgm:prSet/>
      <dgm:spPr/>
      <dgm:t>
        <a:bodyPr/>
        <a:lstStyle/>
        <a:p>
          <a:r>
            <a:rPr lang="en-US"/>
            <a:t>Who am I? </a:t>
          </a:r>
        </a:p>
      </dgm:t>
    </dgm:pt>
    <dgm:pt modelId="{5E5AB77B-04F3-40E6-8B23-145A10A77005}" type="parTrans" cxnId="{25F1D1E0-990C-4CF9-BBFF-2CF1D35F4443}">
      <dgm:prSet/>
      <dgm:spPr/>
      <dgm:t>
        <a:bodyPr/>
        <a:lstStyle/>
        <a:p>
          <a:endParaRPr lang="en-US"/>
        </a:p>
      </dgm:t>
    </dgm:pt>
    <dgm:pt modelId="{F5B4ED9E-6537-44F6-AA08-114444D893BF}" type="sibTrans" cxnId="{25F1D1E0-990C-4CF9-BBFF-2CF1D35F4443}">
      <dgm:prSet/>
      <dgm:spPr/>
      <dgm:t>
        <a:bodyPr/>
        <a:lstStyle/>
        <a:p>
          <a:endParaRPr lang="en-US"/>
        </a:p>
      </dgm:t>
    </dgm:pt>
    <dgm:pt modelId="{0ACBD220-7F65-4B45-A8D7-0F4BD6B56858}">
      <dgm:prSet/>
      <dgm:spPr/>
      <dgm:t>
        <a:bodyPr/>
        <a:lstStyle/>
        <a:p>
          <a:r>
            <a:rPr lang="en-US"/>
            <a:t>Where do I belong? </a:t>
          </a:r>
        </a:p>
      </dgm:t>
    </dgm:pt>
    <dgm:pt modelId="{A44729DC-8172-4982-BC97-50C41E429534}" type="parTrans" cxnId="{E104E717-E979-4764-BA72-91AC1DA88716}">
      <dgm:prSet/>
      <dgm:spPr/>
      <dgm:t>
        <a:bodyPr/>
        <a:lstStyle/>
        <a:p>
          <a:endParaRPr lang="en-US"/>
        </a:p>
      </dgm:t>
    </dgm:pt>
    <dgm:pt modelId="{FEB7108E-117F-43DF-8F11-3D320E85BFF9}" type="sibTrans" cxnId="{E104E717-E979-4764-BA72-91AC1DA88716}">
      <dgm:prSet/>
      <dgm:spPr/>
      <dgm:t>
        <a:bodyPr/>
        <a:lstStyle/>
        <a:p>
          <a:endParaRPr lang="en-US"/>
        </a:p>
      </dgm:t>
    </dgm:pt>
    <dgm:pt modelId="{16CB07CE-7E8F-45AA-969F-5EBDEA63BE5E}">
      <dgm:prSet/>
      <dgm:spPr/>
      <dgm:t>
        <a:bodyPr/>
        <a:lstStyle/>
        <a:p>
          <a:r>
            <a:rPr lang="en-US"/>
            <a:t>What is my purpose?</a:t>
          </a:r>
        </a:p>
      </dgm:t>
    </dgm:pt>
    <dgm:pt modelId="{19E80E1C-64B5-4869-9EC8-D8220D10A588}" type="parTrans" cxnId="{A4544602-F070-494D-AAFA-7DAD8C35187A}">
      <dgm:prSet/>
      <dgm:spPr/>
      <dgm:t>
        <a:bodyPr/>
        <a:lstStyle/>
        <a:p>
          <a:endParaRPr lang="en-US"/>
        </a:p>
      </dgm:t>
    </dgm:pt>
    <dgm:pt modelId="{C660B26F-337B-487A-8F7A-A6127DCC200A}" type="sibTrans" cxnId="{A4544602-F070-494D-AAFA-7DAD8C35187A}">
      <dgm:prSet/>
      <dgm:spPr/>
      <dgm:t>
        <a:bodyPr/>
        <a:lstStyle/>
        <a:p>
          <a:endParaRPr lang="en-US"/>
        </a:p>
      </dgm:t>
    </dgm:pt>
    <dgm:pt modelId="{55892B33-72DD-894A-B37F-148191FD8808}" type="pres">
      <dgm:prSet presAssocID="{348247BE-1098-4E80-A1CD-D4C05856840B}" presName="Name0" presStyleCnt="0">
        <dgm:presLayoutVars>
          <dgm:dir/>
          <dgm:animLvl val="lvl"/>
          <dgm:resizeHandles val="exact"/>
        </dgm:presLayoutVars>
      </dgm:prSet>
      <dgm:spPr/>
    </dgm:pt>
    <dgm:pt modelId="{1E251959-13DF-2F40-BF42-6B5CC043FB02}" type="pres">
      <dgm:prSet presAssocID="{6BDD1284-38C3-4EE3-886E-4DE15175629A}" presName="linNode" presStyleCnt="0"/>
      <dgm:spPr/>
    </dgm:pt>
    <dgm:pt modelId="{D481B583-BD0F-5C40-8201-7438305B01FB}" type="pres">
      <dgm:prSet presAssocID="{6BDD1284-38C3-4EE3-886E-4DE15175629A}" presName="parentText" presStyleLbl="node1" presStyleIdx="0" presStyleCnt="3">
        <dgm:presLayoutVars>
          <dgm:chMax val="1"/>
          <dgm:bulletEnabled val="1"/>
        </dgm:presLayoutVars>
      </dgm:prSet>
      <dgm:spPr/>
    </dgm:pt>
    <dgm:pt modelId="{6E0D037B-E449-5E46-86ED-6C5EC4D2695C}" type="pres">
      <dgm:prSet presAssocID="{F5B4ED9E-6537-44F6-AA08-114444D893BF}" presName="sp" presStyleCnt="0"/>
      <dgm:spPr/>
    </dgm:pt>
    <dgm:pt modelId="{42D5282D-9C9A-8547-86C2-083A029708E1}" type="pres">
      <dgm:prSet presAssocID="{0ACBD220-7F65-4B45-A8D7-0F4BD6B56858}" presName="linNode" presStyleCnt="0"/>
      <dgm:spPr/>
    </dgm:pt>
    <dgm:pt modelId="{756A5F34-CF80-0A4C-BC58-AE860B5CCE75}" type="pres">
      <dgm:prSet presAssocID="{0ACBD220-7F65-4B45-A8D7-0F4BD6B56858}" presName="parentText" presStyleLbl="node1" presStyleIdx="1" presStyleCnt="3">
        <dgm:presLayoutVars>
          <dgm:chMax val="1"/>
          <dgm:bulletEnabled val="1"/>
        </dgm:presLayoutVars>
      </dgm:prSet>
      <dgm:spPr/>
    </dgm:pt>
    <dgm:pt modelId="{3D58DDF8-2CBE-5844-8558-75793132D253}" type="pres">
      <dgm:prSet presAssocID="{FEB7108E-117F-43DF-8F11-3D320E85BFF9}" presName="sp" presStyleCnt="0"/>
      <dgm:spPr/>
    </dgm:pt>
    <dgm:pt modelId="{54701800-BFB2-2948-82DE-EB8D266819BB}" type="pres">
      <dgm:prSet presAssocID="{16CB07CE-7E8F-45AA-969F-5EBDEA63BE5E}" presName="linNode" presStyleCnt="0"/>
      <dgm:spPr/>
    </dgm:pt>
    <dgm:pt modelId="{53691016-6776-B740-B854-E16422CCCBC9}" type="pres">
      <dgm:prSet presAssocID="{16CB07CE-7E8F-45AA-969F-5EBDEA63BE5E}" presName="parentText" presStyleLbl="node1" presStyleIdx="2" presStyleCnt="3">
        <dgm:presLayoutVars>
          <dgm:chMax val="1"/>
          <dgm:bulletEnabled val="1"/>
        </dgm:presLayoutVars>
      </dgm:prSet>
      <dgm:spPr/>
    </dgm:pt>
  </dgm:ptLst>
  <dgm:cxnLst>
    <dgm:cxn modelId="{E22BFB00-910C-1C47-9F6F-766727494871}" type="presOf" srcId="{348247BE-1098-4E80-A1CD-D4C05856840B}" destId="{55892B33-72DD-894A-B37F-148191FD8808}" srcOrd="0" destOrd="0" presId="urn:microsoft.com/office/officeart/2005/8/layout/vList5"/>
    <dgm:cxn modelId="{A4544602-F070-494D-AAFA-7DAD8C35187A}" srcId="{348247BE-1098-4E80-A1CD-D4C05856840B}" destId="{16CB07CE-7E8F-45AA-969F-5EBDEA63BE5E}" srcOrd="2" destOrd="0" parTransId="{19E80E1C-64B5-4869-9EC8-D8220D10A588}" sibTransId="{C660B26F-337B-487A-8F7A-A6127DCC200A}"/>
    <dgm:cxn modelId="{E104E717-E979-4764-BA72-91AC1DA88716}" srcId="{348247BE-1098-4E80-A1CD-D4C05856840B}" destId="{0ACBD220-7F65-4B45-A8D7-0F4BD6B56858}" srcOrd="1" destOrd="0" parTransId="{A44729DC-8172-4982-BC97-50C41E429534}" sibTransId="{FEB7108E-117F-43DF-8F11-3D320E85BFF9}"/>
    <dgm:cxn modelId="{E2FDA767-A7D0-1145-9495-25CAB0323BCE}" type="presOf" srcId="{0ACBD220-7F65-4B45-A8D7-0F4BD6B56858}" destId="{756A5F34-CF80-0A4C-BC58-AE860B5CCE75}" srcOrd="0" destOrd="0" presId="urn:microsoft.com/office/officeart/2005/8/layout/vList5"/>
    <dgm:cxn modelId="{DF87C385-16CA-2843-AABC-8DA147F203A3}" type="presOf" srcId="{16CB07CE-7E8F-45AA-969F-5EBDEA63BE5E}" destId="{53691016-6776-B740-B854-E16422CCCBC9}" srcOrd="0" destOrd="0" presId="urn:microsoft.com/office/officeart/2005/8/layout/vList5"/>
    <dgm:cxn modelId="{EFAF2DC8-7570-DE4B-8F20-5B3CBF89A1E4}" type="presOf" srcId="{6BDD1284-38C3-4EE3-886E-4DE15175629A}" destId="{D481B583-BD0F-5C40-8201-7438305B01FB}" srcOrd="0" destOrd="0" presId="urn:microsoft.com/office/officeart/2005/8/layout/vList5"/>
    <dgm:cxn modelId="{25F1D1E0-990C-4CF9-BBFF-2CF1D35F4443}" srcId="{348247BE-1098-4E80-A1CD-D4C05856840B}" destId="{6BDD1284-38C3-4EE3-886E-4DE15175629A}" srcOrd="0" destOrd="0" parTransId="{5E5AB77B-04F3-40E6-8B23-145A10A77005}" sibTransId="{F5B4ED9E-6537-44F6-AA08-114444D893BF}"/>
    <dgm:cxn modelId="{6359A216-3E4E-794C-AA0A-CDC8DBED38D1}" type="presParOf" srcId="{55892B33-72DD-894A-B37F-148191FD8808}" destId="{1E251959-13DF-2F40-BF42-6B5CC043FB02}" srcOrd="0" destOrd="0" presId="urn:microsoft.com/office/officeart/2005/8/layout/vList5"/>
    <dgm:cxn modelId="{9EBAD1EF-71F2-5B49-B382-8D0D73329B22}" type="presParOf" srcId="{1E251959-13DF-2F40-BF42-6B5CC043FB02}" destId="{D481B583-BD0F-5C40-8201-7438305B01FB}" srcOrd="0" destOrd="0" presId="urn:microsoft.com/office/officeart/2005/8/layout/vList5"/>
    <dgm:cxn modelId="{245831AD-6D20-2A43-9B6F-0ECE7B38AE88}" type="presParOf" srcId="{55892B33-72DD-894A-B37F-148191FD8808}" destId="{6E0D037B-E449-5E46-86ED-6C5EC4D2695C}" srcOrd="1" destOrd="0" presId="urn:microsoft.com/office/officeart/2005/8/layout/vList5"/>
    <dgm:cxn modelId="{4FE7AD48-35B7-484B-BF57-5B3FE86C2456}" type="presParOf" srcId="{55892B33-72DD-894A-B37F-148191FD8808}" destId="{42D5282D-9C9A-8547-86C2-083A029708E1}" srcOrd="2" destOrd="0" presId="urn:microsoft.com/office/officeart/2005/8/layout/vList5"/>
    <dgm:cxn modelId="{250D3637-719A-1644-9F8F-3226D575D917}" type="presParOf" srcId="{42D5282D-9C9A-8547-86C2-083A029708E1}" destId="{756A5F34-CF80-0A4C-BC58-AE860B5CCE75}" srcOrd="0" destOrd="0" presId="urn:microsoft.com/office/officeart/2005/8/layout/vList5"/>
    <dgm:cxn modelId="{42F4CC97-F975-D345-B103-F44B6A53ACEB}" type="presParOf" srcId="{55892B33-72DD-894A-B37F-148191FD8808}" destId="{3D58DDF8-2CBE-5844-8558-75793132D253}" srcOrd="3" destOrd="0" presId="urn:microsoft.com/office/officeart/2005/8/layout/vList5"/>
    <dgm:cxn modelId="{0DB71455-9E28-C648-9F1E-0BC2A74C4AA7}" type="presParOf" srcId="{55892B33-72DD-894A-B37F-148191FD8808}" destId="{54701800-BFB2-2948-82DE-EB8D266819BB}" srcOrd="4" destOrd="0" presId="urn:microsoft.com/office/officeart/2005/8/layout/vList5"/>
    <dgm:cxn modelId="{9BF7781C-FED4-7749-B5AA-2605DA846C15}" type="presParOf" srcId="{54701800-BFB2-2948-82DE-EB8D266819BB}" destId="{53691016-6776-B740-B854-E16422CCCBC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D730D7-6A5B-4BE7-B94C-1C0C60554E0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76CDF1E-2351-4DB8-AD40-13A64502076F}">
      <dgm:prSet custT="1"/>
      <dgm:spPr/>
      <dgm:t>
        <a:bodyPr/>
        <a:lstStyle/>
        <a:p>
          <a:pPr algn="l"/>
          <a:r>
            <a:rPr lang="en-US" sz="3600" dirty="0">
              <a:solidFill>
                <a:schemeClr val="bg1">
                  <a:lumMod val="95000"/>
                  <a:lumOff val="5000"/>
                </a:schemeClr>
              </a:solidFill>
            </a:rPr>
            <a:t>1. Contact with friends</a:t>
          </a:r>
        </a:p>
        <a:p>
          <a:pPr algn="l"/>
          <a:r>
            <a:rPr lang="en-US" sz="3600" dirty="0">
              <a:solidFill>
                <a:schemeClr val="bg1">
                  <a:lumMod val="95000"/>
                  <a:lumOff val="5000"/>
                </a:schemeClr>
              </a:solidFill>
            </a:rPr>
            <a:t>2. Eating in restaurants</a:t>
          </a:r>
        </a:p>
        <a:p>
          <a:pPr algn="l"/>
          <a:r>
            <a:rPr lang="en-US" sz="3600" dirty="0">
              <a:solidFill>
                <a:schemeClr val="bg1">
                  <a:lumMod val="95000"/>
                  <a:lumOff val="5000"/>
                </a:schemeClr>
              </a:solidFill>
            </a:rPr>
            <a:t>3. Traveling </a:t>
          </a:r>
        </a:p>
      </dgm:t>
    </dgm:pt>
    <dgm:pt modelId="{0A26F1AC-C5AC-457E-9EE5-7C994B6A903D}" type="parTrans" cxnId="{41C77D69-5088-4431-85C0-F5D2B3D3FCC1}">
      <dgm:prSet/>
      <dgm:spPr/>
      <dgm:t>
        <a:bodyPr/>
        <a:lstStyle/>
        <a:p>
          <a:endParaRPr lang="en-US"/>
        </a:p>
      </dgm:t>
    </dgm:pt>
    <dgm:pt modelId="{08A79CDF-7F6C-41FD-9F64-52C974109F3A}" type="sibTrans" cxnId="{41C77D69-5088-4431-85C0-F5D2B3D3FCC1}">
      <dgm:prSet/>
      <dgm:spPr/>
      <dgm:t>
        <a:bodyPr/>
        <a:lstStyle/>
        <a:p>
          <a:endParaRPr lang="en-US"/>
        </a:p>
      </dgm:t>
    </dgm:pt>
    <dgm:pt modelId="{2A1E8D87-2ADE-DD46-8989-54996E089D74}" type="pres">
      <dgm:prSet presAssocID="{5DD730D7-6A5B-4BE7-B94C-1C0C60554E06}" presName="cycle" presStyleCnt="0">
        <dgm:presLayoutVars>
          <dgm:dir/>
          <dgm:resizeHandles val="exact"/>
        </dgm:presLayoutVars>
      </dgm:prSet>
      <dgm:spPr/>
    </dgm:pt>
    <dgm:pt modelId="{65898D02-85DC-3E47-BF5F-B1765CD9253B}" type="pres">
      <dgm:prSet presAssocID="{976CDF1E-2351-4DB8-AD40-13A64502076F}" presName="node" presStyleLbl="node1" presStyleIdx="0" presStyleCnt="1">
        <dgm:presLayoutVars>
          <dgm:bulletEnabled val="1"/>
        </dgm:presLayoutVars>
      </dgm:prSet>
      <dgm:spPr/>
    </dgm:pt>
  </dgm:ptLst>
  <dgm:cxnLst>
    <dgm:cxn modelId="{C7EF764E-7787-9C4C-BF8A-5C89ACA3721F}" type="presOf" srcId="{5DD730D7-6A5B-4BE7-B94C-1C0C60554E06}" destId="{2A1E8D87-2ADE-DD46-8989-54996E089D74}" srcOrd="0" destOrd="0" presId="urn:microsoft.com/office/officeart/2005/8/layout/cycle5"/>
    <dgm:cxn modelId="{41C77D69-5088-4431-85C0-F5D2B3D3FCC1}" srcId="{5DD730D7-6A5B-4BE7-B94C-1C0C60554E06}" destId="{976CDF1E-2351-4DB8-AD40-13A64502076F}" srcOrd="0" destOrd="0" parTransId="{0A26F1AC-C5AC-457E-9EE5-7C994B6A903D}" sibTransId="{08A79CDF-7F6C-41FD-9F64-52C974109F3A}"/>
    <dgm:cxn modelId="{AE508596-1933-4641-BFE9-9041ED1739A5}" type="presOf" srcId="{976CDF1E-2351-4DB8-AD40-13A64502076F}" destId="{65898D02-85DC-3E47-BF5F-B1765CD9253B}" srcOrd="0" destOrd="0" presId="urn:microsoft.com/office/officeart/2005/8/layout/cycle5"/>
    <dgm:cxn modelId="{89CC2177-C203-CB4A-9AA4-4E7345B98A3D}" type="presParOf" srcId="{2A1E8D87-2ADE-DD46-8989-54996E089D74}" destId="{65898D02-85DC-3E47-BF5F-B1765CD9253B}"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392DDF-2AC6-44AE-A900-A0C1516E2D4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E6416D3-431E-452B-8524-BFB7465A7437}">
      <dgm:prSet/>
      <dgm:spPr/>
      <dgm:t>
        <a:bodyPr/>
        <a:lstStyle/>
        <a:p>
          <a:r>
            <a:rPr lang="en-US"/>
            <a:t>Empower</a:t>
          </a:r>
        </a:p>
      </dgm:t>
    </dgm:pt>
    <dgm:pt modelId="{D668A864-7C9D-4D81-9821-8E56096DF3B7}" type="parTrans" cxnId="{B4153C0C-BD62-4C9C-A8EC-3C7A19C59A81}">
      <dgm:prSet/>
      <dgm:spPr/>
      <dgm:t>
        <a:bodyPr/>
        <a:lstStyle/>
        <a:p>
          <a:endParaRPr lang="en-US"/>
        </a:p>
      </dgm:t>
    </dgm:pt>
    <dgm:pt modelId="{D5AD256F-D2BD-4B4C-8AC1-1FFF81921536}" type="sibTrans" cxnId="{B4153C0C-BD62-4C9C-A8EC-3C7A19C59A81}">
      <dgm:prSet/>
      <dgm:spPr/>
      <dgm:t>
        <a:bodyPr/>
        <a:lstStyle/>
        <a:p>
          <a:endParaRPr lang="en-US"/>
        </a:p>
      </dgm:t>
    </dgm:pt>
    <dgm:pt modelId="{8A4E766C-39B0-403F-9891-29C5086617B6}">
      <dgm:prSet/>
      <dgm:spPr/>
      <dgm:t>
        <a:bodyPr/>
        <a:lstStyle/>
        <a:p>
          <a:r>
            <a:rPr lang="en-US"/>
            <a:t>Equip</a:t>
          </a:r>
        </a:p>
      </dgm:t>
    </dgm:pt>
    <dgm:pt modelId="{07F003DA-B68A-45FA-9575-A223B121020E}" type="parTrans" cxnId="{811E74BD-9EC5-4A06-9EEC-D8304A834A1A}">
      <dgm:prSet/>
      <dgm:spPr/>
      <dgm:t>
        <a:bodyPr/>
        <a:lstStyle/>
        <a:p>
          <a:endParaRPr lang="en-US"/>
        </a:p>
      </dgm:t>
    </dgm:pt>
    <dgm:pt modelId="{16248002-CB31-499C-9163-A7D3C5019376}" type="sibTrans" cxnId="{811E74BD-9EC5-4A06-9EEC-D8304A834A1A}">
      <dgm:prSet/>
      <dgm:spPr/>
      <dgm:t>
        <a:bodyPr/>
        <a:lstStyle/>
        <a:p>
          <a:endParaRPr lang="en-US"/>
        </a:p>
      </dgm:t>
    </dgm:pt>
    <dgm:pt modelId="{501B1F55-A9ED-4149-B249-4990226FEE1C}">
      <dgm:prSet/>
      <dgm:spPr/>
      <dgm:t>
        <a:bodyPr/>
        <a:lstStyle/>
        <a:p>
          <a:r>
            <a:rPr lang="en-US"/>
            <a:t>Engaged</a:t>
          </a:r>
        </a:p>
      </dgm:t>
    </dgm:pt>
    <dgm:pt modelId="{11369D76-0E3F-433C-8138-79B6C01FA221}" type="parTrans" cxnId="{1762A136-7BB8-40F1-A63E-C99A8BA86448}">
      <dgm:prSet/>
      <dgm:spPr/>
      <dgm:t>
        <a:bodyPr/>
        <a:lstStyle/>
        <a:p>
          <a:endParaRPr lang="en-US"/>
        </a:p>
      </dgm:t>
    </dgm:pt>
    <dgm:pt modelId="{351F6924-0795-4A01-995D-4307A12054D7}" type="sibTrans" cxnId="{1762A136-7BB8-40F1-A63E-C99A8BA86448}">
      <dgm:prSet/>
      <dgm:spPr/>
      <dgm:t>
        <a:bodyPr/>
        <a:lstStyle/>
        <a:p>
          <a:endParaRPr lang="en-US"/>
        </a:p>
      </dgm:t>
    </dgm:pt>
    <dgm:pt modelId="{00FB4A37-3AC3-2C4B-907D-6271F82CEEB3}" type="pres">
      <dgm:prSet presAssocID="{25392DDF-2AC6-44AE-A900-A0C1516E2D44}" presName="hierChild1" presStyleCnt="0">
        <dgm:presLayoutVars>
          <dgm:chPref val="1"/>
          <dgm:dir/>
          <dgm:animOne val="branch"/>
          <dgm:animLvl val="lvl"/>
          <dgm:resizeHandles/>
        </dgm:presLayoutVars>
      </dgm:prSet>
      <dgm:spPr/>
    </dgm:pt>
    <dgm:pt modelId="{E5BD672B-A7BF-7349-9B68-5558C5BD239E}" type="pres">
      <dgm:prSet presAssocID="{AE6416D3-431E-452B-8524-BFB7465A7437}" presName="hierRoot1" presStyleCnt="0"/>
      <dgm:spPr/>
    </dgm:pt>
    <dgm:pt modelId="{359E1608-C172-614C-91DE-F556F8A3D488}" type="pres">
      <dgm:prSet presAssocID="{AE6416D3-431E-452B-8524-BFB7465A7437}" presName="composite" presStyleCnt="0"/>
      <dgm:spPr/>
    </dgm:pt>
    <dgm:pt modelId="{7966CA1E-8A38-2E4F-A6A2-88AEE5E1550C}" type="pres">
      <dgm:prSet presAssocID="{AE6416D3-431E-452B-8524-BFB7465A7437}" presName="background" presStyleLbl="node0" presStyleIdx="0" presStyleCnt="3"/>
      <dgm:spPr/>
    </dgm:pt>
    <dgm:pt modelId="{10B80D9F-859C-D444-AD1E-FD8C1182F5F1}" type="pres">
      <dgm:prSet presAssocID="{AE6416D3-431E-452B-8524-BFB7465A7437}" presName="text" presStyleLbl="fgAcc0" presStyleIdx="0" presStyleCnt="3">
        <dgm:presLayoutVars>
          <dgm:chPref val="3"/>
        </dgm:presLayoutVars>
      </dgm:prSet>
      <dgm:spPr/>
    </dgm:pt>
    <dgm:pt modelId="{76220EF5-68A8-5942-996E-FAFC9172ABCA}" type="pres">
      <dgm:prSet presAssocID="{AE6416D3-431E-452B-8524-BFB7465A7437}" presName="hierChild2" presStyleCnt="0"/>
      <dgm:spPr/>
    </dgm:pt>
    <dgm:pt modelId="{466E50F6-4211-0A47-AC34-740FBA9B836E}" type="pres">
      <dgm:prSet presAssocID="{8A4E766C-39B0-403F-9891-29C5086617B6}" presName="hierRoot1" presStyleCnt="0"/>
      <dgm:spPr/>
    </dgm:pt>
    <dgm:pt modelId="{8BB3BA44-21AB-7841-9057-2D5424525D9B}" type="pres">
      <dgm:prSet presAssocID="{8A4E766C-39B0-403F-9891-29C5086617B6}" presName="composite" presStyleCnt="0"/>
      <dgm:spPr/>
    </dgm:pt>
    <dgm:pt modelId="{1B4B5198-1626-C84B-B048-078626BED693}" type="pres">
      <dgm:prSet presAssocID="{8A4E766C-39B0-403F-9891-29C5086617B6}" presName="background" presStyleLbl="node0" presStyleIdx="1" presStyleCnt="3"/>
      <dgm:spPr/>
    </dgm:pt>
    <dgm:pt modelId="{E5D59925-E2A9-164D-B889-C0E35AB5B54F}" type="pres">
      <dgm:prSet presAssocID="{8A4E766C-39B0-403F-9891-29C5086617B6}" presName="text" presStyleLbl="fgAcc0" presStyleIdx="1" presStyleCnt="3">
        <dgm:presLayoutVars>
          <dgm:chPref val="3"/>
        </dgm:presLayoutVars>
      </dgm:prSet>
      <dgm:spPr/>
    </dgm:pt>
    <dgm:pt modelId="{669B383D-B940-404A-80BB-7EECD94F6869}" type="pres">
      <dgm:prSet presAssocID="{8A4E766C-39B0-403F-9891-29C5086617B6}" presName="hierChild2" presStyleCnt="0"/>
      <dgm:spPr/>
    </dgm:pt>
    <dgm:pt modelId="{62F4E68B-6FA5-4A46-839B-6DC7C3F754EC}" type="pres">
      <dgm:prSet presAssocID="{501B1F55-A9ED-4149-B249-4990226FEE1C}" presName="hierRoot1" presStyleCnt="0"/>
      <dgm:spPr/>
    </dgm:pt>
    <dgm:pt modelId="{09651082-4B7A-A946-8850-0463132221F6}" type="pres">
      <dgm:prSet presAssocID="{501B1F55-A9ED-4149-B249-4990226FEE1C}" presName="composite" presStyleCnt="0"/>
      <dgm:spPr/>
    </dgm:pt>
    <dgm:pt modelId="{8812462D-4ACB-9440-BF27-21E0E718CD32}" type="pres">
      <dgm:prSet presAssocID="{501B1F55-A9ED-4149-B249-4990226FEE1C}" presName="background" presStyleLbl="node0" presStyleIdx="2" presStyleCnt="3"/>
      <dgm:spPr/>
    </dgm:pt>
    <dgm:pt modelId="{919277C5-27A0-C840-B2CB-8480CEF2CEAD}" type="pres">
      <dgm:prSet presAssocID="{501B1F55-A9ED-4149-B249-4990226FEE1C}" presName="text" presStyleLbl="fgAcc0" presStyleIdx="2" presStyleCnt="3">
        <dgm:presLayoutVars>
          <dgm:chPref val="3"/>
        </dgm:presLayoutVars>
      </dgm:prSet>
      <dgm:spPr/>
    </dgm:pt>
    <dgm:pt modelId="{B030C2A5-F894-5946-AD64-FF3E2659AB82}" type="pres">
      <dgm:prSet presAssocID="{501B1F55-A9ED-4149-B249-4990226FEE1C}" presName="hierChild2" presStyleCnt="0"/>
      <dgm:spPr/>
    </dgm:pt>
  </dgm:ptLst>
  <dgm:cxnLst>
    <dgm:cxn modelId="{B4153C0C-BD62-4C9C-A8EC-3C7A19C59A81}" srcId="{25392DDF-2AC6-44AE-A900-A0C1516E2D44}" destId="{AE6416D3-431E-452B-8524-BFB7465A7437}" srcOrd="0" destOrd="0" parTransId="{D668A864-7C9D-4D81-9821-8E56096DF3B7}" sibTransId="{D5AD256F-D2BD-4B4C-8AC1-1FFF81921536}"/>
    <dgm:cxn modelId="{DF25FD11-8A77-AC43-BA83-707162244D53}" type="presOf" srcId="{AE6416D3-431E-452B-8524-BFB7465A7437}" destId="{10B80D9F-859C-D444-AD1E-FD8C1182F5F1}" srcOrd="0" destOrd="0" presId="urn:microsoft.com/office/officeart/2005/8/layout/hierarchy1"/>
    <dgm:cxn modelId="{2A8DB831-714B-C547-AB9A-761B9AE40EBB}" type="presOf" srcId="{8A4E766C-39B0-403F-9891-29C5086617B6}" destId="{E5D59925-E2A9-164D-B889-C0E35AB5B54F}" srcOrd="0" destOrd="0" presId="urn:microsoft.com/office/officeart/2005/8/layout/hierarchy1"/>
    <dgm:cxn modelId="{1762A136-7BB8-40F1-A63E-C99A8BA86448}" srcId="{25392DDF-2AC6-44AE-A900-A0C1516E2D44}" destId="{501B1F55-A9ED-4149-B249-4990226FEE1C}" srcOrd="2" destOrd="0" parTransId="{11369D76-0E3F-433C-8138-79B6C01FA221}" sibTransId="{351F6924-0795-4A01-995D-4307A12054D7}"/>
    <dgm:cxn modelId="{0464509E-D51C-044A-8760-63BC81EAECB2}" type="presOf" srcId="{501B1F55-A9ED-4149-B249-4990226FEE1C}" destId="{919277C5-27A0-C840-B2CB-8480CEF2CEAD}" srcOrd="0" destOrd="0" presId="urn:microsoft.com/office/officeart/2005/8/layout/hierarchy1"/>
    <dgm:cxn modelId="{811E74BD-9EC5-4A06-9EEC-D8304A834A1A}" srcId="{25392DDF-2AC6-44AE-A900-A0C1516E2D44}" destId="{8A4E766C-39B0-403F-9891-29C5086617B6}" srcOrd="1" destOrd="0" parTransId="{07F003DA-B68A-45FA-9575-A223B121020E}" sibTransId="{16248002-CB31-499C-9163-A7D3C5019376}"/>
    <dgm:cxn modelId="{657E6CFD-7B79-1A4C-A42D-7149C9B3D2C7}" type="presOf" srcId="{25392DDF-2AC6-44AE-A900-A0C1516E2D44}" destId="{00FB4A37-3AC3-2C4B-907D-6271F82CEEB3}" srcOrd="0" destOrd="0" presId="urn:microsoft.com/office/officeart/2005/8/layout/hierarchy1"/>
    <dgm:cxn modelId="{EBC1A3C1-B065-A249-8CB4-3002A4C2FCCE}" type="presParOf" srcId="{00FB4A37-3AC3-2C4B-907D-6271F82CEEB3}" destId="{E5BD672B-A7BF-7349-9B68-5558C5BD239E}" srcOrd="0" destOrd="0" presId="urn:microsoft.com/office/officeart/2005/8/layout/hierarchy1"/>
    <dgm:cxn modelId="{7E4CFEF1-BD9A-414B-9633-ACE184ED6BFC}" type="presParOf" srcId="{E5BD672B-A7BF-7349-9B68-5558C5BD239E}" destId="{359E1608-C172-614C-91DE-F556F8A3D488}" srcOrd="0" destOrd="0" presId="urn:microsoft.com/office/officeart/2005/8/layout/hierarchy1"/>
    <dgm:cxn modelId="{53833956-1880-BC49-89BE-36E0F9B6887F}" type="presParOf" srcId="{359E1608-C172-614C-91DE-F556F8A3D488}" destId="{7966CA1E-8A38-2E4F-A6A2-88AEE5E1550C}" srcOrd="0" destOrd="0" presId="urn:microsoft.com/office/officeart/2005/8/layout/hierarchy1"/>
    <dgm:cxn modelId="{8ED4572D-8CC6-2A4F-B6F3-9F4DC11A0FA9}" type="presParOf" srcId="{359E1608-C172-614C-91DE-F556F8A3D488}" destId="{10B80D9F-859C-D444-AD1E-FD8C1182F5F1}" srcOrd="1" destOrd="0" presId="urn:microsoft.com/office/officeart/2005/8/layout/hierarchy1"/>
    <dgm:cxn modelId="{AC5D42CC-5D9A-6442-9934-585DAE020F66}" type="presParOf" srcId="{E5BD672B-A7BF-7349-9B68-5558C5BD239E}" destId="{76220EF5-68A8-5942-996E-FAFC9172ABCA}" srcOrd="1" destOrd="0" presId="urn:microsoft.com/office/officeart/2005/8/layout/hierarchy1"/>
    <dgm:cxn modelId="{298A8027-B097-E34A-8006-377F09B75E2B}" type="presParOf" srcId="{00FB4A37-3AC3-2C4B-907D-6271F82CEEB3}" destId="{466E50F6-4211-0A47-AC34-740FBA9B836E}" srcOrd="1" destOrd="0" presId="urn:microsoft.com/office/officeart/2005/8/layout/hierarchy1"/>
    <dgm:cxn modelId="{0162E3E9-EC83-6145-B57E-BF2E0E7E64D7}" type="presParOf" srcId="{466E50F6-4211-0A47-AC34-740FBA9B836E}" destId="{8BB3BA44-21AB-7841-9057-2D5424525D9B}" srcOrd="0" destOrd="0" presId="urn:microsoft.com/office/officeart/2005/8/layout/hierarchy1"/>
    <dgm:cxn modelId="{39134045-6EE7-8D44-AC20-534147348E59}" type="presParOf" srcId="{8BB3BA44-21AB-7841-9057-2D5424525D9B}" destId="{1B4B5198-1626-C84B-B048-078626BED693}" srcOrd="0" destOrd="0" presId="urn:microsoft.com/office/officeart/2005/8/layout/hierarchy1"/>
    <dgm:cxn modelId="{31082D37-1B09-3145-9941-4AAB52262E8E}" type="presParOf" srcId="{8BB3BA44-21AB-7841-9057-2D5424525D9B}" destId="{E5D59925-E2A9-164D-B889-C0E35AB5B54F}" srcOrd="1" destOrd="0" presId="urn:microsoft.com/office/officeart/2005/8/layout/hierarchy1"/>
    <dgm:cxn modelId="{4B84B3AF-C6F4-B14A-BF8F-B1B42830EC4C}" type="presParOf" srcId="{466E50F6-4211-0A47-AC34-740FBA9B836E}" destId="{669B383D-B940-404A-80BB-7EECD94F6869}" srcOrd="1" destOrd="0" presId="urn:microsoft.com/office/officeart/2005/8/layout/hierarchy1"/>
    <dgm:cxn modelId="{F4027F3D-CC08-9C49-BE53-C2E9C88BAEF9}" type="presParOf" srcId="{00FB4A37-3AC3-2C4B-907D-6271F82CEEB3}" destId="{62F4E68B-6FA5-4A46-839B-6DC7C3F754EC}" srcOrd="2" destOrd="0" presId="urn:microsoft.com/office/officeart/2005/8/layout/hierarchy1"/>
    <dgm:cxn modelId="{3B7407D3-2F27-824A-A666-FD1F6D19B43D}" type="presParOf" srcId="{62F4E68B-6FA5-4A46-839B-6DC7C3F754EC}" destId="{09651082-4B7A-A946-8850-0463132221F6}" srcOrd="0" destOrd="0" presId="urn:microsoft.com/office/officeart/2005/8/layout/hierarchy1"/>
    <dgm:cxn modelId="{16F90503-2258-1344-B3FE-95B85F06BFF3}" type="presParOf" srcId="{09651082-4B7A-A946-8850-0463132221F6}" destId="{8812462D-4ACB-9440-BF27-21E0E718CD32}" srcOrd="0" destOrd="0" presId="urn:microsoft.com/office/officeart/2005/8/layout/hierarchy1"/>
    <dgm:cxn modelId="{AD0345D9-FB52-1C49-97B9-19425CE4B5A8}" type="presParOf" srcId="{09651082-4B7A-A946-8850-0463132221F6}" destId="{919277C5-27A0-C840-B2CB-8480CEF2CEAD}" srcOrd="1" destOrd="0" presId="urn:microsoft.com/office/officeart/2005/8/layout/hierarchy1"/>
    <dgm:cxn modelId="{07F13793-8253-EE4E-9698-10C1B3FFA7AC}" type="presParOf" srcId="{62F4E68B-6FA5-4A46-839B-6DC7C3F754EC}" destId="{B030C2A5-F894-5946-AD64-FF3E2659AB8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771EE-DA48-43B8-9513-24274CF3654D}"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8A09D630-4DA6-43ED-9C64-48BECC6DB6F1}">
      <dgm:prSet/>
      <dgm:spPr/>
      <dgm:t>
        <a:bodyPr/>
        <a:lstStyle/>
        <a:p>
          <a:r>
            <a:rPr lang="en-US" dirty="0">
              <a:solidFill>
                <a:schemeClr val="tx1"/>
              </a:solidFill>
            </a:rPr>
            <a:t>Research about the mental health of young people (Gen Z)</a:t>
          </a:r>
        </a:p>
      </dgm:t>
    </dgm:pt>
    <dgm:pt modelId="{DC2C59F8-9119-4B83-948A-2E7F0CEDB1DB}" type="parTrans" cxnId="{04B24357-3B01-41B9-BAC4-7F80E91AE4D4}">
      <dgm:prSet/>
      <dgm:spPr/>
      <dgm:t>
        <a:bodyPr/>
        <a:lstStyle/>
        <a:p>
          <a:endParaRPr lang="en-US"/>
        </a:p>
      </dgm:t>
    </dgm:pt>
    <dgm:pt modelId="{2D9EF5BD-935C-4F85-AAF6-C6228A13BE55}" type="sibTrans" cxnId="{04B24357-3B01-41B9-BAC4-7F80E91AE4D4}">
      <dgm:prSet/>
      <dgm:spPr/>
      <dgm:t>
        <a:bodyPr/>
        <a:lstStyle/>
        <a:p>
          <a:endParaRPr lang="en-US"/>
        </a:p>
      </dgm:t>
    </dgm:pt>
    <dgm:pt modelId="{A0CC1EB3-DEAF-4C34-B339-2789DED6ED40}">
      <dgm:prSet/>
      <dgm:spPr/>
      <dgm:t>
        <a:bodyPr/>
        <a:lstStyle/>
        <a:p>
          <a:r>
            <a:rPr lang="en-US" dirty="0">
              <a:solidFill>
                <a:schemeClr val="tx1"/>
              </a:solidFill>
            </a:rPr>
            <a:t>Insight about Gen Z and their experience with religion and spirituality</a:t>
          </a:r>
        </a:p>
      </dgm:t>
    </dgm:pt>
    <dgm:pt modelId="{8D40E300-0FFF-4DC1-80AF-9FF5BE995F68}" type="parTrans" cxnId="{FB355CBA-42AA-4F1A-ABA3-724E9F43A846}">
      <dgm:prSet/>
      <dgm:spPr/>
      <dgm:t>
        <a:bodyPr/>
        <a:lstStyle/>
        <a:p>
          <a:endParaRPr lang="en-US"/>
        </a:p>
      </dgm:t>
    </dgm:pt>
    <dgm:pt modelId="{9FFB7ABA-FBF7-4C1F-B0EE-0ACC77B38799}" type="sibTrans" cxnId="{FB355CBA-42AA-4F1A-ABA3-724E9F43A846}">
      <dgm:prSet/>
      <dgm:spPr/>
      <dgm:t>
        <a:bodyPr/>
        <a:lstStyle/>
        <a:p>
          <a:endParaRPr lang="en-US"/>
        </a:p>
      </dgm:t>
    </dgm:pt>
    <dgm:pt modelId="{44E4E557-E21E-44C7-8477-7A3F492440C7}">
      <dgm:prSet/>
      <dgm:spPr/>
      <dgm:t>
        <a:bodyPr/>
        <a:lstStyle/>
        <a:p>
          <a:r>
            <a:rPr lang="en-US" dirty="0">
              <a:solidFill>
                <a:schemeClr val="tx1"/>
              </a:solidFill>
            </a:rPr>
            <a:t>Tools and options for ministry with young people</a:t>
          </a:r>
        </a:p>
      </dgm:t>
    </dgm:pt>
    <dgm:pt modelId="{F9CFF882-F7A3-4AA0-8158-3872029A71AD}" type="parTrans" cxnId="{6C357B5D-F7E5-4326-BBE8-4037D13BE6D6}">
      <dgm:prSet/>
      <dgm:spPr/>
      <dgm:t>
        <a:bodyPr/>
        <a:lstStyle/>
        <a:p>
          <a:endParaRPr lang="en-US"/>
        </a:p>
      </dgm:t>
    </dgm:pt>
    <dgm:pt modelId="{74272E32-1DDC-46AB-A4C4-B74DC97287DF}" type="sibTrans" cxnId="{6C357B5D-F7E5-4326-BBE8-4037D13BE6D6}">
      <dgm:prSet/>
      <dgm:spPr/>
      <dgm:t>
        <a:bodyPr/>
        <a:lstStyle/>
        <a:p>
          <a:endParaRPr lang="en-US"/>
        </a:p>
      </dgm:t>
    </dgm:pt>
    <dgm:pt modelId="{1F8B4CB4-0878-F541-8FEB-144644349D2B}" type="pres">
      <dgm:prSet presAssocID="{FE0771EE-DA48-43B8-9513-24274CF3654D}" presName="outerComposite" presStyleCnt="0">
        <dgm:presLayoutVars>
          <dgm:chMax val="5"/>
          <dgm:dir/>
          <dgm:resizeHandles val="exact"/>
        </dgm:presLayoutVars>
      </dgm:prSet>
      <dgm:spPr/>
    </dgm:pt>
    <dgm:pt modelId="{994F6295-1ED6-F445-A065-1C4147548F11}" type="pres">
      <dgm:prSet presAssocID="{FE0771EE-DA48-43B8-9513-24274CF3654D}" presName="dummyMaxCanvas" presStyleCnt="0">
        <dgm:presLayoutVars/>
      </dgm:prSet>
      <dgm:spPr/>
    </dgm:pt>
    <dgm:pt modelId="{499FCC51-D373-BE43-999F-39FD998878B9}" type="pres">
      <dgm:prSet presAssocID="{FE0771EE-DA48-43B8-9513-24274CF3654D}" presName="ThreeNodes_1" presStyleLbl="node1" presStyleIdx="0" presStyleCnt="3">
        <dgm:presLayoutVars>
          <dgm:bulletEnabled val="1"/>
        </dgm:presLayoutVars>
      </dgm:prSet>
      <dgm:spPr/>
    </dgm:pt>
    <dgm:pt modelId="{009737A7-4854-9C43-980B-700015842064}" type="pres">
      <dgm:prSet presAssocID="{FE0771EE-DA48-43B8-9513-24274CF3654D}" presName="ThreeNodes_2" presStyleLbl="node1" presStyleIdx="1" presStyleCnt="3">
        <dgm:presLayoutVars>
          <dgm:bulletEnabled val="1"/>
        </dgm:presLayoutVars>
      </dgm:prSet>
      <dgm:spPr/>
    </dgm:pt>
    <dgm:pt modelId="{3FBC3C0F-CE0D-9242-B778-73DCBF1C601C}" type="pres">
      <dgm:prSet presAssocID="{FE0771EE-DA48-43B8-9513-24274CF3654D}" presName="ThreeNodes_3" presStyleLbl="node1" presStyleIdx="2" presStyleCnt="3">
        <dgm:presLayoutVars>
          <dgm:bulletEnabled val="1"/>
        </dgm:presLayoutVars>
      </dgm:prSet>
      <dgm:spPr/>
    </dgm:pt>
    <dgm:pt modelId="{E35CAE1B-2B0D-874F-8319-C7B5AC136819}" type="pres">
      <dgm:prSet presAssocID="{FE0771EE-DA48-43B8-9513-24274CF3654D}" presName="ThreeConn_1-2" presStyleLbl="fgAccFollowNode1" presStyleIdx="0" presStyleCnt="2">
        <dgm:presLayoutVars>
          <dgm:bulletEnabled val="1"/>
        </dgm:presLayoutVars>
      </dgm:prSet>
      <dgm:spPr/>
    </dgm:pt>
    <dgm:pt modelId="{71343EC9-0E93-9844-AFF5-59566F6D15F1}" type="pres">
      <dgm:prSet presAssocID="{FE0771EE-DA48-43B8-9513-24274CF3654D}" presName="ThreeConn_2-3" presStyleLbl="fgAccFollowNode1" presStyleIdx="1" presStyleCnt="2">
        <dgm:presLayoutVars>
          <dgm:bulletEnabled val="1"/>
        </dgm:presLayoutVars>
      </dgm:prSet>
      <dgm:spPr/>
    </dgm:pt>
    <dgm:pt modelId="{920C8279-C4C4-2B41-9699-7D4A70D6F18F}" type="pres">
      <dgm:prSet presAssocID="{FE0771EE-DA48-43B8-9513-24274CF3654D}" presName="ThreeNodes_1_text" presStyleLbl="node1" presStyleIdx="2" presStyleCnt="3">
        <dgm:presLayoutVars>
          <dgm:bulletEnabled val="1"/>
        </dgm:presLayoutVars>
      </dgm:prSet>
      <dgm:spPr/>
    </dgm:pt>
    <dgm:pt modelId="{83B9140D-2035-134D-BBD1-D1D255CD3B54}" type="pres">
      <dgm:prSet presAssocID="{FE0771EE-DA48-43B8-9513-24274CF3654D}" presName="ThreeNodes_2_text" presStyleLbl="node1" presStyleIdx="2" presStyleCnt="3">
        <dgm:presLayoutVars>
          <dgm:bulletEnabled val="1"/>
        </dgm:presLayoutVars>
      </dgm:prSet>
      <dgm:spPr/>
    </dgm:pt>
    <dgm:pt modelId="{99D4DCB5-EEC8-054D-8BE0-0C765EFC7C61}" type="pres">
      <dgm:prSet presAssocID="{FE0771EE-DA48-43B8-9513-24274CF3654D}" presName="ThreeNodes_3_text" presStyleLbl="node1" presStyleIdx="2" presStyleCnt="3">
        <dgm:presLayoutVars>
          <dgm:bulletEnabled val="1"/>
        </dgm:presLayoutVars>
      </dgm:prSet>
      <dgm:spPr/>
    </dgm:pt>
  </dgm:ptLst>
  <dgm:cxnLst>
    <dgm:cxn modelId="{8A4CF84C-12BE-014F-911A-2AC52A4B000F}" type="presOf" srcId="{2D9EF5BD-935C-4F85-AAF6-C6228A13BE55}" destId="{E35CAE1B-2B0D-874F-8319-C7B5AC136819}" srcOrd="0" destOrd="0" presId="urn:microsoft.com/office/officeart/2005/8/layout/vProcess5"/>
    <dgm:cxn modelId="{D047DF52-4576-DA42-BC9F-C404027B2E7E}" type="presOf" srcId="{FE0771EE-DA48-43B8-9513-24274CF3654D}" destId="{1F8B4CB4-0878-F541-8FEB-144644349D2B}" srcOrd="0" destOrd="0" presId="urn:microsoft.com/office/officeart/2005/8/layout/vProcess5"/>
    <dgm:cxn modelId="{04B24357-3B01-41B9-BAC4-7F80E91AE4D4}" srcId="{FE0771EE-DA48-43B8-9513-24274CF3654D}" destId="{8A09D630-4DA6-43ED-9C64-48BECC6DB6F1}" srcOrd="0" destOrd="0" parTransId="{DC2C59F8-9119-4B83-948A-2E7F0CEDB1DB}" sibTransId="{2D9EF5BD-935C-4F85-AAF6-C6228A13BE55}"/>
    <dgm:cxn modelId="{5BE1C45B-8A49-8B4F-A4FC-346B8C310B7C}" type="presOf" srcId="{8A09D630-4DA6-43ED-9C64-48BECC6DB6F1}" destId="{920C8279-C4C4-2B41-9699-7D4A70D6F18F}" srcOrd="1" destOrd="0" presId="urn:microsoft.com/office/officeart/2005/8/layout/vProcess5"/>
    <dgm:cxn modelId="{6C357B5D-F7E5-4326-BBE8-4037D13BE6D6}" srcId="{FE0771EE-DA48-43B8-9513-24274CF3654D}" destId="{44E4E557-E21E-44C7-8477-7A3F492440C7}" srcOrd="2" destOrd="0" parTransId="{F9CFF882-F7A3-4AA0-8158-3872029A71AD}" sibTransId="{74272E32-1DDC-46AB-A4C4-B74DC97287DF}"/>
    <dgm:cxn modelId="{23C94564-6D61-5D49-8454-0D76373A1F95}" type="presOf" srcId="{A0CC1EB3-DEAF-4C34-B339-2789DED6ED40}" destId="{83B9140D-2035-134D-BBD1-D1D255CD3B54}" srcOrd="1" destOrd="0" presId="urn:microsoft.com/office/officeart/2005/8/layout/vProcess5"/>
    <dgm:cxn modelId="{6F79DD8A-52BF-6049-B078-A463533538DD}" type="presOf" srcId="{44E4E557-E21E-44C7-8477-7A3F492440C7}" destId="{3FBC3C0F-CE0D-9242-B778-73DCBF1C601C}" srcOrd="0" destOrd="0" presId="urn:microsoft.com/office/officeart/2005/8/layout/vProcess5"/>
    <dgm:cxn modelId="{595C4A8D-9659-E641-A3D8-F2B17FFF49BE}" type="presOf" srcId="{8A09D630-4DA6-43ED-9C64-48BECC6DB6F1}" destId="{499FCC51-D373-BE43-999F-39FD998878B9}" srcOrd="0" destOrd="0" presId="urn:microsoft.com/office/officeart/2005/8/layout/vProcess5"/>
    <dgm:cxn modelId="{66F43CB3-F8DF-1F46-9125-222AAFE620CB}" type="presOf" srcId="{9FFB7ABA-FBF7-4C1F-B0EE-0ACC77B38799}" destId="{71343EC9-0E93-9844-AFF5-59566F6D15F1}" srcOrd="0" destOrd="0" presId="urn:microsoft.com/office/officeart/2005/8/layout/vProcess5"/>
    <dgm:cxn modelId="{FB355CBA-42AA-4F1A-ABA3-724E9F43A846}" srcId="{FE0771EE-DA48-43B8-9513-24274CF3654D}" destId="{A0CC1EB3-DEAF-4C34-B339-2789DED6ED40}" srcOrd="1" destOrd="0" parTransId="{8D40E300-0FFF-4DC1-80AF-9FF5BE995F68}" sibTransId="{9FFB7ABA-FBF7-4C1F-B0EE-0ACC77B38799}"/>
    <dgm:cxn modelId="{AEDEEECC-1811-5D4F-8523-B6E7E9C5B441}" type="presOf" srcId="{A0CC1EB3-DEAF-4C34-B339-2789DED6ED40}" destId="{009737A7-4854-9C43-980B-700015842064}" srcOrd="0" destOrd="0" presId="urn:microsoft.com/office/officeart/2005/8/layout/vProcess5"/>
    <dgm:cxn modelId="{E0569CED-9AD8-0F4F-BC1A-639D62A87400}" type="presOf" srcId="{44E4E557-E21E-44C7-8477-7A3F492440C7}" destId="{99D4DCB5-EEC8-054D-8BE0-0C765EFC7C61}" srcOrd="1" destOrd="0" presId="urn:microsoft.com/office/officeart/2005/8/layout/vProcess5"/>
    <dgm:cxn modelId="{FF11B07E-9CF2-604C-A76A-58CD810E294A}" type="presParOf" srcId="{1F8B4CB4-0878-F541-8FEB-144644349D2B}" destId="{994F6295-1ED6-F445-A065-1C4147548F11}" srcOrd="0" destOrd="0" presId="urn:microsoft.com/office/officeart/2005/8/layout/vProcess5"/>
    <dgm:cxn modelId="{4DAEEDE9-E090-2446-8D0E-6B84251A7635}" type="presParOf" srcId="{1F8B4CB4-0878-F541-8FEB-144644349D2B}" destId="{499FCC51-D373-BE43-999F-39FD998878B9}" srcOrd="1" destOrd="0" presId="urn:microsoft.com/office/officeart/2005/8/layout/vProcess5"/>
    <dgm:cxn modelId="{EE53E482-8EB3-744D-9637-FAE0F0B599EA}" type="presParOf" srcId="{1F8B4CB4-0878-F541-8FEB-144644349D2B}" destId="{009737A7-4854-9C43-980B-700015842064}" srcOrd="2" destOrd="0" presId="urn:microsoft.com/office/officeart/2005/8/layout/vProcess5"/>
    <dgm:cxn modelId="{7171FA33-F322-084D-9CF0-89DA7130FC97}" type="presParOf" srcId="{1F8B4CB4-0878-F541-8FEB-144644349D2B}" destId="{3FBC3C0F-CE0D-9242-B778-73DCBF1C601C}" srcOrd="3" destOrd="0" presId="urn:microsoft.com/office/officeart/2005/8/layout/vProcess5"/>
    <dgm:cxn modelId="{AA036F2F-75E3-604B-A09A-DC19964DB6AB}" type="presParOf" srcId="{1F8B4CB4-0878-F541-8FEB-144644349D2B}" destId="{E35CAE1B-2B0D-874F-8319-C7B5AC136819}" srcOrd="4" destOrd="0" presId="urn:microsoft.com/office/officeart/2005/8/layout/vProcess5"/>
    <dgm:cxn modelId="{B5C758E4-89F4-394A-BE06-6D820DE1DB1C}" type="presParOf" srcId="{1F8B4CB4-0878-F541-8FEB-144644349D2B}" destId="{71343EC9-0E93-9844-AFF5-59566F6D15F1}" srcOrd="5" destOrd="0" presId="urn:microsoft.com/office/officeart/2005/8/layout/vProcess5"/>
    <dgm:cxn modelId="{A2DDF288-C59A-FC4E-8D5C-25C477499F72}" type="presParOf" srcId="{1F8B4CB4-0878-F541-8FEB-144644349D2B}" destId="{920C8279-C4C4-2B41-9699-7D4A70D6F18F}" srcOrd="6" destOrd="0" presId="urn:microsoft.com/office/officeart/2005/8/layout/vProcess5"/>
    <dgm:cxn modelId="{7005F81E-1C3B-4246-A435-5020CD0F80EC}" type="presParOf" srcId="{1F8B4CB4-0878-F541-8FEB-144644349D2B}" destId="{83B9140D-2035-134D-BBD1-D1D255CD3B54}" srcOrd="7" destOrd="0" presId="urn:microsoft.com/office/officeart/2005/8/layout/vProcess5"/>
    <dgm:cxn modelId="{792BCC1A-62AD-724F-B5C2-B79EC9847409}" type="presParOf" srcId="{1F8B4CB4-0878-F541-8FEB-144644349D2B}" destId="{99D4DCB5-EEC8-054D-8BE0-0C765EFC7C6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91C95-DBB3-45FB-9E25-8AB8E6C8D7D5}"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D11886D-6B15-475D-8D1B-E99461BD36F6}">
      <dgm:prSet/>
      <dgm:spPr/>
      <dgm:t>
        <a:bodyPr/>
        <a:lstStyle/>
        <a:p>
          <a:r>
            <a:rPr lang="en-US"/>
            <a:t>Research with 13-25 Year Olds (Generation Z)</a:t>
          </a:r>
        </a:p>
      </dgm:t>
    </dgm:pt>
    <dgm:pt modelId="{03A90E61-6455-4886-8C04-2C0702383103}" type="parTrans" cxnId="{044248F9-14E8-4494-8A89-EF3091A97294}">
      <dgm:prSet/>
      <dgm:spPr/>
      <dgm:t>
        <a:bodyPr/>
        <a:lstStyle/>
        <a:p>
          <a:endParaRPr lang="en-US"/>
        </a:p>
      </dgm:t>
    </dgm:pt>
    <dgm:pt modelId="{41238112-FFA0-410D-9886-3E5BA5AE56F3}" type="sibTrans" cxnId="{044248F9-14E8-4494-8A89-EF3091A97294}">
      <dgm:prSet/>
      <dgm:spPr/>
      <dgm:t>
        <a:bodyPr/>
        <a:lstStyle/>
        <a:p>
          <a:endParaRPr lang="en-US"/>
        </a:p>
      </dgm:t>
    </dgm:pt>
    <dgm:pt modelId="{C6ADDA2E-031B-4044-B52E-379D376FE69F}">
      <dgm:prSet/>
      <dgm:spPr/>
      <dgm:t>
        <a:bodyPr/>
        <a:lstStyle/>
        <a:p>
          <a:r>
            <a:rPr lang="en-US"/>
            <a:t>To help people who care about young people care better</a:t>
          </a:r>
        </a:p>
      </dgm:t>
    </dgm:pt>
    <dgm:pt modelId="{7FA0DEE2-8FD1-4672-8525-EC9915A98F09}" type="parTrans" cxnId="{5711B363-6E4F-4E05-85B1-77B114245305}">
      <dgm:prSet/>
      <dgm:spPr/>
      <dgm:t>
        <a:bodyPr/>
        <a:lstStyle/>
        <a:p>
          <a:endParaRPr lang="en-US"/>
        </a:p>
      </dgm:t>
    </dgm:pt>
    <dgm:pt modelId="{6859FC39-4990-46AD-957B-10F10E104826}" type="sibTrans" cxnId="{5711B363-6E4F-4E05-85B1-77B114245305}">
      <dgm:prSet/>
      <dgm:spPr/>
      <dgm:t>
        <a:bodyPr/>
        <a:lstStyle/>
        <a:p>
          <a:endParaRPr lang="en-US"/>
        </a:p>
      </dgm:t>
    </dgm:pt>
    <dgm:pt modelId="{E7F7D6AB-9794-49D1-8DAC-30DE31177016}">
      <dgm:prSet/>
      <dgm:spPr/>
      <dgm:t>
        <a:bodyPr/>
        <a:lstStyle/>
        <a:p>
          <a:r>
            <a:rPr lang="en-US"/>
            <a:t>Believe that young people should not have to endure life’s tough questions alone</a:t>
          </a:r>
        </a:p>
      </dgm:t>
    </dgm:pt>
    <dgm:pt modelId="{210D4E0D-1F4F-4E3E-A4CA-8E8EA55E6BEE}" type="parTrans" cxnId="{410FAB33-1B66-4BB5-890C-6E6FFD59EBCB}">
      <dgm:prSet/>
      <dgm:spPr/>
      <dgm:t>
        <a:bodyPr/>
        <a:lstStyle/>
        <a:p>
          <a:endParaRPr lang="en-US"/>
        </a:p>
      </dgm:t>
    </dgm:pt>
    <dgm:pt modelId="{96F1D3AD-E5B6-4352-8645-6C22ED06F6FB}" type="sibTrans" cxnId="{410FAB33-1B66-4BB5-890C-6E6FFD59EBCB}">
      <dgm:prSet/>
      <dgm:spPr/>
      <dgm:t>
        <a:bodyPr/>
        <a:lstStyle/>
        <a:p>
          <a:endParaRPr lang="en-US"/>
        </a:p>
      </dgm:t>
    </dgm:pt>
    <dgm:pt modelId="{D34354F1-7ED4-094A-A0B7-809111F8325F}" type="pres">
      <dgm:prSet presAssocID="{B2291C95-DBB3-45FB-9E25-8AB8E6C8D7D5}" presName="Name0" presStyleCnt="0">
        <dgm:presLayoutVars>
          <dgm:dir/>
          <dgm:animLvl val="lvl"/>
          <dgm:resizeHandles val="exact"/>
        </dgm:presLayoutVars>
      </dgm:prSet>
      <dgm:spPr/>
    </dgm:pt>
    <dgm:pt modelId="{1954A0FF-EBE0-AC46-BE1D-079C57F96ACB}" type="pres">
      <dgm:prSet presAssocID="{E7F7D6AB-9794-49D1-8DAC-30DE31177016}" presName="boxAndChildren" presStyleCnt="0"/>
      <dgm:spPr/>
    </dgm:pt>
    <dgm:pt modelId="{95F55DF6-B0EC-6D42-B67E-D168E69185A3}" type="pres">
      <dgm:prSet presAssocID="{E7F7D6AB-9794-49D1-8DAC-30DE31177016}" presName="parentTextBox" presStyleLbl="node1" presStyleIdx="0" presStyleCnt="3"/>
      <dgm:spPr/>
    </dgm:pt>
    <dgm:pt modelId="{64538841-3841-6D44-BD23-744E3F29D22C}" type="pres">
      <dgm:prSet presAssocID="{6859FC39-4990-46AD-957B-10F10E104826}" presName="sp" presStyleCnt="0"/>
      <dgm:spPr/>
    </dgm:pt>
    <dgm:pt modelId="{E6D80206-0161-8D46-8088-86EFADD6DBDD}" type="pres">
      <dgm:prSet presAssocID="{C6ADDA2E-031B-4044-B52E-379D376FE69F}" presName="arrowAndChildren" presStyleCnt="0"/>
      <dgm:spPr/>
    </dgm:pt>
    <dgm:pt modelId="{029500E5-27F5-A548-93C0-D84595CDD317}" type="pres">
      <dgm:prSet presAssocID="{C6ADDA2E-031B-4044-B52E-379D376FE69F}" presName="parentTextArrow" presStyleLbl="node1" presStyleIdx="1" presStyleCnt="3"/>
      <dgm:spPr/>
    </dgm:pt>
    <dgm:pt modelId="{BF1DE201-CDAB-3B47-9BF6-B1A14FD18214}" type="pres">
      <dgm:prSet presAssocID="{41238112-FFA0-410D-9886-3E5BA5AE56F3}" presName="sp" presStyleCnt="0"/>
      <dgm:spPr/>
    </dgm:pt>
    <dgm:pt modelId="{39DADDB4-9390-7149-8346-CA79BA0D0E51}" type="pres">
      <dgm:prSet presAssocID="{3D11886D-6B15-475D-8D1B-E99461BD36F6}" presName="arrowAndChildren" presStyleCnt="0"/>
      <dgm:spPr/>
    </dgm:pt>
    <dgm:pt modelId="{55887E38-F7F8-7540-B03F-7BBCDD59004C}" type="pres">
      <dgm:prSet presAssocID="{3D11886D-6B15-475D-8D1B-E99461BD36F6}" presName="parentTextArrow" presStyleLbl="node1" presStyleIdx="2" presStyleCnt="3"/>
      <dgm:spPr/>
    </dgm:pt>
  </dgm:ptLst>
  <dgm:cxnLst>
    <dgm:cxn modelId="{3601D505-AC25-EC40-8CAB-E87622B921EA}" type="presOf" srcId="{E7F7D6AB-9794-49D1-8DAC-30DE31177016}" destId="{95F55DF6-B0EC-6D42-B67E-D168E69185A3}" srcOrd="0" destOrd="0" presId="urn:microsoft.com/office/officeart/2005/8/layout/process4"/>
    <dgm:cxn modelId="{24CB0829-9A2A-C54A-941D-1BEF4F85D1CA}" type="presOf" srcId="{B2291C95-DBB3-45FB-9E25-8AB8E6C8D7D5}" destId="{D34354F1-7ED4-094A-A0B7-809111F8325F}" srcOrd="0" destOrd="0" presId="urn:microsoft.com/office/officeart/2005/8/layout/process4"/>
    <dgm:cxn modelId="{410FAB33-1B66-4BB5-890C-6E6FFD59EBCB}" srcId="{B2291C95-DBB3-45FB-9E25-8AB8E6C8D7D5}" destId="{E7F7D6AB-9794-49D1-8DAC-30DE31177016}" srcOrd="2" destOrd="0" parTransId="{210D4E0D-1F4F-4E3E-A4CA-8E8EA55E6BEE}" sibTransId="{96F1D3AD-E5B6-4352-8645-6C22ED06F6FB}"/>
    <dgm:cxn modelId="{5711B363-6E4F-4E05-85B1-77B114245305}" srcId="{B2291C95-DBB3-45FB-9E25-8AB8E6C8D7D5}" destId="{C6ADDA2E-031B-4044-B52E-379D376FE69F}" srcOrd="1" destOrd="0" parTransId="{7FA0DEE2-8FD1-4672-8525-EC9915A98F09}" sibTransId="{6859FC39-4990-46AD-957B-10F10E104826}"/>
    <dgm:cxn modelId="{C8DF25B7-2865-3347-BA62-CE4316D59629}" type="presOf" srcId="{3D11886D-6B15-475D-8D1B-E99461BD36F6}" destId="{55887E38-F7F8-7540-B03F-7BBCDD59004C}" srcOrd="0" destOrd="0" presId="urn:microsoft.com/office/officeart/2005/8/layout/process4"/>
    <dgm:cxn modelId="{B4C206D4-C302-C248-8EF0-213943E5E144}" type="presOf" srcId="{C6ADDA2E-031B-4044-B52E-379D376FE69F}" destId="{029500E5-27F5-A548-93C0-D84595CDD317}" srcOrd="0" destOrd="0" presId="urn:microsoft.com/office/officeart/2005/8/layout/process4"/>
    <dgm:cxn modelId="{044248F9-14E8-4494-8A89-EF3091A97294}" srcId="{B2291C95-DBB3-45FB-9E25-8AB8E6C8D7D5}" destId="{3D11886D-6B15-475D-8D1B-E99461BD36F6}" srcOrd="0" destOrd="0" parTransId="{03A90E61-6455-4886-8C04-2C0702383103}" sibTransId="{41238112-FFA0-410D-9886-3E5BA5AE56F3}"/>
    <dgm:cxn modelId="{5F3DEA50-D97C-CC4A-A4B8-0598C38F840F}" type="presParOf" srcId="{D34354F1-7ED4-094A-A0B7-809111F8325F}" destId="{1954A0FF-EBE0-AC46-BE1D-079C57F96ACB}" srcOrd="0" destOrd="0" presId="urn:microsoft.com/office/officeart/2005/8/layout/process4"/>
    <dgm:cxn modelId="{385525BD-C586-F145-AAE1-1D2C0CDBC215}" type="presParOf" srcId="{1954A0FF-EBE0-AC46-BE1D-079C57F96ACB}" destId="{95F55DF6-B0EC-6D42-B67E-D168E69185A3}" srcOrd="0" destOrd="0" presId="urn:microsoft.com/office/officeart/2005/8/layout/process4"/>
    <dgm:cxn modelId="{BD8A4E1B-837D-F44C-97CD-7167E9CD5637}" type="presParOf" srcId="{D34354F1-7ED4-094A-A0B7-809111F8325F}" destId="{64538841-3841-6D44-BD23-744E3F29D22C}" srcOrd="1" destOrd="0" presId="urn:microsoft.com/office/officeart/2005/8/layout/process4"/>
    <dgm:cxn modelId="{4D6D33EA-85DD-A041-BAD0-EFBA3A0B3587}" type="presParOf" srcId="{D34354F1-7ED4-094A-A0B7-809111F8325F}" destId="{E6D80206-0161-8D46-8088-86EFADD6DBDD}" srcOrd="2" destOrd="0" presId="urn:microsoft.com/office/officeart/2005/8/layout/process4"/>
    <dgm:cxn modelId="{3751DDD9-645A-3F45-9ADA-DF398B9BA51D}" type="presParOf" srcId="{E6D80206-0161-8D46-8088-86EFADD6DBDD}" destId="{029500E5-27F5-A548-93C0-D84595CDD317}" srcOrd="0" destOrd="0" presId="urn:microsoft.com/office/officeart/2005/8/layout/process4"/>
    <dgm:cxn modelId="{1430F27C-B02A-3A43-A34D-473BFE405F9D}" type="presParOf" srcId="{D34354F1-7ED4-094A-A0B7-809111F8325F}" destId="{BF1DE201-CDAB-3B47-9BF6-B1A14FD18214}" srcOrd="3" destOrd="0" presId="urn:microsoft.com/office/officeart/2005/8/layout/process4"/>
    <dgm:cxn modelId="{4B7DDCC5-2739-8D48-B09A-D7B6CA0720C6}" type="presParOf" srcId="{D34354F1-7ED4-094A-A0B7-809111F8325F}" destId="{39DADDB4-9390-7149-8346-CA79BA0D0E51}" srcOrd="4" destOrd="0" presId="urn:microsoft.com/office/officeart/2005/8/layout/process4"/>
    <dgm:cxn modelId="{5742DCA8-E508-594D-81E6-96C0CC8EFD16}" type="presParOf" srcId="{39DADDB4-9390-7149-8346-CA79BA0D0E51}" destId="{55887E38-F7F8-7540-B03F-7BBCDD5900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D4CE26-D51E-4177-A5FE-976FAC541F1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37E096-F38D-4535-988D-05A53056C5D6}">
      <dgm:prSet/>
      <dgm:spPr/>
      <dgm:t>
        <a:bodyPr/>
        <a:lstStyle/>
        <a:p>
          <a:r>
            <a:rPr lang="en-US" dirty="0"/>
            <a:t>+ Graduates who had plans for college or the work force experienced a sudden shift to uncertainty and lack of jobs.</a:t>
          </a:r>
        </a:p>
      </dgm:t>
    </dgm:pt>
    <dgm:pt modelId="{A70E9A3A-ABB9-4BD1-B503-4D0918E46D8B}" type="parTrans" cxnId="{28C3199F-730F-437F-BA51-0D498828845E}">
      <dgm:prSet/>
      <dgm:spPr/>
      <dgm:t>
        <a:bodyPr/>
        <a:lstStyle/>
        <a:p>
          <a:endParaRPr lang="en-US"/>
        </a:p>
      </dgm:t>
    </dgm:pt>
    <dgm:pt modelId="{A0AA9653-8EE5-4A93-8C1C-3B27CB8F2206}" type="sibTrans" cxnId="{28C3199F-730F-437F-BA51-0D498828845E}">
      <dgm:prSet/>
      <dgm:spPr/>
      <dgm:t>
        <a:bodyPr/>
        <a:lstStyle/>
        <a:p>
          <a:endParaRPr lang="en-US"/>
        </a:p>
      </dgm:t>
    </dgm:pt>
    <dgm:pt modelId="{B29B06FC-5742-434D-9BA2-F61E5E029154}">
      <dgm:prSet/>
      <dgm:spPr/>
      <dgm:t>
        <a:bodyPr/>
        <a:lstStyle/>
        <a:p>
          <a:r>
            <a:rPr lang="en-US" dirty="0"/>
            <a:t>+ Young people experienced loss of loved ones, or jobs, or watched parents lose jobs</a:t>
          </a:r>
        </a:p>
      </dgm:t>
    </dgm:pt>
    <dgm:pt modelId="{DE733E23-E139-464E-933F-77C1B6FE846F}" type="parTrans" cxnId="{BFFAC0E1-0AA3-4898-92DD-EAEE22A70FF4}">
      <dgm:prSet/>
      <dgm:spPr/>
      <dgm:t>
        <a:bodyPr/>
        <a:lstStyle/>
        <a:p>
          <a:endParaRPr lang="en-US"/>
        </a:p>
      </dgm:t>
    </dgm:pt>
    <dgm:pt modelId="{3CA7FDB1-E9E4-483A-9D7C-AF92B2163C57}" type="sibTrans" cxnId="{BFFAC0E1-0AA3-4898-92DD-EAEE22A70FF4}">
      <dgm:prSet/>
      <dgm:spPr/>
      <dgm:t>
        <a:bodyPr/>
        <a:lstStyle/>
        <a:p>
          <a:endParaRPr lang="en-US"/>
        </a:p>
      </dgm:t>
    </dgm:pt>
    <dgm:pt modelId="{E52AE00A-94E4-944B-A952-D00E4042EC28}" type="pres">
      <dgm:prSet presAssocID="{72D4CE26-D51E-4177-A5FE-976FAC541F11}" presName="vert0" presStyleCnt="0">
        <dgm:presLayoutVars>
          <dgm:dir/>
          <dgm:animOne val="branch"/>
          <dgm:animLvl val="lvl"/>
        </dgm:presLayoutVars>
      </dgm:prSet>
      <dgm:spPr/>
    </dgm:pt>
    <dgm:pt modelId="{ACD20DEE-F6D6-0C46-963E-5753EA1E6177}" type="pres">
      <dgm:prSet presAssocID="{6B37E096-F38D-4535-988D-05A53056C5D6}" presName="thickLine" presStyleLbl="alignNode1" presStyleIdx="0" presStyleCnt="2"/>
      <dgm:spPr/>
    </dgm:pt>
    <dgm:pt modelId="{F5F1BD40-1FE8-1544-8D0E-7874944FC55A}" type="pres">
      <dgm:prSet presAssocID="{6B37E096-F38D-4535-988D-05A53056C5D6}" presName="horz1" presStyleCnt="0"/>
      <dgm:spPr/>
    </dgm:pt>
    <dgm:pt modelId="{AE1FD450-C336-BB48-AE95-D083D9DC8744}" type="pres">
      <dgm:prSet presAssocID="{6B37E096-F38D-4535-988D-05A53056C5D6}" presName="tx1" presStyleLbl="revTx" presStyleIdx="0" presStyleCnt="2"/>
      <dgm:spPr/>
    </dgm:pt>
    <dgm:pt modelId="{14967EAB-69A6-D64C-B7DF-D2C023D69825}" type="pres">
      <dgm:prSet presAssocID="{6B37E096-F38D-4535-988D-05A53056C5D6}" presName="vert1" presStyleCnt="0"/>
      <dgm:spPr/>
    </dgm:pt>
    <dgm:pt modelId="{D403F3FE-5291-754A-8376-B04E3D470E7A}" type="pres">
      <dgm:prSet presAssocID="{B29B06FC-5742-434D-9BA2-F61E5E029154}" presName="thickLine" presStyleLbl="alignNode1" presStyleIdx="1" presStyleCnt="2"/>
      <dgm:spPr/>
    </dgm:pt>
    <dgm:pt modelId="{3F664931-E238-904E-B308-0754AC31B671}" type="pres">
      <dgm:prSet presAssocID="{B29B06FC-5742-434D-9BA2-F61E5E029154}" presName="horz1" presStyleCnt="0"/>
      <dgm:spPr/>
    </dgm:pt>
    <dgm:pt modelId="{DBCC22CB-0271-4545-99ED-BB16ED16CBB7}" type="pres">
      <dgm:prSet presAssocID="{B29B06FC-5742-434D-9BA2-F61E5E029154}" presName="tx1" presStyleLbl="revTx" presStyleIdx="1" presStyleCnt="2"/>
      <dgm:spPr/>
    </dgm:pt>
    <dgm:pt modelId="{CEA5BB38-9B2C-D84C-B79B-459159B13AEE}" type="pres">
      <dgm:prSet presAssocID="{B29B06FC-5742-434D-9BA2-F61E5E029154}" presName="vert1" presStyleCnt="0"/>
      <dgm:spPr/>
    </dgm:pt>
  </dgm:ptLst>
  <dgm:cxnLst>
    <dgm:cxn modelId="{19F3B090-7AE1-8047-945C-AA428113E039}" type="presOf" srcId="{72D4CE26-D51E-4177-A5FE-976FAC541F11}" destId="{E52AE00A-94E4-944B-A952-D00E4042EC28}" srcOrd="0" destOrd="0" presId="urn:microsoft.com/office/officeart/2008/layout/LinedList"/>
    <dgm:cxn modelId="{C607E19C-45D4-8147-B23F-D926F6B32F48}" type="presOf" srcId="{B29B06FC-5742-434D-9BA2-F61E5E029154}" destId="{DBCC22CB-0271-4545-99ED-BB16ED16CBB7}" srcOrd="0" destOrd="0" presId="urn:microsoft.com/office/officeart/2008/layout/LinedList"/>
    <dgm:cxn modelId="{28C3199F-730F-437F-BA51-0D498828845E}" srcId="{72D4CE26-D51E-4177-A5FE-976FAC541F11}" destId="{6B37E096-F38D-4535-988D-05A53056C5D6}" srcOrd="0" destOrd="0" parTransId="{A70E9A3A-ABB9-4BD1-B503-4D0918E46D8B}" sibTransId="{A0AA9653-8EE5-4A93-8C1C-3B27CB8F2206}"/>
    <dgm:cxn modelId="{31C86FA7-760D-0B4E-B282-16A6FE94C4E8}" type="presOf" srcId="{6B37E096-F38D-4535-988D-05A53056C5D6}" destId="{AE1FD450-C336-BB48-AE95-D083D9DC8744}" srcOrd="0" destOrd="0" presId="urn:microsoft.com/office/officeart/2008/layout/LinedList"/>
    <dgm:cxn modelId="{BFFAC0E1-0AA3-4898-92DD-EAEE22A70FF4}" srcId="{72D4CE26-D51E-4177-A5FE-976FAC541F11}" destId="{B29B06FC-5742-434D-9BA2-F61E5E029154}" srcOrd="1" destOrd="0" parTransId="{DE733E23-E139-464E-933F-77C1B6FE846F}" sibTransId="{3CA7FDB1-E9E4-483A-9D7C-AF92B2163C57}"/>
    <dgm:cxn modelId="{FFD07385-2DC2-BA4B-8FBF-0ACB1BF5BC30}" type="presParOf" srcId="{E52AE00A-94E4-944B-A952-D00E4042EC28}" destId="{ACD20DEE-F6D6-0C46-963E-5753EA1E6177}" srcOrd="0" destOrd="0" presId="urn:microsoft.com/office/officeart/2008/layout/LinedList"/>
    <dgm:cxn modelId="{C70C9501-A77B-AA41-9060-606123CA9F36}" type="presParOf" srcId="{E52AE00A-94E4-944B-A952-D00E4042EC28}" destId="{F5F1BD40-1FE8-1544-8D0E-7874944FC55A}" srcOrd="1" destOrd="0" presId="urn:microsoft.com/office/officeart/2008/layout/LinedList"/>
    <dgm:cxn modelId="{EDAFA10B-D74E-C64C-8748-0FA301E286F1}" type="presParOf" srcId="{F5F1BD40-1FE8-1544-8D0E-7874944FC55A}" destId="{AE1FD450-C336-BB48-AE95-D083D9DC8744}" srcOrd="0" destOrd="0" presId="urn:microsoft.com/office/officeart/2008/layout/LinedList"/>
    <dgm:cxn modelId="{B66CE307-19CB-4A49-B17C-6DB79B76E7A7}" type="presParOf" srcId="{F5F1BD40-1FE8-1544-8D0E-7874944FC55A}" destId="{14967EAB-69A6-D64C-B7DF-D2C023D69825}" srcOrd="1" destOrd="0" presId="urn:microsoft.com/office/officeart/2008/layout/LinedList"/>
    <dgm:cxn modelId="{D3036CB8-0FB5-0F4D-B466-59EFE318B6ED}" type="presParOf" srcId="{E52AE00A-94E4-944B-A952-D00E4042EC28}" destId="{D403F3FE-5291-754A-8376-B04E3D470E7A}" srcOrd="2" destOrd="0" presId="urn:microsoft.com/office/officeart/2008/layout/LinedList"/>
    <dgm:cxn modelId="{831829F5-B529-0D4E-BDCD-CBE5E495F833}" type="presParOf" srcId="{E52AE00A-94E4-944B-A952-D00E4042EC28}" destId="{3F664931-E238-904E-B308-0754AC31B671}" srcOrd="3" destOrd="0" presId="urn:microsoft.com/office/officeart/2008/layout/LinedList"/>
    <dgm:cxn modelId="{A485EF27-3ABA-0744-A232-74A5EA6C3CD3}" type="presParOf" srcId="{3F664931-E238-904E-B308-0754AC31B671}" destId="{DBCC22CB-0271-4545-99ED-BB16ED16CBB7}" srcOrd="0" destOrd="0" presId="urn:microsoft.com/office/officeart/2008/layout/LinedList"/>
    <dgm:cxn modelId="{63509F53-F883-2B40-B36A-EC0F7FEEDF7C}" type="presParOf" srcId="{3F664931-E238-904E-B308-0754AC31B671}" destId="{CEA5BB38-9B2C-D84C-B79B-459159B13A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2C785-3BE2-4C4D-A754-5FB9A8651E9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4473553-56BB-4B02-8838-7EB431FD9CD2}">
      <dgm:prSet/>
      <dgm:spPr/>
      <dgm:t>
        <a:bodyPr/>
        <a:lstStyle/>
        <a:p>
          <a:r>
            <a:rPr lang="en-US" dirty="0">
              <a:solidFill>
                <a:schemeClr val="bg1"/>
              </a:solidFill>
            </a:rPr>
            <a:t>What values were expressed?  </a:t>
          </a:r>
        </a:p>
      </dgm:t>
    </dgm:pt>
    <dgm:pt modelId="{16B43A69-8A15-4A3E-8002-7F0A1FE5BAA1}" type="parTrans" cxnId="{DB758AF1-B40C-4DD8-B641-1A277B301C05}">
      <dgm:prSet/>
      <dgm:spPr/>
      <dgm:t>
        <a:bodyPr/>
        <a:lstStyle/>
        <a:p>
          <a:endParaRPr lang="en-US"/>
        </a:p>
      </dgm:t>
    </dgm:pt>
    <dgm:pt modelId="{54A227B0-465B-4271-80D2-7470AB044390}" type="sibTrans" cxnId="{DB758AF1-B40C-4DD8-B641-1A277B301C05}">
      <dgm:prSet/>
      <dgm:spPr/>
      <dgm:t>
        <a:bodyPr/>
        <a:lstStyle/>
        <a:p>
          <a:endParaRPr lang="en-US"/>
        </a:p>
      </dgm:t>
    </dgm:pt>
    <dgm:pt modelId="{B1BAB77D-F9B1-4DCA-A705-079E009DA8C8}">
      <dgm:prSet/>
      <dgm:spPr/>
      <dgm:t>
        <a:bodyPr/>
        <a:lstStyle/>
        <a:p>
          <a:r>
            <a:rPr lang="en-US" dirty="0">
              <a:solidFill>
                <a:schemeClr val="bg1"/>
              </a:solidFill>
            </a:rPr>
            <a:t>How did adults respond?  </a:t>
          </a:r>
        </a:p>
      </dgm:t>
    </dgm:pt>
    <dgm:pt modelId="{2B28F370-A26A-4F28-B2CB-519AF3870EE5}" type="parTrans" cxnId="{1C984701-73AD-4B6F-8FBA-C854E94FDA2B}">
      <dgm:prSet/>
      <dgm:spPr/>
      <dgm:t>
        <a:bodyPr/>
        <a:lstStyle/>
        <a:p>
          <a:endParaRPr lang="en-US"/>
        </a:p>
      </dgm:t>
    </dgm:pt>
    <dgm:pt modelId="{7CC4B700-DD96-412B-83EB-EBA2D089AD61}" type="sibTrans" cxnId="{1C984701-73AD-4B6F-8FBA-C854E94FDA2B}">
      <dgm:prSet/>
      <dgm:spPr/>
      <dgm:t>
        <a:bodyPr/>
        <a:lstStyle/>
        <a:p>
          <a:endParaRPr lang="en-US"/>
        </a:p>
      </dgm:t>
    </dgm:pt>
    <dgm:pt modelId="{42AD164F-C888-4AAE-BF11-63A992C3350F}">
      <dgm:prSet/>
      <dgm:spPr/>
      <dgm:t>
        <a:bodyPr/>
        <a:lstStyle/>
        <a:p>
          <a:r>
            <a:rPr lang="en-US" dirty="0">
              <a:solidFill>
                <a:schemeClr val="bg1"/>
              </a:solidFill>
            </a:rPr>
            <a:t>What was prioritized, articulated, discussed?</a:t>
          </a:r>
        </a:p>
      </dgm:t>
    </dgm:pt>
    <dgm:pt modelId="{28FF3FA4-5BFD-4FD8-81FF-7F7DA7805BDA}" type="parTrans" cxnId="{5E94A9B2-F7BF-4CAC-9AB8-A63D8B278C91}">
      <dgm:prSet/>
      <dgm:spPr/>
      <dgm:t>
        <a:bodyPr/>
        <a:lstStyle/>
        <a:p>
          <a:endParaRPr lang="en-US"/>
        </a:p>
      </dgm:t>
    </dgm:pt>
    <dgm:pt modelId="{BAD292DB-10FC-42F3-98F9-E687AE9A29B7}" type="sibTrans" cxnId="{5E94A9B2-F7BF-4CAC-9AB8-A63D8B278C91}">
      <dgm:prSet/>
      <dgm:spPr/>
      <dgm:t>
        <a:bodyPr/>
        <a:lstStyle/>
        <a:p>
          <a:endParaRPr lang="en-US"/>
        </a:p>
      </dgm:t>
    </dgm:pt>
    <dgm:pt modelId="{5F19A77D-CE05-8C4C-972C-683E5C7063D4}" type="pres">
      <dgm:prSet presAssocID="{4692C785-3BE2-4C4D-A754-5FB9A8651E93}" presName="outerComposite" presStyleCnt="0">
        <dgm:presLayoutVars>
          <dgm:chMax val="5"/>
          <dgm:dir/>
          <dgm:resizeHandles val="exact"/>
        </dgm:presLayoutVars>
      </dgm:prSet>
      <dgm:spPr/>
    </dgm:pt>
    <dgm:pt modelId="{C22F09FA-9A39-8E46-A7A8-8D8B44E822F6}" type="pres">
      <dgm:prSet presAssocID="{4692C785-3BE2-4C4D-A754-5FB9A8651E93}" presName="dummyMaxCanvas" presStyleCnt="0">
        <dgm:presLayoutVars/>
      </dgm:prSet>
      <dgm:spPr/>
    </dgm:pt>
    <dgm:pt modelId="{183BFE01-BD93-3B49-976F-DCF070A00B07}" type="pres">
      <dgm:prSet presAssocID="{4692C785-3BE2-4C4D-A754-5FB9A8651E93}" presName="ThreeNodes_1" presStyleLbl="node1" presStyleIdx="0" presStyleCnt="3">
        <dgm:presLayoutVars>
          <dgm:bulletEnabled val="1"/>
        </dgm:presLayoutVars>
      </dgm:prSet>
      <dgm:spPr/>
    </dgm:pt>
    <dgm:pt modelId="{7B6EC092-50F8-594C-A915-4C3768CDBFC4}" type="pres">
      <dgm:prSet presAssocID="{4692C785-3BE2-4C4D-A754-5FB9A8651E93}" presName="ThreeNodes_2" presStyleLbl="node1" presStyleIdx="1" presStyleCnt="3">
        <dgm:presLayoutVars>
          <dgm:bulletEnabled val="1"/>
        </dgm:presLayoutVars>
      </dgm:prSet>
      <dgm:spPr/>
    </dgm:pt>
    <dgm:pt modelId="{E3ECE0E1-2464-6340-B118-6435C54E3729}" type="pres">
      <dgm:prSet presAssocID="{4692C785-3BE2-4C4D-A754-5FB9A8651E93}" presName="ThreeNodes_3" presStyleLbl="node1" presStyleIdx="2" presStyleCnt="3">
        <dgm:presLayoutVars>
          <dgm:bulletEnabled val="1"/>
        </dgm:presLayoutVars>
      </dgm:prSet>
      <dgm:spPr/>
    </dgm:pt>
    <dgm:pt modelId="{10AD9546-FD39-D645-B6E9-B2D3CA455255}" type="pres">
      <dgm:prSet presAssocID="{4692C785-3BE2-4C4D-A754-5FB9A8651E93}" presName="ThreeConn_1-2" presStyleLbl="fgAccFollowNode1" presStyleIdx="0" presStyleCnt="2">
        <dgm:presLayoutVars>
          <dgm:bulletEnabled val="1"/>
        </dgm:presLayoutVars>
      </dgm:prSet>
      <dgm:spPr/>
    </dgm:pt>
    <dgm:pt modelId="{3128C425-EDCA-D64A-8E31-329B32AD2827}" type="pres">
      <dgm:prSet presAssocID="{4692C785-3BE2-4C4D-A754-5FB9A8651E93}" presName="ThreeConn_2-3" presStyleLbl="fgAccFollowNode1" presStyleIdx="1" presStyleCnt="2">
        <dgm:presLayoutVars>
          <dgm:bulletEnabled val="1"/>
        </dgm:presLayoutVars>
      </dgm:prSet>
      <dgm:spPr/>
    </dgm:pt>
    <dgm:pt modelId="{18C4B6CB-F3FD-DC48-AB44-679E99444283}" type="pres">
      <dgm:prSet presAssocID="{4692C785-3BE2-4C4D-A754-5FB9A8651E93}" presName="ThreeNodes_1_text" presStyleLbl="node1" presStyleIdx="2" presStyleCnt="3">
        <dgm:presLayoutVars>
          <dgm:bulletEnabled val="1"/>
        </dgm:presLayoutVars>
      </dgm:prSet>
      <dgm:spPr/>
    </dgm:pt>
    <dgm:pt modelId="{DE86339D-BC6D-244B-9B47-83FCEBE517A5}" type="pres">
      <dgm:prSet presAssocID="{4692C785-3BE2-4C4D-A754-5FB9A8651E93}" presName="ThreeNodes_2_text" presStyleLbl="node1" presStyleIdx="2" presStyleCnt="3">
        <dgm:presLayoutVars>
          <dgm:bulletEnabled val="1"/>
        </dgm:presLayoutVars>
      </dgm:prSet>
      <dgm:spPr/>
    </dgm:pt>
    <dgm:pt modelId="{6C9D229F-1390-6D4B-BE34-8884BBEEA4FA}" type="pres">
      <dgm:prSet presAssocID="{4692C785-3BE2-4C4D-A754-5FB9A8651E93}" presName="ThreeNodes_3_text" presStyleLbl="node1" presStyleIdx="2" presStyleCnt="3">
        <dgm:presLayoutVars>
          <dgm:bulletEnabled val="1"/>
        </dgm:presLayoutVars>
      </dgm:prSet>
      <dgm:spPr/>
    </dgm:pt>
  </dgm:ptLst>
  <dgm:cxnLst>
    <dgm:cxn modelId="{1C984701-73AD-4B6F-8FBA-C854E94FDA2B}" srcId="{4692C785-3BE2-4C4D-A754-5FB9A8651E93}" destId="{B1BAB77D-F9B1-4DCA-A705-079E009DA8C8}" srcOrd="1" destOrd="0" parTransId="{2B28F370-A26A-4F28-B2CB-519AF3870EE5}" sibTransId="{7CC4B700-DD96-412B-83EB-EBA2D089AD61}"/>
    <dgm:cxn modelId="{F9108A2D-30E4-CA44-A9DA-7FE260C2DEC5}" type="presOf" srcId="{04473553-56BB-4B02-8838-7EB431FD9CD2}" destId="{183BFE01-BD93-3B49-976F-DCF070A00B07}" srcOrd="0" destOrd="0" presId="urn:microsoft.com/office/officeart/2005/8/layout/vProcess5"/>
    <dgm:cxn modelId="{29803563-8A03-154C-95EB-EA35FF7B53AF}" type="presOf" srcId="{04473553-56BB-4B02-8838-7EB431FD9CD2}" destId="{18C4B6CB-F3FD-DC48-AB44-679E99444283}" srcOrd="1" destOrd="0" presId="urn:microsoft.com/office/officeart/2005/8/layout/vProcess5"/>
    <dgm:cxn modelId="{B8A0F367-A9D6-5041-8989-797F88EAE541}" type="presOf" srcId="{42AD164F-C888-4AAE-BF11-63A992C3350F}" destId="{E3ECE0E1-2464-6340-B118-6435C54E3729}" srcOrd="0" destOrd="0" presId="urn:microsoft.com/office/officeart/2005/8/layout/vProcess5"/>
    <dgm:cxn modelId="{EB6D9B6B-3558-CC44-892C-AC0D2E648A18}" type="presOf" srcId="{42AD164F-C888-4AAE-BF11-63A992C3350F}" destId="{6C9D229F-1390-6D4B-BE34-8884BBEEA4FA}" srcOrd="1" destOrd="0" presId="urn:microsoft.com/office/officeart/2005/8/layout/vProcess5"/>
    <dgm:cxn modelId="{BF3B746D-41E2-5143-8726-C5CBF980FCB5}" type="presOf" srcId="{B1BAB77D-F9B1-4DCA-A705-079E009DA8C8}" destId="{DE86339D-BC6D-244B-9B47-83FCEBE517A5}" srcOrd="1" destOrd="0" presId="urn:microsoft.com/office/officeart/2005/8/layout/vProcess5"/>
    <dgm:cxn modelId="{6ECE5383-BFFD-E846-BA78-EBBBC5E573DB}" type="presOf" srcId="{4692C785-3BE2-4C4D-A754-5FB9A8651E93}" destId="{5F19A77D-CE05-8C4C-972C-683E5C7063D4}" srcOrd="0" destOrd="0" presId="urn:microsoft.com/office/officeart/2005/8/layout/vProcess5"/>
    <dgm:cxn modelId="{5E94A9B2-F7BF-4CAC-9AB8-A63D8B278C91}" srcId="{4692C785-3BE2-4C4D-A754-5FB9A8651E93}" destId="{42AD164F-C888-4AAE-BF11-63A992C3350F}" srcOrd="2" destOrd="0" parTransId="{28FF3FA4-5BFD-4FD8-81FF-7F7DA7805BDA}" sibTransId="{BAD292DB-10FC-42F3-98F9-E687AE9A29B7}"/>
    <dgm:cxn modelId="{820665B8-92C2-D04C-A0AB-E5CBB51D9CD1}" type="presOf" srcId="{B1BAB77D-F9B1-4DCA-A705-079E009DA8C8}" destId="{7B6EC092-50F8-594C-A915-4C3768CDBFC4}" srcOrd="0" destOrd="0" presId="urn:microsoft.com/office/officeart/2005/8/layout/vProcess5"/>
    <dgm:cxn modelId="{694236B9-B371-2C4F-85E7-0F18059FA95D}" type="presOf" srcId="{54A227B0-465B-4271-80D2-7470AB044390}" destId="{10AD9546-FD39-D645-B6E9-B2D3CA455255}" srcOrd="0" destOrd="0" presId="urn:microsoft.com/office/officeart/2005/8/layout/vProcess5"/>
    <dgm:cxn modelId="{044E75DD-FFEB-6242-8412-649BFBFB61A3}" type="presOf" srcId="{7CC4B700-DD96-412B-83EB-EBA2D089AD61}" destId="{3128C425-EDCA-D64A-8E31-329B32AD2827}" srcOrd="0" destOrd="0" presId="urn:microsoft.com/office/officeart/2005/8/layout/vProcess5"/>
    <dgm:cxn modelId="{DB758AF1-B40C-4DD8-B641-1A277B301C05}" srcId="{4692C785-3BE2-4C4D-A754-5FB9A8651E93}" destId="{04473553-56BB-4B02-8838-7EB431FD9CD2}" srcOrd="0" destOrd="0" parTransId="{16B43A69-8A15-4A3E-8002-7F0A1FE5BAA1}" sibTransId="{54A227B0-465B-4271-80D2-7470AB044390}"/>
    <dgm:cxn modelId="{19B45FF9-D0E4-9041-B608-99960C383B8A}" type="presParOf" srcId="{5F19A77D-CE05-8C4C-972C-683E5C7063D4}" destId="{C22F09FA-9A39-8E46-A7A8-8D8B44E822F6}" srcOrd="0" destOrd="0" presId="urn:microsoft.com/office/officeart/2005/8/layout/vProcess5"/>
    <dgm:cxn modelId="{BE2A6C5F-A730-E940-A267-FF0D19174636}" type="presParOf" srcId="{5F19A77D-CE05-8C4C-972C-683E5C7063D4}" destId="{183BFE01-BD93-3B49-976F-DCF070A00B07}" srcOrd="1" destOrd="0" presId="urn:microsoft.com/office/officeart/2005/8/layout/vProcess5"/>
    <dgm:cxn modelId="{F6504F13-D757-D04D-8CE1-FB6593F5C816}" type="presParOf" srcId="{5F19A77D-CE05-8C4C-972C-683E5C7063D4}" destId="{7B6EC092-50F8-594C-A915-4C3768CDBFC4}" srcOrd="2" destOrd="0" presId="urn:microsoft.com/office/officeart/2005/8/layout/vProcess5"/>
    <dgm:cxn modelId="{2F2A897D-4F5B-4544-B9D3-3D239D361A91}" type="presParOf" srcId="{5F19A77D-CE05-8C4C-972C-683E5C7063D4}" destId="{E3ECE0E1-2464-6340-B118-6435C54E3729}" srcOrd="3" destOrd="0" presId="urn:microsoft.com/office/officeart/2005/8/layout/vProcess5"/>
    <dgm:cxn modelId="{F855749E-1D65-144A-AB3C-11636FFED306}" type="presParOf" srcId="{5F19A77D-CE05-8C4C-972C-683E5C7063D4}" destId="{10AD9546-FD39-D645-B6E9-B2D3CA455255}" srcOrd="4" destOrd="0" presId="urn:microsoft.com/office/officeart/2005/8/layout/vProcess5"/>
    <dgm:cxn modelId="{74965D55-B1BD-584E-AAA6-4D1D15DB928D}" type="presParOf" srcId="{5F19A77D-CE05-8C4C-972C-683E5C7063D4}" destId="{3128C425-EDCA-D64A-8E31-329B32AD2827}" srcOrd="5" destOrd="0" presId="urn:microsoft.com/office/officeart/2005/8/layout/vProcess5"/>
    <dgm:cxn modelId="{5C733C63-A0D6-1347-B4A8-1E249AE337B9}" type="presParOf" srcId="{5F19A77D-CE05-8C4C-972C-683E5C7063D4}" destId="{18C4B6CB-F3FD-DC48-AB44-679E99444283}" srcOrd="6" destOrd="0" presId="urn:microsoft.com/office/officeart/2005/8/layout/vProcess5"/>
    <dgm:cxn modelId="{5BA6BAE3-0C07-4549-8E40-58FF485966E0}" type="presParOf" srcId="{5F19A77D-CE05-8C4C-972C-683E5C7063D4}" destId="{DE86339D-BC6D-244B-9B47-83FCEBE517A5}" srcOrd="7" destOrd="0" presId="urn:microsoft.com/office/officeart/2005/8/layout/vProcess5"/>
    <dgm:cxn modelId="{0A7A77C9-E32C-C644-9AC2-EF61E51D2372}" type="presParOf" srcId="{5F19A77D-CE05-8C4C-972C-683E5C7063D4}" destId="{6C9D229F-1390-6D4B-BE34-8884BBEEA4F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F0A979-6101-4627-B379-01B026699A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8CBA9C-8FC6-4DA3-BFFA-FB935B51A7B5}">
      <dgm:prSet/>
      <dgm:spPr/>
      <dgm:t>
        <a:bodyPr/>
        <a:lstStyle/>
        <a:p>
          <a:r>
            <a:rPr lang="en-US" dirty="0">
              <a:solidFill>
                <a:schemeClr val="tx1"/>
              </a:solidFill>
            </a:rPr>
            <a:t>Only 10% of young people said that a faith leader reached out to them during the pandemic.  </a:t>
          </a:r>
        </a:p>
      </dgm:t>
    </dgm:pt>
    <dgm:pt modelId="{13DACB69-791F-4046-BC6A-6FE3FA2BA5D5}" type="parTrans" cxnId="{0174307B-049A-4853-B599-4238879DCF2D}">
      <dgm:prSet/>
      <dgm:spPr/>
      <dgm:t>
        <a:bodyPr/>
        <a:lstStyle/>
        <a:p>
          <a:endParaRPr lang="en-US"/>
        </a:p>
      </dgm:t>
    </dgm:pt>
    <dgm:pt modelId="{5A9016BF-BBCF-4C78-85FA-3EF9659429B3}" type="sibTrans" cxnId="{0174307B-049A-4853-B599-4238879DCF2D}">
      <dgm:prSet/>
      <dgm:spPr/>
      <dgm:t>
        <a:bodyPr/>
        <a:lstStyle/>
        <a:p>
          <a:endParaRPr lang="en-US"/>
        </a:p>
      </dgm:t>
    </dgm:pt>
    <dgm:pt modelId="{B7208059-DEAC-4737-8260-1A45FD515935}">
      <dgm:prSet/>
      <dgm:spPr/>
      <dgm:t>
        <a:bodyPr/>
        <a:lstStyle/>
        <a:p>
          <a:r>
            <a:rPr lang="en-US" dirty="0">
              <a:solidFill>
                <a:schemeClr val="tx1"/>
              </a:solidFill>
            </a:rPr>
            <a:t>79% of young people are more likely to listen to an adult in their life if they know they care about them.  </a:t>
          </a:r>
        </a:p>
      </dgm:t>
    </dgm:pt>
    <dgm:pt modelId="{DC1E6DCE-4578-4656-9173-FD5159A53758}" type="parTrans" cxnId="{6024A8FF-3C6D-4D44-BCE0-6C4E53F73C36}">
      <dgm:prSet/>
      <dgm:spPr/>
      <dgm:t>
        <a:bodyPr/>
        <a:lstStyle/>
        <a:p>
          <a:endParaRPr lang="en-US"/>
        </a:p>
      </dgm:t>
    </dgm:pt>
    <dgm:pt modelId="{A3BAFDF8-A713-4539-BE9C-AB7038D0F365}" type="sibTrans" cxnId="{6024A8FF-3C6D-4D44-BCE0-6C4E53F73C36}">
      <dgm:prSet/>
      <dgm:spPr/>
      <dgm:t>
        <a:bodyPr/>
        <a:lstStyle/>
        <a:p>
          <a:endParaRPr lang="en-US"/>
        </a:p>
      </dgm:t>
    </dgm:pt>
    <dgm:pt modelId="{AB11DDEE-B62D-D04D-961B-9B3C706F8016}" type="pres">
      <dgm:prSet presAssocID="{6EF0A979-6101-4627-B379-01B026699A1E}" presName="linear" presStyleCnt="0">
        <dgm:presLayoutVars>
          <dgm:animLvl val="lvl"/>
          <dgm:resizeHandles val="exact"/>
        </dgm:presLayoutVars>
      </dgm:prSet>
      <dgm:spPr/>
    </dgm:pt>
    <dgm:pt modelId="{06A9F032-2ADF-CF47-A76A-C810E5D6BE9D}" type="pres">
      <dgm:prSet presAssocID="{598CBA9C-8FC6-4DA3-BFFA-FB935B51A7B5}" presName="parentText" presStyleLbl="node1" presStyleIdx="0" presStyleCnt="2">
        <dgm:presLayoutVars>
          <dgm:chMax val="0"/>
          <dgm:bulletEnabled val="1"/>
        </dgm:presLayoutVars>
      </dgm:prSet>
      <dgm:spPr/>
    </dgm:pt>
    <dgm:pt modelId="{F60D69AA-E400-DF4C-8FAF-31067077B677}" type="pres">
      <dgm:prSet presAssocID="{5A9016BF-BBCF-4C78-85FA-3EF9659429B3}" presName="spacer" presStyleCnt="0"/>
      <dgm:spPr/>
    </dgm:pt>
    <dgm:pt modelId="{BF6A58C2-FC04-2441-B275-1F199AC8E625}" type="pres">
      <dgm:prSet presAssocID="{B7208059-DEAC-4737-8260-1A45FD515935}" presName="parentText" presStyleLbl="node1" presStyleIdx="1" presStyleCnt="2">
        <dgm:presLayoutVars>
          <dgm:chMax val="0"/>
          <dgm:bulletEnabled val="1"/>
        </dgm:presLayoutVars>
      </dgm:prSet>
      <dgm:spPr/>
    </dgm:pt>
  </dgm:ptLst>
  <dgm:cxnLst>
    <dgm:cxn modelId="{EEFF6F0E-F95E-1D46-A7EB-A9CE177C7155}" type="presOf" srcId="{598CBA9C-8FC6-4DA3-BFFA-FB935B51A7B5}" destId="{06A9F032-2ADF-CF47-A76A-C810E5D6BE9D}" srcOrd="0" destOrd="0" presId="urn:microsoft.com/office/officeart/2005/8/layout/vList2"/>
    <dgm:cxn modelId="{5D10AF2E-9333-F64E-8506-F6EED0819BB2}" type="presOf" srcId="{B7208059-DEAC-4737-8260-1A45FD515935}" destId="{BF6A58C2-FC04-2441-B275-1F199AC8E625}" srcOrd="0" destOrd="0" presId="urn:microsoft.com/office/officeart/2005/8/layout/vList2"/>
    <dgm:cxn modelId="{19324236-6837-1C41-A9D5-AD7EE90F0999}" type="presOf" srcId="{6EF0A979-6101-4627-B379-01B026699A1E}" destId="{AB11DDEE-B62D-D04D-961B-9B3C706F8016}" srcOrd="0" destOrd="0" presId="urn:microsoft.com/office/officeart/2005/8/layout/vList2"/>
    <dgm:cxn modelId="{0174307B-049A-4853-B599-4238879DCF2D}" srcId="{6EF0A979-6101-4627-B379-01B026699A1E}" destId="{598CBA9C-8FC6-4DA3-BFFA-FB935B51A7B5}" srcOrd="0" destOrd="0" parTransId="{13DACB69-791F-4046-BC6A-6FE3FA2BA5D5}" sibTransId="{5A9016BF-BBCF-4C78-85FA-3EF9659429B3}"/>
    <dgm:cxn modelId="{6024A8FF-3C6D-4D44-BCE0-6C4E53F73C36}" srcId="{6EF0A979-6101-4627-B379-01B026699A1E}" destId="{B7208059-DEAC-4737-8260-1A45FD515935}" srcOrd="1" destOrd="0" parTransId="{DC1E6DCE-4578-4656-9173-FD5159A53758}" sibTransId="{A3BAFDF8-A713-4539-BE9C-AB7038D0F365}"/>
    <dgm:cxn modelId="{1C6CFE24-FFB5-A24A-843F-07235F807D10}" type="presParOf" srcId="{AB11DDEE-B62D-D04D-961B-9B3C706F8016}" destId="{06A9F032-2ADF-CF47-A76A-C810E5D6BE9D}" srcOrd="0" destOrd="0" presId="urn:microsoft.com/office/officeart/2005/8/layout/vList2"/>
    <dgm:cxn modelId="{6AC116AD-C16C-E44E-AEF1-AC11266168B4}" type="presParOf" srcId="{AB11DDEE-B62D-D04D-961B-9B3C706F8016}" destId="{F60D69AA-E400-DF4C-8FAF-31067077B677}" srcOrd="1" destOrd="0" presId="urn:microsoft.com/office/officeart/2005/8/layout/vList2"/>
    <dgm:cxn modelId="{10C63C43-3552-A945-A818-C2DB732C4B20}" type="presParOf" srcId="{AB11DDEE-B62D-D04D-961B-9B3C706F8016}" destId="{BF6A58C2-FC04-2441-B275-1F199AC8E62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B6A729-9163-48FA-9194-CD702B00575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B9768F3-1CE8-4012-B648-7341A90E687E}">
      <dgm:prSet custT="1"/>
      <dgm:spPr/>
      <dgm:t>
        <a:bodyPr/>
        <a:lstStyle/>
        <a:p>
          <a:r>
            <a:rPr lang="en-US" sz="2400" dirty="0"/>
            <a:t>Traditionally, we have the expectation that people, including young adults, show up to us, to our ministries, in our spaces, etc. </a:t>
          </a:r>
        </a:p>
      </dgm:t>
    </dgm:pt>
    <dgm:pt modelId="{B87BDFD2-D8DA-4CE2-ADC5-CFA08B98C795}" type="parTrans" cxnId="{2EBF1A45-2E72-4DE7-8FE0-0ACBAA301AEC}">
      <dgm:prSet/>
      <dgm:spPr/>
      <dgm:t>
        <a:bodyPr/>
        <a:lstStyle/>
        <a:p>
          <a:endParaRPr lang="en-US"/>
        </a:p>
      </dgm:t>
    </dgm:pt>
    <dgm:pt modelId="{55586BF1-BFEE-49A1-A8CD-E19029E7A978}" type="sibTrans" cxnId="{2EBF1A45-2E72-4DE7-8FE0-0ACBAA301AEC}">
      <dgm:prSet/>
      <dgm:spPr/>
      <dgm:t>
        <a:bodyPr/>
        <a:lstStyle/>
        <a:p>
          <a:endParaRPr lang="en-US"/>
        </a:p>
      </dgm:t>
    </dgm:pt>
    <dgm:pt modelId="{727EA53E-5236-4518-96C5-03B5818A908C}">
      <dgm:prSet custT="1"/>
      <dgm:spPr/>
      <dgm:t>
        <a:bodyPr/>
        <a:lstStyle/>
        <a:p>
          <a:r>
            <a:rPr lang="en-US" sz="2400" dirty="0"/>
            <a:t>We may need to consider a new model for ministry with young people if we want them to be a vibrant part of the mission we share</a:t>
          </a:r>
          <a:r>
            <a:rPr lang="en-US" sz="1600" dirty="0"/>
            <a:t>.</a:t>
          </a:r>
        </a:p>
      </dgm:t>
    </dgm:pt>
    <dgm:pt modelId="{8180F7EB-6955-45DB-AEBD-A5E79191249C}" type="parTrans" cxnId="{4311A583-15FA-4E9D-B4BB-7E084F3F438F}">
      <dgm:prSet/>
      <dgm:spPr/>
      <dgm:t>
        <a:bodyPr/>
        <a:lstStyle/>
        <a:p>
          <a:endParaRPr lang="en-US"/>
        </a:p>
      </dgm:t>
    </dgm:pt>
    <dgm:pt modelId="{4E3D2374-C9A6-4ADA-9793-A5A20147E4EF}" type="sibTrans" cxnId="{4311A583-15FA-4E9D-B4BB-7E084F3F438F}">
      <dgm:prSet/>
      <dgm:spPr/>
      <dgm:t>
        <a:bodyPr/>
        <a:lstStyle/>
        <a:p>
          <a:endParaRPr lang="en-US"/>
        </a:p>
      </dgm:t>
    </dgm:pt>
    <dgm:pt modelId="{F552D318-9E6B-45BD-948E-096AD029A712}">
      <dgm:prSet custT="1"/>
      <dgm:spPr/>
      <dgm:t>
        <a:bodyPr/>
        <a:lstStyle/>
        <a:p>
          <a:r>
            <a:rPr lang="en-US" sz="2400" dirty="0"/>
            <a:t>What might change if we reevaluate our current models, and, instead show up in their lives?</a:t>
          </a:r>
        </a:p>
      </dgm:t>
    </dgm:pt>
    <dgm:pt modelId="{3DBED4EF-E975-4497-AA36-995190DF6D63}" type="parTrans" cxnId="{DB74E2AE-4778-4193-88B4-47D437E44005}">
      <dgm:prSet/>
      <dgm:spPr/>
      <dgm:t>
        <a:bodyPr/>
        <a:lstStyle/>
        <a:p>
          <a:endParaRPr lang="en-US"/>
        </a:p>
      </dgm:t>
    </dgm:pt>
    <dgm:pt modelId="{6157863F-21C3-4A5A-9F10-32B9CACD62E6}" type="sibTrans" cxnId="{DB74E2AE-4778-4193-88B4-47D437E44005}">
      <dgm:prSet/>
      <dgm:spPr/>
      <dgm:t>
        <a:bodyPr/>
        <a:lstStyle/>
        <a:p>
          <a:endParaRPr lang="en-US"/>
        </a:p>
      </dgm:t>
    </dgm:pt>
    <dgm:pt modelId="{413CD6EF-3736-4B48-9530-E4AB9534C837}" type="pres">
      <dgm:prSet presAssocID="{0BB6A729-9163-48FA-9194-CD702B00575B}" presName="hierChild1" presStyleCnt="0">
        <dgm:presLayoutVars>
          <dgm:chPref val="1"/>
          <dgm:dir/>
          <dgm:animOne val="branch"/>
          <dgm:animLvl val="lvl"/>
          <dgm:resizeHandles/>
        </dgm:presLayoutVars>
      </dgm:prSet>
      <dgm:spPr/>
    </dgm:pt>
    <dgm:pt modelId="{E35405C1-4EDF-DF43-A175-A5FA7450C774}" type="pres">
      <dgm:prSet presAssocID="{AB9768F3-1CE8-4012-B648-7341A90E687E}" presName="hierRoot1" presStyleCnt="0"/>
      <dgm:spPr/>
    </dgm:pt>
    <dgm:pt modelId="{CF95607D-9730-E142-9DCE-FEA47DA05B93}" type="pres">
      <dgm:prSet presAssocID="{AB9768F3-1CE8-4012-B648-7341A90E687E}" presName="composite" presStyleCnt="0"/>
      <dgm:spPr/>
    </dgm:pt>
    <dgm:pt modelId="{4C661F68-B308-674D-AC5C-9933F3B230F3}" type="pres">
      <dgm:prSet presAssocID="{AB9768F3-1CE8-4012-B648-7341A90E687E}" presName="background" presStyleLbl="node0" presStyleIdx="0" presStyleCnt="3"/>
      <dgm:spPr/>
    </dgm:pt>
    <dgm:pt modelId="{831CE81F-37DA-BC46-B4CB-9D7522395B57}" type="pres">
      <dgm:prSet presAssocID="{AB9768F3-1CE8-4012-B648-7341A90E687E}" presName="text" presStyleLbl="fgAcc0" presStyleIdx="0" presStyleCnt="3" custScaleY="211582">
        <dgm:presLayoutVars>
          <dgm:chPref val="3"/>
        </dgm:presLayoutVars>
      </dgm:prSet>
      <dgm:spPr/>
    </dgm:pt>
    <dgm:pt modelId="{8A9F3112-4CC6-2244-9357-BEF798F76AAF}" type="pres">
      <dgm:prSet presAssocID="{AB9768F3-1CE8-4012-B648-7341A90E687E}" presName="hierChild2" presStyleCnt="0"/>
      <dgm:spPr/>
    </dgm:pt>
    <dgm:pt modelId="{DFAC9160-237B-6941-9EE1-539A3F9DFC7C}" type="pres">
      <dgm:prSet presAssocID="{727EA53E-5236-4518-96C5-03B5818A908C}" presName="hierRoot1" presStyleCnt="0"/>
      <dgm:spPr/>
    </dgm:pt>
    <dgm:pt modelId="{5551EFD0-11FF-A74B-9B69-4F1294D73378}" type="pres">
      <dgm:prSet presAssocID="{727EA53E-5236-4518-96C5-03B5818A908C}" presName="composite" presStyleCnt="0"/>
      <dgm:spPr/>
    </dgm:pt>
    <dgm:pt modelId="{46D6E765-9BC8-674E-BA85-F0BDBC7F6AE9}" type="pres">
      <dgm:prSet presAssocID="{727EA53E-5236-4518-96C5-03B5818A908C}" presName="background" presStyleLbl="node0" presStyleIdx="1" presStyleCnt="3"/>
      <dgm:spPr/>
    </dgm:pt>
    <dgm:pt modelId="{F99B53C6-6F86-454E-A843-5390CA4D9E7A}" type="pres">
      <dgm:prSet presAssocID="{727EA53E-5236-4518-96C5-03B5818A908C}" presName="text" presStyleLbl="fgAcc0" presStyleIdx="1" presStyleCnt="3" custScaleY="216984">
        <dgm:presLayoutVars>
          <dgm:chPref val="3"/>
        </dgm:presLayoutVars>
      </dgm:prSet>
      <dgm:spPr/>
    </dgm:pt>
    <dgm:pt modelId="{BFBB79B4-CD7C-B048-99F5-D54FCFAFE171}" type="pres">
      <dgm:prSet presAssocID="{727EA53E-5236-4518-96C5-03B5818A908C}" presName="hierChild2" presStyleCnt="0"/>
      <dgm:spPr/>
    </dgm:pt>
    <dgm:pt modelId="{0D29CBDB-1593-354E-AB12-AE4C91BB0A8C}" type="pres">
      <dgm:prSet presAssocID="{F552D318-9E6B-45BD-948E-096AD029A712}" presName="hierRoot1" presStyleCnt="0"/>
      <dgm:spPr/>
    </dgm:pt>
    <dgm:pt modelId="{A26DAE18-C2A4-F146-8DE4-4BF75E25BCD9}" type="pres">
      <dgm:prSet presAssocID="{F552D318-9E6B-45BD-948E-096AD029A712}" presName="composite" presStyleCnt="0"/>
      <dgm:spPr/>
    </dgm:pt>
    <dgm:pt modelId="{E1390ACB-D7DA-2644-90FE-07FAD6432DA3}" type="pres">
      <dgm:prSet presAssocID="{F552D318-9E6B-45BD-948E-096AD029A712}" presName="background" presStyleLbl="node0" presStyleIdx="2" presStyleCnt="3"/>
      <dgm:spPr/>
    </dgm:pt>
    <dgm:pt modelId="{002A7688-593F-454D-943D-28A97D3F1FFB}" type="pres">
      <dgm:prSet presAssocID="{F552D318-9E6B-45BD-948E-096AD029A712}" presName="text" presStyleLbl="fgAcc0" presStyleIdx="2" presStyleCnt="3" custScaleY="216459">
        <dgm:presLayoutVars>
          <dgm:chPref val="3"/>
        </dgm:presLayoutVars>
      </dgm:prSet>
      <dgm:spPr/>
    </dgm:pt>
    <dgm:pt modelId="{174C91FC-679A-6641-973D-7B3BF13EB7A6}" type="pres">
      <dgm:prSet presAssocID="{F552D318-9E6B-45BD-948E-096AD029A712}" presName="hierChild2" presStyleCnt="0"/>
      <dgm:spPr/>
    </dgm:pt>
  </dgm:ptLst>
  <dgm:cxnLst>
    <dgm:cxn modelId="{2EBF1A45-2E72-4DE7-8FE0-0ACBAA301AEC}" srcId="{0BB6A729-9163-48FA-9194-CD702B00575B}" destId="{AB9768F3-1CE8-4012-B648-7341A90E687E}" srcOrd="0" destOrd="0" parTransId="{B87BDFD2-D8DA-4CE2-ADC5-CFA08B98C795}" sibTransId="{55586BF1-BFEE-49A1-A8CD-E19029E7A978}"/>
    <dgm:cxn modelId="{6083FE6A-4861-5947-98D3-6DFE91E610C4}" type="presOf" srcId="{AB9768F3-1CE8-4012-B648-7341A90E687E}" destId="{831CE81F-37DA-BC46-B4CB-9D7522395B57}" srcOrd="0" destOrd="0" presId="urn:microsoft.com/office/officeart/2005/8/layout/hierarchy1"/>
    <dgm:cxn modelId="{1038BB7E-27A1-DD4E-BB10-A7971CD2243F}" type="presOf" srcId="{0BB6A729-9163-48FA-9194-CD702B00575B}" destId="{413CD6EF-3736-4B48-9530-E4AB9534C837}" srcOrd="0" destOrd="0" presId="urn:microsoft.com/office/officeart/2005/8/layout/hierarchy1"/>
    <dgm:cxn modelId="{16CBFD7F-20AB-BA40-93A5-C5340C740087}" type="presOf" srcId="{727EA53E-5236-4518-96C5-03B5818A908C}" destId="{F99B53C6-6F86-454E-A843-5390CA4D9E7A}" srcOrd="0" destOrd="0" presId="urn:microsoft.com/office/officeart/2005/8/layout/hierarchy1"/>
    <dgm:cxn modelId="{4311A583-15FA-4E9D-B4BB-7E084F3F438F}" srcId="{0BB6A729-9163-48FA-9194-CD702B00575B}" destId="{727EA53E-5236-4518-96C5-03B5818A908C}" srcOrd="1" destOrd="0" parTransId="{8180F7EB-6955-45DB-AEBD-A5E79191249C}" sibTransId="{4E3D2374-C9A6-4ADA-9793-A5A20147E4EF}"/>
    <dgm:cxn modelId="{DB74E2AE-4778-4193-88B4-47D437E44005}" srcId="{0BB6A729-9163-48FA-9194-CD702B00575B}" destId="{F552D318-9E6B-45BD-948E-096AD029A712}" srcOrd="2" destOrd="0" parTransId="{3DBED4EF-E975-4497-AA36-995190DF6D63}" sibTransId="{6157863F-21C3-4A5A-9F10-32B9CACD62E6}"/>
    <dgm:cxn modelId="{4324AEFE-BACB-0B42-9678-D7FE60472872}" type="presOf" srcId="{F552D318-9E6B-45BD-948E-096AD029A712}" destId="{002A7688-593F-454D-943D-28A97D3F1FFB}" srcOrd="0" destOrd="0" presId="urn:microsoft.com/office/officeart/2005/8/layout/hierarchy1"/>
    <dgm:cxn modelId="{B813028A-7E12-0E4B-9280-C9BC5C667932}" type="presParOf" srcId="{413CD6EF-3736-4B48-9530-E4AB9534C837}" destId="{E35405C1-4EDF-DF43-A175-A5FA7450C774}" srcOrd="0" destOrd="0" presId="urn:microsoft.com/office/officeart/2005/8/layout/hierarchy1"/>
    <dgm:cxn modelId="{6B6EA6ED-9D65-804E-AB1C-B0A05BCFC92F}" type="presParOf" srcId="{E35405C1-4EDF-DF43-A175-A5FA7450C774}" destId="{CF95607D-9730-E142-9DCE-FEA47DA05B93}" srcOrd="0" destOrd="0" presId="urn:microsoft.com/office/officeart/2005/8/layout/hierarchy1"/>
    <dgm:cxn modelId="{36005E32-4F78-2147-9B84-7B01EED56424}" type="presParOf" srcId="{CF95607D-9730-E142-9DCE-FEA47DA05B93}" destId="{4C661F68-B308-674D-AC5C-9933F3B230F3}" srcOrd="0" destOrd="0" presId="urn:microsoft.com/office/officeart/2005/8/layout/hierarchy1"/>
    <dgm:cxn modelId="{38A2C16E-991A-2E41-8CDF-C16578107B6A}" type="presParOf" srcId="{CF95607D-9730-E142-9DCE-FEA47DA05B93}" destId="{831CE81F-37DA-BC46-B4CB-9D7522395B57}" srcOrd="1" destOrd="0" presId="urn:microsoft.com/office/officeart/2005/8/layout/hierarchy1"/>
    <dgm:cxn modelId="{AEB25273-6F4A-3141-BE59-153D045FD4EE}" type="presParOf" srcId="{E35405C1-4EDF-DF43-A175-A5FA7450C774}" destId="{8A9F3112-4CC6-2244-9357-BEF798F76AAF}" srcOrd="1" destOrd="0" presId="urn:microsoft.com/office/officeart/2005/8/layout/hierarchy1"/>
    <dgm:cxn modelId="{29D075E2-1A51-CC4D-95B2-C308A7EF291D}" type="presParOf" srcId="{413CD6EF-3736-4B48-9530-E4AB9534C837}" destId="{DFAC9160-237B-6941-9EE1-539A3F9DFC7C}" srcOrd="1" destOrd="0" presId="urn:microsoft.com/office/officeart/2005/8/layout/hierarchy1"/>
    <dgm:cxn modelId="{61C45E77-712D-7D44-AF2C-084FD3023F7C}" type="presParOf" srcId="{DFAC9160-237B-6941-9EE1-539A3F9DFC7C}" destId="{5551EFD0-11FF-A74B-9B69-4F1294D73378}" srcOrd="0" destOrd="0" presId="urn:microsoft.com/office/officeart/2005/8/layout/hierarchy1"/>
    <dgm:cxn modelId="{0109C07A-588A-D841-B690-7EA6C352021C}" type="presParOf" srcId="{5551EFD0-11FF-A74B-9B69-4F1294D73378}" destId="{46D6E765-9BC8-674E-BA85-F0BDBC7F6AE9}" srcOrd="0" destOrd="0" presId="urn:microsoft.com/office/officeart/2005/8/layout/hierarchy1"/>
    <dgm:cxn modelId="{E7F73C53-E9B0-734D-A0AC-9D203BDDAFA9}" type="presParOf" srcId="{5551EFD0-11FF-A74B-9B69-4F1294D73378}" destId="{F99B53C6-6F86-454E-A843-5390CA4D9E7A}" srcOrd="1" destOrd="0" presId="urn:microsoft.com/office/officeart/2005/8/layout/hierarchy1"/>
    <dgm:cxn modelId="{DA59F8A1-1F7C-874A-A991-A7A80F79A3B3}" type="presParOf" srcId="{DFAC9160-237B-6941-9EE1-539A3F9DFC7C}" destId="{BFBB79B4-CD7C-B048-99F5-D54FCFAFE171}" srcOrd="1" destOrd="0" presId="urn:microsoft.com/office/officeart/2005/8/layout/hierarchy1"/>
    <dgm:cxn modelId="{49E3E8D3-7CF7-BA40-B31E-4004DF339514}" type="presParOf" srcId="{413CD6EF-3736-4B48-9530-E4AB9534C837}" destId="{0D29CBDB-1593-354E-AB12-AE4C91BB0A8C}" srcOrd="2" destOrd="0" presId="urn:microsoft.com/office/officeart/2005/8/layout/hierarchy1"/>
    <dgm:cxn modelId="{B37DD548-43BE-5143-AED1-1FAE76795DEA}" type="presParOf" srcId="{0D29CBDB-1593-354E-AB12-AE4C91BB0A8C}" destId="{A26DAE18-C2A4-F146-8DE4-4BF75E25BCD9}" srcOrd="0" destOrd="0" presId="urn:microsoft.com/office/officeart/2005/8/layout/hierarchy1"/>
    <dgm:cxn modelId="{2775AD2F-B1EB-474D-BCA7-1186A8C78E1E}" type="presParOf" srcId="{A26DAE18-C2A4-F146-8DE4-4BF75E25BCD9}" destId="{E1390ACB-D7DA-2644-90FE-07FAD6432DA3}" srcOrd="0" destOrd="0" presId="urn:microsoft.com/office/officeart/2005/8/layout/hierarchy1"/>
    <dgm:cxn modelId="{9E120C6D-86BE-244F-9167-31FD60950E71}" type="presParOf" srcId="{A26DAE18-C2A4-F146-8DE4-4BF75E25BCD9}" destId="{002A7688-593F-454D-943D-28A97D3F1FFB}" srcOrd="1" destOrd="0" presId="urn:microsoft.com/office/officeart/2005/8/layout/hierarchy1"/>
    <dgm:cxn modelId="{19A34E77-5419-654D-B0DD-7F9D58D6E7D8}" type="presParOf" srcId="{0D29CBDB-1593-354E-AB12-AE4C91BB0A8C}" destId="{174C91FC-679A-6641-973D-7B3BF13EB7A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6DD5A2-421F-4F8B-801B-7C5FA3856BE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41E7A4-0DA5-40DA-B4E5-D9B5C8567494}">
      <dgm:prSet/>
      <dgm:spPr/>
      <dgm:t>
        <a:bodyPr/>
        <a:lstStyle/>
        <a:p>
          <a:r>
            <a:rPr lang="en-US" dirty="0"/>
            <a:t>This helps young people regain their footing when things are unstable,  uncertain, or confusing.</a:t>
          </a:r>
        </a:p>
      </dgm:t>
    </dgm:pt>
    <dgm:pt modelId="{AD84D42E-ABF9-4C91-8124-1D5DB0409E48}" type="parTrans" cxnId="{AF39F255-72F9-4F68-A675-258B3653E4B2}">
      <dgm:prSet/>
      <dgm:spPr/>
      <dgm:t>
        <a:bodyPr/>
        <a:lstStyle/>
        <a:p>
          <a:endParaRPr lang="en-US"/>
        </a:p>
      </dgm:t>
    </dgm:pt>
    <dgm:pt modelId="{EDAD7338-F44B-442E-93D1-96C7DAE9E337}" type="sibTrans" cxnId="{AF39F255-72F9-4F68-A675-258B3653E4B2}">
      <dgm:prSet/>
      <dgm:spPr/>
      <dgm:t>
        <a:bodyPr/>
        <a:lstStyle/>
        <a:p>
          <a:endParaRPr lang="en-US"/>
        </a:p>
      </dgm:t>
    </dgm:pt>
    <dgm:pt modelId="{4D984D9F-0A27-4E52-AB40-21B9FF84FCF5}">
      <dgm:prSet/>
      <dgm:spPr/>
      <dgm:t>
        <a:bodyPr/>
        <a:lstStyle/>
        <a:p>
          <a:r>
            <a:rPr lang="en-US"/>
            <a:t>Basic psychology tells us that if we don’t feel safe, we are unable to adequately process emotion.</a:t>
          </a:r>
        </a:p>
      </dgm:t>
    </dgm:pt>
    <dgm:pt modelId="{7C2E647E-C283-47A4-93E3-4673EB09CE4A}" type="parTrans" cxnId="{4F454454-B6B0-49B8-B51C-751239A10B05}">
      <dgm:prSet/>
      <dgm:spPr/>
      <dgm:t>
        <a:bodyPr/>
        <a:lstStyle/>
        <a:p>
          <a:endParaRPr lang="en-US"/>
        </a:p>
      </dgm:t>
    </dgm:pt>
    <dgm:pt modelId="{50C1676A-A5DB-4883-AC84-8B83835F1366}" type="sibTrans" cxnId="{4F454454-B6B0-49B8-B51C-751239A10B05}">
      <dgm:prSet/>
      <dgm:spPr/>
      <dgm:t>
        <a:bodyPr/>
        <a:lstStyle/>
        <a:p>
          <a:endParaRPr lang="en-US"/>
        </a:p>
      </dgm:t>
    </dgm:pt>
    <dgm:pt modelId="{FBAC1D32-DF55-4BB8-B66E-E9C55CC38312}">
      <dgm:prSet/>
      <dgm:spPr/>
      <dgm:t>
        <a:bodyPr/>
        <a:lstStyle/>
        <a:p>
          <a:r>
            <a:rPr lang="en-US"/>
            <a:t>74% of young people say they hope to feel safe again when the pandemic is over</a:t>
          </a:r>
        </a:p>
      </dgm:t>
    </dgm:pt>
    <dgm:pt modelId="{1D49748A-DB8A-49D6-9C9E-7DD9A440E25B}" type="parTrans" cxnId="{A6306AF7-72F0-4ABB-8434-A98EF8AAB1B5}">
      <dgm:prSet/>
      <dgm:spPr/>
      <dgm:t>
        <a:bodyPr/>
        <a:lstStyle/>
        <a:p>
          <a:endParaRPr lang="en-US"/>
        </a:p>
      </dgm:t>
    </dgm:pt>
    <dgm:pt modelId="{B210E69C-290F-4AD2-BBFF-886AC5A33D12}" type="sibTrans" cxnId="{A6306AF7-72F0-4ABB-8434-A98EF8AAB1B5}">
      <dgm:prSet/>
      <dgm:spPr/>
      <dgm:t>
        <a:bodyPr/>
        <a:lstStyle/>
        <a:p>
          <a:endParaRPr lang="en-US"/>
        </a:p>
      </dgm:t>
    </dgm:pt>
    <dgm:pt modelId="{C6B97482-F357-480F-B77F-1BC27203100A}">
      <dgm:prSet/>
      <dgm:spPr/>
      <dgm:t>
        <a:bodyPr/>
        <a:lstStyle/>
        <a:p>
          <a:r>
            <a:rPr lang="en-US"/>
            <a:t>How can we help young people move from fight/flight/freeze to breathe and be?</a:t>
          </a:r>
        </a:p>
      </dgm:t>
    </dgm:pt>
    <dgm:pt modelId="{F5F38584-9714-4C72-A765-1011FB5290CB}" type="parTrans" cxnId="{BB92AD5B-852A-4A2E-B1EC-ACCE7C094ED4}">
      <dgm:prSet/>
      <dgm:spPr/>
      <dgm:t>
        <a:bodyPr/>
        <a:lstStyle/>
        <a:p>
          <a:endParaRPr lang="en-US"/>
        </a:p>
      </dgm:t>
    </dgm:pt>
    <dgm:pt modelId="{4E1DC0DB-0E08-4D88-9C4B-829BD0C334AE}" type="sibTrans" cxnId="{BB92AD5B-852A-4A2E-B1EC-ACCE7C094ED4}">
      <dgm:prSet/>
      <dgm:spPr/>
      <dgm:t>
        <a:bodyPr/>
        <a:lstStyle/>
        <a:p>
          <a:endParaRPr lang="en-US"/>
        </a:p>
      </dgm:t>
    </dgm:pt>
    <dgm:pt modelId="{CE56A7F5-0D3E-49DC-85C1-605C33329FA0}" type="pres">
      <dgm:prSet presAssocID="{346DD5A2-421F-4F8B-801B-7C5FA3856BE8}" presName="root" presStyleCnt="0">
        <dgm:presLayoutVars>
          <dgm:dir/>
          <dgm:resizeHandles val="exact"/>
        </dgm:presLayoutVars>
      </dgm:prSet>
      <dgm:spPr/>
    </dgm:pt>
    <dgm:pt modelId="{29A7D9D5-A8D1-4E62-BCEB-91E8AF659577}" type="pres">
      <dgm:prSet presAssocID="{346DD5A2-421F-4F8B-801B-7C5FA3856BE8}" presName="container" presStyleCnt="0">
        <dgm:presLayoutVars>
          <dgm:dir/>
          <dgm:resizeHandles val="exact"/>
        </dgm:presLayoutVars>
      </dgm:prSet>
      <dgm:spPr/>
    </dgm:pt>
    <dgm:pt modelId="{9F1060F1-1D04-4874-B683-13AA10869955}" type="pres">
      <dgm:prSet presAssocID="{A441E7A4-0DA5-40DA-B4E5-D9B5C8567494}" presName="compNode" presStyleCnt="0"/>
      <dgm:spPr/>
    </dgm:pt>
    <dgm:pt modelId="{43178F24-421C-4C60-AA31-DD1AD0903305}" type="pres">
      <dgm:prSet presAssocID="{A441E7A4-0DA5-40DA-B4E5-D9B5C8567494}" presName="iconBgRect" presStyleLbl="bgShp" presStyleIdx="0" presStyleCnt="4"/>
      <dgm:spPr/>
    </dgm:pt>
    <dgm:pt modelId="{3A66FE34-A6C9-4EF8-BD04-59A466E9A878}" type="pres">
      <dgm:prSet presAssocID="{A441E7A4-0DA5-40DA-B4E5-D9B5C8567494}" presName="iconRect" presStyleLbl="node1" presStyleIdx="0" presStyleCnt="4" custAng="0" custScaleX="124442" custScaleY="1412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8B0B3FEC-94EF-4427-9367-88A6B4B7472A}" type="pres">
      <dgm:prSet presAssocID="{A441E7A4-0DA5-40DA-B4E5-D9B5C8567494}" presName="spaceRect" presStyleCnt="0"/>
      <dgm:spPr/>
    </dgm:pt>
    <dgm:pt modelId="{9951B5DC-4D3D-44CF-8399-D6B4DDA8DD4F}" type="pres">
      <dgm:prSet presAssocID="{A441E7A4-0DA5-40DA-B4E5-D9B5C8567494}" presName="textRect" presStyleLbl="revTx" presStyleIdx="0" presStyleCnt="4">
        <dgm:presLayoutVars>
          <dgm:chMax val="1"/>
          <dgm:chPref val="1"/>
        </dgm:presLayoutVars>
      </dgm:prSet>
      <dgm:spPr/>
    </dgm:pt>
    <dgm:pt modelId="{51C4320B-DCEB-4E68-9138-33390B1C2B90}" type="pres">
      <dgm:prSet presAssocID="{EDAD7338-F44B-442E-93D1-96C7DAE9E337}" presName="sibTrans" presStyleLbl="sibTrans2D1" presStyleIdx="0" presStyleCnt="0"/>
      <dgm:spPr/>
    </dgm:pt>
    <dgm:pt modelId="{21DF2679-F296-45BB-9ED6-C9EC462E4D9F}" type="pres">
      <dgm:prSet presAssocID="{4D984D9F-0A27-4E52-AB40-21B9FF84FCF5}" presName="compNode" presStyleCnt="0"/>
      <dgm:spPr/>
    </dgm:pt>
    <dgm:pt modelId="{804D5D63-5343-4A83-B5F0-BE0173343071}" type="pres">
      <dgm:prSet presAssocID="{4D984D9F-0A27-4E52-AB40-21B9FF84FCF5}" presName="iconBgRect" presStyleLbl="bgShp" presStyleIdx="1" presStyleCnt="4"/>
      <dgm:spPr/>
    </dgm:pt>
    <dgm:pt modelId="{B81B02B6-B5B3-4D2B-8DC8-E88821952B02}" type="pres">
      <dgm:prSet presAssocID="{4D984D9F-0A27-4E52-AB40-21B9FF84FC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50986620-1784-46DF-B956-69434D1C2AB5}" type="pres">
      <dgm:prSet presAssocID="{4D984D9F-0A27-4E52-AB40-21B9FF84FCF5}" presName="spaceRect" presStyleCnt="0"/>
      <dgm:spPr/>
    </dgm:pt>
    <dgm:pt modelId="{0B548373-3F10-44E1-804C-CFFA4A3EC43B}" type="pres">
      <dgm:prSet presAssocID="{4D984D9F-0A27-4E52-AB40-21B9FF84FCF5}" presName="textRect" presStyleLbl="revTx" presStyleIdx="1" presStyleCnt="4">
        <dgm:presLayoutVars>
          <dgm:chMax val="1"/>
          <dgm:chPref val="1"/>
        </dgm:presLayoutVars>
      </dgm:prSet>
      <dgm:spPr/>
    </dgm:pt>
    <dgm:pt modelId="{BC7FF449-2D78-468A-920C-39E59293703A}" type="pres">
      <dgm:prSet presAssocID="{50C1676A-A5DB-4883-AC84-8B83835F1366}" presName="sibTrans" presStyleLbl="sibTrans2D1" presStyleIdx="0" presStyleCnt="0"/>
      <dgm:spPr/>
    </dgm:pt>
    <dgm:pt modelId="{15581BB7-7324-4050-A4B6-E302DBA3D5B7}" type="pres">
      <dgm:prSet presAssocID="{FBAC1D32-DF55-4BB8-B66E-E9C55CC38312}" presName="compNode" presStyleCnt="0"/>
      <dgm:spPr/>
    </dgm:pt>
    <dgm:pt modelId="{7F04356C-566E-4778-BD27-8A6CC0A3B55A}" type="pres">
      <dgm:prSet presAssocID="{FBAC1D32-DF55-4BB8-B66E-E9C55CC38312}" presName="iconBgRect" presStyleLbl="bgShp" presStyleIdx="2" presStyleCnt="4"/>
      <dgm:spPr/>
    </dgm:pt>
    <dgm:pt modelId="{75861465-966D-423A-A733-D9112DB76FEE}" type="pres">
      <dgm:prSet presAssocID="{FBAC1D32-DF55-4BB8-B66E-E9C55CC383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C7BEC44-448F-419F-A1BA-56B77C3EB55A}" type="pres">
      <dgm:prSet presAssocID="{FBAC1D32-DF55-4BB8-B66E-E9C55CC38312}" presName="spaceRect" presStyleCnt="0"/>
      <dgm:spPr/>
    </dgm:pt>
    <dgm:pt modelId="{429D8A5F-CAAC-43AA-941D-7308FC0E5964}" type="pres">
      <dgm:prSet presAssocID="{FBAC1D32-DF55-4BB8-B66E-E9C55CC38312}" presName="textRect" presStyleLbl="revTx" presStyleIdx="2" presStyleCnt="4">
        <dgm:presLayoutVars>
          <dgm:chMax val="1"/>
          <dgm:chPref val="1"/>
        </dgm:presLayoutVars>
      </dgm:prSet>
      <dgm:spPr/>
    </dgm:pt>
    <dgm:pt modelId="{0812C999-D57F-4D49-BE92-C11347CB81BA}" type="pres">
      <dgm:prSet presAssocID="{B210E69C-290F-4AD2-BBFF-886AC5A33D12}" presName="sibTrans" presStyleLbl="sibTrans2D1" presStyleIdx="0" presStyleCnt="0"/>
      <dgm:spPr/>
    </dgm:pt>
    <dgm:pt modelId="{A7B278D8-3376-4817-819C-91ACF7A1710A}" type="pres">
      <dgm:prSet presAssocID="{C6B97482-F357-480F-B77F-1BC27203100A}" presName="compNode" presStyleCnt="0"/>
      <dgm:spPr/>
    </dgm:pt>
    <dgm:pt modelId="{A41103A0-12A9-4974-A8D0-7015C53620EF}" type="pres">
      <dgm:prSet presAssocID="{C6B97482-F357-480F-B77F-1BC27203100A}" presName="iconBgRect" presStyleLbl="bgShp" presStyleIdx="3" presStyleCnt="4"/>
      <dgm:spPr/>
    </dgm:pt>
    <dgm:pt modelId="{73F73E1E-F5D6-4972-9D7E-5E3A988A7051}" type="pres">
      <dgm:prSet presAssocID="{C6B97482-F357-480F-B77F-1BC27203100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huffle with solid fill"/>
        </a:ext>
      </dgm:extLst>
    </dgm:pt>
    <dgm:pt modelId="{15312C90-896F-47F6-BF1E-04B9B7AE2D21}" type="pres">
      <dgm:prSet presAssocID="{C6B97482-F357-480F-B77F-1BC27203100A}" presName="spaceRect" presStyleCnt="0"/>
      <dgm:spPr/>
    </dgm:pt>
    <dgm:pt modelId="{9DBF2EEB-3418-4C34-BB72-E0FA3D8D17B4}" type="pres">
      <dgm:prSet presAssocID="{C6B97482-F357-480F-B77F-1BC27203100A}" presName="textRect" presStyleLbl="revTx" presStyleIdx="3" presStyleCnt="4">
        <dgm:presLayoutVars>
          <dgm:chMax val="1"/>
          <dgm:chPref val="1"/>
        </dgm:presLayoutVars>
      </dgm:prSet>
      <dgm:spPr/>
    </dgm:pt>
  </dgm:ptLst>
  <dgm:cxnLst>
    <dgm:cxn modelId="{87CFB935-7996-42A4-9B45-5CA5667DFB57}" type="presOf" srcId="{50C1676A-A5DB-4883-AC84-8B83835F1366}" destId="{BC7FF449-2D78-468A-920C-39E59293703A}" srcOrd="0" destOrd="0" presId="urn:microsoft.com/office/officeart/2018/2/layout/IconCircleList"/>
    <dgm:cxn modelId="{A80F7D4F-B711-4F40-BE78-15B90426D0CD}" type="presOf" srcId="{EDAD7338-F44B-442E-93D1-96C7DAE9E337}" destId="{51C4320B-DCEB-4E68-9138-33390B1C2B90}" srcOrd="0" destOrd="0" presId="urn:microsoft.com/office/officeart/2018/2/layout/IconCircleList"/>
    <dgm:cxn modelId="{4F454454-B6B0-49B8-B51C-751239A10B05}" srcId="{346DD5A2-421F-4F8B-801B-7C5FA3856BE8}" destId="{4D984D9F-0A27-4E52-AB40-21B9FF84FCF5}" srcOrd="1" destOrd="0" parTransId="{7C2E647E-C283-47A4-93E3-4673EB09CE4A}" sibTransId="{50C1676A-A5DB-4883-AC84-8B83835F1366}"/>
    <dgm:cxn modelId="{AF39F255-72F9-4F68-A675-258B3653E4B2}" srcId="{346DD5A2-421F-4F8B-801B-7C5FA3856BE8}" destId="{A441E7A4-0DA5-40DA-B4E5-D9B5C8567494}" srcOrd="0" destOrd="0" parTransId="{AD84D42E-ABF9-4C91-8124-1D5DB0409E48}" sibTransId="{EDAD7338-F44B-442E-93D1-96C7DAE9E337}"/>
    <dgm:cxn modelId="{BB92AD5B-852A-4A2E-B1EC-ACCE7C094ED4}" srcId="{346DD5A2-421F-4F8B-801B-7C5FA3856BE8}" destId="{C6B97482-F357-480F-B77F-1BC27203100A}" srcOrd="3" destOrd="0" parTransId="{F5F38584-9714-4C72-A765-1011FB5290CB}" sibTransId="{4E1DC0DB-0E08-4D88-9C4B-829BD0C334AE}"/>
    <dgm:cxn modelId="{EF645D7F-D62D-4A05-8CC9-B0A4F4C24323}" type="presOf" srcId="{FBAC1D32-DF55-4BB8-B66E-E9C55CC38312}" destId="{429D8A5F-CAAC-43AA-941D-7308FC0E5964}" srcOrd="0" destOrd="0" presId="urn:microsoft.com/office/officeart/2018/2/layout/IconCircleList"/>
    <dgm:cxn modelId="{1455B88B-18BD-4704-B8D0-CDFD9874C21A}" type="presOf" srcId="{C6B97482-F357-480F-B77F-1BC27203100A}" destId="{9DBF2EEB-3418-4C34-BB72-E0FA3D8D17B4}" srcOrd="0" destOrd="0" presId="urn:microsoft.com/office/officeart/2018/2/layout/IconCircleList"/>
    <dgm:cxn modelId="{46D1528E-FB81-49D3-AF8B-00828840D547}" type="presOf" srcId="{4D984D9F-0A27-4E52-AB40-21B9FF84FCF5}" destId="{0B548373-3F10-44E1-804C-CFFA4A3EC43B}" srcOrd="0" destOrd="0" presId="urn:microsoft.com/office/officeart/2018/2/layout/IconCircleList"/>
    <dgm:cxn modelId="{045DE49C-029C-41D6-9924-204B073113A0}" type="presOf" srcId="{A441E7A4-0DA5-40DA-B4E5-D9B5C8567494}" destId="{9951B5DC-4D3D-44CF-8399-D6B4DDA8DD4F}" srcOrd="0" destOrd="0" presId="urn:microsoft.com/office/officeart/2018/2/layout/IconCircleList"/>
    <dgm:cxn modelId="{2161BAA0-4FDC-4FF6-9224-D75D64663FE4}" type="presOf" srcId="{B210E69C-290F-4AD2-BBFF-886AC5A33D12}" destId="{0812C999-D57F-4D49-BE92-C11347CB81BA}" srcOrd="0" destOrd="0" presId="urn:microsoft.com/office/officeart/2018/2/layout/IconCircleList"/>
    <dgm:cxn modelId="{890E6EE1-75A0-45F2-88E7-9C816BAD9C93}" type="presOf" srcId="{346DD5A2-421F-4F8B-801B-7C5FA3856BE8}" destId="{CE56A7F5-0D3E-49DC-85C1-605C33329FA0}" srcOrd="0" destOrd="0" presId="urn:microsoft.com/office/officeart/2018/2/layout/IconCircleList"/>
    <dgm:cxn modelId="{A6306AF7-72F0-4ABB-8434-A98EF8AAB1B5}" srcId="{346DD5A2-421F-4F8B-801B-7C5FA3856BE8}" destId="{FBAC1D32-DF55-4BB8-B66E-E9C55CC38312}" srcOrd="2" destOrd="0" parTransId="{1D49748A-DB8A-49D6-9C9E-7DD9A440E25B}" sibTransId="{B210E69C-290F-4AD2-BBFF-886AC5A33D12}"/>
    <dgm:cxn modelId="{10A60F05-C953-4A96-B23F-B6E030CA4737}" type="presParOf" srcId="{CE56A7F5-0D3E-49DC-85C1-605C33329FA0}" destId="{29A7D9D5-A8D1-4E62-BCEB-91E8AF659577}" srcOrd="0" destOrd="0" presId="urn:microsoft.com/office/officeart/2018/2/layout/IconCircleList"/>
    <dgm:cxn modelId="{33AC7C87-8623-4881-BCBD-850DA6CBB37E}" type="presParOf" srcId="{29A7D9D5-A8D1-4E62-BCEB-91E8AF659577}" destId="{9F1060F1-1D04-4874-B683-13AA10869955}" srcOrd="0" destOrd="0" presId="urn:microsoft.com/office/officeart/2018/2/layout/IconCircleList"/>
    <dgm:cxn modelId="{6CDAF795-066C-406C-BD2B-67D10DBDBD52}" type="presParOf" srcId="{9F1060F1-1D04-4874-B683-13AA10869955}" destId="{43178F24-421C-4C60-AA31-DD1AD0903305}" srcOrd="0" destOrd="0" presId="urn:microsoft.com/office/officeart/2018/2/layout/IconCircleList"/>
    <dgm:cxn modelId="{A669581A-152E-43E6-9A6A-344ED16885EA}" type="presParOf" srcId="{9F1060F1-1D04-4874-B683-13AA10869955}" destId="{3A66FE34-A6C9-4EF8-BD04-59A466E9A878}" srcOrd="1" destOrd="0" presId="urn:microsoft.com/office/officeart/2018/2/layout/IconCircleList"/>
    <dgm:cxn modelId="{C08253B3-6832-4B85-A825-A8169DDFC87D}" type="presParOf" srcId="{9F1060F1-1D04-4874-B683-13AA10869955}" destId="{8B0B3FEC-94EF-4427-9367-88A6B4B7472A}" srcOrd="2" destOrd="0" presId="urn:microsoft.com/office/officeart/2018/2/layout/IconCircleList"/>
    <dgm:cxn modelId="{ED542738-B277-4C6C-A48E-4E79E14E77C9}" type="presParOf" srcId="{9F1060F1-1D04-4874-B683-13AA10869955}" destId="{9951B5DC-4D3D-44CF-8399-D6B4DDA8DD4F}" srcOrd="3" destOrd="0" presId="urn:microsoft.com/office/officeart/2018/2/layout/IconCircleList"/>
    <dgm:cxn modelId="{3A322FEA-F32D-4004-9CE1-DE553E7C7036}" type="presParOf" srcId="{29A7D9D5-A8D1-4E62-BCEB-91E8AF659577}" destId="{51C4320B-DCEB-4E68-9138-33390B1C2B90}" srcOrd="1" destOrd="0" presId="urn:microsoft.com/office/officeart/2018/2/layout/IconCircleList"/>
    <dgm:cxn modelId="{DB1C8757-E073-486E-A001-DEAEEAEFE78A}" type="presParOf" srcId="{29A7D9D5-A8D1-4E62-BCEB-91E8AF659577}" destId="{21DF2679-F296-45BB-9ED6-C9EC462E4D9F}" srcOrd="2" destOrd="0" presId="urn:microsoft.com/office/officeart/2018/2/layout/IconCircleList"/>
    <dgm:cxn modelId="{295019B3-48E1-40F9-9D17-46D655FDB7A5}" type="presParOf" srcId="{21DF2679-F296-45BB-9ED6-C9EC462E4D9F}" destId="{804D5D63-5343-4A83-B5F0-BE0173343071}" srcOrd="0" destOrd="0" presId="urn:microsoft.com/office/officeart/2018/2/layout/IconCircleList"/>
    <dgm:cxn modelId="{31E93E6F-7FBD-428D-ACAA-C79971F9D72D}" type="presParOf" srcId="{21DF2679-F296-45BB-9ED6-C9EC462E4D9F}" destId="{B81B02B6-B5B3-4D2B-8DC8-E88821952B02}" srcOrd="1" destOrd="0" presId="urn:microsoft.com/office/officeart/2018/2/layout/IconCircleList"/>
    <dgm:cxn modelId="{CCA59532-3F19-422B-A063-8C854C002038}" type="presParOf" srcId="{21DF2679-F296-45BB-9ED6-C9EC462E4D9F}" destId="{50986620-1784-46DF-B956-69434D1C2AB5}" srcOrd="2" destOrd="0" presId="urn:microsoft.com/office/officeart/2018/2/layout/IconCircleList"/>
    <dgm:cxn modelId="{0BD8D084-7DEF-40F1-B908-9497F9E3DFDC}" type="presParOf" srcId="{21DF2679-F296-45BB-9ED6-C9EC462E4D9F}" destId="{0B548373-3F10-44E1-804C-CFFA4A3EC43B}" srcOrd="3" destOrd="0" presId="urn:microsoft.com/office/officeart/2018/2/layout/IconCircleList"/>
    <dgm:cxn modelId="{A679B3D7-B428-4620-9C61-08E546F02BDD}" type="presParOf" srcId="{29A7D9D5-A8D1-4E62-BCEB-91E8AF659577}" destId="{BC7FF449-2D78-468A-920C-39E59293703A}" srcOrd="3" destOrd="0" presId="urn:microsoft.com/office/officeart/2018/2/layout/IconCircleList"/>
    <dgm:cxn modelId="{825FB537-F2A4-4D4E-9631-DF1FC12C4F9D}" type="presParOf" srcId="{29A7D9D5-A8D1-4E62-BCEB-91E8AF659577}" destId="{15581BB7-7324-4050-A4B6-E302DBA3D5B7}" srcOrd="4" destOrd="0" presId="urn:microsoft.com/office/officeart/2018/2/layout/IconCircleList"/>
    <dgm:cxn modelId="{AD57687A-77AE-4DBA-96A5-DB09E9B5A6E6}" type="presParOf" srcId="{15581BB7-7324-4050-A4B6-E302DBA3D5B7}" destId="{7F04356C-566E-4778-BD27-8A6CC0A3B55A}" srcOrd="0" destOrd="0" presId="urn:microsoft.com/office/officeart/2018/2/layout/IconCircleList"/>
    <dgm:cxn modelId="{CDD5436F-AC4F-4A7F-A515-90C49A3896A0}" type="presParOf" srcId="{15581BB7-7324-4050-A4B6-E302DBA3D5B7}" destId="{75861465-966D-423A-A733-D9112DB76FEE}" srcOrd="1" destOrd="0" presId="urn:microsoft.com/office/officeart/2018/2/layout/IconCircleList"/>
    <dgm:cxn modelId="{9B940E56-A997-4ABD-B67D-138315676DDB}" type="presParOf" srcId="{15581BB7-7324-4050-A4B6-E302DBA3D5B7}" destId="{6C7BEC44-448F-419F-A1BA-56B77C3EB55A}" srcOrd="2" destOrd="0" presId="urn:microsoft.com/office/officeart/2018/2/layout/IconCircleList"/>
    <dgm:cxn modelId="{D13553C5-9190-4606-A66D-974872DEA977}" type="presParOf" srcId="{15581BB7-7324-4050-A4B6-E302DBA3D5B7}" destId="{429D8A5F-CAAC-43AA-941D-7308FC0E5964}" srcOrd="3" destOrd="0" presId="urn:microsoft.com/office/officeart/2018/2/layout/IconCircleList"/>
    <dgm:cxn modelId="{D9F4E364-E55F-4873-8765-07F571C53237}" type="presParOf" srcId="{29A7D9D5-A8D1-4E62-BCEB-91E8AF659577}" destId="{0812C999-D57F-4D49-BE92-C11347CB81BA}" srcOrd="5" destOrd="0" presId="urn:microsoft.com/office/officeart/2018/2/layout/IconCircleList"/>
    <dgm:cxn modelId="{FEF97C23-5B48-41A4-8205-2FA70D2FE8B4}" type="presParOf" srcId="{29A7D9D5-A8D1-4E62-BCEB-91E8AF659577}" destId="{A7B278D8-3376-4817-819C-91ACF7A1710A}" srcOrd="6" destOrd="0" presId="urn:microsoft.com/office/officeart/2018/2/layout/IconCircleList"/>
    <dgm:cxn modelId="{E9C9EAA1-3EA9-4876-945C-8CAF084F4B67}" type="presParOf" srcId="{A7B278D8-3376-4817-819C-91ACF7A1710A}" destId="{A41103A0-12A9-4974-A8D0-7015C53620EF}" srcOrd="0" destOrd="0" presId="urn:microsoft.com/office/officeart/2018/2/layout/IconCircleList"/>
    <dgm:cxn modelId="{5A8A6767-295E-4729-A721-D791722AF15A}" type="presParOf" srcId="{A7B278D8-3376-4817-819C-91ACF7A1710A}" destId="{73F73E1E-F5D6-4972-9D7E-5E3A988A7051}" srcOrd="1" destOrd="0" presId="urn:microsoft.com/office/officeart/2018/2/layout/IconCircleList"/>
    <dgm:cxn modelId="{0BF9104F-AF0A-4F38-AC7B-341421C9F8CA}" type="presParOf" srcId="{A7B278D8-3376-4817-819C-91ACF7A1710A}" destId="{15312C90-896F-47F6-BF1E-04B9B7AE2D21}" srcOrd="2" destOrd="0" presId="urn:microsoft.com/office/officeart/2018/2/layout/IconCircleList"/>
    <dgm:cxn modelId="{8A3E30DC-5C33-4374-9EA7-52B4549F309D}" type="presParOf" srcId="{A7B278D8-3376-4817-819C-91ACF7A1710A}" destId="{9DBF2EEB-3418-4C34-BB72-E0FA3D8D17B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52474B-5B89-4E12-A16D-8DE4BA88CE1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B21342-5E87-46D6-BAA8-B3E95876806F}">
      <dgm:prSet custT="1"/>
      <dgm:spPr/>
      <dgm:t>
        <a:bodyPr/>
        <a:lstStyle/>
        <a:p>
          <a:pPr>
            <a:defRPr cap="all"/>
          </a:pPr>
          <a:r>
            <a:rPr lang="en-US" sz="1600" dirty="0"/>
            <a:t>57% of young people expect that a lot will be different post-pandemic, in mostly disappointing ways</a:t>
          </a:r>
        </a:p>
      </dgm:t>
    </dgm:pt>
    <dgm:pt modelId="{A0A1011D-1B55-4187-BB7E-8D2F256D5FCF}" type="parTrans" cxnId="{AA137485-190C-4E99-B0EF-C3DDBB851810}">
      <dgm:prSet/>
      <dgm:spPr/>
      <dgm:t>
        <a:bodyPr/>
        <a:lstStyle/>
        <a:p>
          <a:endParaRPr lang="en-US"/>
        </a:p>
      </dgm:t>
    </dgm:pt>
    <dgm:pt modelId="{8C3BAF73-EE08-4230-8D29-93D8B34E0C84}" type="sibTrans" cxnId="{AA137485-190C-4E99-B0EF-C3DDBB851810}">
      <dgm:prSet/>
      <dgm:spPr/>
      <dgm:t>
        <a:bodyPr/>
        <a:lstStyle/>
        <a:p>
          <a:endParaRPr lang="en-US"/>
        </a:p>
      </dgm:t>
    </dgm:pt>
    <dgm:pt modelId="{7DCDE9B5-2F2E-483F-BE59-21CEA988BCC8}">
      <dgm:prSet/>
      <dgm:spPr/>
      <dgm:t>
        <a:bodyPr/>
        <a:lstStyle/>
        <a:p>
          <a:pPr>
            <a:defRPr cap="all"/>
          </a:pPr>
          <a:r>
            <a:rPr lang="en-US" dirty="0"/>
            <a:t>What skills did you discover about yourself during the pandemic?</a:t>
          </a:r>
        </a:p>
      </dgm:t>
    </dgm:pt>
    <dgm:pt modelId="{65E398C7-8075-49FD-9096-D0589FEB5B9A}" type="parTrans" cxnId="{16017BD4-2A8D-478B-911D-06ABDD61454B}">
      <dgm:prSet/>
      <dgm:spPr/>
      <dgm:t>
        <a:bodyPr/>
        <a:lstStyle/>
        <a:p>
          <a:endParaRPr lang="en-US"/>
        </a:p>
      </dgm:t>
    </dgm:pt>
    <dgm:pt modelId="{41F8D818-2F2C-46DF-A490-1EE57E6EABD5}" type="sibTrans" cxnId="{16017BD4-2A8D-478B-911D-06ABDD61454B}">
      <dgm:prSet/>
      <dgm:spPr/>
      <dgm:t>
        <a:bodyPr/>
        <a:lstStyle/>
        <a:p>
          <a:endParaRPr lang="en-US"/>
        </a:p>
      </dgm:t>
    </dgm:pt>
    <dgm:pt modelId="{A67F3F61-7EB0-40A3-A371-075184A069EF}">
      <dgm:prSet/>
      <dgm:spPr/>
      <dgm:t>
        <a:bodyPr/>
        <a:lstStyle/>
        <a:p>
          <a:pPr>
            <a:defRPr cap="all"/>
          </a:pPr>
          <a:r>
            <a:rPr lang="en-US" dirty="0"/>
            <a:t>What surprised you about about your own inner strength?</a:t>
          </a:r>
        </a:p>
      </dgm:t>
    </dgm:pt>
    <dgm:pt modelId="{A539C8FE-FF22-4646-BD60-DA677E7FC62C}" type="parTrans" cxnId="{10CE2A76-D51B-48FA-B3E7-D83BD769CFCB}">
      <dgm:prSet/>
      <dgm:spPr/>
      <dgm:t>
        <a:bodyPr/>
        <a:lstStyle/>
        <a:p>
          <a:endParaRPr lang="en-US"/>
        </a:p>
      </dgm:t>
    </dgm:pt>
    <dgm:pt modelId="{38793FA3-AEB4-421F-BDDC-FAC055EB920D}" type="sibTrans" cxnId="{10CE2A76-D51B-48FA-B3E7-D83BD769CFCB}">
      <dgm:prSet/>
      <dgm:spPr/>
      <dgm:t>
        <a:bodyPr/>
        <a:lstStyle/>
        <a:p>
          <a:endParaRPr lang="en-US"/>
        </a:p>
      </dgm:t>
    </dgm:pt>
    <dgm:pt modelId="{C28036D5-221B-4A44-91DC-8A3055A0FEEF}" type="pres">
      <dgm:prSet presAssocID="{E552474B-5B89-4E12-A16D-8DE4BA88CE1D}" presName="root" presStyleCnt="0">
        <dgm:presLayoutVars>
          <dgm:dir/>
          <dgm:resizeHandles val="exact"/>
        </dgm:presLayoutVars>
      </dgm:prSet>
      <dgm:spPr/>
    </dgm:pt>
    <dgm:pt modelId="{410838A3-7A93-48DD-8DA2-E5FEC4843E30}" type="pres">
      <dgm:prSet presAssocID="{3EB21342-5E87-46D6-BAA8-B3E95876806F}" presName="compNode" presStyleCnt="0"/>
      <dgm:spPr/>
    </dgm:pt>
    <dgm:pt modelId="{0519EAD4-785C-4626-8256-EE632AE65711}" type="pres">
      <dgm:prSet presAssocID="{3EB21342-5E87-46D6-BAA8-B3E95876806F}" presName="iconBgRect" presStyleLbl="bgShp" presStyleIdx="0" presStyleCnt="3"/>
      <dgm:spPr/>
    </dgm:pt>
    <dgm:pt modelId="{BAE07497-3F35-4548-BDF2-527A6D42C6DF}" type="pres">
      <dgm:prSet presAssocID="{3EB21342-5E87-46D6-BAA8-B3E95876806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hought bubble with solid fill"/>
        </a:ext>
      </dgm:extLst>
    </dgm:pt>
    <dgm:pt modelId="{6552C319-E0CB-424D-BEAC-88204AE77FFE}" type="pres">
      <dgm:prSet presAssocID="{3EB21342-5E87-46D6-BAA8-B3E95876806F}" presName="spaceRect" presStyleCnt="0"/>
      <dgm:spPr/>
    </dgm:pt>
    <dgm:pt modelId="{C5378D9F-2802-45DD-BD95-F167DB05606C}" type="pres">
      <dgm:prSet presAssocID="{3EB21342-5E87-46D6-BAA8-B3E95876806F}" presName="textRect" presStyleLbl="revTx" presStyleIdx="0" presStyleCnt="3" custScaleY="166704">
        <dgm:presLayoutVars>
          <dgm:chMax val="1"/>
          <dgm:chPref val="1"/>
        </dgm:presLayoutVars>
      </dgm:prSet>
      <dgm:spPr/>
    </dgm:pt>
    <dgm:pt modelId="{FCC665D7-24AE-406A-95BA-DA55FE577265}" type="pres">
      <dgm:prSet presAssocID="{8C3BAF73-EE08-4230-8D29-93D8B34E0C84}" presName="sibTrans" presStyleCnt="0"/>
      <dgm:spPr/>
    </dgm:pt>
    <dgm:pt modelId="{46993D9C-7421-4069-85C4-6EF6517CE571}" type="pres">
      <dgm:prSet presAssocID="{7DCDE9B5-2F2E-483F-BE59-21CEA988BCC8}" presName="compNode" presStyleCnt="0"/>
      <dgm:spPr/>
    </dgm:pt>
    <dgm:pt modelId="{47E25FF5-BA77-40D7-91A4-A0D234503B47}" type="pres">
      <dgm:prSet presAssocID="{7DCDE9B5-2F2E-483F-BE59-21CEA988BCC8}" presName="iconBgRect" presStyleLbl="bgShp" presStyleIdx="1" presStyleCnt="3"/>
      <dgm:spPr/>
    </dgm:pt>
    <dgm:pt modelId="{BC212C06-5F1B-4D81-82FD-779FE343AA9E}" type="pres">
      <dgm:prSet presAssocID="{7DCDE9B5-2F2E-483F-BE59-21CEA988BC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BD77158-F6C1-4514-A5C6-3C6E5A28A1F9}" type="pres">
      <dgm:prSet presAssocID="{7DCDE9B5-2F2E-483F-BE59-21CEA988BCC8}" presName="spaceRect" presStyleCnt="0"/>
      <dgm:spPr/>
    </dgm:pt>
    <dgm:pt modelId="{6C51C022-78AD-48DD-B5DA-08B3FE4158BF}" type="pres">
      <dgm:prSet presAssocID="{7DCDE9B5-2F2E-483F-BE59-21CEA988BCC8}" presName="textRect" presStyleLbl="revTx" presStyleIdx="1" presStyleCnt="3" custScaleY="166730">
        <dgm:presLayoutVars>
          <dgm:chMax val="1"/>
          <dgm:chPref val="1"/>
        </dgm:presLayoutVars>
      </dgm:prSet>
      <dgm:spPr/>
    </dgm:pt>
    <dgm:pt modelId="{DE94A003-792E-47FA-8724-0BE21D3A8F14}" type="pres">
      <dgm:prSet presAssocID="{41F8D818-2F2C-46DF-A490-1EE57E6EABD5}" presName="sibTrans" presStyleCnt="0"/>
      <dgm:spPr/>
    </dgm:pt>
    <dgm:pt modelId="{792954B5-7074-4854-9163-5DD58F76398A}" type="pres">
      <dgm:prSet presAssocID="{A67F3F61-7EB0-40A3-A371-075184A069EF}" presName="compNode" presStyleCnt="0"/>
      <dgm:spPr/>
    </dgm:pt>
    <dgm:pt modelId="{6E67BEBC-C1AE-47E8-B84D-2927564DF793}" type="pres">
      <dgm:prSet presAssocID="{A67F3F61-7EB0-40A3-A371-075184A069EF}" presName="iconBgRect" presStyleLbl="bgShp" presStyleIdx="2" presStyleCnt="3"/>
      <dgm:spPr/>
    </dgm:pt>
    <dgm:pt modelId="{C8B2CC83-2DE5-4F16-BA37-A141F49A01FF}" type="pres">
      <dgm:prSet presAssocID="{A67F3F61-7EB0-40A3-A371-075184A069E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dy builder with solid fill"/>
        </a:ext>
      </dgm:extLst>
    </dgm:pt>
    <dgm:pt modelId="{19071649-B9F0-4AF0-BCE3-93351180581D}" type="pres">
      <dgm:prSet presAssocID="{A67F3F61-7EB0-40A3-A371-075184A069EF}" presName="spaceRect" presStyleCnt="0"/>
      <dgm:spPr/>
    </dgm:pt>
    <dgm:pt modelId="{7DCA69F5-6EE7-461E-9D99-B551C1116DC3}" type="pres">
      <dgm:prSet presAssocID="{A67F3F61-7EB0-40A3-A371-075184A069EF}" presName="textRect" presStyleLbl="revTx" presStyleIdx="2" presStyleCnt="3" custScaleY="171465">
        <dgm:presLayoutVars>
          <dgm:chMax val="1"/>
          <dgm:chPref val="1"/>
        </dgm:presLayoutVars>
      </dgm:prSet>
      <dgm:spPr/>
    </dgm:pt>
  </dgm:ptLst>
  <dgm:cxnLst>
    <dgm:cxn modelId="{2BA9CD00-520C-4258-9FA1-CBD07146229F}" type="presOf" srcId="{A67F3F61-7EB0-40A3-A371-075184A069EF}" destId="{7DCA69F5-6EE7-461E-9D99-B551C1116DC3}" srcOrd="0" destOrd="0" presId="urn:microsoft.com/office/officeart/2018/5/layout/IconCircleLabelList"/>
    <dgm:cxn modelId="{ADC58223-2229-442A-B53A-3028240A9C16}" type="presOf" srcId="{7DCDE9B5-2F2E-483F-BE59-21CEA988BCC8}" destId="{6C51C022-78AD-48DD-B5DA-08B3FE4158BF}" srcOrd="0" destOrd="0" presId="urn:microsoft.com/office/officeart/2018/5/layout/IconCircleLabelList"/>
    <dgm:cxn modelId="{10CE2A76-D51B-48FA-B3E7-D83BD769CFCB}" srcId="{E552474B-5B89-4E12-A16D-8DE4BA88CE1D}" destId="{A67F3F61-7EB0-40A3-A371-075184A069EF}" srcOrd="2" destOrd="0" parTransId="{A539C8FE-FF22-4646-BD60-DA677E7FC62C}" sibTransId="{38793FA3-AEB4-421F-BDDC-FAC055EB920D}"/>
    <dgm:cxn modelId="{AA137485-190C-4E99-B0EF-C3DDBB851810}" srcId="{E552474B-5B89-4E12-A16D-8DE4BA88CE1D}" destId="{3EB21342-5E87-46D6-BAA8-B3E95876806F}" srcOrd="0" destOrd="0" parTransId="{A0A1011D-1B55-4187-BB7E-8D2F256D5FCF}" sibTransId="{8C3BAF73-EE08-4230-8D29-93D8B34E0C84}"/>
    <dgm:cxn modelId="{16017BD4-2A8D-478B-911D-06ABDD61454B}" srcId="{E552474B-5B89-4E12-A16D-8DE4BA88CE1D}" destId="{7DCDE9B5-2F2E-483F-BE59-21CEA988BCC8}" srcOrd="1" destOrd="0" parTransId="{65E398C7-8075-49FD-9096-D0589FEB5B9A}" sibTransId="{41F8D818-2F2C-46DF-A490-1EE57E6EABD5}"/>
    <dgm:cxn modelId="{0F1C51D5-894C-493B-B8FC-8B10DF5BED4F}" type="presOf" srcId="{E552474B-5B89-4E12-A16D-8DE4BA88CE1D}" destId="{C28036D5-221B-4A44-91DC-8A3055A0FEEF}" srcOrd="0" destOrd="0" presId="urn:microsoft.com/office/officeart/2018/5/layout/IconCircleLabelList"/>
    <dgm:cxn modelId="{F55AB5E3-956C-4279-805D-937B596BF657}" type="presOf" srcId="{3EB21342-5E87-46D6-BAA8-B3E95876806F}" destId="{C5378D9F-2802-45DD-BD95-F167DB05606C}" srcOrd="0" destOrd="0" presId="urn:microsoft.com/office/officeart/2018/5/layout/IconCircleLabelList"/>
    <dgm:cxn modelId="{A35C0FA0-5D00-4903-B7EB-A628D1A0A531}" type="presParOf" srcId="{C28036D5-221B-4A44-91DC-8A3055A0FEEF}" destId="{410838A3-7A93-48DD-8DA2-E5FEC4843E30}" srcOrd="0" destOrd="0" presId="urn:microsoft.com/office/officeart/2018/5/layout/IconCircleLabelList"/>
    <dgm:cxn modelId="{445A73BE-BC5E-44B3-BE80-58A847C85004}" type="presParOf" srcId="{410838A3-7A93-48DD-8DA2-E5FEC4843E30}" destId="{0519EAD4-785C-4626-8256-EE632AE65711}" srcOrd="0" destOrd="0" presId="urn:microsoft.com/office/officeart/2018/5/layout/IconCircleLabelList"/>
    <dgm:cxn modelId="{A3D32DD2-3BF3-472D-9BA5-DB0ED3280016}" type="presParOf" srcId="{410838A3-7A93-48DD-8DA2-E5FEC4843E30}" destId="{BAE07497-3F35-4548-BDF2-527A6D42C6DF}" srcOrd="1" destOrd="0" presId="urn:microsoft.com/office/officeart/2018/5/layout/IconCircleLabelList"/>
    <dgm:cxn modelId="{0ECF267E-95BC-4FFA-AA46-D046C5550DAF}" type="presParOf" srcId="{410838A3-7A93-48DD-8DA2-E5FEC4843E30}" destId="{6552C319-E0CB-424D-BEAC-88204AE77FFE}" srcOrd="2" destOrd="0" presId="urn:microsoft.com/office/officeart/2018/5/layout/IconCircleLabelList"/>
    <dgm:cxn modelId="{DE21E476-4F08-44DD-A0FE-E9F2E05F7D67}" type="presParOf" srcId="{410838A3-7A93-48DD-8DA2-E5FEC4843E30}" destId="{C5378D9F-2802-45DD-BD95-F167DB05606C}" srcOrd="3" destOrd="0" presId="urn:microsoft.com/office/officeart/2018/5/layout/IconCircleLabelList"/>
    <dgm:cxn modelId="{8EEFBDF5-BF66-4148-9A87-14139B9C3B65}" type="presParOf" srcId="{C28036D5-221B-4A44-91DC-8A3055A0FEEF}" destId="{FCC665D7-24AE-406A-95BA-DA55FE577265}" srcOrd="1" destOrd="0" presId="urn:microsoft.com/office/officeart/2018/5/layout/IconCircleLabelList"/>
    <dgm:cxn modelId="{9287FF6B-BF16-476F-B95F-BDDBA3CE5D16}" type="presParOf" srcId="{C28036D5-221B-4A44-91DC-8A3055A0FEEF}" destId="{46993D9C-7421-4069-85C4-6EF6517CE571}" srcOrd="2" destOrd="0" presId="urn:microsoft.com/office/officeart/2018/5/layout/IconCircleLabelList"/>
    <dgm:cxn modelId="{31B38DA0-1E20-4819-A398-76E5B97B0416}" type="presParOf" srcId="{46993D9C-7421-4069-85C4-6EF6517CE571}" destId="{47E25FF5-BA77-40D7-91A4-A0D234503B47}" srcOrd="0" destOrd="0" presId="urn:microsoft.com/office/officeart/2018/5/layout/IconCircleLabelList"/>
    <dgm:cxn modelId="{DC108511-6136-4DF5-86CA-79259EA751C2}" type="presParOf" srcId="{46993D9C-7421-4069-85C4-6EF6517CE571}" destId="{BC212C06-5F1B-4D81-82FD-779FE343AA9E}" srcOrd="1" destOrd="0" presId="urn:microsoft.com/office/officeart/2018/5/layout/IconCircleLabelList"/>
    <dgm:cxn modelId="{C86B2683-2351-4536-95A6-CD03B43A68A6}" type="presParOf" srcId="{46993D9C-7421-4069-85C4-6EF6517CE571}" destId="{FBD77158-F6C1-4514-A5C6-3C6E5A28A1F9}" srcOrd="2" destOrd="0" presId="urn:microsoft.com/office/officeart/2018/5/layout/IconCircleLabelList"/>
    <dgm:cxn modelId="{C21FC33D-1019-400E-8502-7205A6F6277E}" type="presParOf" srcId="{46993D9C-7421-4069-85C4-6EF6517CE571}" destId="{6C51C022-78AD-48DD-B5DA-08B3FE4158BF}" srcOrd="3" destOrd="0" presId="urn:microsoft.com/office/officeart/2018/5/layout/IconCircleLabelList"/>
    <dgm:cxn modelId="{CA438961-2864-48D0-B5BF-23D36555FF4B}" type="presParOf" srcId="{C28036D5-221B-4A44-91DC-8A3055A0FEEF}" destId="{DE94A003-792E-47FA-8724-0BE21D3A8F14}" srcOrd="3" destOrd="0" presId="urn:microsoft.com/office/officeart/2018/5/layout/IconCircleLabelList"/>
    <dgm:cxn modelId="{D5895232-5D65-478C-973E-0265F69FF27D}" type="presParOf" srcId="{C28036D5-221B-4A44-91DC-8A3055A0FEEF}" destId="{792954B5-7074-4854-9163-5DD58F76398A}" srcOrd="4" destOrd="0" presId="urn:microsoft.com/office/officeart/2018/5/layout/IconCircleLabelList"/>
    <dgm:cxn modelId="{6352A0E5-93AC-415E-AF26-E42E87FBD5BC}" type="presParOf" srcId="{792954B5-7074-4854-9163-5DD58F76398A}" destId="{6E67BEBC-C1AE-47E8-B84D-2927564DF793}" srcOrd="0" destOrd="0" presId="urn:microsoft.com/office/officeart/2018/5/layout/IconCircleLabelList"/>
    <dgm:cxn modelId="{0174A715-66FC-49A3-B80A-1290CF453BD0}" type="presParOf" srcId="{792954B5-7074-4854-9163-5DD58F76398A}" destId="{C8B2CC83-2DE5-4F16-BA37-A141F49A01FF}" srcOrd="1" destOrd="0" presId="urn:microsoft.com/office/officeart/2018/5/layout/IconCircleLabelList"/>
    <dgm:cxn modelId="{A5B4FD5D-2C8A-412B-9CEF-82EB7129CAC7}" type="presParOf" srcId="{792954B5-7074-4854-9163-5DD58F76398A}" destId="{19071649-B9F0-4AF0-BCE3-93351180581D}" srcOrd="2" destOrd="0" presId="urn:microsoft.com/office/officeart/2018/5/layout/IconCircleLabelList"/>
    <dgm:cxn modelId="{2AD2BF8F-D6DB-4221-ABD8-764834E8BA6E}" type="presParOf" srcId="{792954B5-7074-4854-9163-5DD58F76398A}" destId="{7DCA69F5-6EE7-461E-9D99-B551C1116DC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90AF1-134B-BF40-8646-1A40838B823A}">
      <dsp:nvSpPr>
        <dsp:cNvPr id="0" name=""/>
        <dsp:cNvSpPr/>
      </dsp:nvSpPr>
      <dsp:spPr>
        <a:xfrm>
          <a:off x="0" y="472957"/>
          <a:ext cx="6883352"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BB5A5-4976-5941-A3CB-46AF4ADC9A23}">
      <dsp:nvSpPr>
        <dsp:cNvPr id="0" name=""/>
        <dsp:cNvSpPr/>
      </dsp:nvSpPr>
      <dsp:spPr>
        <a:xfrm>
          <a:off x="344167" y="89197"/>
          <a:ext cx="4818346"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22" tIns="0" rIns="182122" bIns="0" numCol="1" spcCol="1270" anchor="ctr" anchorCtr="0">
          <a:noAutofit/>
        </a:bodyPr>
        <a:lstStyle/>
        <a:p>
          <a:pPr marL="0" lvl="0" indent="0" algn="l" defTabSz="1155700">
            <a:lnSpc>
              <a:spcPct val="90000"/>
            </a:lnSpc>
            <a:spcBef>
              <a:spcPct val="0"/>
            </a:spcBef>
            <a:spcAft>
              <a:spcPct val="35000"/>
            </a:spcAft>
            <a:buNone/>
          </a:pPr>
          <a:r>
            <a:rPr lang="en-US" sz="2600" kern="1200" dirty="0"/>
            <a:t>Deacon Laura Ramlow</a:t>
          </a:r>
        </a:p>
      </dsp:txBody>
      <dsp:txXfrm>
        <a:off x="381634" y="126664"/>
        <a:ext cx="4743412" cy="692586"/>
      </dsp:txXfrm>
    </dsp:sp>
    <dsp:sp modelId="{C193479A-9DB1-C74E-A048-069A617859FF}">
      <dsp:nvSpPr>
        <dsp:cNvPr id="0" name=""/>
        <dsp:cNvSpPr/>
      </dsp:nvSpPr>
      <dsp:spPr>
        <a:xfrm>
          <a:off x="0" y="1652317"/>
          <a:ext cx="6883352" cy="3767400"/>
        </a:xfrm>
        <a:prstGeom prst="rect">
          <a:avLst/>
        </a:prstGeom>
        <a:solidFill>
          <a:schemeClr val="lt1">
            <a:alpha val="90000"/>
            <a:hueOff val="0"/>
            <a:satOff val="0"/>
            <a:lumOff val="0"/>
            <a:alphaOff val="0"/>
          </a:schemeClr>
        </a:solidFill>
        <a:ln w="12700" cap="flat" cmpd="sng" algn="ctr">
          <a:solidFill>
            <a:schemeClr val="accent2">
              <a:hueOff val="11635777"/>
              <a:satOff val="-69541"/>
              <a:lumOff val="-1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225" tIns="541528" rIns="53422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Communication and Digital Engagement</a:t>
          </a:r>
        </a:p>
        <a:p>
          <a:pPr marL="228600" lvl="1" indent="-228600" algn="l" defTabSz="1155700">
            <a:lnSpc>
              <a:spcPct val="90000"/>
            </a:lnSpc>
            <a:spcBef>
              <a:spcPct val="0"/>
            </a:spcBef>
            <a:spcAft>
              <a:spcPct val="15000"/>
            </a:spcAft>
            <a:buChar char="•"/>
          </a:pPr>
          <a:r>
            <a:rPr lang="en-US" sz="2600" kern="1200"/>
            <a:t>Companion Coordinator – Malawi, Africa</a:t>
          </a:r>
        </a:p>
        <a:p>
          <a:pPr marL="228600" lvl="1" indent="-228600" algn="l" defTabSz="1155700">
            <a:lnSpc>
              <a:spcPct val="90000"/>
            </a:lnSpc>
            <a:spcBef>
              <a:spcPct val="0"/>
            </a:spcBef>
            <a:spcAft>
              <a:spcPct val="15000"/>
            </a:spcAft>
            <a:buChar char="•"/>
          </a:pPr>
          <a:r>
            <a:rPr lang="en-US" sz="2600" kern="1200"/>
            <a:t>Faith Formation</a:t>
          </a:r>
        </a:p>
        <a:p>
          <a:pPr marL="457200" lvl="2" indent="-228600" algn="l" defTabSz="1155700">
            <a:lnSpc>
              <a:spcPct val="90000"/>
            </a:lnSpc>
            <a:spcBef>
              <a:spcPct val="0"/>
            </a:spcBef>
            <a:spcAft>
              <a:spcPct val="15000"/>
            </a:spcAft>
            <a:buChar char="•"/>
          </a:pPr>
          <a:r>
            <a:rPr lang="en-US" sz="2600" kern="1200"/>
            <a:t>Synod Youth Board – Synod Youth Events</a:t>
          </a:r>
        </a:p>
        <a:p>
          <a:pPr marL="457200" lvl="2" indent="-228600" algn="l" defTabSz="1155700">
            <a:lnSpc>
              <a:spcPct val="90000"/>
            </a:lnSpc>
            <a:spcBef>
              <a:spcPct val="0"/>
            </a:spcBef>
            <a:spcAft>
              <a:spcPct val="15000"/>
            </a:spcAft>
            <a:buChar char="•"/>
          </a:pPr>
          <a:r>
            <a:rPr lang="en-US" sz="2600" kern="1200"/>
            <a:t>Cross Generational Ministry</a:t>
          </a:r>
        </a:p>
        <a:p>
          <a:pPr marL="457200" lvl="2" indent="-228600" algn="l" defTabSz="1155700">
            <a:lnSpc>
              <a:spcPct val="90000"/>
            </a:lnSpc>
            <a:spcBef>
              <a:spcPct val="0"/>
            </a:spcBef>
            <a:spcAft>
              <a:spcPct val="15000"/>
            </a:spcAft>
            <a:buChar char="•"/>
          </a:pPr>
          <a:r>
            <a:rPr lang="en-US" sz="2600" kern="1200"/>
            <a:t>Youth Workers’ Network</a:t>
          </a:r>
        </a:p>
      </dsp:txBody>
      <dsp:txXfrm>
        <a:off x="0" y="1652317"/>
        <a:ext cx="6883352" cy="3767400"/>
      </dsp:txXfrm>
    </dsp:sp>
    <dsp:sp modelId="{7A95A1C1-E3E7-6C45-A272-1753027135FB}">
      <dsp:nvSpPr>
        <dsp:cNvPr id="0" name=""/>
        <dsp:cNvSpPr/>
      </dsp:nvSpPr>
      <dsp:spPr>
        <a:xfrm>
          <a:off x="344167" y="1268557"/>
          <a:ext cx="4818346" cy="767520"/>
        </a:xfrm>
        <a:prstGeom prst="roundRect">
          <a:avLst/>
        </a:prstGeom>
        <a:solidFill>
          <a:schemeClr val="accent2">
            <a:hueOff val="11635777"/>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22" tIns="0" rIns="182122" bIns="0" numCol="1" spcCol="1270" anchor="ctr" anchorCtr="0">
          <a:noAutofit/>
        </a:bodyPr>
        <a:lstStyle/>
        <a:p>
          <a:pPr marL="0" lvl="0" indent="0" algn="l" defTabSz="1155700">
            <a:lnSpc>
              <a:spcPct val="90000"/>
            </a:lnSpc>
            <a:spcBef>
              <a:spcPct val="0"/>
            </a:spcBef>
            <a:spcAft>
              <a:spcPct val="35000"/>
            </a:spcAft>
            <a:buNone/>
          </a:pPr>
          <a:r>
            <a:rPr lang="en-US" sz="2600" kern="1200"/>
            <a:t>Synod Minister</a:t>
          </a:r>
        </a:p>
      </dsp:txBody>
      <dsp:txXfrm>
        <a:off x="381634" y="1306024"/>
        <a:ext cx="4743412"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EAD4-785C-4626-8256-EE632AE65711}">
      <dsp:nvSpPr>
        <dsp:cNvPr id="0" name=""/>
        <dsp:cNvSpPr/>
      </dsp:nvSpPr>
      <dsp:spPr>
        <a:xfrm>
          <a:off x="2380695" y="14668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07497-3F35-4548-BDF2-527A6D42C6DF}">
      <dsp:nvSpPr>
        <dsp:cNvPr id="0" name=""/>
        <dsp:cNvSpPr/>
      </dsp:nvSpPr>
      <dsp:spPr>
        <a:xfrm>
          <a:off x="2848695" y="6146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78D9F-2802-45DD-BD95-F167DB05606C}">
      <dsp:nvSpPr>
        <dsp:cNvPr id="0" name=""/>
        <dsp:cNvSpPr/>
      </dsp:nvSpPr>
      <dsp:spPr>
        <a:xfrm>
          <a:off x="1678695" y="2840168"/>
          <a:ext cx="3600000" cy="1093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Whether or not young people have already changed some of their personal wellness routines during the pandemic, your ministry can introduce these elements</a:t>
          </a:r>
        </a:p>
      </dsp:txBody>
      <dsp:txXfrm>
        <a:off x="1678695" y="2840168"/>
        <a:ext cx="3600000" cy="1093024"/>
      </dsp:txXfrm>
    </dsp:sp>
    <dsp:sp modelId="{47E25FF5-BA77-40D7-91A4-A0D234503B47}">
      <dsp:nvSpPr>
        <dsp:cNvPr id="0" name=""/>
        <dsp:cNvSpPr/>
      </dsp:nvSpPr>
      <dsp:spPr>
        <a:xfrm>
          <a:off x="6610695" y="181156"/>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12C06-5F1B-4D81-82FD-779FE343AA9E}">
      <dsp:nvSpPr>
        <dsp:cNvPr id="0" name=""/>
        <dsp:cNvSpPr/>
      </dsp:nvSpPr>
      <dsp:spPr>
        <a:xfrm>
          <a:off x="7078695" y="6491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1C022-78AD-48DD-B5DA-08B3FE4158BF}">
      <dsp:nvSpPr>
        <dsp:cNvPr id="0" name=""/>
        <dsp:cNvSpPr/>
      </dsp:nvSpPr>
      <dsp:spPr>
        <a:xfrm>
          <a:off x="5908695" y="2943595"/>
          <a:ext cx="3600000" cy="95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Walks, deep breaths, decreasing sugar and caffeine intake, drinking more water, etc. </a:t>
          </a:r>
        </a:p>
      </dsp:txBody>
      <dsp:txXfrm>
        <a:off x="5908695" y="2943595"/>
        <a:ext cx="3600000" cy="9551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45386-2D76-D34E-BEA2-B8185F95C6C7}">
      <dsp:nvSpPr>
        <dsp:cNvPr id="0" name=""/>
        <dsp:cNvSpPr/>
      </dsp:nvSpPr>
      <dsp:spPr>
        <a:xfrm>
          <a:off x="0" y="53242"/>
          <a:ext cx="6883352" cy="13030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lumOff val="5000"/>
                </a:schemeClr>
              </a:solidFill>
            </a:rPr>
            <a:t>47% of young people say they are moderately or extremely depressed</a:t>
          </a:r>
        </a:p>
      </dsp:txBody>
      <dsp:txXfrm>
        <a:off x="63611" y="116853"/>
        <a:ext cx="6756130" cy="1175865"/>
      </dsp:txXfrm>
    </dsp:sp>
    <dsp:sp modelId="{6B803EB2-3FCA-0C4D-A471-022ADFACC089}">
      <dsp:nvSpPr>
        <dsp:cNvPr id="0" name=""/>
        <dsp:cNvSpPr/>
      </dsp:nvSpPr>
      <dsp:spPr>
        <a:xfrm>
          <a:off x="0" y="1419689"/>
          <a:ext cx="6883352" cy="1303087"/>
        </a:xfrm>
        <a:prstGeom prst="roundRect">
          <a:avLst/>
        </a:prstGeom>
        <a:solidFill>
          <a:schemeClr val="accent2">
            <a:hueOff val="3878592"/>
            <a:satOff val="-23180"/>
            <a:lumOff val="-4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lumOff val="5000"/>
                </a:schemeClr>
              </a:solidFill>
            </a:rPr>
            <a:t>61% of young people agree that “the adults in my life don’t truly know how much I am struggling with my mental health.” </a:t>
          </a:r>
        </a:p>
      </dsp:txBody>
      <dsp:txXfrm>
        <a:off x="63611" y="1483300"/>
        <a:ext cx="6756130" cy="1175865"/>
      </dsp:txXfrm>
    </dsp:sp>
    <dsp:sp modelId="{201E1A9A-D9B5-B041-A69A-E39A85F8F8FD}">
      <dsp:nvSpPr>
        <dsp:cNvPr id="0" name=""/>
        <dsp:cNvSpPr/>
      </dsp:nvSpPr>
      <dsp:spPr>
        <a:xfrm>
          <a:off x="0" y="2786137"/>
          <a:ext cx="6883352" cy="1303087"/>
        </a:xfrm>
        <a:prstGeom prst="roundRect">
          <a:avLst/>
        </a:prstGeom>
        <a:solidFill>
          <a:schemeClr val="accent2">
            <a:hueOff val="7757184"/>
            <a:satOff val="-46361"/>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lumMod val="95000"/>
                  <a:lumOff val="5000"/>
                </a:schemeClr>
              </a:solidFill>
            </a:rPr>
            <a:t>Mental health has been regarded as an emergency among young people</a:t>
          </a:r>
        </a:p>
      </dsp:txBody>
      <dsp:txXfrm>
        <a:off x="63611" y="2849748"/>
        <a:ext cx="6756130" cy="1175865"/>
      </dsp:txXfrm>
    </dsp:sp>
    <dsp:sp modelId="{0C3E6B8A-6AE4-7C4E-A47F-C64F24DA94F2}">
      <dsp:nvSpPr>
        <dsp:cNvPr id="0" name=""/>
        <dsp:cNvSpPr/>
      </dsp:nvSpPr>
      <dsp:spPr>
        <a:xfrm>
          <a:off x="0" y="4152585"/>
          <a:ext cx="6883352" cy="1303087"/>
        </a:xfrm>
        <a:prstGeom prst="roundRect">
          <a:avLst/>
        </a:prstGeom>
        <a:solidFill>
          <a:schemeClr val="accent2">
            <a:hueOff val="11635777"/>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Mental health-related emergency-room visits increased 24 - 31% among young people since 2020.  </a:t>
          </a:r>
        </a:p>
      </dsp:txBody>
      <dsp:txXfrm>
        <a:off x="63611" y="4216196"/>
        <a:ext cx="6756130" cy="11758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DACF2-9A12-AA4D-9517-2F5ADCE8D642}">
      <dsp:nvSpPr>
        <dsp:cNvPr id="0" name=""/>
        <dsp:cNvSpPr/>
      </dsp:nvSpPr>
      <dsp:spPr>
        <a:xfrm>
          <a:off x="0" y="4146851"/>
          <a:ext cx="6883352" cy="13610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lumMod val="95000"/>
                  <a:lumOff val="5000"/>
                </a:schemeClr>
              </a:solidFill>
            </a:rPr>
            <a:t>For young people of faith, a majority (66%) agree that their religious or spiritual life matters for their mental health </a:t>
          </a:r>
        </a:p>
      </dsp:txBody>
      <dsp:txXfrm>
        <a:off x="0" y="4146851"/>
        <a:ext cx="6883352" cy="1361089"/>
      </dsp:txXfrm>
    </dsp:sp>
    <dsp:sp modelId="{4AF59019-5610-5C45-81A8-1926CA285BA6}">
      <dsp:nvSpPr>
        <dsp:cNvPr id="0" name=""/>
        <dsp:cNvSpPr/>
      </dsp:nvSpPr>
      <dsp:spPr>
        <a:xfrm rot="10800000">
          <a:off x="0" y="2073912"/>
          <a:ext cx="6883352" cy="209335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lumMod val="95000"/>
                  <a:lumOff val="5000"/>
                </a:schemeClr>
              </a:solidFill>
            </a:rPr>
            <a:t>If mental health is a personal, ongoing struggle, there can be little to no room for spiritual growth</a:t>
          </a:r>
        </a:p>
      </dsp:txBody>
      <dsp:txXfrm rot="10800000">
        <a:off x="0" y="2073912"/>
        <a:ext cx="6883352" cy="1360199"/>
      </dsp:txXfrm>
    </dsp:sp>
    <dsp:sp modelId="{D3D2FA94-4CF6-7447-BA53-84F064C29C63}">
      <dsp:nvSpPr>
        <dsp:cNvPr id="0" name=""/>
        <dsp:cNvSpPr/>
      </dsp:nvSpPr>
      <dsp:spPr>
        <a:xfrm rot="10800000">
          <a:off x="0" y="973"/>
          <a:ext cx="6883352" cy="2093355"/>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lumMod val="95000"/>
                  <a:lumOff val="5000"/>
                </a:schemeClr>
              </a:solidFill>
            </a:rPr>
            <a:t>How can we incorporate mental health into ministry?  </a:t>
          </a:r>
        </a:p>
      </dsp:txBody>
      <dsp:txXfrm rot="10800000">
        <a:off x="0" y="973"/>
        <a:ext cx="6883352" cy="13601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1B583-BD0F-5C40-8201-7438305B01FB}">
      <dsp:nvSpPr>
        <dsp:cNvPr id="0" name=""/>
        <dsp:cNvSpPr/>
      </dsp:nvSpPr>
      <dsp:spPr>
        <a:xfrm>
          <a:off x="3437348" y="1813"/>
          <a:ext cx="3867017" cy="11968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Who am I? </a:t>
          </a:r>
        </a:p>
      </dsp:txBody>
      <dsp:txXfrm>
        <a:off x="3495775" y="60240"/>
        <a:ext cx="3750163" cy="1080020"/>
      </dsp:txXfrm>
    </dsp:sp>
    <dsp:sp modelId="{756A5F34-CF80-0A4C-BC58-AE860B5CCE75}">
      <dsp:nvSpPr>
        <dsp:cNvPr id="0" name=""/>
        <dsp:cNvSpPr/>
      </dsp:nvSpPr>
      <dsp:spPr>
        <a:xfrm>
          <a:off x="3437348" y="1258531"/>
          <a:ext cx="3867017" cy="11968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Where do I belong? </a:t>
          </a:r>
        </a:p>
      </dsp:txBody>
      <dsp:txXfrm>
        <a:off x="3495775" y="1316958"/>
        <a:ext cx="3750163" cy="1080020"/>
      </dsp:txXfrm>
    </dsp:sp>
    <dsp:sp modelId="{53691016-6776-B740-B854-E16422CCCBC9}">
      <dsp:nvSpPr>
        <dsp:cNvPr id="0" name=""/>
        <dsp:cNvSpPr/>
      </dsp:nvSpPr>
      <dsp:spPr>
        <a:xfrm>
          <a:off x="3437348" y="2515250"/>
          <a:ext cx="3867017" cy="11968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What is my purpose?</a:t>
          </a:r>
        </a:p>
      </dsp:txBody>
      <dsp:txXfrm>
        <a:off x="3495775" y="2573677"/>
        <a:ext cx="3750163" cy="10800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98D02-85DC-3E47-BF5F-B1765CD9253B}">
      <dsp:nvSpPr>
        <dsp:cNvPr id="0" name=""/>
        <dsp:cNvSpPr/>
      </dsp:nvSpPr>
      <dsp:spPr>
        <a:xfrm>
          <a:off x="203904" y="1684"/>
          <a:ext cx="5015528" cy="3260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bg1">
                  <a:lumMod val="95000"/>
                  <a:lumOff val="5000"/>
                </a:schemeClr>
              </a:solidFill>
            </a:rPr>
            <a:t>1. Contact with friends</a:t>
          </a:r>
        </a:p>
        <a:p>
          <a:pPr marL="0" lvl="0" indent="0" algn="l" defTabSz="1600200">
            <a:lnSpc>
              <a:spcPct val="90000"/>
            </a:lnSpc>
            <a:spcBef>
              <a:spcPct val="0"/>
            </a:spcBef>
            <a:spcAft>
              <a:spcPct val="35000"/>
            </a:spcAft>
            <a:buNone/>
          </a:pPr>
          <a:r>
            <a:rPr lang="en-US" sz="3600" kern="1200" dirty="0">
              <a:solidFill>
                <a:schemeClr val="bg1">
                  <a:lumMod val="95000"/>
                  <a:lumOff val="5000"/>
                </a:schemeClr>
              </a:solidFill>
            </a:rPr>
            <a:t>2. Eating in restaurants</a:t>
          </a:r>
        </a:p>
        <a:p>
          <a:pPr marL="0" lvl="0" indent="0" algn="l" defTabSz="1600200">
            <a:lnSpc>
              <a:spcPct val="90000"/>
            </a:lnSpc>
            <a:spcBef>
              <a:spcPct val="0"/>
            </a:spcBef>
            <a:spcAft>
              <a:spcPct val="35000"/>
            </a:spcAft>
            <a:buNone/>
          </a:pPr>
          <a:r>
            <a:rPr lang="en-US" sz="3600" kern="1200" dirty="0">
              <a:solidFill>
                <a:schemeClr val="bg1">
                  <a:lumMod val="95000"/>
                  <a:lumOff val="5000"/>
                </a:schemeClr>
              </a:solidFill>
            </a:rPr>
            <a:t>3. Traveling </a:t>
          </a:r>
        </a:p>
      </dsp:txBody>
      <dsp:txXfrm>
        <a:off x="363049" y="160829"/>
        <a:ext cx="4697238" cy="29418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6CA1E-8A38-2E4F-A6A2-88AEE5E1550C}">
      <dsp:nvSpPr>
        <dsp:cNvPr id="0" name=""/>
        <dsp:cNvSpPr/>
      </dsp:nvSpPr>
      <dsp:spPr>
        <a:xfrm>
          <a:off x="0" y="1052241"/>
          <a:ext cx="2667446" cy="1693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80D9F-859C-D444-AD1E-FD8C1182F5F1}">
      <dsp:nvSpPr>
        <dsp:cNvPr id="0" name=""/>
        <dsp:cNvSpPr/>
      </dsp:nvSpPr>
      <dsp:spPr>
        <a:xfrm>
          <a:off x="296382" y="1333805"/>
          <a:ext cx="2667446" cy="1693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Empower</a:t>
          </a:r>
        </a:p>
      </dsp:txBody>
      <dsp:txXfrm>
        <a:off x="345993" y="1383416"/>
        <a:ext cx="2568224" cy="1594606"/>
      </dsp:txXfrm>
    </dsp:sp>
    <dsp:sp modelId="{1B4B5198-1626-C84B-B048-078626BED693}">
      <dsp:nvSpPr>
        <dsp:cNvPr id="0" name=""/>
        <dsp:cNvSpPr/>
      </dsp:nvSpPr>
      <dsp:spPr>
        <a:xfrm>
          <a:off x="3260212" y="1052241"/>
          <a:ext cx="2667446" cy="1693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59925-E2A9-164D-B889-C0E35AB5B54F}">
      <dsp:nvSpPr>
        <dsp:cNvPr id="0" name=""/>
        <dsp:cNvSpPr/>
      </dsp:nvSpPr>
      <dsp:spPr>
        <a:xfrm>
          <a:off x="3556595" y="1333805"/>
          <a:ext cx="2667446" cy="1693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Equip</a:t>
          </a:r>
        </a:p>
      </dsp:txBody>
      <dsp:txXfrm>
        <a:off x="3606206" y="1383416"/>
        <a:ext cx="2568224" cy="1594606"/>
      </dsp:txXfrm>
    </dsp:sp>
    <dsp:sp modelId="{8812462D-4ACB-9440-BF27-21E0E718CD32}">
      <dsp:nvSpPr>
        <dsp:cNvPr id="0" name=""/>
        <dsp:cNvSpPr/>
      </dsp:nvSpPr>
      <dsp:spPr>
        <a:xfrm>
          <a:off x="6520424" y="1052241"/>
          <a:ext cx="2667446" cy="1693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277C5-27A0-C840-B2CB-8480CEF2CEAD}">
      <dsp:nvSpPr>
        <dsp:cNvPr id="0" name=""/>
        <dsp:cNvSpPr/>
      </dsp:nvSpPr>
      <dsp:spPr>
        <a:xfrm>
          <a:off x="6816807" y="1333805"/>
          <a:ext cx="2667446" cy="1693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Engaged</a:t>
          </a:r>
        </a:p>
      </dsp:txBody>
      <dsp:txXfrm>
        <a:off x="6866418" y="1383416"/>
        <a:ext cx="2568224" cy="1594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CC51-D373-BE43-999F-39FD998878B9}">
      <dsp:nvSpPr>
        <dsp:cNvPr id="0" name=""/>
        <dsp:cNvSpPr/>
      </dsp:nvSpPr>
      <dsp:spPr>
        <a:xfrm>
          <a:off x="0" y="0"/>
          <a:ext cx="9130456" cy="11141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Research about the mental health of young people (Gen Z)</a:t>
          </a:r>
        </a:p>
      </dsp:txBody>
      <dsp:txXfrm>
        <a:off x="32633" y="32633"/>
        <a:ext cx="7928168" cy="1048915"/>
      </dsp:txXfrm>
    </dsp:sp>
    <dsp:sp modelId="{009737A7-4854-9C43-980B-700015842064}">
      <dsp:nvSpPr>
        <dsp:cNvPr id="0" name=""/>
        <dsp:cNvSpPr/>
      </dsp:nvSpPr>
      <dsp:spPr>
        <a:xfrm>
          <a:off x="805628" y="1299878"/>
          <a:ext cx="9130456" cy="11141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Insight about Gen Z and their experience with religion and spirituality</a:t>
          </a:r>
        </a:p>
      </dsp:txBody>
      <dsp:txXfrm>
        <a:off x="838261" y="1332511"/>
        <a:ext cx="7535344" cy="1048915"/>
      </dsp:txXfrm>
    </dsp:sp>
    <dsp:sp modelId="{3FBC3C0F-CE0D-9242-B778-73DCBF1C601C}">
      <dsp:nvSpPr>
        <dsp:cNvPr id="0" name=""/>
        <dsp:cNvSpPr/>
      </dsp:nvSpPr>
      <dsp:spPr>
        <a:xfrm>
          <a:off x="1611257" y="2599756"/>
          <a:ext cx="9130456" cy="1114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Tools and options for ministry with young people</a:t>
          </a:r>
        </a:p>
      </dsp:txBody>
      <dsp:txXfrm>
        <a:off x="1643890" y="2632389"/>
        <a:ext cx="7535344" cy="1048915"/>
      </dsp:txXfrm>
    </dsp:sp>
    <dsp:sp modelId="{E35CAE1B-2B0D-874F-8319-C7B5AC136819}">
      <dsp:nvSpPr>
        <dsp:cNvPr id="0" name=""/>
        <dsp:cNvSpPr/>
      </dsp:nvSpPr>
      <dsp:spPr>
        <a:xfrm>
          <a:off x="8406238" y="844920"/>
          <a:ext cx="724217" cy="7242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569187" y="844920"/>
        <a:ext cx="398319" cy="544973"/>
      </dsp:txXfrm>
    </dsp:sp>
    <dsp:sp modelId="{71343EC9-0E93-9844-AFF5-59566F6D15F1}">
      <dsp:nvSpPr>
        <dsp:cNvPr id="0" name=""/>
        <dsp:cNvSpPr/>
      </dsp:nvSpPr>
      <dsp:spPr>
        <a:xfrm>
          <a:off x="9211867" y="2137371"/>
          <a:ext cx="724217" cy="72421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374816" y="2137371"/>
        <a:ext cx="398319" cy="544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55DF6-B0EC-6D42-B67E-D168E69185A3}">
      <dsp:nvSpPr>
        <dsp:cNvPr id="0" name=""/>
        <dsp:cNvSpPr/>
      </dsp:nvSpPr>
      <dsp:spPr>
        <a:xfrm>
          <a:off x="0" y="4146851"/>
          <a:ext cx="6883352" cy="13610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Believe that young people should not have to endure life’s tough questions alone</a:t>
          </a:r>
        </a:p>
      </dsp:txBody>
      <dsp:txXfrm>
        <a:off x="0" y="4146851"/>
        <a:ext cx="6883352" cy="1361089"/>
      </dsp:txXfrm>
    </dsp:sp>
    <dsp:sp modelId="{029500E5-27F5-A548-93C0-D84595CDD317}">
      <dsp:nvSpPr>
        <dsp:cNvPr id="0" name=""/>
        <dsp:cNvSpPr/>
      </dsp:nvSpPr>
      <dsp:spPr>
        <a:xfrm rot="10800000">
          <a:off x="0" y="2073912"/>
          <a:ext cx="6883352" cy="209335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To help people who care about young people care better</a:t>
          </a:r>
        </a:p>
      </dsp:txBody>
      <dsp:txXfrm rot="10800000">
        <a:off x="0" y="2073912"/>
        <a:ext cx="6883352" cy="1360199"/>
      </dsp:txXfrm>
    </dsp:sp>
    <dsp:sp modelId="{55887E38-F7F8-7540-B03F-7BBCDD59004C}">
      <dsp:nvSpPr>
        <dsp:cNvPr id="0" name=""/>
        <dsp:cNvSpPr/>
      </dsp:nvSpPr>
      <dsp:spPr>
        <a:xfrm rot="10800000">
          <a:off x="0" y="973"/>
          <a:ext cx="6883352" cy="2093355"/>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Research with 13-25 Year Olds (Generation Z)</a:t>
          </a:r>
        </a:p>
      </dsp:txBody>
      <dsp:txXfrm rot="10800000">
        <a:off x="0" y="973"/>
        <a:ext cx="6883352" cy="1360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0DEE-F6D6-0C46-963E-5753EA1E6177}">
      <dsp:nvSpPr>
        <dsp:cNvPr id="0" name=""/>
        <dsp:cNvSpPr/>
      </dsp:nvSpPr>
      <dsp:spPr>
        <a:xfrm>
          <a:off x="0" y="0"/>
          <a:ext cx="68833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FD450-C336-BB48-AE95-D083D9DC8744}">
      <dsp:nvSpPr>
        <dsp:cNvPr id="0" name=""/>
        <dsp:cNvSpPr/>
      </dsp:nvSpPr>
      <dsp:spPr>
        <a:xfrm>
          <a:off x="0" y="0"/>
          <a:ext cx="6883352" cy="275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 Graduates who had plans for college or the work force experienced a sudden shift to uncertainty and lack of jobs.</a:t>
          </a:r>
        </a:p>
      </dsp:txBody>
      <dsp:txXfrm>
        <a:off x="0" y="0"/>
        <a:ext cx="6883352" cy="2754457"/>
      </dsp:txXfrm>
    </dsp:sp>
    <dsp:sp modelId="{D403F3FE-5291-754A-8376-B04E3D470E7A}">
      <dsp:nvSpPr>
        <dsp:cNvPr id="0" name=""/>
        <dsp:cNvSpPr/>
      </dsp:nvSpPr>
      <dsp:spPr>
        <a:xfrm>
          <a:off x="0" y="2754457"/>
          <a:ext cx="6883352" cy="0"/>
        </a:xfrm>
        <a:prstGeom prst="line">
          <a:avLst/>
        </a:prstGeom>
        <a:solidFill>
          <a:schemeClr val="accent2">
            <a:hueOff val="11635777"/>
            <a:satOff val="-69541"/>
            <a:lumOff val="-13922"/>
            <a:alphaOff val="0"/>
          </a:schemeClr>
        </a:solidFill>
        <a:ln w="12700" cap="flat" cmpd="sng" algn="ctr">
          <a:solidFill>
            <a:schemeClr val="accent2">
              <a:hueOff val="11635777"/>
              <a:satOff val="-69541"/>
              <a:lumOff val="-1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C22CB-0271-4545-99ED-BB16ED16CBB7}">
      <dsp:nvSpPr>
        <dsp:cNvPr id="0" name=""/>
        <dsp:cNvSpPr/>
      </dsp:nvSpPr>
      <dsp:spPr>
        <a:xfrm>
          <a:off x="0" y="2754457"/>
          <a:ext cx="6883352" cy="2754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 Young people experienced loss of loved ones, or jobs, or watched parents lose jobs</a:t>
          </a:r>
        </a:p>
      </dsp:txBody>
      <dsp:txXfrm>
        <a:off x="0" y="2754457"/>
        <a:ext cx="6883352" cy="2754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FE01-BD93-3B49-976F-DCF070A00B07}">
      <dsp:nvSpPr>
        <dsp:cNvPr id="0" name=""/>
        <dsp:cNvSpPr/>
      </dsp:nvSpPr>
      <dsp:spPr>
        <a:xfrm>
          <a:off x="0" y="0"/>
          <a:ext cx="9509281" cy="12239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What values were expressed?  </a:t>
          </a:r>
        </a:p>
      </dsp:txBody>
      <dsp:txXfrm>
        <a:off x="35849" y="35849"/>
        <a:ext cx="8188529" cy="1152264"/>
      </dsp:txXfrm>
    </dsp:sp>
    <dsp:sp modelId="{7B6EC092-50F8-594C-A915-4C3768CDBFC4}">
      <dsp:nvSpPr>
        <dsp:cNvPr id="0" name=""/>
        <dsp:cNvSpPr/>
      </dsp:nvSpPr>
      <dsp:spPr>
        <a:xfrm>
          <a:off x="839054" y="1427956"/>
          <a:ext cx="9509281" cy="1223962"/>
        </a:xfrm>
        <a:prstGeom prst="roundRect">
          <a:avLst>
            <a:gd name="adj" fmla="val 10000"/>
          </a:avLst>
        </a:prstGeom>
        <a:solidFill>
          <a:schemeClr val="accent2">
            <a:hueOff val="5817888"/>
            <a:satOff val="-34771"/>
            <a:lumOff val="-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How did adults respond?  </a:t>
          </a:r>
        </a:p>
      </dsp:txBody>
      <dsp:txXfrm>
        <a:off x="874903" y="1463805"/>
        <a:ext cx="7802953" cy="1152264"/>
      </dsp:txXfrm>
    </dsp:sp>
    <dsp:sp modelId="{E3ECE0E1-2464-6340-B118-6435C54E3729}">
      <dsp:nvSpPr>
        <dsp:cNvPr id="0" name=""/>
        <dsp:cNvSpPr/>
      </dsp:nvSpPr>
      <dsp:spPr>
        <a:xfrm>
          <a:off x="1678108" y="2855912"/>
          <a:ext cx="9509281" cy="1223962"/>
        </a:xfrm>
        <a:prstGeom prst="roundRect">
          <a:avLst>
            <a:gd name="adj" fmla="val 10000"/>
          </a:avLst>
        </a:prstGeom>
        <a:solidFill>
          <a:schemeClr val="accent2">
            <a:hueOff val="11635777"/>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What was prioritized, articulated, discussed?</a:t>
          </a:r>
        </a:p>
      </dsp:txBody>
      <dsp:txXfrm>
        <a:off x="1713957" y="2891761"/>
        <a:ext cx="7802953" cy="1152264"/>
      </dsp:txXfrm>
    </dsp:sp>
    <dsp:sp modelId="{10AD9546-FD39-D645-B6E9-B2D3CA455255}">
      <dsp:nvSpPr>
        <dsp:cNvPr id="0" name=""/>
        <dsp:cNvSpPr/>
      </dsp:nvSpPr>
      <dsp:spPr>
        <a:xfrm>
          <a:off x="8713705" y="928171"/>
          <a:ext cx="795575" cy="79557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892709" y="928171"/>
        <a:ext cx="437567" cy="598670"/>
      </dsp:txXfrm>
    </dsp:sp>
    <dsp:sp modelId="{3128C425-EDCA-D64A-8E31-329B32AD2827}">
      <dsp:nvSpPr>
        <dsp:cNvPr id="0" name=""/>
        <dsp:cNvSpPr/>
      </dsp:nvSpPr>
      <dsp:spPr>
        <a:xfrm>
          <a:off x="9552760" y="2347968"/>
          <a:ext cx="795575" cy="795575"/>
        </a:xfrm>
        <a:prstGeom prst="downArrow">
          <a:avLst>
            <a:gd name="adj1" fmla="val 55000"/>
            <a:gd name="adj2" fmla="val 45000"/>
          </a:avLst>
        </a:prstGeom>
        <a:solidFill>
          <a:schemeClr val="accent2">
            <a:tint val="40000"/>
            <a:alpha val="90000"/>
            <a:hueOff val="11758702"/>
            <a:satOff val="-74975"/>
            <a:lumOff val="-4870"/>
            <a:alphaOff val="0"/>
          </a:schemeClr>
        </a:solidFill>
        <a:ln w="12700" cap="flat" cmpd="sng" algn="ctr">
          <a:solidFill>
            <a:schemeClr val="accent2">
              <a:tint val="40000"/>
              <a:alpha val="90000"/>
              <a:hueOff val="11758702"/>
              <a:satOff val="-74975"/>
              <a:lumOff val="-4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731764" y="2347968"/>
        <a:ext cx="437567" cy="598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9F032-2ADF-CF47-A76A-C810E5D6BE9D}">
      <dsp:nvSpPr>
        <dsp:cNvPr id="0" name=""/>
        <dsp:cNvSpPr/>
      </dsp:nvSpPr>
      <dsp:spPr>
        <a:xfrm>
          <a:off x="0" y="49516"/>
          <a:ext cx="5944427" cy="269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Only 10% of young people said that a faith leader reached out to them during the pandemic.  </a:t>
          </a:r>
        </a:p>
      </dsp:txBody>
      <dsp:txXfrm>
        <a:off x="131592" y="181108"/>
        <a:ext cx="5681243" cy="2432496"/>
      </dsp:txXfrm>
    </dsp:sp>
    <dsp:sp modelId="{BF6A58C2-FC04-2441-B275-1F199AC8E625}">
      <dsp:nvSpPr>
        <dsp:cNvPr id="0" name=""/>
        <dsp:cNvSpPr/>
      </dsp:nvSpPr>
      <dsp:spPr>
        <a:xfrm>
          <a:off x="0" y="2848876"/>
          <a:ext cx="5944427" cy="2695680"/>
        </a:xfrm>
        <a:prstGeom prst="roundRect">
          <a:avLst/>
        </a:prstGeom>
        <a:solidFill>
          <a:schemeClr val="accent2">
            <a:hueOff val="11635777"/>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79% of young people are more likely to listen to an adult in their life if they know they care about them.  </a:t>
          </a:r>
        </a:p>
      </dsp:txBody>
      <dsp:txXfrm>
        <a:off x="131592" y="2980468"/>
        <a:ext cx="5681243" cy="2432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61F68-B308-674D-AC5C-9933F3B230F3}">
      <dsp:nvSpPr>
        <dsp:cNvPr id="0" name=""/>
        <dsp:cNvSpPr/>
      </dsp:nvSpPr>
      <dsp:spPr>
        <a:xfrm>
          <a:off x="0" y="61487"/>
          <a:ext cx="2667446" cy="358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CE81F-37DA-BC46-B4CB-9D7522395B57}">
      <dsp:nvSpPr>
        <dsp:cNvPr id="0" name=""/>
        <dsp:cNvSpPr/>
      </dsp:nvSpPr>
      <dsp:spPr>
        <a:xfrm>
          <a:off x="296382" y="343050"/>
          <a:ext cx="2667446" cy="35838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Traditionally, we have the expectation that people, including young adults, show up to us, to our ministries, in our spaces, etc. </a:t>
          </a:r>
        </a:p>
      </dsp:txBody>
      <dsp:txXfrm>
        <a:off x="374509" y="421177"/>
        <a:ext cx="2511192" cy="3427582"/>
      </dsp:txXfrm>
    </dsp:sp>
    <dsp:sp modelId="{46D6E765-9BC8-674E-BA85-F0BDBC7F6AE9}">
      <dsp:nvSpPr>
        <dsp:cNvPr id="0" name=""/>
        <dsp:cNvSpPr/>
      </dsp:nvSpPr>
      <dsp:spPr>
        <a:xfrm>
          <a:off x="3260212" y="61487"/>
          <a:ext cx="2667446" cy="3675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B53C6-6F86-454E-A843-5390CA4D9E7A}">
      <dsp:nvSpPr>
        <dsp:cNvPr id="0" name=""/>
        <dsp:cNvSpPr/>
      </dsp:nvSpPr>
      <dsp:spPr>
        <a:xfrm>
          <a:off x="3556595" y="343050"/>
          <a:ext cx="2667446" cy="3675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We may need to consider a new model for ministry with young people if we want them to be a vibrant part of the mission we share</a:t>
          </a:r>
          <a:r>
            <a:rPr lang="en-US" sz="1600" kern="1200" dirty="0"/>
            <a:t>.</a:t>
          </a:r>
        </a:p>
      </dsp:txBody>
      <dsp:txXfrm>
        <a:off x="3634722" y="421177"/>
        <a:ext cx="2511192" cy="3519082"/>
      </dsp:txXfrm>
    </dsp:sp>
    <dsp:sp modelId="{E1390ACB-D7DA-2644-90FE-07FAD6432DA3}">
      <dsp:nvSpPr>
        <dsp:cNvPr id="0" name=""/>
        <dsp:cNvSpPr/>
      </dsp:nvSpPr>
      <dsp:spPr>
        <a:xfrm>
          <a:off x="6520424" y="61487"/>
          <a:ext cx="2667446" cy="3666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A7688-593F-454D-943D-28A97D3F1FFB}">
      <dsp:nvSpPr>
        <dsp:cNvPr id="0" name=""/>
        <dsp:cNvSpPr/>
      </dsp:nvSpPr>
      <dsp:spPr>
        <a:xfrm>
          <a:off x="6816807" y="343050"/>
          <a:ext cx="2667446" cy="3666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might change if we reevaluate our current models, and, instead show up in their lives?</a:t>
          </a:r>
        </a:p>
      </dsp:txBody>
      <dsp:txXfrm>
        <a:off x="6894934" y="421177"/>
        <a:ext cx="2511192" cy="3510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8F24-421C-4C60-AA31-DD1AD0903305}">
      <dsp:nvSpPr>
        <dsp:cNvPr id="0" name=""/>
        <dsp:cNvSpPr/>
      </dsp:nvSpPr>
      <dsp:spPr>
        <a:xfrm>
          <a:off x="27897" y="219461"/>
          <a:ext cx="1473686" cy="14736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6FE34-A6C9-4EF8-BD04-59A466E9A878}">
      <dsp:nvSpPr>
        <dsp:cNvPr id="0" name=""/>
        <dsp:cNvSpPr/>
      </dsp:nvSpPr>
      <dsp:spPr>
        <a:xfrm>
          <a:off x="232914" y="352812"/>
          <a:ext cx="1063653" cy="1206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51B5DC-4D3D-44CF-8399-D6B4DDA8DD4F}">
      <dsp:nvSpPr>
        <dsp:cNvPr id="0" name=""/>
        <dsp:cNvSpPr/>
      </dsp:nvSpPr>
      <dsp:spPr>
        <a:xfrm>
          <a:off x="1817373" y="219461"/>
          <a:ext cx="3473689" cy="147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This helps young people regain their footing when things are unstable,  uncertain, or confusing.</a:t>
          </a:r>
        </a:p>
      </dsp:txBody>
      <dsp:txXfrm>
        <a:off x="1817373" y="219461"/>
        <a:ext cx="3473689" cy="1473686"/>
      </dsp:txXfrm>
    </dsp:sp>
    <dsp:sp modelId="{804D5D63-5343-4A83-B5F0-BE0173343071}">
      <dsp:nvSpPr>
        <dsp:cNvPr id="0" name=""/>
        <dsp:cNvSpPr/>
      </dsp:nvSpPr>
      <dsp:spPr>
        <a:xfrm>
          <a:off x="5896327" y="219461"/>
          <a:ext cx="1473686" cy="14736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B02B6-B5B3-4D2B-8DC8-E88821952B02}">
      <dsp:nvSpPr>
        <dsp:cNvPr id="0" name=""/>
        <dsp:cNvSpPr/>
      </dsp:nvSpPr>
      <dsp:spPr>
        <a:xfrm>
          <a:off x="6205801" y="528935"/>
          <a:ext cx="854738" cy="854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48373-3F10-44E1-804C-CFFA4A3EC43B}">
      <dsp:nvSpPr>
        <dsp:cNvPr id="0" name=""/>
        <dsp:cNvSpPr/>
      </dsp:nvSpPr>
      <dsp:spPr>
        <a:xfrm>
          <a:off x="7685803" y="219461"/>
          <a:ext cx="3473689" cy="147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Basic psychology tells us that if we don’t feel safe, we are unable to adequately process emotion.</a:t>
          </a:r>
        </a:p>
      </dsp:txBody>
      <dsp:txXfrm>
        <a:off x="7685803" y="219461"/>
        <a:ext cx="3473689" cy="1473686"/>
      </dsp:txXfrm>
    </dsp:sp>
    <dsp:sp modelId="{7F04356C-566E-4778-BD27-8A6CC0A3B55A}">
      <dsp:nvSpPr>
        <dsp:cNvPr id="0" name=""/>
        <dsp:cNvSpPr/>
      </dsp:nvSpPr>
      <dsp:spPr>
        <a:xfrm>
          <a:off x="27897" y="2386726"/>
          <a:ext cx="1473686" cy="147368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61465-966D-423A-A733-D9112DB76FEE}">
      <dsp:nvSpPr>
        <dsp:cNvPr id="0" name=""/>
        <dsp:cNvSpPr/>
      </dsp:nvSpPr>
      <dsp:spPr>
        <a:xfrm>
          <a:off x="337371" y="2696200"/>
          <a:ext cx="854738" cy="854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D8A5F-CAAC-43AA-941D-7308FC0E5964}">
      <dsp:nvSpPr>
        <dsp:cNvPr id="0" name=""/>
        <dsp:cNvSpPr/>
      </dsp:nvSpPr>
      <dsp:spPr>
        <a:xfrm>
          <a:off x="1817373" y="2386726"/>
          <a:ext cx="3473689" cy="147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74% of young people say they hope to feel safe again when the pandemic is over</a:t>
          </a:r>
        </a:p>
      </dsp:txBody>
      <dsp:txXfrm>
        <a:off x="1817373" y="2386726"/>
        <a:ext cx="3473689" cy="1473686"/>
      </dsp:txXfrm>
    </dsp:sp>
    <dsp:sp modelId="{A41103A0-12A9-4974-A8D0-7015C53620EF}">
      <dsp:nvSpPr>
        <dsp:cNvPr id="0" name=""/>
        <dsp:cNvSpPr/>
      </dsp:nvSpPr>
      <dsp:spPr>
        <a:xfrm>
          <a:off x="5896327" y="2386726"/>
          <a:ext cx="1473686" cy="147368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3E1E-F5D6-4972-9D7E-5E3A988A7051}">
      <dsp:nvSpPr>
        <dsp:cNvPr id="0" name=""/>
        <dsp:cNvSpPr/>
      </dsp:nvSpPr>
      <dsp:spPr>
        <a:xfrm>
          <a:off x="6205801" y="2696200"/>
          <a:ext cx="854738" cy="85473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F2EEB-3418-4C34-BB72-E0FA3D8D17B4}">
      <dsp:nvSpPr>
        <dsp:cNvPr id="0" name=""/>
        <dsp:cNvSpPr/>
      </dsp:nvSpPr>
      <dsp:spPr>
        <a:xfrm>
          <a:off x="7685803" y="2386726"/>
          <a:ext cx="3473689" cy="147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How can we help young people move from fight/flight/freeze to breathe and be?</a:t>
          </a:r>
        </a:p>
      </dsp:txBody>
      <dsp:txXfrm>
        <a:off x="7685803" y="2386726"/>
        <a:ext cx="3473689" cy="1473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EAD4-785C-4626-8256-EE632AE65711}">
      <dsp:nvSpPr>
        <dsp:cNvPr id="0" name=""/>
        <dsp:cNvSpPr/>
      </dsp:nvSpPr>
      <dsp:spPr>
        <a:xfrm>
          <a:off x="681944" y="67347"/>
          <a:ext cx="2024437" cy="2024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07497-3F35-4548-BDF2-527A6D42C6DF}">
      <dsp:nvSpPr>
        <dsp:cNvPr id="0" name=""/>
        <dsp:cNvSpPr/>
      </dsp:nvSpPr>
      <dsp:spPr>
        <a:xfrm>
          <a:off x="1113382" y="498784"/>
          <a:ext cx="1161562" cy="1161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78D9F-2802-45DD-BD95-F167DB05606C}">
      <dsp:nvSpPr>
        <dsp:cNvPr id="0" name=""/>
        <dsp:cNvSpPr/>
      </dsp:nvSpPr>
      <dsp:spPr>
        <a:xfrm>
          <a:off x="34788" y="2399666"/>
          <a:ext cx="3318750" cy="161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57% of young people expect that a lot will be different post-pandemic, in mostly disappointing ways</a:t>
          </a:r>
        </a:p>
      </dsp:txBody>
      <dsp:txXfrm>
        <a:off x="34788" y="2399666"/>
        <a:ext cx="3318750" cy="1612861"/>
      </dsp:txXfrm>
    </dsp:sp>
    <dsp:sp modelId="{47E25FF5-BA77-40D7-91A4-A0D234503B47}">
      <dsp:nvSpPr>
        <dsp:cNvPr id="0" name=""/>
        <dsp:cNvSpPr/>
      </dsp:nvSpPr>
      <dsp:spPr>
        <a:xfrm>
          <a:off x="4581476" y="67284"/>
          <a:ext cx="2024437" cy="2024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12C06-5F1B-4D81-82FD-779FE343AA9E}">
      <dsp:nvSpPr>
        <dsp:cNvPr id="0" name=""/>
        <dsp:cNvSpPr/>
      </dsp:nvSpPr>
      <dsp:spPr>
        <a:xfrm>
          <a:off x="5012913" y="498721"/>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1C022-78AD-48DD-B5DA-08B3FE4158BF}">
      <dsp:nvSpPr>
        <dsp:cNvPr id="0" name=""/>
        <dsp:cNvSpPr/>
      </dsp:nvSpPr>
      <dsp:spPr>
        <a:xfrm>
          <a:off x="3934320" y="2399477"/>
          <a:ext cx="3318750" cy="1613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What skills did you discover about yourself during the pandemic?</a:t>
          </a:r>
        </a:p>
      </dsp:txBody>
      <dsp:txXfrm>
        <a:off x="3934320" y="2399477"/>
        <a:ext cx="3318750" cy="1613112"/>
      </dsp:txXfrm>
    </dsp:sp>
    <dsp:sp modelId="{6E67BEBC-C1AE-47E8-B84D-2927564DF793}">
      <dsp:nvSpPr>
        <dsp:cNvPr id="0" name=""/>
        <dsp:cNvSpPr/>
      </dsp:nvSpPr>
      <dsp:spPr>
        <a:xfrm>
          <a:off x="8481007" y="55831"/>
          <a:ext cx="2024437" cy="2024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2CC83-2DE5-4F16-BA37-A141F49A01FF}">
      <dsp:nvSpPr>
        <dsp:cNvPr id="0" name=""/>
        <dsp:cNvSpPr/>
      </dsp:nvSpPr>
      <dsp:spPr>
        <a:xfrm>
          <a:off x="8912445" y="487269"/>
          <a:ext cx="1161562" cy="11615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A69F5-6EE7-461E-9D99-B551C1116DC3}">
      <dsp:nvSpPr>
        <dsp:cNvPr id="0" name=""/>
        <dsp:cNvSpPr/>
      </dsp:nvSpPr>
      <dsp:spPr>
        <a:xfrm>
          <a:off x="7833851" y="2365119"/>
          <a:ext cx="3318750" cy="165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What surprised you about about your own inner strength?</a:t>
          </a:r>
        </a:p>
      </dsp:txBody>
      <dsp:txXfrm>
        <a:off x="7833851" y="2365119"/>
        <a:ext cx="3318750" cy="16589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1F448-47BE-4148-B6D1-1BB21CAEB29B}" type="datetimeFigureOut">
              <a:rPr lang="en-US" smtClean="0"/>
              <a:t>7/29/25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BA381-EA77-C84D-ABC4-ED5B95179F48}" type="slidenum">
              <a:rPr lang="en-US" smtClean="0"/>
              <a:t>‹#›</a:t>
            </a:fld>
            <a:endParaRPr lang="en-US"/>
          </a:p>
        </p:txBody>
      </p:sp>
    </p:spTree>
    <p:extLst>
      <p:ext uri="{BB962C8B-B14F-4D97-AF65-F5344CB8AC3E}">
        <p14:creationId xmlns:p14="http://schemas.microsoft.com/office/powerpoint/2010/main" val="39022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optimism is not a bad thing, insisting that we “always look on the bright side of things” or “see the glad half full” can unintentionally dismiss the honesty of emotion that exists.  Reality tells us that crummy things happen sometimes, and it’s ok for us to feel those things without jumping directly to happiness.  Its equally important to leave space for processing those difficult things as they are an integral part of the grieving and resilience process.  Sometimes we tend to be uncomfortable with emotions that feel “negative” to us and we want to turn them around quickly.  How can we practice allowing those things to just exist for a little while?  What might we learn about God or one another in those moments?  </a:t>
            </a:r>
          </a:p>
        </p:txBody>
      </p:sp>
      <p:sp>
        <p:nvSpPr>
          <p:cNvPr id="4" name="Slide Number Placeholder 3"/>
          <p:cNvSpPr>
            <a:spLocks noGrp="1"/>
          </p:cNvSpPr>
          <p:nvPr>
            <p:ph type="sldNum" sz="quarter" idx="5"/>
          </p:nvPr>
        </p:nvSpPr>
        <p:spPr/>
        <p:txBody>
          <a:bodyPr/>
          <a:lstStyle/>
          <a:p>
            <a:fld id="{405BA381-EA77-C84D-ABC4-ED5B95179F48}" type="slidenum">
              <a:rPr lang="en-US" smtClean="0"/>
              <a:t>15</a:t>
            </a:fld>
            <a:endParaRPr lang="en-US"/>
          </a:p>
        </p:txBody>
      </p:sp>
    </p:spTree>
    <p:extLst>
      <p:ext uri="{BB962C8B-B14F-4D97-AF65-F5344CB8AC3E}">
        <p14:creationId xmlns:p14="http://schemas.microsoft.com/office/powerpoint/2010/main" val="285162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people are often surrounded by a lot of fast moving parts, noise, short attention spans, and multitasking.  Many of them are finding themselves in need of spaces that allow them to be, breathe, think, process, enjoy food, have conversation, and experience nature and silence.  What benefit might come from incorporating one or more of these things into your ministry?  </a:t>
            </a:r>
          </a:p>
        </p:txBody>
      </p:sp>
      <p:sp>
        <p:nvSpPr>
          <p:cNvPr id="4" name="Slide Number Placeholder 3"/>
          <p:cNvSpPr>
            <a:spLocks noGrp="1"/>
          </p:cNvSpPr>
          <p:nvPr>
            <p:ph type="sldNum" sz="quarter" idx="5"/>
          </p:nvPr>
        </p:nvSpPr>
        <p:spPr/>
        <p:txBody>
          <a:bodyPr/>
          <a:lstStyle/>
          <a:p>
            <a:fld id="{405BA381-EA77-C84D-ABC4-ED5B95179F48}" type="slidenum">
              <a:rPr lang="en-US" smtClean="0"/>
              <a:t>16</a:t>
            </a:fld>
            <a:endParaRPr lang="en-US"/>
          </a:p>
        </p:txBody>
      </p:sp>
    </p:spTree>
    <p:extLst>
      <p:ext uri="{BB962C8B-B14F-4D97-AF65-F5344CB8AC3E}">
        <p14:creationId xmlns:p14="http://schemas.microsoft.com/office/powerpoint/2010/main" val="175195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20</a:t>
            </a:fld>
            <a:endParaRPr lang="en-US"/>
          </a:p>
        </p:txBody>
      </p:sp>
    </p:spTree>
    <p:extLst>
      <p:ext uri="{BB962C8B-B14F-4D97-AF65-F5344CB8AC3E}">
        <p14:creationId xmlns:p14="http://schemas.microsoft.com/office/powerpoint/2010/main" val="333162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latin typeface="Open Sans" panose="020B0606030504020204" pitchFamily="34" charset="0"/>
              </a:rPr>
              <a:t>According to the CDC - more than a third (37%) of high school students reported they experienced poor mental health during the COVID-19 pandemic, and 44% reported they persistently felt sad or hopeless during the past year. The new analyses also describe some of the severe challenges youth encountered during the pandemic:</a:t>
            </a:r>
          </a:p>
          <a:p>
            <a:pPr algn="l">
              <a:buFont typeface="Arial" panose="020B0604020202020204" pitchFamily="34" charset="0"/>
              <a:buChar char="•"/>
            </a:pPr>
            <a:r>
              <a:rPr lang="en-US" b="0" i="0" u="none" strike="noStrike" dirty="0">
                <a:solidFill>
                  <a:srgbClr val="000000"/>
                </a:solidFill>
                <a:effectLst/>
                <a:latin typeface="Open Sans" panose="020B0606030504020204" pitchFamily="34" charset="0"/>
              </a:rPr>
              <a:t>More than half (55%) reported they experienced emotional abuse by a parent or other adult in the home, including swearing at, insulting, or putting down the student.</a:t>
            </a:r>
          </a:p>
          <a:p>
            <a:pPr algn="l">
              <a:buFont typeface="Arial" panose="020B0604020202020204" pitchFamily="34" charset="0"/>
              <a:buChar char="•"/>
            </a:pPr>
            <a:r>
              <a:rPr lang="en-US" b="0" i="0" u="none" strike="noStrike" dirty="0">
                <a:solidFill>
                  <a:srgbClr val="000000"/>
                </a:solidFill>
                <a:effectLst/>
                <a:latin typeface="Open Sans" panose="020B0606030504020204" pitchFamily="34" charset="0"/>
              </a:rPr>
              <a:t>11% experienced physical abuse by a parent or other adult in the home, including hitting, beating, kicking, or physically hurting the student.</a:t>
            </a:r>
          </a:p>
          <a:p>
            <a:pPr algn="l"/>
            <a:r>
              <a:rPr lang="en-US" b="0" i="0" u="none" strike="noStrike" dirty="0">
                <a:solidFill>
                  <a:srgbClr val="000000"/>
                </a:solidFill>
                <a:effectLst/>
                <a:latin typeface="Open Sans" panose="020B0606030504020204" pitchFamily="34" charset="0"/>
              </a:rPr>
              <a:t>More than a quarter (29%) reported a parent or other adult in their home lost a job. According to the new data, in 2021, more than a third (37%) of high school students reported they experienced poor mental health during the COVID-19 pandemic, and 44% reported they persistently felt sad or hopeless during the past year. The new analyses also describe some of the severe challenges youth encountered during the pandemic:</a:t>
            </a:r>
          </a:p>
          <a:p>
            <a:pPr algn="l">
              <a:buFont typeface="Arial" panose="020B0604020202020204" pitchFamily="34" charset="0"/>
              <a:buChar char="•"/>
            </a:pPr>
            <a:r>
              <a:rPr lang="en-US" b="0" i="0" u="none" strike="noStrike" dirty="0">
                <a:solidFill>
                  <a:srgbClr val="000000"/>
                </a:solidFill>
                <a:effectLst/>
                <a:latin typeface="Open Sans" panose="020B0606030504020204" pitchFamily="34" charset="0"/>
              </a:rPr>
              <a:t>More than half (55%) reported they experienced emotional abuse by a parent or other adult in the home, including swearing at, insulting, or putting down the student.</a:t>
            </a:r>
          </a:p>
          <a:p>
            <a:pPr algn="l">
              <a:buFont typeface="Arial" panose="020B0604020202020204" pitchFamily="34" charset="0"/>
              <a:buChar char="•"/>
            </a:pPr>
            <a:r>
              <a:rPr lang="en-US" b="0" i="0" u="none" strike="noStrike" dirty="0">
                <a:solidFill>
                  <a:srgbClr val="000000"/>
                </a:solidFill>
                <a:effectLst/>
                <a:latin typeface="Open Sans" panose="020B0606030504020204" pitchFamily="34" charset="0"/>
              </a:rPr>
              <a:t>11% experienced physical abuse by a parent or other adult in the home, including hitting, beating, kicking, or physically hurting the student.</a:t>
            </a:r>
          </a:p>
          <a:p>
            <a:pPr algn="l">
              <a:buFont typeface="Arial" panose="020B0604020202020204" pitchFamily="34" charset="0"/>
              <a:buChar char="•"/>
            </a:pPr>
            <a:r>
              <a:rPr lang="en-US" b="0" i="0" u="none" strike="noStrike" dirty="0">
                <a:solidFill>
                  <a:srgbClr val="000000"/>
                </a:solidFill>
                <a:effectLst/>
                <a:latin typeface="Open Sans" panose="020B0606030504020204" pitchFamily="34" charset="0"/>
              </a:rPr>
              <a:t>More than a quarter (29%) reported a parent or other adult in their home lost a job.</a:t>
            </a:r>
          </a:p>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23</a:t>
            </a:fld>
            <a:endParaRPr lang="en-US"/>
          </a:p>
        </p:txBody>
      </p:sp>
    </p:spTree>
    <p:extLst>
      <p:ext uri="{BB962C8B-B14F-4D97-AF65-F5344CB8AC3E}">
        <p14:creationId xmlns:p14="http://schemas.microsoft.com/office/powerpoint/2010/main" val="140226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14% of young people say they trust organized religion completely – this means 86% do not, to one degree or another.  Young people don’t feel confident about the institution for a variety of reasons – if they don’t feel represented in the congregation, that their personal values would be judged, or they don’t believe they have a genuinely safe space to explore the important questions about who am I , where do I belong, and what’s my purpose, they will have hesitations about the gathered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*Research has shown us that the more older adults that young people have in their lives, who they trust the more they feel like their lives have purpose.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we being vulnerable about our own mental health experiences?  This kind of transparency with young people can be transformative.  How can we share some of these things with young people??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Tools to help people address, cope with, and find healing for mental health, were not readily available to many of us as adults; now that these resources are more available, what would it look like to explore them, incorporate them, and lean on them, both for ourselves and others. </a:t>
            </a:r>
          </a:p>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25</a:t>
            </a:fld>
            <a:endParaRPr lang="en-US"/>
          </a:p>
        </p:txBody>
      </p:sp>
    </p:spTree>
    <p:extLst>
      <p:ext uri="{BB962C8B-B14F-4D97-AF65-F5344CB8AC3E}">
        <p14:creationId xmlns:p14="http://schemas.microsoft.com/office/powerpoint/2010/main" val="305430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see the low participation and assume that young people simply don’t want anything to do with the church – but it’s not true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Providing young people with opportunities to process the stress of the pandemic years.  “Do you feel like you’re in survival mode?  How can I help? </a:t>
            </a:r>
          </a:p>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27</a:t>
            </a:fld>
            <a:endParaRPr lang="en-US"/>
          </a:p>
        </p:txBody>
      </p:sp>
    </p:spTree>
    <p:extLst>
      <p:ext uri="{BB962C8B-B14F-4D97-AF65-F5344CB8AC3E}">
        <p14:creationId xmlns:p14="http://schemas.microsoft.com/office/powerpoint/2010/main" val="149196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Listening well is KEY…</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Affirmation is critical in the listening process</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we avoid jumping right into problem solving mode</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can hear/see that you are feeling_______ about __________.  Do you want to say more about that?  </a:t>
            </a:r>
          </a:p>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30</a:t>
            </a:fld>
            <a:endParaRPr lang="en-US"/>
          </a:p>
        </p:txBody>
      </p:sp>
    </p:spTree>
    <p:extLst>
      <p:ext uri="{BB962C8B-B14F-4D97-AF65-F5344CB8AC3E}">
        <p14:creationId xmlns:p14="http://schemas.microsoft.com/office/powerpoint/2010/main" val="130905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Young people are busy – activities, goals, school, jobs, families, etc.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We cannot rely on a model of ministry that always expects and requires them to be in our spaces.  We need to consider spending time in their spaces so that we can better understand the spaces they are engaged in, and spaces where they are experiencing spirituality or God and so we can create genuine engagement, understanding, empathy, relationships with young people.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we young people to come back to church?  </a:t>
            </a:r>
          </a:p>
          <a:p>
            <a:pPr marL="342900" marR="0" lvl="0" indent="-342900">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question is more than 20 years old, when research show signs of young people’s disengagement with religious institutions </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not necessarily that they dislike you, but rather they are indifferent to the idea of your church.  	</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don’t have experience in these communities</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Young people are assembling meaning-making communities on their own and through relationships</a:t>
            </a:r>
          </a:p>
          <a:p>
            <a:pPr marL="342900" marR="0" lvl="0" indent="-342900">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alternative question can be asked?</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we get the church to get to young people?  </a:t>
            </a:r>
          </a:p>
          <a:p>
            <a:endParaRPr lang="en-US" dirty="0"/>
          </a:p>
        </p:txBody>
      </p:sp>
      <p:sp>
        <p:nvSpPr>
          <p:cNvPr id="4" name="Slide Number Placeholder 3"/>
          <p:cNvSpPr>
            <a:spLocks noGrp="1"/>
          </p:cNvSpPr>
          <p:nvPr>
            <p:ph type="sldNum" sz="quarter" idx="5"/>
          </p:nvPr>
        </p:nvSpPr>
        <p:spPr/>
        <p:txBody>
          <a:bodyPr/>
          <a:lstStyle/>
          <a:p>
            <a:fld id="{405BA381-EA77-C84D-ABC4-ED5B95179F48}" type="slidenum">
              <a:rPr lang="en-US" smtClean="0"/>
              <a:t>31</a:t>
            </a:fld>
            <a:endParaRPr lang="en-US"/>
          </a:p>
        </p:txBody>
      </p:sp>
    </p:spTree>
    <p:extLst>
      <p:ext uri="{BB962C8B-B14F-4D97-AF65-F5344CB8AC3E}">
        <p14:creationId xmlns:p14="http://schemas.microsoft.com/office/powerpoint/2010/main" val="112391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0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6943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7786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7113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6587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5653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229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0252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392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4528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7/29/25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25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7/29/25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82332808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2"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9" name="Picture 3">
            <a:extLst>
              <a:ext uri="{FF2B5EF4-FFF2-40B4-BE49-F238E27FC236}">
                <a16:creationId xmlns:a16="http://schemas.microsoft.com/office/drawing/2014/main" id="{EB529D8C-1086-ECD7-7A43-046E8798F8A8}"/>
              </a:ext>
            </a:extLst>
          </p:cNvPr>
          <p:cNvPicPr>
            <a:picLocks noChangeAspect="1"/>
          </p:cNvPicPr>
          <p:nvPr/>
        </p:nvPicPr>
        <p:blipFill rotWithShape="1">
          <a:blip r:embed="rId2">
            <a:alphaModFix amt="60000"/>
          </a:blip>
          <a:srcRect t="6450" r="-1" b="37285"/>
          <a:stretch/>
        </p:blipFill>
        <p:spPr>
          <a:xfrm>
            <a:off x="20" y="10"/>
            <a:ext cx="12188921" cy="6857990"/>
          </a:xfrm>
          <a:prstGeom prst="rect">
            <a:avLst/>
          </a:prstGeom>
        </p:spPr>
      </p:pic>
      <p:sp>
        <p:nvSpPr>
          <p:cNvPr id="2" name="Title 1">
            <a:extLst>
              <a:ext uri="{FF2B5EF4-FFF2-40B4-BE49-F238E27FC236}">
                <a16:creationId xmlns:a16="http://schemas.microsoft.com/office/drawing/2014/main" id="{F9BF9EB5-829F-0CD6-68D0-BF7EBD140CA5}"/>
              </a:ext>
            </a:extLst>
          </p:cNvPr>
          <p:cNvSpPr>
            <a:spLocks noGrp="1"/>
          </p:cNvSpPr>
          <p:nvPr>
            <p:ph type="ctrTitle"/>
          </p:nvPr>
        </p:nvSpPr>
        <p:spPr>
          <a:xfrm>
            <a:off x="845389" y="686020"/>
            <a:ext cx="9419758" cy="2742980"/>
          </a:xfrm>
        </p:spPr>
        <p:txBody>
          <a:bodyPr>
            <a:normAutofit/>
          </a:bodyPr>
          <a:lstStyle/>
          <a:p>
            <a:pPr algn="ctr"/>
            <a:r>
              <a:rPr lang="en-US" dirty="0">
                <a:solidFill>
                  <a:srgbClr val="FFFFFF"/>
                </a:solidFill>
              </a:rPr>
              <a:t>Mental Health &amp; Ministry With Young Adults</a:t>
            </a:r>
          </a:p>
        </p:txBody>
      </p:sp>
      <p:sp>
        <p:nvSpPr>
          <p:cNvPr id="3" name="Subtitle 2">
            <a:extLst>
              <a:ext uri="{FF2B5EF4-FFF2-40B4-BE49-F238E27FC236}">
                <a16:creationId xmlns:a16="http://schemas.microsoft.com/office/drawing/2014/main" id="{D80671F2-11EC-E434-80D1-70F5CC63AA18}"/>
              </a:ext>
            </a:extLst>
          </p:cNvPr>
          <p:cNvSpPr>
            <a:spLocks noGrp="1"/>
          </p:cNvSpPr>
          <p:nvPr>
            <p:ph type="subTitle" idx="1"/>
          </p:nvPr>
        </p:nvSpPr>
        <p:spPr>
          <a:xfrm>
            <a:off x="2625374" y="3972394"/>
            <a:ext cx="5859787" cy="1888926"/>
          </a:xfrm>
        </p:spPr>
        <p:txBody>
          <a:bodyPr>
            <a:normAutofit/>
          </a:bodyPr>
          <a:lstStyle/>
          <a:p>
            <a:pPr algn="ctr"/>
            <a:r>
              <a:rPr lang="en-US" dirty="0">
                <a:solidFill>
                  <a:srgbClr val="FFFFFF"/>
                </a:solidFill>
              </a:rPr>
              <a:t>Walking Together – March 11, 2023</a:t>
            </a:r>
          </a:p>
          <a:p>
            <a:pPr algn="ctr"/>
            <a:endParaRPr lang="en-US" dirty="0">
              <a:solidFill>
                <a:srgbClr val="FFFFFF"/>
              </a:solidFill>
            </a:endParaRPr>
          </a:p>
          <a:p>
            <a:pPr algn="ctr"/>
            <a:r>
              <a:rPr lang="en-US" dirty="0">
                <a:solidFill>
                  <a:srgbClr val="FFFFFF"/>
                </a:solidFill>
              </a:rPr>
              <a:t>Deacon Laura Ramlow</a:t>
            </a:r>
          </a:p>
          <a:p>
            <a:pPr algn="ctr"/>
            <a:r>
              <a:rPr lang="en-US" dirty="0">
                <a:solidFill>
                  <a:srgbClr val="FFFFFF"/>
                </a:solidFill>
              </a:rPr>
              <a:t>Synod Minister</a:t>
            </a:r>
          </a:p>
        </p:txBody>
      </p:sp>
      <p:grpSp>
        <p:nvGrpSpPr>
          <p:cNvPr id="28" name="Group 27">
            <a:extLst>
              <a:ext uri="{FF2B5EF4-FFF2-40B4-BE49-F238E27FC236}">
                <a16:creationId xmlns:a16="http://schemas.microsoft.com/office/drawing/2014/main" id="{3A87D413-7BAA-462C-B2E4-D3E7F1B849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9" name="Oval 28">
              <a:extLst>
                <a:ext uri="{FF2B5EF4-FFF2-40B4-BE49-F238E27FC236}">
                  <a16:creationId xmlns:a16="http://schemas.microsoft.com/office/drawing/2014/main" id="{7C2E2750-B9DE-455A-B750-2FAFF87D8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Graphic 9">
              <a:extLst>
                <a:ext uri="{FF2B5EF4-FFF2-40B4-BE49-F238E27FC236}">
                  <a16:creationId xmlns:a16="http://schemas.microsoft.com/office/drawing/2014/main" id="{A77A1618-AFD3-49E5-A4AC-89FA51FA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DA76DC57-ED9C-40FB-A897-CDD7D622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Freeform: Shape 31">
              <a:extLst>
                <a:ext uri="{FF2B5EF4-FFF2-40B4-BE49-F238E27FC236}">
                  <a16:creationId xmlns:a16="http://schemas.microsoft.com/office/drawing/2014/main" id="{6BB714E6-B071-4696-ACD5-A9A96F92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3" name="Graphic 9">
              <a:extLst>
                <a:ext uri="{FF2B5EF4-FFF2-40B4-BE49-F238E27FC236}">
                  <a16:creationId xmlns:a16="http://schemas.microsoft.com/office/drawing/2014/main" id="{A303CB3D-0086-4A58-BDAE-F18B143E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Graphic 9">
              <a:extLst>
                <a:ext uri="{FF2B5EF4-FFF2-40B4-BE49-F238E27FC236}">
                  <a16:creationId xmlns:a16="http://schemas.microsoft.com/office/drawing/2014/main" id="{8AB02D57-74BD-4B38-94E0-EF2F291E0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69678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A7E3536-621D-EF2C-4188-A67DB6DF3A74}"/>
              </a:ext>
            </a:extLst>
          </p:cNvPr>
          <p:cNvSpPr>
            <a:spLocks noGrp="1"/>
          </p:cNvSpPr>
          <p:nvPr>
            <p:ph type="title"/>
          </p:nvPr>
        </p:nvSpPr>
        <p:spPr>
          <a:xfrm>
            <a:off x="457200" y="668049"/>
            <a:ext cx="11187316" cy="1325563"/>
          </a:xfrm>
        </p:spPr>
        <p:txBody>
          <a:bodyPr>
            <a:normAutofit/>
          </a:bodyPr>
          <a:lstStyle/>
          <a:p>
            <a:r>
              <a:rPr lang="en-US" dirty="0"/>
              <a:t>For young people, the pandemic years showed them people’s values</a:t>
            </a:r>
          </a:p>
        </p:txBody>
      </p:sp>
      <p:graphicFrame>
        <p:nvGraphicFramePr>
          <p:cNvPr id="5" name="Content Placeholder 2">
            <a:extLst>
              <a:ext uri="{FF2B5EF4-FFF2-40B4-BE49-F238E27FC236}">
                <a16:creationId xmlns:a16="http://schemas.microsoft.com/office/drawing/2014/main" id="{0D20C7AE-595D-972F-ED5C-A0DA4DCC8F26}"/>
              </a:ext>
            </a:extLst>
          </p:cNvPr>
          <p:cNvGraphicFramePr>
            <a:graphicFrameLocks noGrp="1"/>
          </p:cNvGraphicFramePr>
          <p:nvPr>
            <p:ph idx="1"/>
            <p:extLst>
              <p:ext uri="{D42A27DB-BD31-4B8C-83A1-F6EECF244321}">
                <p14:modId xmlns:p14="http://schemas.microsoft.com/office/powerpoint/2010/main" val="4133675406"/>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A533261-94EC-4494-86AB-1382C7333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B06ABDF2-57ED-4DC5-BB96-62CEE5DBD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06D5EDC2-3737-4DED-AB3C-B42358F81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useBgFill="1">
        <p:nvSpPr>
          <p:cNvPr id="15" name="Graphic 9">
            <a:extLst>
              <a:ext uri="{FF2B5EF4-FFF2-40B4-BE49-F238E27FC236}">
                <a16:creationId xmlns:a16="http://schemas.microsoft.com/office/drawing/2014/main" id="{089C1A08-A75B-45D5-8A9D-680682C13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410" y="0"/>
            <a:ext cx="6858000"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ln w="9331" cap="flat">
            <a:noFill/>
            <a:prstDash val="solid"/>
            <a:miter/>
          </a:ln>
        </p:spPr>
        <p:txBody>
          <a:bodyPr rtlCol="0" anchor="ctr"/>
          <a:lstStyle/>
          <a:p>
            <a:endParaRPr lang="en-US"/>
          </a:p>
        </p:txBody>
      </p:sp>
      <p:sp>
        <p:nvSpPr>
          <p:cNvPr id="17" name="Texture">
            <a:extLst>
              <a:ext uri="{FF2B5EF4-FFF2-40B4-BE49-F238E27FC236}">
                <a16:creationId xmlns:a16="http://schemas.microsoft.com/office/drawing/2014/main" id="{51B4E1F8-DA38-44DA-8B73-7EC281F2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E673504-C374-2A23-3175-A9E747650B6C}"/>
              </a:ext>
            </a:extLst>
          </p:cNvPr>
          <p:cNvSpPr>
            <a:spLocks noGrp="1"/>
          </p:cNvSpPr>
          <p:nvPr>
            <p:ph type="title"/>
          </p:nvPr>
        </p:nvSpPr>
        <p:spPr>
          <a:xfrm>
            <a:off x="457201" y="668049"/>
            <a:ext cx="4595834" cy="5594074"/>
          </a:xfrm>
        </p:spPr>
        <p:txBody>
          <a:bodyPr anchor="ctr">
            <a:normAutofit/>
          </a:bodyPr>
          <a:lstStyle/>
          <a:p>
            <a:r>
              <a:rPr lang="en-US">
                <a:solidFill>
                  <a:schemeClr val="bg1"/>
                </a:solidFill>
              </a:rPr>
              <a:t>Springtide Research</a:t>
            </a:r>
          </a:p>
        </p:txBody>
      </p:sp>
      <p:graphicFrame>
        <p:nvGraphicFramePr>
          <p:cNvPr id="5" name="Content Placeholder 2">
            <a:extLst>
              <a:ext uri="{FF2B5EF4-FFF2-40B4-BE49-F238E27FC236}">
                <a16:creationId xmlns:a16="http://schemas.microsoft.com/office/drawing/2014/main" id="{15EFB8E7-67C2-BDFB-532B-32465885CDFD}"/>
              </a:ext>
            </a:extLst>
          </p:cNvPr>
          <p:cNvGraphicFramePr>
            <a:graphicFrameLocks noGrp="1"/>
          </p:cNvGraphicFramePr>
          <p:nvPr>
            <p:ph idx="1"/>
            <p:extLst>
              <p:ext uri="{D42A27DB-BD31-4B8C-83A1-F6EECF244321}">
                <p14:modId xmlns:p14="http://schemas.microsoft.com/office/powerpoint/2010/main" val="1823253814"/>
              </p:ext>
            </p:extLst>
          </p:nvPr>
        </p:nvGraphicFramePr>
        <p:xfrm>
          <a:off x="5805612" y="668049"/>
          <a:ext cx="5944427" cy="5594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7100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a:extLst>
              <a:ext uri="{FF2B5EF4-FFF2-40B4-BE49-F238E27FC236}">
                <a16:creationId xmlns:a16="http://schemas.microsoft.com/office/drawing/2014/main" id="{B86AF8CF-633E-412E-96E3-67B7B9632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4" name="Oval 13">
              <a:extLst>
                <a:ext uri="{FF2B5EF4-FFF2-40B4-BE49-F238E27FC236}">
                  <a16:creationId xmlns:a16="http://schemas.microsoft.com/office/drawing/2014/main" id="{1D7166A1-C3C1-4FC8-BE48-DE359B61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Graphic 9">
              <a:extLst>
                <a:ext uri="{FF2B5EF4-FFF2-40B4-BE49-F238E27FC236}">
                  <a16:creationId xmlns:a16="http://schemas.microsoft.com/office/drawing/2014/main" id="{3557B6F1-5BA8-43C0-9951-35E8513BF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6" name="Freeform: Shape 15">
              <a:extLst>
                <a:ext uri="{FF2B5EF4-FFF2-40B4-BE49-F238E27FC236}">
                  <a16:creationId xmlns:a16="http://schemas.microsoft.com/office/drawing/2014/main" id="{B5FA9AA9-0E23-474D-97B8-2998484A9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7" name="Freeform: Shape 16">
              <a:extLst>
                <a:ext uri="{FF2B5EF4-FFF2-40B4-BE49-F238E27FC236}">
                  <a16:creationId xmlns:a16="http://schemas.microsoft.com/office/drawing/2014/main" id="{B4CDFD59-E3B8-4EC9-AB9D-EE34EB1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Graphic 9">
              <a:extLst>
                <a:ext uri="{FF2B5EF4-FFF2-40B4-BE49-F238E27FC236}">
                  <a16:creationId xmlns:a16="http://schemas.microsoft.com/office/drawing/2014/main" id="{F1A280C6-1700-4098-9578-CD91F8EFB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Graphic 9">
              <a:extLst>
                <a:ext uri="{FF2B5EF4-FFF2-40B4-BE49-F238E27FC236}">
                  <a16:creationId xmlns:a16="http://schemas.microsoft.com/office/drawing/2014/main" id="{8FAF8CC6-F036-444B-AEB8-DF82B64B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11FC26E-2079-AA38-5B26-BD3D4E9E78B6}"/>
              </a:ext>
            </a:extLst>
          </p:cNvPr>
          <p:cNvSpPr>
            <a:spLocks noGrp="1"/>
          </p:cNvSpPr>
          <p:nvPr>
            <p:ph type="title"/>
          </p:nvPr>
        </p:nvSpPr>
        <p:spPr>
          <a:xfrm>
            <a:off x="457200" y="668049"/>
            <a:ext cx="9484191" cy="1325563"/>
          </a:xfrm>
        </p:spPr>
        <p:txBody>
          <a:bodyPr>
            <a:normAutofit/>
          </a:bodyPr>
          <a:lstStyle/>
          <a:p>
            <a:r>
              <a:rPr lang="en-US" dirty="0"/>
              <a:t>Considerations</a:t>
            </a:r>
          </a:p>
        </p:txBody>
      </p:sp>
      <p:graphicFrame>
        <p:nvGraphicFramePr>
          <p:cNvPr id="5" name="Content Placeholder 2">
            <a:extLst>
              <a:ext uri="{FF2B5EF4-FFF2-40B4-BE49-F238E27FC236}">
                <a16:creationId xmlns:a16="http://schemas.microsoft.com/office/drawing/2014/main" id="{168C0EC6-F519-27A1-86E5-27CD184793E9}"/>
              </a:ext>
            </a:extLst>
          </p:cNvPr>
          <p:cNvGraphicFramePr>
            <a:graphicFrameLocks noGrp="1"/>
          </p:cNvGraphicFramePr>
          <p:nvPr>
            <p:ph idx="1"/>
            <p:extLst>
              <p:ext uri="{D42A27DB-BD31-4B8C-83A1-F6EECF244321}">
                <p14:modId xmlns:p14="http://schemas.microsoft.com/office/powerpoint/2010/main" val="2762041109"/>
              </p:ext>
            </p:extLst>
          </p:nvPr>
        </p:nvGraphicFramePr>
        <p:xfrm>
          <a:off x="457200" y="2097088"/>
          <a:ext cx="9484254"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04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1" name="Group 1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2" name="Oval 1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reeform: Shape 1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4" name="Freeform: Shape 1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5" name="Freeform: Shape 1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0" name="Background Fill">
            <a:extLst>
              <a:ext uri="{FF2B5EF4-FFF2-40B4-BE49-F238E27FC236}">
                <a16:creationId xmlns:a16="http://schemas.microsoft.com/office/drawing/2014/main" id="{F5404724-1B75-49DB-B99E-4C231BD27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2" name="Color Fill">
            <a:extLst>
              <a:ext uri="{FF2B5EF4-FFF2-40B4-BE49-F238E27FC236}">
                <a16:creationId xmlns:a16="http://schemas.microsoft.com/office/drawing/2014/main" id="{2A8DD2EE-FA3F-4FF6-AF06-507EFA45F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4" name="Group 23">
            <a:extLst>
              <a:ext uri="{FF2B5EF4-FFF2-40B4-BE49-F238E27FC236}">
                <a16:creationId xmlns:a16="http://schemas.microsoft.com/office/drawing/2014/main" id="{3BCC1B3A-8609-46CF-8864-FB2F60E79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0" y="3759056"/>
            <a:ext cx="12211115" cy="3100791"/>
            <a:chOff x="-7750" y="3759056"/>
            <a:chExt cx="12211115" cy="3100791"/>
          </a:xfrm>
        </p:grpSpPr>
        <p:sp>
          <p:nvSpPr>
            <p:cNvPr id="25" name="Graphic 18">
              <a:extLst>
                <a:ext uri="{FF2B5EF4-FFF2-40B4-BE49-F238E27FC236}">
                  <a16:creationId xmlns:a16="http://schemas.microsoft.com/office/drawing/2014/main" id="{E4F3FF17-5E9E-4BAD-A98F-899318B96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90360" y="3942525"/>
              <a:ext cx="1619244" cy="2467813"/>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6" name="Graphic 9">
              <a:extLst>
                <a:ext uri="{FF2B5EF4-FFF2-40B4-BE49-F238E27FC236}">
                  <a16:creationId xmlns:a16="http://schemas.microsoft.com/office/drawing/2014/main" id="{5F8DA39C-70FD-4027-902C-3BAA96403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750" y="3759056"/>
              <a:ext cx="3100791" cy="310079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27" name="Oval 26">
              <a:extLst>
                <a:ext uri="{FF2B5EF4-FFF2-40B4-BE49-F238E27FC236}">
                  <a16:creationId xmlns:a16="http://schemas.microsoft.com/office/drawing/2014/main" id="{811993F1-3674-4774-9D44-D29C20D33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295" y="4014948"/>
              <a:ext cx="511015" cy="513182"/>
            </a:xfrm>
            <a:prstGeom prst="ellipse">
              <a:avLst/>
            </a:prstGeom>
            <a:solidFill>
              <a:schemeClr val="accent1">
                <a:lumMod val="60000"/>
                <a:lumOff val="40000"/>
              </a:schemeClr>
            </a:solidFill>
            <a:ln w="9331" cap="flat">
              <a:noFill/>
              <a:prstDash val="solid"/>
              <a:miter/>
            </a:ln>
          </p:spPr>
          <p:txBody>
            <a:bodyPr rtlCol="0" anchor="ctr"/>
            <a:lstStyle/>
            <a:p>
              <a:endParaRPr lang="en-US" dirty="0">
                <a:solidFill>
                  <a:schemeClr val="tx1"/>
                </a:solidFill>
              </a:endParaRPr>
            </a:p>
          </p:txBody>
        </p:sp>
        <p:sp>
          <p:nvSpPr>
            <p:cNvPr id="28" name="Oval 27">
              <a:extLst>
                <a:ext uri="{FF2B5EF4-FFF2-40B4-BE49-F238E27FC236}">
                  <a16:creationId xmlns:a16="http://schemas.microsoft.com/office/drawing/2014/main" id="{ED051B56-304B-4E18-A7A6-A26C29E1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9546" y="4421992"/>
              <a:ext cx="212276" cy="21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raphic 9">
              <a:extLst>
                <a:ext uri="{FF2B5EF4-FFF2-40B4-BE49-F238E27FC236}">
                  <a16:creationId xmlns:a16="http://schemas.microsoft.com/office/drawing/2014/main" id="{FAD76E7E-E581-4B45-938A-CF9B06C49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66038" y="3795475"/>
              <a:ext cx="2281987" cy="228198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1">
                  <a:lumMod val="50000"/>
                </a:schemeClr>
              </a:fgClr>
              <a:bgClr>
                <a:schemeClr val="accent1">
                  <a:lumMod val="75000"/>
                </a:schemeClr>
              </a:bgClr>
            </a:patt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22A43EA-C9EC-4EF3-A994-6C6DE845C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3411" y="4030194"/>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40000"/>
                  <a:lumOff val="60000"/>
                </a:schemeClr>
              </a:fgClr>
              <a:bgClr>
                <a:schemeClr val="accent1">
                  <a:lumMod val="75000"/>
                </a:schemeClr>
              </a:bgClr>
            </a:pattFill>
            <a:ln w="9525" cap="flat">
              <a:noFill/>
              <a:prstDash val="solid"/>
              <a:miter/>
            </a:ln>
          </p:spPr>
          <p:txBody>
            <a:bodyPr rtlCol="0" anchor="ctr"/>
            <a:lstStyle/>
            <a:p>
              <a:pPr lvl="0"/>
              <a:endParaRPr lang="en-US" dirty="0"/>
            </a:p>
          </p:txBody>
        </p:sp>
        <p:sp>
          <p:nvSpPr>
            <p:cNvPr id="31" name="Graphic 9">
              <a:extLst>
                <a:ext uri="{FF2B5EF4-FFF2-40B4-BE49-F238E27FC236}">
                  <a16:creationId xmlns:a16="http://schemas.microsoft.com/office/drawing/2014/main" id="{FD113AB0-8BCC-47FD-9613-23B5DA129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29575" y="3817817"/>
              <a:ext cx="3036177" cy="303617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32" name="Graphic 9">
              <a:extLst>
                <a:ext uri="{FF2B5EF4-FFF2-40B4-BE49-F238E27FC236}">
                  <a16:creationId xmlns:a16="http://schemas.microsoft.com/office/drawing/2014/main" id="{85EC6479-EA64-49DA-97C3-FFEC69EB0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192339" y="3965010"/>
              <a:ext cx="2710066" cy="271006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10F1ADF2-FE01-4AE6-A295-A39ED97DE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5869" y="6210300"/>
              <a:ext cx="2163589" cy="645194"/>
            </a:xfrm>
            <a:custGeom>
              <a:avLst/>
              <a:gdLst>
                <a:gd name="connsiteX0" fmla="*/ 1024272 w 2163589"/>
                <a:gd name="connsiteY0" fmla="*/ 0 h 645194"/>
                <a:gd name="connsiteX1" fmla="*/ 2163589 w 2163589"/>
                <a:gd name="connsiteY1" fmla="*/ 0 h 645194"/>
                <a:gd name="connsiteX2" fmla="*/ 2163589 w 2163589"/>
                <a:gd name="connsiteY2" fmla="*/ 645194 h 645194"/>
                <a:gd name="connsiteX3" fmla="*/ 0 w 2163589"/>
                <a:gd name="connsiteY3" fmla="*/ 645194 h 645194"/>
                <a:gd name="connsiteX4" fmla="*/ 76751 w 2163589"/>
                <a:gd name="connsiteY4" fmla="*/ 503789 h 645194"/>
                <a:gd name="connsiteX5" fmla="*/ 1024272 w 2163589"/>
                <a:gd name="connsiteY5" fmla="*/ 0 h 6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3589" h="645194">
                  <a:moveTo>
                    <a:pt x="1024272" y="0"/>
                  </a:moveTo>
                  <a:lnTo>
                    <a:pt x="2163589" y="0"/>
                  </a:lnTo>
                  <a:lnTo>
                    <a:pt x="2163589" y="645194"/>
                  </a:lnTo>
                  <a:lnTo>
                    <a:pt x="0" y="645194"/>
                  </a:lnTo>
                  <a:lnTo>
                    <a:pt x="76751" y="503789"/>
                  </a:lnTo>
                  <a:cubicBezTo>
                    <a:pt x="282096" y="199838"/>
                    <a:pt x="629843" y="0"/>
                    <a:pt x="1024272"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35" name="Texture">
            <a:extLst>
              <a:ext uri="{FF2B5EF4-FFF2-40B4-BE49-F238E27FC236}">
                <a16:creationId xmlns:a16="http://schemas.microsoft.com/office/drawing/2014/main" id="{043A5B13-5691-4583-8441-C0C019945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8B53797-E79F-8B64-41D1-F3CE960AE7D1}"/>
              </a:ext>
            </a:extLst>
          </p:cNvPr>
          <p:cNvSpPr>
            <a:spLocks noGrp="1"/>
          </p:cNvSpPr>
          <p:nvPr>
            <p:ph type="title"/>
          </p:nvPr>
        </p:nvSpPr>
        <p:spPr>
          <a:xfrm>
            <a:off x="457200" y="647700"/>
            <a:ext cx="6816373" cy="2288002"/>
          </a:xfrm>
        </p:spPr>
        <p:txBody>
          <a:bodyPr vert="horz" lIns="91440" tIns="45720" rIns="91440" bIns="45720" rtlCol="0" anchor="ctr">
            <a:normAutofit/>
          </a:bodyPr>
          <a:lstStyle/>
          <a:p>
            <a:r>
              <a:rPr lang="en-US" sz="5000" dirty="0"/>
              <a:t>Research shows us three significant ways we can care for young people: </a:t>
            </a:r>
          </a:p>
        </p:txBody>
      </p:sp>
    </p:spTree>
    <p:extLst>
      <p:ext uri="{BB962C8B-B14F-4D97-AF65-F5344CB8AC3E}">
        <p14:creationId xmlns:p14="http://schemas.microsoft.com/office/powerpoint/2010/main" val="179261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366257A-CE4C-3293-02F4-57849DD298DA}"/>
              </a:ext>
            </a:extLst>
          </p:cNvPr>
          <p:cNvSpPr>
            <a:spLocks noGrp="1"/>
          </p:cNvSpPr>
          <p:nvPr>
            <p:ph type="title"/>
          </p:nvPr>
        </p:nvSpPr>
        <p:spPr>
          <a:xfrm>
            <a:off x="457200" y="668049"/>
            <a:ext cx="11187316" cy="1325563"/>
          </a:xfrm>
        </p:spPr>
        <p:txBody>
          <a:bodyPr>
            <a:normAutofit/>
          </a:bodyPr>
          <a:lstStyle/>
          <a:p>
            <a:r>
              <a:rPr lang="en-US" dirty="0"/>
              <a:t>#1  Creating Safety</a:t>
            </a:r>
          </a:p>
        </p:txBody>
      </p:sp>
      <p:graphicFrame>
        <p:nvGraphicFramePr>
          <p:cNvPr id="5" name="Content Placeholder 2">
            <a:extLst>
              <a:ext uri="{FF2B5EF4-FFF2-40B4-BE49-F238E27FC236}">
                <a16:creationId xmlns:a16="http://schemas.microsoft.com/office/drawing/2014/main" id="{9EB26D3C-ADF6-7234-E453-B8C29D35E804}"/>
              </a:ext>
            </a:extLst>
          </p:cNvPr>
          <p:cNvGraphicFramePr>
            <a:graphicFrameLocks noGrp="1"/>
          </p:cNvGraphicFramePr>
          <p:nvPr>
            <p:ph idx="1"/>
            <p:extLst>
              <p:ext uri="{D42A27DB-BD31-4B8C-83A1-F6EECF244321}">
                <p14:modId xmlns:p14="http://schemas.microsoft.com/office/powerpoint/2010/main" val="2813064499"/>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73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099598B-AB5B-D9F8-458E-2B7B1AAC103B}"/>
              </a:ext>
            </a:extLst>
          </p:cNvPr>
          <p:cNvSpPr>
            <a:spLocks noGrp="1"/>
          </p:cNvSpPr>
          <p:nvPr>
            <p:ph type="title"/>
          </p:nvPr>
        </p:nvSpPr>
        <p:spPr>
          <a:xfrm>
            <a:off x="457200" y="668049"/>
            <a:ext cx="11187316" cy="1325563"/>
          </a:xfrm>
        </p:spPr>
        <p:txBody>
          <a:bodyPr>
            <a:normAutofit/>
          </a:bodyPr>
          <a:lstStyle/>
          <a:p>
            <a:r>
              <a:rPr lang="en-US" dirty="0"/>
              <a:t>#2  Celebrate What’s Been Gained</a:t>
            </a:r>
            <a:br>
              <a:rPr lang="en-US" dirty="0"/>
            </a:br>
            <a:r>
              <a:rPr lang="en-US" i="1" dirty="0"/>
              <a:t>(without insisting on optimism)</a:t>
            </a:r>
          </a:p>
        </p:txBody>
      </p:sp>
      <p:graphicFrame>
        <p:nvGraphicFramePr>
          <p:cNvPr id="5" name="Content Placeholder 2">
            <a:extLst>
              <a:ext uri="{FF2B5EF4-FFF2-40B4-BE49-F238E27FC236}">
                <a16:creationId xmlns:a16="http://schemas.microsoft.com/office/drawing/2014/main" id="{E1D70613-0703-DF33-630D-3782F020969C}"/>
              </a:ext>
            </a:extLst>
          </p:cNvPr>
          <p:cNvGraphicFramePr>
            <a:graphicFrameLocks noGrp="1"/>
          </p:cNvGraphicFramePr>
          <p:nvPr>
            <p:ph idx="1"/>
            <p:extLst>
              <p:ext uri="{D42A27DB-BD31-4B8C-83A1-F6EECF244321}">
                <p14:modId xmlns:p14="http://schemas.microsoft.com/office/powerpoint/2010/main" val="1016902630"/>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273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099598B-AB5B-D9F8-458E-2B7B1AAC103B}"/>
              </a:ext>
            </a:extLst>
          </p:cNvPr>
          <p:cNvSpPr>
            <a:spLocks noGrp="1"/>
          </p:cNvSpPr>
          <p:nvPr>
            <p:ph type="title"/>
          </p:nvPr>
        </p:nvSpPr>
        <p:spPr>
          <a:xfrm>
            <a:off x="457200" y="668049"/>
            <a:ext cx="11187316" cy="1325563"/>
          </a:xfrm>
        </p:spPr>
        <p:txBody>
          <a:bodyPr>
            <a:normAutofit/>
          </a:bodyPr>
          <a:lstStyle/>
          <a:p>
            <a:r>
              <a:rPr lang="en-US" dirty="0"/>
              <a:t>#3  Take Care of the Body</a:t>
            </a:r>
            <a:br>
              <a:rPr lang="en-US" dirty="0"/>
            </a:br>
            <a:r>
              <a:rPr lang="en-US" i="1" dirty="0"/>
              <a:t>(To help the body and mind process stress)</a:t>
            </a:r>
          </a:p>
        </p:txBody>
      </p:sp>
      <p:graphicFrame>
        <p:nvGraphicFramePr>
          <p:cNvPr id="5" name="Content Placeholder 2">
            <a:extLst>
              <a:ext uri="{FF2B5EF4-FFF2-40B4-BE49-F238E27FC236}">
                <a16:creationId xmlns:a16="http://schemas.microsoft.com/office/drawing/2014/main" id="{E1D70613-0703-DF33-630D-3782F020969C}"/>
              </a:ext>
            </a:extLst>
          </p:cNvPr>
          <p:cNvGraphicFramePr>
            <a:graphicFrameLocks noGrp="1"/>
          </p:cNvGraphicFramePr>
          <p:nvPr>
            <p:ph idx="1"/>
            <p:extLst>
              <p:ext uri="{D42A27DB-BD31-4B8C-83A1-F6EECF244321}">
                <p14:modId xmlns:p14="http://schemas.microsoft.com/office/powerpoint/2010/main" val="1357361375"/>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866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1"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A7F2F6E1-49EF-193D-2F29-59A7BB5F5AE3}"/>
              </a:ext>
            </a:extLst>
          </p:cNvPr>
          <p:cNvPicPr>
            <a:picLocks noChangeAspect="1"/>
          </p:cNvPicPr>
          <p:nvPr/>
        </p:nvPicPr>
        <p:blipFill rotWithShape="1">
          <a:blip r:embed="rId3">
            <a:alphaModFix amt="60000"/>
          </a:blip>
          <a:srcRect t="25200" r="-1" b="18535"/>
          <a:stretch/>
        </p:blipFill>
        <p:spPr>
          <a:xfrm>
            <a:off x="20" y="10"/>
            <a:ext cx="12188921" cy="6857990"/>
          </a:xfrm>
          <a:prstGeom prst="rect">
            <a:avLst/>
          </a:prstGeom>
        </p:spPr>
      </p:pic>
      <p:sp>
        <p:nvSpPr>
          <p:cNvPr id="2" name="Title 1">
            <a:extLst>
              <a:ext uri="{FF2B5EF4-FFF2-40B4-BE49-F238E27FC236}">
                <a16:creationId xmlns:a16="http://schemas.microsoft.com/office/drawing/2014/main" id="{D2FBC481-D3F5-F0B0-5837-E444D40E1475}"/>
              </a:ext>
            </a:extLst>
          </p:cNvPr>
          <p:cNvSpPr>
            <a:spLocks noGrp="1"/>
          </p:cNvSpPr>
          <p:nvPr>
            <p:ph type="title"/>
          </p:nvPr>
        </p:nvSpPr>
        <p:spPr>
          <a:xfrm>
            <a:off x="3164583" y="686020"/>
            <a:ext cx="5859787" cy="2742980"/>
          </a:xfrm>
        </p:spPr>
        <p:txBody>
          <a:bodyPr vert="horz" lIns="91440" tIns="45720" rIns="91440" bIns="45720" rtlCol="0" anchor="b">
            <a:normAutofit/>
          </a:bodyPr>
          <a:lstStyle/>
          <a:p>
            <a:pPr algn="ctr"/>
            <a:r>
              <a:rPr lang="en-US" sz="5000" dirty="0">
                <a:solidFill>
                  <a:srgbClr val="FFFFFF"/>
                </a:solidFill>
              </a:rPr>
              <a:t>How does Gen Z currently feel about spirituality &amp; religion?</a:t>
            </a:r>
          </a:p>
        </p:txBody>
      </p:sp>
      <p:grpSp>
        <p:nvGrpSpPr>
          <p:cNvPr id="23" name="Group 22">
            <a:extLst>
              <a:ext uri="{FF2B5EF4-FFF2-40B4-BE49-F238E27FC236}">
                <a16:creationId xmlns:a16="http://schemas.microsoft.com/office/drawing/2014/main" id="{3A87D413-7BAA-462C-B2E4-D3E7F1B849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4" name="Oval 23">
              <a:extLst>
                <a:ext uri="{FF2B5EF4-FFF2-40B4-BE49-F238E27FC236}">
                  <a16:creationId xmlns:a16="http://schemas.microsoft.com/office/drawing/2014/main" id="{7C2E2750-B9DE-455A-B750-2FAFF87D8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Graphic 9">
              <a:extLst>
                <a:ext uri="{FF2B5EF4-FFF2-40B4-BE49-F238E27FC236}">
                  <a16:creationId xmlns:a16="http://schemas.microsoft.com/office/drawing/2014/main" id="{A77A1618-AFD3-49E5-A4AC-89FA51FA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6" name="Freeform: Shape 25">
              <a:extLst>
                <a:ext uri="{FF2B5EF4-FFF2-40B4-BE49-F238E27FC236}">
                  <a16:creationId xmlns:a16="http://schemas.microsoft.com/office/drawing/2014/main" id="{DA76DC57-ED9C-40FB-A897-CDD7D622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7" name="Freeform: Shape 26">
              <a:extLst>
                <a:ext uri="{FF2B5EF4-FFF2-40B4-BE49-F238E27FC236}">
                  <a16:creationId xmlns:a16="http://schemas.microsoft.com/office/drawing/2014/main" id="{6BB714E6-B071-4696-ACD5-A9A96F92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8" name="Graphic 9">
              <a:extLst>
                <a:ext uri="{FF2B5EF4-FFF2-40B4-BE49-F238E27FC236}">
                  <a16:creationId xmlns:a16="http://schemas.microsoft.com/office/drawing/2014/main" id="{A303CB3D-0086-4A58-BDAE-F18B143E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Graphic 9">
              <a:extLst>
                <a:ext uri="{FF2B5EF4-FFF2-40B4-BE49-F238E27FC236}">
                  <a16:creationId xmlns:a16="http://schemas.microsoft.com/office/drawing/2014/main" id="{8AB02D57-74BD-4B38-94E0-EF2F291E0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92140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E201-38B8-BB0C-5E2A-78FFEEC3001B}"/>
              </a:ext>
            </a:extLst>
          </p:cNvPr>
          <p:cNvSpPr>
            <a:spLocks noGrp="1"/>
          </p:cNvSpPr>
          <p:nvPr>
            <p:ph type="title"/>
          </p:nvPr>
        </p:nvSpPr>
        <p:spPr/>
        <p:txBody>
          <a:bodyPr/>
          <a:lstStyle/>
          <a:p>
            <a:r>
              <a:rPr lang="en-US" dirty="0"/>
              <a:t>Since the pandemic, has your faith…..</a:t>
            </a:r>
          </a:p>
        </p:txBody>
      </p:sp>
      <p:sp>
        <p:nvSpPr>
          <p:cNvPr id="3" name="Content Placeholder 2">
            <a:extLst>
              <a:ext uri="{FF2B5EF4-FFF2-40B4-BE49-F238E27FC236}">
                <a16:creationId xmlns:a16="http://schemas.microsoft.com/office/drawing/2014/main" id="{60850C4A-E680-ACE7-648B-1A4BD0BC1C6D}"/>
              </a:ext>
            </a:extLst>
          </p:cNvPr>
          <p:cNvSpPr>
            <a:spLocks noGrp="1"/>
          </p:cNvSpPr>
          <p:nvPr>
            <p:ph idx="1"/>
          </p:nvPr>
        </p:nvSpPr>
        <p:spPr>
          <a:xfrm>
            <a:off x="457200" y="2578309"/>
            <a:ext cx="8791731" cy="3598654"/>
          </a:xfrm>
        </p:spPr>
        <p:txBody>
          <a:bodyPr/>
          <a:lstStyle/>
          <a:p>
            <a:pPr marL="342900" marR="0" lvl="0" indent="-342900">
              <a:spcBef>
                <a:spcPts val="0"/>
              </a:spcBef>
              <a:spcAft>
                <a:spcPts val="0"/>
              </a:spcAft>
              <a:buFont typeface="+mj-lt"/>
              <a:buAutoNum type="arabicPeriod"/>
            </a:pPr>
            <a:r>
              <a:rPr lang="en-US" sz="4800" dirty="0">
                <a:effectLst/>
                <a:latin typeface="Calibri" panose="020F0502020204030204" pitchFamily="34" charset="0"/>
                <a:ea typeface="Calibri" panose="020F0502020204030204" pitchFamily="34" charset="0"/>
                <a:cs typeface="Times New Roman" panose="02020603050405020304" pitchFamily="18" charset="0"/>
              </a:rPr>
              <a:t>Become stronger (30%)</a:t>
            </a:r>
          </a:p>
          <a:p>
            <a:pPr marL="342900" marR="0" lvl="0" indent="-342900">
              <a:spcBef>
                <a:spcPts val="0"/>
              </a:spcBef>
              <a:spcAft>
                <a:spcPts val="0"/>
              </a:spcAft>
              <a:buFont typeface="+mj-lt"/>
              <a:buAutoNum type="arabicPeriod"/>
            </a:pPr>
            <a:r>
              <a:rPr lang="en-US" sz="4800" dirty="0">
                <a:effectLst/>
                <a:latin typeface="Calibri" panose="020F0502020204030204" pitchFamily="34" charset="0"/>
                <a:ea typeface="Calibri" panose="020F0502020204030204" pitchFamily="34" charset="0"/>
                <a:cs typeface="Times New Roman" panose="02020603050405020304" pitchFamily="18" charset="0"/>
              </a:rPr>
              <a:t>Stayed the same (38%)</a:t>
            </a:r>
          </a:p>
          <a:p>
            <a:pPr marL="342900" marR="0" lvl="0" indent="-342900">
              <a:spcBef>
                <a:spcPts val="0"/>
              </a:spcBef>
              <a:spcAft>
                <a:spcPts val="0"/>
              </a:spcAft>
              <a:buFont typeface="+mj-lt"/>
              <a:buAutoNum type="arabicPeriod"/>
            </a:pPr>
            <a:r>
              <a:rPr lang="en-US" sz="4800" dirty="0">
                <a:effectLst/>
                <a:latin typeface="Calibri" panose="020F0502020204030204" pitchFamily="34" charset="0"/>
                <a:ea typeface="Calibri" panose="020F0502020204030204" pitchFamily="34" charset="0"/>
                <a:cs typeface="Times New Roman" panose="02020603050405020304" pitchFamily="18" charset="0"/>
              </a:rPr>
              <a:t>Become weaker (18%)</a:t>
            </a:r>
          </a:p>
          <a:p>
            <a:pPr marL="342900" marR="0" lvl="0" indent="-342900">
              <a:spcBef>
                <a:spcPts val="0"/>
              </a:spcBef>
              <a:spcAft>
                <a:spcPts val="0"/>
              </a:spcAft>
              <a:buFont typeface="+mj-lt"/>
              <a:buAutoNum type="arabicPeriod"/>
            </a:pPr>
            <a:r>
              <a:rPr lang="en-US" sz="4800" dirty="0">
                <a:effectLst/>
                <a:latin typeface="Calibri" panose="020F0502020204030204" pitchFamily="34" charset="0"/>
                <a:ea typeface="Calibri" panose="020F0502020204030204" pitchFamily="34" charset="0"/>
                <a:cs typeface="Times New Roman" panose="02020603050405020304" pitchFamily="18" charset="0"/>
              </a:rPr>
              <a:t>Lost my faith altogether (8%)</a:t>
            </a:r>
          </a:p>
          <a:p>
            <a:pPr marL="0" indent="0">
              <a:buNone/>
            </a:pPr>
            <a:endParaRPr lang="en-US" dirty="0"/>
          </a:p>
        </p:txBody>
      </p:sp>
    </p:spTree>
    <p:extLst>
      <p:ext uri="{BB962C8B-B14F-4D97-AF65-F5344CB8AC3E}">
        <p14:creationId xmlns:p14="http://schemas.microsoft.com/office/powerpoint/2010/main" val="143231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5" name="Oval 1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3" name="Texture">
            <a:extLst>
              <a:ext uri="{FF2B5EF4-FFF2-40B4-BE49-F238E27FC236}">
                <a16:creationId xmlns:a16="http://schemas.microsoft.com/office/drawing/2014/main" id="{2BD93542-DB27-4648-A9D3-5B37F6577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25" name="Background Fill">
            <a:extLst>
              <a:ext uri="{FF2B5EF4-FFF2-40B4-BE49-F238E27FC236}">
                <a16:creationId xmlns:a16="http://schemas.microsoft.com/office/drawing/2014/main" id="{BA533261-94EC-4494-86AB-1382C7333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B06ABDF2-57ED-4DC5-BB96-62CEE5DBD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9525" cap="flat">
            <a:noFill/>
            <a:prstDash val="solid"/>
            <a:miter/>
          </a:ln>
        </p:spPr>
        <p:txBody>
          <a:bodyPr rtlCol="0" anchor="ctr"/>
          <a:lstStyle/>
          <a:p>
            <a:endParaRPr lang="en-US">
              <a:solidFill>
                <a:schemeClr val="bg2">
                  <a:lumMod val="75000"/>
                  <a:lumOff val="25000"/>
                </a:schemeClr>
              </a:solidFill>
            </a:endParaRPr>
          </a:p>
        </p:txBody>
      </p:sp>
      <p:sp>
        <p:nvSpPr>
          <p:cNvPr id="29" name="Color Fill">
            <a:extLst>
              <a:ext uri="{FF2B5EF4-FFF2-40B4-BE49-F238E27FC236}">
                <a16:creationId xmlns:a16="http://schemas.microsoft.com/office/drawing/2014/main" id="{06D5EDC2-3737-4DED-AB3C-B42358F81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useBgFill="1">
        <p:nvSpPr>
          <p:cNvPr id="31" name="Graphic 9">
            <a:extLst>
              <a:ext uri="{FF2B5EF4-FFF2-40B4-BE49-F238E27FC236}">
                <a16:creationId xmlns:a16="http://schemas.microsoft.com/office/drawing/2014/main" id="{089C1A08-A75B-45D5-8A9D-680682C13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410" y="0"/>
            <a:ext cx="6858000"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ln w="9331" cap="flat">
            <a:noFill/>
            <a:prstDash val="solid"/>
            <a:miter/>
          </a:ln>
        </p:spPr>
        <p:txBody>
          <a:bodyPr rtlCol="0" anchor="ctr"/>
          <a:lstStyle/>
          <a:p>
            <a:endParaRPr lang="en-US"/>
          </a:p>
        </p:txBody>
      </p:sp>
      <p:sp>
        <p:nvSpPr>
          <p:cNvPr id="33" name="Texture">
            <a:extLst>
              <a:ext uri="{FF2B5EF4-FFF2-40B4-BE49-F238E27FC236}">
                <a16:creationId xmlns:a16="http://schemas.microsoft.com/office/drawing/2014/main" id="{51B4E1F8-DA38-44DA-8B73-7EC281F2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32B5AF6-ADE2-7C4B-082B-F2D6354C5B58}"/>
              </a:ext>
            </a:extLst>
          </p:cNvPr>
          <p:cNvSpPr>
            <a:spLocks noGrp="1"/>
          </p:cNvSpPr>
          <p:nvPr>
            <p:ph type="title"/>
          </p:nvPr>
        </p:nvSpPr>
        <p:spPr>
          <a:xfrm>
            <a:off x="457201" y="668049"/>
            <a:ext cx="4595834" cy="5594074"/>
          </a:xfrm>
        </p:spPr>
        <p:txBody>
          <a:bodyPr vert="horz" lIns="91440" tIns="45720" rIns="91440" bIns="45720" rtlCol="0" anchor="ctr">
            <a:normAutofit/>
          </a:bodyPr>
          <a:lstStyle/>
          <a:p>
            <a:r>
              <a:rPr lang="en-US" kern="1200">
                <a:solidFill>
                  <a:schemeClr val="bg1"/>
                </a:solidFill>
                <a:latin typeface="+mj-lt"/>
                <a:ea typeface="+mj-ea"/>
                <a:cs typeface="+mj-cs"/>
              </a:rPr>
              <a:t>It is true that Gen Z continues to trend away from religious institutions….</a:t>
            </a:r>
          </a:p>
        </p:txBody>
      </p:sp>
      <p:sp>
        <p:nvSpPr>
          <p:cNvPr id="3" name="Content Placeholder 2">
            <a:extLst>
              <a:ext uri="{FF2B5EF4-FFF2-40B4-BE49-F238E27FC236}">
                <a16:creationId xmlns:a16="http://schemas.microsoft.com/office/drawing/2014/main" id="{1F0BE4F7-17A3-7BB3-321C-825C6333DB7E}"/>
              </a:ext>
            </a:extLst>
          </p:cNvPr>
          <p:cNvSpPr>
            <a:spLocks noGrp="1"/>
          </p:cNvSpPr>
          <p:nvPr>
            <p:ph sz="half" idx="1"/>
          </p:nvPr>
        </p:nvSpPr>
        <p:spPr>
          <a:xfrm>
            <a:off x="5805612" y="519205"/>
            <a:ext cx="4267778" cy="2373898"/>
          </a:xfrm>
        </p:spPr>
        <p:txBody>
          <a:bodyPr>
            <a:noAutofit/>
          </a:bodyPr>
          <a:lstStyle/>
          <a:p>
            <a:pPr marL="0" indent="0" defTabSz="493776">
              <a:spcBef>
                <a:spcPts val="540"/>
              </a:spcBef>
              <a:buNone/>
            </a:pPr>
            <a:r>
              <a:rPr lang="en-US" sz="3200" kern="1200" dirty="0">
                <a:solidFill>
                  <a:schemeClr val="tx1"/>
                </a:solidFill>
                <a:latin typeface="+mn-lt"/>
                <a:ea typeface="+mn-ea"/>
                <a:cs typeface="+mn-cs"/>
              </a:rPr>
              <a:t>26% say their relationship with faith communities has become weaker since the pandemic.  </a:t>
            </a:r>
            <a:endParaRPr lang="en-US" sz="3200" dirty="0"/>
          </a:p>
        </p:txBody>
      </p:sp>
      <p:sp>
        <p:nvSpPr>
          <p:cNvPr id="4" name="Content Placeholder 3">
            <a:extLst>
              <a:ext uri="{FF2B5EF4-FFF2-40B4-BE49-F238E27FC236}">
                <a16:creationId xmlns:a16="http://schemas.microsoft.com/office/drawing/2014/main" id="{CFAD9C48-36CC-9E84-2392-0B7FF48FC991}"/>
              </a:ext>
            </a:extLst>
          </p:cNvPr>
          <p:cNvSpPr>
            <a:spLocks noGrp="1"/>
          </p:cNvSpPr>
          <p:nvPr>
            <p:ph sz="half" idx="2"/>
          </p:nvPr>
        </p:nvSpPr>
        <p:spPr>
          <a:xfrm>
            <a:off x="7475254" y="3578640"/>
            <a:ext cx="4259545" cy="2487772"/>
          </a:xfrm>
        </p:spPr>
        <p:txBody>
          <a:bodyPr>
            <a:normAutofit/>
          </a:bodyPr>
          <a:lstStyle/>
          <a:p>
            <a:pPr marL="0" indent="0" defTabSz="493776">
              <a:spcBef>
                <a:spcPts val="540"/>
              </a:spcBef>
              <a:buNone/>
            </a:pPr>
            <a:r>
              <a:rPr lang="en-US" sz="3200" kern="1200" dirty="0">
                <a:solidFill>
                  <a:schemeClr val="tx1"/>
                </a:solidFill>
                <a:latin typeface="+mn-lt"/>
                <a:ea typeface="+mn-ea"/>
                <a:cs typeface="+mn-cs"/>
              </a:rPr>
              <a:t>An online worship community may not be the solution we assume is meaningful for Gen Z…</a:t>
            </a:r>
            <a:endParaRPr lang="en-US" sz="3200" dirty="0"/>
          </a:p>
        </p:txBody>
      </p:sp>
    </p:spTree>
    <p:extLst>
      <p:ext uri="{BB962C8B-B14F-4D97-AF65-F5344CB8AC3E}">
        <p14:creationId xmlns:p14="http://schemas.microsoft.com/office/powerpoint/2010/main" val="32008086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15"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a:p>
        </p:txBody>
      </p:sp>
      <p:sp>
        <p:nvSpPr>
          <p:cNvPr id="2" name="Title 1">
            <a:extLst>
              <a:ext uri="{FF2B5EF4-FFF2-40B4-BE49-F238E27FC236}">
                <a16:creationId xmlns:a16="http://schemas.microsoft.com/office/drawing/2014/main" id="{B3E45EC0-BF19-FB2F-E4EA-A6FB78F503B2}"/>
              </a:ext>
            </a:extLst>
          </p:cNvPr>
          <p:cNvSpPr>
            <a:spLocks noGrp="1"/>
          </p:cNvSpPr>
          <p:nvPr>
            <p:ph type="title"/>
          </p:nvPr>
        </p:nvSpPr>
        <p:spPr>
          <a:xfrm>
            <a:off x="457200" y="668049"/>
            <a:ext cx="3313075" cy="5589741"/>
          </a:xfrm>
        </p:spPr>
        <p:txBody>
          <a:bodyPr>
            <a:normAutofit/>
          </a:bodyPr>
          <a:lstStyle/>
          <a:p>
            <a:r>
              <a:rPr lang="en-US" dirty="0"/>
              <a:t>Introduction</a:t>
            </a:r>
          </a:p>
        </p:txBody>
      </p:sp>
      <p:graphicFrame>
        <p:nvGraphicFramePr>
          <p:cNvPr id="5" name="Content Placeholder 2">
            <a:extLst>
              <a:ext uri="{FF2B5EF4-FFF2-40B4-BE49-F238E27FC236}">
                <a16:creationId xmlns:a16="http://schemas.microsoft.com/office/drawing/2014/main" id="{966BAF76-201E-0AA5-8CD3-DAC93D007B20}"/>
              </a:ext>
            </a:extLst>
          </p:cNvPr>
          <p:cNvGraphicFramePr>
            <a:graphicFrameLocks noGrp="1"/>
          </p:cNvGraphicFramePr>
          <p:nvPr>
            <p:ph idx="1"/>
            <p:extLst>
              <p:ext uri="{D42A27DB-BD31-4B8C-83A1-F6EECF244321}">
                <p14:modId xmlns:p14="http://schemas.microsoft.com/office/powerpoint/2010/main" val="1736264808"/>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723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1" name="Background Fill">
            <a:extLst>
              <a:ext uri="{FF2B5EF4-FFF2-40B4-BE49-F238E27FC236}">
                <a16:creationId xmlns:a16="http://schemas.microsoft.com/office/drawing/2014/main" id="{63E5BFF9-8D75-4F8D-AA2E-E9AF4156B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3" name="Color Fill">
            <a:extLst>
              <a:ext uri="{FF2B5EF4-FFF2-40B4-BE49-F238E27FC236}">
                <a16:creationId xmlns:a16="http://schemas.microsoft.com/office/drawing/2014/main" id="{5074A657-B6F7-47AE-B719-D3590207E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5" name="Group 24">
            <a:extLst>
              <a:ext uri="{FF2B5EF4-FFF2-40B4-BE49-F238E27FC236}">
                <a16:creationId xmlns:a16="http://schemas.microsoft.com/office/drawing/2014/main" id="{5F495AF5-CD36-4EE9-95DB-86D2A3931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26" name="Oval 25">
              <a:extLst>
                <a:ext uri="{FF2B5EF4-FFF2-40B4-BE49-F238E27FC236}">
                  <a16:creationId xmlns:a16="http://schemas.microsoft.com/office/drawing/2014/main" id="{8EFB5B0C-DD84-4ACA-8A57-0DF5C9BAD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Oval 26">
              <a:extLst>
                <a:ext uri="{FF2B5EF4-FFF2-40B4-BE49-F238E27FC236}">
                  <a16:creationId xmlns:a16="http://schemas.microsoft.com/office/drawing/2014/main" id="{537C3102-63A7-409A-A09D-56EBB4C81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28" name="Oval 27">
              <a:extLst>
                <a:ext uri="{FF2B5EF4-FFF2-40B4-BE49-F238E27FC236}">
                  <a16:creationId xmlns:a16="http://schemas.microsoft.com/office/drawing/2014/main" id="{7A99EBC8-DA67-46D1-BE90-B240465A8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29" name="Graphic 9">
              <a:extLst>
                <a:ext uri="{FF2B5EF4-FFF2-40B4-BE49-F238E27FC236}">
                  <a16:creationId xmlns:a16="http://schemas.microsoft.com/office/drawing/2014/main" id="{465540EA-046F-4AF0-8CEB-E2EFE6FD0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0" name="Graphic 9">
              <a:extLst>
                <a:ext uri="{FF2B5EF4-FFF2-40B4-BE49-F238E27FC236}">
                  <a16:creationId xmlns:a16="http://schemas.microsoft.com/office/drawing/2014/main" id="{5FE32756-B183-449F-BD63-0CD97BABA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B81A06E5-D53E-4F08-917B-C03F56DFD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349B903-4F98-4946-9F6B-A42679E0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53BC73C-A7AD-48F4-B586-4F781FCB9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B3270C9-025A-41DD-997B-C8C6A6CBA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36" name="Texture">
            <a:extLst>
              <a:ext uri="{FF2B5EF4-FFF2-40B4-BE49-F238E27FC236}">
                <a16:creationId xmlns:a16="http://schemas.microsoft.com/office/drawing/2014/main" id="{8DB0478B-1B97-4BFD-90B4-35597D82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FD604D8-DC67-41EF-5140-A13F3610E9F7}"/>
              </a:ext>
            </a:extLst>
          </p:cNvPr>
          <p:cNvSpPr>
            <a:spLocks noGrp="1"/>
          </p:cNvSpPr>
          <p:nvPr>
            <p:ph type="title"/>
          </p:nvPr>
        </p:nvSpPr>
        <p:spPr>
          <a:xfrm>
            <a:off x="2993787" y="668049"/>
            <a:ext cx="6201379" cy="2624425"/>
          </a:xfrm>
        </p:spPr>
        <p:txBody>
          <a:bodyPr vert="horz" lIns="91440" tIns="45720" rIns="91440" bIns="45720" rtlCol="0" anchor="b">
            <a:normAutofit/>
          </a:bodyPr>
          <a:lstStyle/>
          <a:p>
            <a:pPr algn="ctr"/>
            <a:r>
              <a:rPr lang="en-US" dirty="0"/>
              <a:t>Only 10% of young people found joy in virtual worship</a:t>
            </a:r>
            <a:endParaRPr lang="en-US"/>
          </a:p>
        </p:txBody>
      </p:sp>
      <p:sp>
        <p:nvSpPr>
          <p:cNvPr id="3" name="Content Placeholder 2">
            <a:extLst>
              <a:ext uri="{FF2B5EF4-FFF2-40B4-BE49-F238E27FC236}">
                <a16:creationId xmlns:a16="http://schemas.microsoft.com/office/drawing/2014/main" id="{DFD9E7C7-11DC-4140-755F-2956DA127967}"/>
              </a:ext>
            </a:extLst>
          </p:cNvPr>
          <p:cNvSpPr>
            <a:spLocks noGrp="1"/>
          </p:cNvSpPr>
          <p:nvPr>
            <p:ph sz="half" idx="1"/>
          </p:nvPr>
        </p:nvSpPr>
        <p:spPr>
          <a:xfrm>
            <a:off x="2993787" y="4295984"/>
            <a:ext cx="6201379" cy="1880978"/>
          </a:xfrm>
        </p:spPr>
        <p:txBody>
          <a:bodyPr vert="horz" lIns="91440" tIns="45720" rIns="91440" bIns="45720" rtlCol="0">
            <a:normAutofit/>
          </a:bodyPr>
          <a:lstStyle/>
          <a:p>
            <a:pPr marL="0" indent="0" algn="ctr">
              <a:buNone/>
            </a:pPr>
            <a:r>
              <a:rPr lang="en-US" sz="3200" dirty="0"/>
              <a:t>While 39% found cooking brought them joy, and they would like to continue practicing this in the future </a:t>
            </a:r>
          </a:p>
        </p:txBody>
      </p:sp>
    </p:spTree>
    <p:extLst>
      <p:ext uri="{BB962C8B-B14F-4D97-AF65-F5344CB8AC3E}">
        <p14:creationId xmlns:p14="http://schemas.microsoft.com/office/powerpoint/2010/main" val="238082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A281-DBF6-59A5-91AC-27610D0ABA97}"/>
              </a:ext>
            </a:extLst>
          </p:cNvPr>
          <p:cNvSpPr>
            <a:spLocks noGrp="1"/>
          </p:cNvSpPr>
          <p:nvPr>
            <p:ph type="title"/>
          </p:nvPr>
        </p:nvSpPr>
        <p:spPr/>
        <p:txBody>
          <a:bodyPr/>
          <a:lstStyle/>
          <a:p>
            <a:r>
              <a:rPr lang="en-US" dirty="0"/>
              <a:t>A completely online worship community would satisfy all my needs:</a:t>
            </a:r>
          </a:p>
        </p:txBody>
      </p:sp>
      <p:sp>
        <p:nvSpPr>
          <p:cNvPr id="3" name="Content Placeholder 2">
            <a:extLst>
              <a:ext uri="{FF2B5EF4-FFF2-40B4-BE49-F238E27FC236}">
                <a16:creationId xmlns:a16="http://schemas.microsoft.com/office/drawing/2014/main" id="{1FFB5191-5211-18B8-348C-C40A6840ACF0}"/>
              </a:ext>
            </a:extLst>
          </p:cNvPr>
          <p:cNvSpPr>
            <a:spLocks noGrp="1"/>
          </p:cNvSpPr>
          <p:nvPr>
            <p:ph sz="half" idx="1"/>
          </p:nvPr>
        </p:nvSpPr>
        <p:spPr>
          <a:xfrm>
            <a:off x="457200" y="3429000"/>
            <a:ext cx="5562600" cy="2747962"/>
          </a:xfrm>
        </p:spPr>
        <p:txBody>
          <a:bodyPr>
            <a:normAutofit/>
          </a:bodyPr>
          <a:lstStyle/>
          <a:p>
            <a:r>
              <a:rPr lang="en-US" sz="5400" dirty="0"/>
              <a:t>67% said NO</a:t>
            </a:r>
          </a:p>
        </p:txBody>
      </p:sp>
      <p:sp>
        <p:nvSpPr>
          <p:cNvPr id="4" name="Content Placeholder 3">
            <a:extLst>
              <a:ext uri="{FF2B5EF4-FFF2-40B4-BE49-F238E27FC236}">
                <a16:creationId xmlns:a16="http://schemas.microsoft.com/office/drawing/2014/main" id="{C7840FC0-28F8-65C0-6FF0-BA968D9A85F7}"/>
              </a:ext>
            </a:extLst>
          </p:cNvPr>
          <p:cNvSpPr>
            <a:spLocks noGrp="1"/>
          </p:cNvSpPr>
          <p:nvPr>
            <p:ph sz="half" idx="2"/>
          </p:nvPr>
        </p:nvSpPr>
        <p:spPr>
          <a:xfrm>
            <a:off x="6172202" y="3429000"/>
            <a:ext cx="4736534" cy="3835633"/>
          </a:xfrm>
        </p:spPr>
        <p:txBody>
          <a:bodyPr>
            <a:normAutofit/>
          </a:bodyPr>
          <a:lstStyle/>
          <a:p>
            <a:pPr marL="0" indent="0">
              <a:buNone/>
            </a:pPr>
            <a:r>
              <a:rPr lang="en-US" sz="5400" dirty="0"/>
              <a:t>33% said YES</a:t>
            </a:r>
          </a:p>
        </p:txBody>
      </p:sp>
    </p:spTree>
    <p:extLst>
      <p:ext uri="{BB962C8B-B14F-4D97-AF65-F5344CB8AC3E}">
        <p14:creationId xmlns:p14="http://schemas.microsoft.com/office/powerpoint/2010/main" val="248576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5" name="Oval 1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3" name="Texture">
            <a:extLst>
              <a:ext uri="{FF2B5EF4-FFF2-40B4-BE49-F238E27FC236}">
                <a16:creationId xmlns:a16="http://schemas.microsoft.com/office/drawing/2014/main" id="{2BD93542-DB27-4648-A9D3-5B37F6577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25"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29"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31"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33" name="Rectangle 32">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2B984-1D1D-A8EE-AC5A-31106C2578AF}"/>
              </a:ext>
            </a:extLst>
          </p:cNvPr>
          <p:cNvSpPr>
            <a:spLocks noGrp="1"/>
          </p:cNvSpPr>
          <p:nvPr>
            <p:ph type="title"/>
          </p:nvPr>
        </p:nvSpPr>
        <p:spPr>
          <a:xfrm>
            <a:off x="729455" y="849394"/>
            <a:ext cx="10741713" cy="1360767"/>
          </a:xfrm>
        </p:spPr>
        <p:txBody>
          <a:bodyPr vert="horz" lIns="91440" tIns="45720" rIns="91440" bIns="45720" rtlCol="0" anchor="b">
            <a:normAutofit/>
          </a:bodyPr>
          <a:lstStyle/>
          <a:p>
            <a:r>
              <a:rPr lang="en-US" sz="3100" kern="1200" dirty="0">
                <a:solidFill>
                  <a:schemeClr val="tx2"/>
                </a:solidFill>
                <a:latin typeface="+mj-lt"/>
                <a:ea typeface="+mj-ea"/>
                <a:cs typeface="+mj-cs"/>
              </a:rPr>
              <a:t>Despite disinterest in religious services</a:t>
            </a:r>
            <a:r>
              <a:rPr lang="en-US" sz="3100" dirty="0">
                <a:solidFill>
                  <a:schemeClr val="tx2"/>
                </a:solidFill>
              </a:rPr>
              <a:t> (</a:t>
            </a:r>
            <a:r>
              <a:rPr lang="en-US" sz="3100" kern="1200" dirty="0">
                <a:solidFill>
                  <a:schemeClr val="tx2"/>
                </a:solidFill>
                <a:latin typeface="+mj-lt"/>
                <a:ea typeface="+mj-ea"/>
                <a:cs typeface="+mj-cs"/>
              </a:rPr>
              <a:t>virtual or otherwise) young people maintained or added other spiritual practices:</a:t>
            </a:r>
          </a:p>
        </p:txBody>
      </p:sp>
      <p:sp>
        <p:nvSpPr>
          <p:cNvPr id="3" name="Content Placeholder 2">
            <a:extLst>
              <a:ext uri="{FF2B5EF4-FFF2-40B4-BE49-F238E27FC236}">
                <a16:creationId xmlns:a16="http://schemas.microsoft.com/office/drawing/2014/main" id="{CDEEAB13-9001-6341-0567-CB402C7C86FC}"/>
              </a:ext>
            </a:extLst>
          </p:cNvPr>
          <p:cNvSpPr>
            <a:spLocks noGrp="1"/>
          </p:cNvSpPr>
          <p:nvPr>
            <p:ph sz="half" idx="1"/>
          </p:nvPr>
        </p:nvSpPr>
        <p:spPr>
          <a:xfrm>
            <a:off x="720830" y="3523838"/>
            <a:ext cx="5084467" cy="2248003"/>
          </a:xfrm>
        </p:spPr>
        <p:txBody>
          <a:bodyPr/>
          <a:lstStyle/>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Prayer – 50%</a:t>
            </a:r>
          </a:p>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Meditation – 45%</a:t>
            </a:r>
          </a:p>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Reading – 42%</a:t>
            </a:r>
          </a:p>
          <a:p>
            <a:endParaRPr lang="en-US" dirty="0"/>
          </a:p>
        </p:txBody>
      </p:sp>
      <p:sp>
        <p:nvSpPr>
          <p:cNvPr id="4" name="Content Placeholder 3">
            <a:extLst>
              <a:ext uri="{FF2B5EF4-FFF2-40B4-BE49-F238E27FC236}">
                <a16:creationId xmlns:a16="http://schemas.microsoft.com/office/drawing/2014/main" id="{84AB31C1-7BC3-1C93-A27A-F36F4013BA60}"/>
              </a:ext>
            </a:extLst>
          </p:cNvPr>
          <p:cNvSpPr>
            <a:spLocks noGrp="1"/>
          </p:cNvSpPr>
          <p:nvPr>
            <p:ph sz="half" idx="2"/>
          </p:nvPr>
        </p:nvSpPr>
        <p:spPr>
          <a:xfrm>
            <a:off x="5371122" y="3521022"/>
            <a:ext cx="6383029" cy="3505941"/>
          </a:xfrm>
        </p:spPr>
        <p:txBody>
          <a:bodyPr/>
          <a:lstStyle/>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Nature – 32%</a:t>
            </a:r>
          </a:p>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Yoga, Martial Arts – 31%</a:t>
            </a:r>
          </a:p>
          <a:p>
            <a:pPr marL="676085" lvl="1" indent="-260033" defTabSz="832104">
              <a:spcBef>
                <a:spcPts val="0"/>
              </a:spcBef>
              <a:buFont typeface="Courier New" panose="02070309020205020404" pitchFamily="49" charset="0"/>
              <a:buChar char="o"/>
            </a:pPr>
            <a:r>
              <a:rPr lang="en-US" sz="3640" kern="1200" dirty="0">
                <a:solidFill>
                  <a:schemeClr val="tx1"/>
                </a:solidFill>
                <a:latin typeface="Calibri" panose="020F0502020204030204" pitchFamily="34" charset="0"/>
                <a:ea typeface="+mn-ea"/>
                <a:cs typeface="Times New Roman" panose="02020603050405020304" pitchFamily="18" charset="0"/>
              </a:rPr>
              <a:t> Art – 31%</a:t>
            </a:r>
          </a:p>
          <a:p>
            <a:endParaRPr lang="en-US" dirty="0"/>
          </a:p>
        </p:txBody>
      </p:sp>
    </p:spTree>
    <p:extLst>
      <p:ext uri="{BB962C8B-B14F-4D97-AF65-F5344CB8AC3E}">
        <p14:creationId xmlns:p14="http://schemas.microsoft.com/office/powerpoint/2010/main" val="303026996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15"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lIns="0" rIns="0" rtlCol="0" anchor="ctr"/>
          <a:lstStyle/>
          <a:p>
            <a:endParaRPr lang="en-US"/>
          </a:p>
        </p:txBody>
      </p:sp>
      <p:sp>
        <p:nvSpPr>
          <p:cNvPr id="2" name="Title 1">
            <a:extLst>
              <a:ext uri="{FF2B5EF4-FFF2-40B4-BE49-F238E27FC236}">
                <a16:creationId xmlns:a16="http://schemas.microsoft.com/office/drawing/2014/main" id="{44BDC28E-B4A7-82FD-E808-F98228127670}"/>
              </a:ext>
            </a:extLst>
          </p:cNvPr>
          <p:cNvSpPr>
            <a:spLocks noGrp="1"/>
          </p:cNvSpPr>
          <p:nvPr>
            <p:ph type="title"/>
          </p:nvPr>
        </p:nvSpPr>
        <p:spPr>
          <a:xfrm>
            <a:off x="457200" y="668049"/>
            <a:ext cx="3313075" cy="5589741"/>
          </a:xfrm>
        </p:spPr>
        <p:txBody>
          <a:bodyPr>
            <a:normAutofit/>
          </a:bodyPr>
          <a:lstStyle/>
          <a:p>
            <a:r>
              <a:rPr lang="en-US" dirty="0"/>
              <a:t>Mental health is what young people are struggling people with most</a:t>
            </a:r>
          </a:p>
        </p:txBody>
      </p:sp>
      <p:graphicFrame>
        <p:nvGraphicFramePr>
          <p:cNvPr id="5" name="Content Placeholder 2">
            <a:extLst>
              <a:ext uri="{FF2B5EF4-FFF2-40B4-BE49-F238E27FC236}">
                <a16:creationId xmlns:a16="http://schemas.microsoft.com/office/drawing/2014/main" id="{9B9AC82F-D2E3-4F80-4EBA-7C050A3F4B82}"/>
              </a:ext>
            </a:extLst>
          </p:cNvPr>
          <p:cNvGraphicFramePr>
            <a:graphicFrameLocks noGrp="1"/>
          </p:cNvGraphicFramePr>
          <p:nvPr>
            <p:ph idx="1"/>
            <p:extLst>
              <p:ext uri="{D42A27DB-BD31-4B8C-83A1-F6EECF244321}">
                <p14:modId xmlns:p14="http://schemas.microsoft.com/office/powerpoint/2010/main" val="565219013"/>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310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15"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a:p>
        </p:txBody>
      </p:sp>
      <p:sp>
        <p:nvSpPr>
          <p:cNvPr id="2" name="Title 1">
            <a:extLst>
              <a:ext uri="{FF2B5EF4-FFF2-40B4-BE49-F238E27FC236}">
                <a16:creationId xmlns:a16="http://schemas.microsoft.com/office/drawing/2014/main" id="{C8AC9920-B2F0-0D04-3340-27DE83FAACEE}"/>
              </a:ext>
            </a:extLst>
          </p:cNvPr>
          <p:cNvSpPr>
            <a:spLocks noGrp="1"/>
          </p:cNvSpPr>
          <p:nvPr>
            <p:ph type="title"/>
          </p:nvPr>
        </p:nvSpPr>
        <p:spPr>
          <a:xfrm>
            <a:off x="457200" y="668049"/>
            <a:ext cx="3313075" cy="5589741"/>
          </a:xfrm>
        </p:spPr>
        <p:txBody>
          <a:bodyPr>
            <a:normAutofit/>
          </a:bodyPr>
          <a:lstStyle/>
          <a:p>
            <a:r>
              <a:rPr lang="en-US" dirty="0"/>
              <a:t>What does all this have to do with the church?</a:t>
            </a:r>
          </a:p>
        </p:txBody>
      </p:sp>
      <p:graphicFrame>
        <p:nvGraphicFramePr>
          <p:cNvPr id="5" name="Content Placeholder 2">
            <a:extLst>
              <a:ext uri="{FF2B5EF4-FFF2-40B4-BE49-F238E27FC236}">
                <a16:creationId xmlns:a16="http://schemas.microsoft.com/office/drawing/2014/main" id="{D012F26A-D3D9-1A71-5FED-81B5606B4AD6}"/>
              </a:ext>
            </a:extLst>
          </p:cNvPr>
          <p:cNvGraphicFramePr>
            <a:graphicFrameLocks noGrp="1"/>
          </p:cNvGraphicFramePr>
          <p:nvPr>
            <p:ph idx="1"/>
            <p:extLst>
              <p:ext uri="{D42A27DB-BD31-4B8C-83A1-F6EECF244321}">
                <p14:modId xmlns:p14="http://schemas.microsoft.com/office/powerpoint/2010/main" val="74653175"/>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31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5"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017E6-FB3A-5077-1EF3-B59487D03F33}"/>
              </a:ext>
            </a:extLst>
          </p:cNvPr>
          <p:cNvSpPr>
            <a:spLocks noGrp="1"/>
          </p:cNvSpPr>
          <p:nvPr>
            <p:ph type="title"/>
          </p:nvPr>
        </p:nvSpPr>
        <p:spPr>
          <a:xfrm>
            <a:off x="729455" y="849394"/>
            <a:ext cx="10741713" cy="1360767"/>
          </a:xfrm>
        </p:spPr>
        <p:txBody>
          <a:bodyPr>
            <a:normAutofit/>
          </a:bodyPr>
          <a:lstStyle/>
          <a:p>
            <a:pPr algn="ctr"/>
            <a:r>
              <a:rPr lang="en-US" dirty="0">
                <a:solidFill>
                  <a:schemeClr val="tx2"/>
                </a:solidFill>
              </a:rPr>
              <a:t>86% of young people do not trust religious institutions…</a:t>
            </a:r>
          </a:p>
        </p:txBody>
      </p:sp>
      <p:graphicFrame>
        <p:nvGraphicFramePr>
          <p:cNvPr id="5" name="Content Placeholder 2">
            <a:extLst>
              <a:ext uri="{FF2B5EF4-FFF2-40B4-BE49-F238E27FC236}">
                <a16:creationId xmlns:a16="http://schemas.microsoft.com/office/drawing/2014/main" id="{5CC38C48-D85F-BBA8-2484-A027C6D3B85F}"/>
              </a:ext>
            </a:extLst>
          </p:cNvPr>
          <p:cNvGraphicFramePr>
            <a:graphicFrameLocks noGrp="1"/>
          </p:cNvGraphicFramePr>
          <p:nvPr>
            <p:ph idx="1"/>
            <p:extLst>
              <p:ext uri="{D42A27DB-BD31-4B8C-83A1-F6EECF244321}">
                <p14:modId xmlns:p14="http://schemas.microsoft.com/office/powerpoint/2010/main" val="1827998625"/>
              </p:ext>
            </p:extLst>
          </p:nvPr>
        </p:nvGraphicFramePr>
        <p:xfrm>
          <a:off x="729456" y="2340171"/>
          <a:ext cx="10741714" cy="371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25086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3471-5A07-EB0D-20B4-5814F346C875}"/>
              </a:ext>
            </a:extLst>
          </p:cNvPr>
          <p:cNvSpPr>
            <a:spLocks noGrp="1"/>
          </p:cNvSpPr>
          <p:nvPr>
            <p:ph type="title"/>
          </p:nvPr>
        </p:nvSpPr>
        <p:spPr/>
        <p:txBody>
          <a:bodyPr/>
          <a:lstStyle/>
          <a:p>
            <a:r>
              <a:rPr lang="en-US" dirty="0"/>
              <a:t>Faith leaders and communities have an important role to play!</a:t>
            </a:r>
          </a:p>
        </p:txBody>
      </p:sp>
    </p:spTree>
    <p:extLst>
      <p:ext uri="{BB962C8B-B14F-4D97-AF65-F5344CB8AC3E}">
        <p14:creationId xmlns:p14="http://schemas.microsoft.com/office/powerpoint/2010/main" val="349496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CE36-3489-549F-A5DF-FF85C8EC0CA2}"/>
              </a:ext>
            </a:extLst>
          </p:cNvPr>
          <p:cNvSpPr>
            <a:spLocks noGrp="1"/>
          </p:cNvSpPr>
          <p:nvPr>
            <p:ph type="title"/>
          </p:nvPr>
        </p:nvSpPr>
        <p:spPr>
          <a:xfrm>
            <a:off x="457200" y="668049"/>
            <a:ext cx="7685037" cy="3021082"/>
          </a:xfrm>
        </p:spPr>
        <p:txBody>
          <a:bodyPr>
            <a:normAutofit fontScale="90000"/>
          </a:bodyPr>
          <a:lstStyle/>
          <a:p>
            <a:r>
              <a:rPr lang="en-US" dirty="0"/>
              <a:t>We see low participation and might assume that young people don’t want anything to do with the church, spirituality, or religion.</a:t>
            </a:r>
          </a:p>
        </p:txBody>
      </p:sp>
      <p:sp>
        <p:nvSpPr>
          <p:cNvPr id="3" name="Content Placeholder 2">
            <a:extLst>
              <a:ext uri="{FF2B5EF4-FFF2-40B4-BE49-F238E27FC236}">
                <a16:creationId xmlns:a16="http://schemas.microsoft.com/office/drawing/2014/main" id="{B0ED31E2-2396-24F1-7662-6960E3D426C5}"/>
              </a:ext>
            </a:extLst>
          </p:cNvPr>
          <p:cNvSpPr>
            <a:spLocks noGrp="1"/>
          </p:cNvSpPr>
          <p:nvPr>
            <p:ph idx="1"/>
          </p:nvPr>
        </p:nvSpPr>
        <p:spPr>
          <a:xfrm>
            <a:off x="1939158" y="5726003"/>
            <a:ext cx="6471092" cy="1131997"/>
          </a:xfrm>
        </p:spPr>
        <p:txBody>
          <a:bodyPr>
            <a:normAutofit/>
          </a:bodyPr>
          <a:lstStyle/>
          <a:p>
            <a:pPr marL="0" indent="0">
              <a:buNone/>
            </a:pPr>
            <a:r>
              <a:rPr lang="en-US" sz="3600" dirty="0"/>
              <a:t>Research shows us that’s untrue!  </a:t>
            </a:r>
          </a:p>
        </p:txBody>
      </p:sp>
    </p:spTree>
    <p:extLst>
      <p:ext uri="{BB962C8B-B14F-4D97-AF65-F5344CB8AC3E}">
        <p14:creationId xmlns:p14="http://schemas.microsoft.com/office/powerpoint/2010/main" val="258411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1" name="Background Fill">
            <a:extLst>
              <a:ext uri="{FF2B5EF4-FFF2-40B4-BE49-F238E27FC236}">
                <a16:creationId xmlns:a16="http://schemas.microsoft.com/office/drawing/2014/main" id="{5D7D95D6-8C7A-4418-8DC3-6AB9EE15B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3" name="Color Fill">
            <a:extLst>
              <a:ext uri="{FF2B5EF4-FFF2-40B4-BE49-F238E27FC236}">
                <a16:creationId xmlns:a16="http://schemas.microsoft.com/office/drawing/2014/main" id="{90BA8E6D-8984-4DDE-8FC5-F3E6AAB00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5" name="Group 24">
            <a:extLst>
              <a:ext uri="{FF2B5EF4-FFF2-40B4-BE49-F238E27FC236}">
                <a16:creationId xmlns:a16="http://schemas.microsoft.com/office/drawing/2014/main" id="{E87D869D-11AD-41EC-9881-9809DBE9A4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7828"/>
            <a:ext cx="12188149" cy="3581965"/>
            <a:chOff x="0" y="-157828"/>
            <a:chExt cx="12188149" cy="3581965"/>
          </a:xfrm>
        </p:grpSpPr>
        <p:sp>
          <p:nvSpPr>
            <p:cNvPr id="26" name="Freeform: Shape 25">
              <a:extLst>
                <a:ext uri="{FF2B5EF4-FFF2-40B4-BE49-F238E27FC236}">
                  <a16:creationId xmlns:a16="http://schemas.microsoft.com/office/drawing/2014/main" id="{6664B9A9-6583-4C96-9737-4203BBA9C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450" y="-2201"/>
              <a:ext cx="3036178" cy="2703712"/>
            </a:xfrm>
            <a:custGeom>
              <a:avLst/>
              <a:gdLst>
                <a:gd name="connsiteX0" fmla="*/ 0 w 3036178"/>
                <a:gd name="connsiteY0" fmla="*/ 0 h 2918688"/>
                <a:gd name="connsiteX1" fmla="*/ 2102222 w 3036178"/>
                <a:gd name="connsiteY1" fmla="*/ 0 h 2918688"/>
                <a:gd name="connsiteX2" fmla="*/ 2107640 w 3036178"/>
                <a:gd name="connsiteY2" fmla="*/ 1983 h 2918688"/>
                <a:gd name="connsiteX3" fmla="*/ 3036178 w 3036178"/>
                <a:gd name="connsiteY3" fmla="*/ 1402829 h 2918688"/>
                <a:gd name="connsiteX4" fmla="*/ 3036178 w 3036178"/>
                <a:gd name="connsiteY4" fmla="*/ 2918688 h 2918688"/>
                <a:gd name="connsiteX5" fmla="*/ 1520319 w 3036178"/>
                <a:gd name="connsiteY5" fmla="*/ 2918688 h 2918688"/>
                <a:gd name="connsiteX6" fmla="*/ 0 w 3036178"/>
                <a:gd name="connsiteY6" fmla="*/ 1398369 h 29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178" h="2918688">
                  <a:moveTo>
                    <a:pt x="0" y="0"/>
                  </a:moveTo>
                  <a:lnTo>
                    <a:pt x="2102222" y="0"/>
                  </a:lnTo>
                  <a:lnTo>
                    <a:pt x="2107640" y="1983"/>
                  </a:lnTo>
                  <a:cubicBezTo>
                    <a:pt x="2653306" y="232778"/>
                    <a:pt x="3036178" y="773085"/>
                    <a:pt x="3036178" y="1402829"/>
                  </a:cubicBezTo>
                  <a:lnTo>
                    <a:pt x="3036178" y="2918688"/>
                  </a:lnTo>
                  <a:lnTo>
                    <a:pt x="1520319" y="2918688"/>
                  </a:lnTo>
                  <a:cubicBezTo>
                    <a:pt x="680661" y="2918688"/>
                    <a:pt x="0" y="2238027"/>
                    <a:pt x="0" y="1398369"/>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27" name="Graphic 18">
              <a:extLst>
                <a:ext uri="{FF2B5EF4-FFF2-40B4-BE49-F238E27FC236}">
                  <a16:creationId xmlns:a16="http://schemas.microsoft.com/office/drawing/2014/main" id="{8BD0E6C5-E02B-4ED0-AB49-84050EC73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7231231" y="-157828"/>
              <a:ext cx="1499978" cy="2467813"/>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28" name="Oval 27">
              <a:extLst>
                <a:ext uri="{FF2B5EF4-FFF2-40B4-BE49-F238E27FC236}">
                  <a16:creationId xmlns:a16="http://schemas.microsoft.com/office/drawing/2014/main" id="{31D680F0-A52F-4F95-A8C4-73CDE8EE5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7341" y="2625092"/>
              <a:ext cx="331858" cy="308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Graphic 9">
              <a:extLst>
                <a:ext uri="{FF2B5EF4-FFF2-40B4-BE49-F238E27FC236}">
                  <a16:creationId xmlns:a16="http://schemas.microsoft.com/office/drawing/2014/main" id="{00A2F7D0-3AEA-4E06-80D8-F8E3C557F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4864408" y="1596820"/>
              <a:ext cx="1757448" cy="189718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F5741D7A-D9C5-452A-B1E9-1C3E16C27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35163" y="0"/>
              <a:ext cx="2652986" cy="2721929"/>
            </a:xfrm>
            <a:custGeom>
              <a:avLst/>
              <a:gdLst>
                <a:gd name="connsiteX0" fmla="*/ 510686 w 2652986"/>
                <a:gd name="connsiteY0" fmla="*/ 0 h 2938354"/>
                <a:gd name="connsiteX1" fmla="*/ 2142300 w 2652986"/>
                <a:gd name="connsiteY1" fmla="*/ 0 h 2938354"/>
                <a:gd name="connsiteX2" fmla="*/ 2263655 w 2652986"/>
                <a:gd name="connsiteY2" fmla="*/ 121355 h 2938354"/>
                <a:gd name="connsiteX3" fmla="*/ 2263655 w 2652986"/>
                <a:gd name="connsiteY3" fmla="*/ 2001192 h 2938354"/>
                <a:gd name="connsiteX4" fmla="*/ 1326493 w 2652986"/>
                <a:gd name="connsiteY4" fmla="*/ 2938354 h 2938354"/>
                <a:gd name="connsiteX5" fmla="*/ 389331 w 2652986"/>
                <a:gd name="connsiteY5" fmla="*/ 2001192 h 2938354"/>
                <a:gd name="connsiteX6" fmla="*/ 389331 w 2652986"/>
                <a:gd name="connsiteY6" fmla="*/ 121355 h 293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986" h="2938354">
                  <a:moveTo>
                    <a:pt x="510686" y="0"/>
                  </a:moveTo>
                  <a:lnTo>
                    <a:pt x="2142300" y="0"/>
                  </a:lnTo>
                  <a:lnTo>
                    <a:pt x="2263655" y="121355"/>
                  </a:lnTo>
                  <a:cubicBezTo>
                    <a:pt x="2782763" y="640463"/>
                    <a:pt x="2782763" y="1482084"/>
                    <a:pt x="2263655" y="2001192"/>
                  </a:cubicBezTo>
                  <a:lnTo>
                    <a:pt x="1326493" y="2938354"/>
                  </a:lnTo>
                  <a:lnTo>
                    <a:pt x="389331" y="2001192"/>
                  </a:lnTo>
                  <a:cubicBezTo>
                    <a:pt x="-129777" y="1482084"/>
                    <a:pt x="-129777" y="640463"/>
                    <a:pt x="389331" y="121355"/>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8A6FF43-D4C8-4BDE-ACB8-24D69F87E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9301" y="-9437"/>
              <a:ext cx="565422" cy="362873"/>
            </a:xfrm>
            <a:custGeom>
              <a:avLst/>
              <a:gdLst>
                <a:gd name="connsiteX0" fmla="*/ 15005 w 685064"/>
                <a:gd name="connsiteY0" fmla="*/ 0 h 437484"/>
                <a:gd name="connsiteX1" fmla="*/ 670059 w 685064"/>
                <a:gd name="connsiteY1" fmla="*/ 0 h 437484"/>
                <a:gd name="connsiteX2" fmla="*/ 678105 w 685064"/>
                <a:gd name="connsiteY2" fmla="*/ 25920 h 437484"/>
                <a:gd name="connsiteX3" fmla="*/ 685064 w 685064"/>
                <a:gd name="connsiteY3" fmla="*/ 94952 h 437484"/>
                <a:gd name="connsiteX4" fmla="*/ 342532 w 685064"/>
                <a:gd name="connsiteY4" fmla="*/ 437484 h 437484"/>
                <a:gd name="connsiteX5" fmla="*/ 0 w 685064"/>
                <a:gd name="connsiteY5" fmla="*/ 94952 h 437484"/>
                <a:gd name="connsiteX6" fmla="*/ 6959 w 685064"/>
                <a:gd name="connsiteY6" fmla="*/ 25920 h 4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064" h="437484">
                  <a:moveTo>
                    <a:pt x="15005" y="0"/>
                  </a:moveTo>
                  <a:lnTo>
                    <a:pt x="670059" y="0"/>
                  </a:lnTo>
                  <a:lnTo>
                    <a:pt x="678105" y="25920"/>
                  </a:lnTo>
                  <a:cubicBezTo>
                    <a:pt x="682668" y="48218"/>
                    <a:pt x="685064" y="71305"/>
                    <a:pt x="685064" y="94952"/>
                  </a:cubicBezTo>
                  <a:cubicBezTo>
                    <a:pt x="685064" y="284127"/>
                    <a:pt x="531708" y="437484"/>
                    <a:pt x="342532" y="437484"/>
                  </a:cubicBezTo>
                  <a:cubicBezTo>
                    <a:pt x="153357" y="437484"/>
                    <a:pt x="0" y="284127"/>
                    <a:pt x="0" y="94952"/>
                  </a:cubicBezTo>
                  <a:cubicBezTo>
                    <a:pt x="0" y="71305"/>
                    <a:pt x="2397" y="48218"/>
                    <a:pt x="6959" y="2592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2" name="Freeform: Shape 31">
              <a:extLst>
                <a:ext uri="{FF2B5EF4-FFF2-40B4-BE49-F238E27FC236}">
                  <a16:creationId xmlns:a16="http://schemas.microsoft.com/office/drawing/2014/main" id="{20C0DE20-55CA-4075-A692-CAF74A2FF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599716"/>
              <a:ext cx="881815" cy="2082566"/>
            </a:xfrm>
            <a:custGeom>
              <a:avLst/>
              <a:gdLst>
                <a:gd name="connsiteX0" fmla="*/ 144257 w 881815"/>
                <a:gd name="connsiteY0" fmla="*/ 0 h 2248154"/>
                <a:gd name="connsiteX1" fmla="*/ 881815 w 881815"/>
                <a:gd name="connsiteY1" fmla="*/ 1124078 h 2248154"/>
                <a:gd name="connsiteX2" fmla="*/ 144257 w 881815"/>
                <a:gd name="connsiteY2" fmla="*/ 2248154 h 2248154"/>
                <a:gd name="connsiteX3" fmla="*/ 29014 w 881815"/>
                <a:gd name="connsiteY3" fmla="*/ 2159817 h 2248154"/>
                <a:gd name="connsiteX4" fmla="*/ 0 w 881815"/>
                <a:gd name="connsiteY4" fmla="*/ 2135215 h 2248154"/>
                <a:gd name="connsiteX5" fmla="*/ 0 w 881815"/>
                <a:gd name="connsiteY5" fmla="*/ 112940 h 2248154"/>
                <a:gd name="connsiteX6" fmla="*/ 29014 w 881815"/>
                <a:gd name="connsiteY6" fmla="*/ 88337 h 2248154"/>
                <a:gd name="connsiteX7" fmla="*/ 144257 w 881815"/>
                <a:gd name="connsiteY7" fmla="*/ 0 h 224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815" h="2248154">
                  <a:moveTo>
                    <a:pt x="144257" y="0"/>
                  </a:moveTo>
                  <a:cubicBezTo>
                    <a:pt x="144257" y="0"/>
                    <a:pt x="881815" y="503276"/>
                    <a:pt x="881815" y="1124078"/>
                  </a:cubicBezTo>
                  <a:cubicBezTo>
                    <a:pt x="881815" y="1744879"/>
                    <a:pt x="144257" y="2248154"/>
                    <a:pt x="144257" y="2248154"/>
                  </a:cubicBezTo>
                  <a:cubicBezTo>
                    <a:pt x="144257" y="2248154"/>
                    <a:pt x="98160" y="2216700"/>
                    <a:pt x="29014" y="2159817"/>
                  </a:cubicBezTo>
                  <a:lnTo>
                    <a:pt x="0" y="2135215"/>
                  </a:lnTo>
                  <a:lnTo>
                    <a:pt x="0" y="112940"/>
                  </a:lnTo>
                  <a:lnTo>
                    <a:pt x="29014" y="88337"/>
                  </a:lnTo>
                  <a:cubicBezTo>
                    <a:pt x="98160" y="31455"/>
                    <a:pt x="144257" y="0"/>
                    <a:pt x="144257"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80D400-9C91-4079-A452-CA8E9D31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511" y="0"/>
              <a:ext cx="1897186" cy="1556485"/>
            </a:xfrm>
            <a:custGeom>
              <a:avLst/>
              <a:gdLst>
                <a:gd name="connsiteX0" fmla="*/ 352540 w 1897186"/>
                <a:gd name="connsiteY0" fmla="*/ 0 h 1680243"/>
                <a:gd name="connsiteX1" fmla="*/ 1897186 w 1897186"/>
                <a:gd name="connsiteY1" fmla="*/ 0 h 1680243"/>
                <a:gd name="connsiteX2" fmla="*/ 1897186 w 1897186"/>
                <a:gd name="connsiteY2" fmla="*/ 730258 h 1680243"/>
                <a:gd name="connsiteX3" fmla="*/ 947200 w 1897186"/>
                <a:gd name="connsiteY3" fmla="*/ 1680243 h 1680243"/>
                <a:gd name="connsiteX4" fmla="*/ 0 w 1897186"/>
                <a:gd name="connsiteY4" fmla="*/ 1680243 h 1680243"/>
                <a:gd name="connsiteX5" fmla="*/ 0 w 1897186"/>
                <a:gd name="connsiteY5" fmla="*/ 733044 h 1680243"/>
                <a:gd name="connsiteX6" fmla="*/ 278243 w 1897186"/>
                <a:gd name="connsiteY6" fmla="*/ 61300 h 168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186" h="1680243">
                  <a:moveTo>
                    <a:pt x="352540" y="0"/>
                  </a:moveTo>
                  <a:lnTo>
                    <a:pt x="1897186" y="0"/>
                  </a:lnTo>
                  <a:lnTo>
                    <a:pt x="1897186" y="730258"/>
                  </a:lnTo>
                  <a:cubicBezTo>
                    <a:pt x="1897186" y="1254926"/>
                    <a:pt x="1471868" y="1680243"/>
                    <a:pt x="947200" y="1680243"/>
                  </a:cubicBezTo>
                  <a:lnTo>
                    <a:pt x="0" y="1680243"/>
                  </a:lnTo>
                  <a:lnTo>
                    <a:pt x="0" y="733044"/>
                  </a:lnTo>
                  <a:cubicBezTo>
                    <a:pt x="0" y="470710"/>
                    <a:pt x="106330" y="233213"/>
                    <a:pt x="278243" y="6130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4" name="Graphic 9">
              <a:extLst>
                <a:ext uri="{FF2B5EF4-FFF2-40B4-BE49-F238E27FC236}">
                  <a16:creationId xmlns:a16="http://schemas.microsoft.com/office/drawing/2014/main" id="{6EBDFECC-F581-4CFA-83E5-852880465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275624" y="-2202"/>
              <a:ext cx="2710066" cy="251812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C61488D7-F99D-4C24-B0B6-C37BAEAC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71668" y="0"/>
              <a:ext cx="2179975" cy="2554849"/>
            </a:xfrm>
            <a:custGeom>
              <a:avLst/>
              <a:gdLst>
                <a:gd name="connsiteX0" fmla="*/ 588462 w 2179975"/>
                <a:gd name="connsiteY0" fmla="*/ 0 h 2554849"/>
                <a:gd name="connsiteX1" fmla="*/ 1591515 w 2179975"/>
                <a:gd name="connsiteY1" fmla="*/ 0 h 2554849"/>
                <a:gd name="connsiteX2" fmla="*/ 1860060 w 2179975"/>
                <a:gd name="connsiteY2" fmla="*/ 265589 h 2554849"/>
                <a:gd name="connsiteX3" fmla="*/ 1860060 w 2179975"/>
                <a:gd name="connsiteY3" fmla="*/ 1793256 h 2554849"/>
                <a:gd name="connsiteX4" fmla="*/ 1089989 w 2179975"/>
                <a:gd name="connsiteY4" fmla="*/ 2554849 h 2554849"/>
                <a:gd name="connsiteX5" fmla="*/ 319917 w 2179975"/>
                <a:gd name="connsiteY5" fmla="*/ 1793256 h 2554849"/>
                <a:gd name="connsiteX6" fmla="*/ 319917 w 2179975"/>
                <a:gd name="connsiteY6" fmla="*/ 265589 h 25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9975" h="2554849">
                  <a:moveTo>
                    <a:pt x="588462" y="0"/>
                  </a:moveTo>
                  <a:lnTo>
                    <a:pt x="1591515" y="0"/>
                  </a:lnTo>
                  <a:lnTo>
                    <a:pt x="1860060" y="265589"/>
                  </a:lnTo>
                  <a:cubicBezTo>
                    <a:pt x="2286614" y="687448"/>
                    <a:pt x="2286614" y="1371398"/>
                    <a:pt x="1860060" y="1793256"/>
                  </a:cubicBezTo>
                  <a:lnTo>
                    <a:pt x="1089989" y="2554849"/>
                  </a:lnTo>
                  <a:lnTo>
                    <a:pt x="319917" y="1793256"/>
                  </a:lnTo>
                  <a:cubicBezTo>
                    <a:pt x="-106638" y="1371398"/>
                    <a:pt x="-106638" y="687448"/>
                    <a:pt x="319917" y="265589"/>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37" name="Texture">
            <a:extLst>
              <a:ext uri="{FF2B5EF4-FFF2-40B4-BE49-F238E27FC236}">
                <a16:creationId xmlns:a16="http://schemas.microsoft.com/office/drawing/2014/main" id="{498E76D5-F7FA-4D66-9338-9BE379BD3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5D5785C-0C34-C6F9-1627-E8A5BDA1E43B}"/>
              </a:ext>
            </a:extLst>
          </p:cNvPr>
          <p:cNvSpPr>
            <a:spLocks noGrp="1"/>
          </p:cNvSpPr>
          <p:nvPr>
            <p:ph type="title"/>
          </p:nvPr>
        </p:nvSpPr>
        <p:spPr>
          <a:xfrm>
            <a:off x="457200" y="3668776"/>
            <a:ext cx="6234525" cy="2549144"/>
          </a:xfrm>
        </p:spPr>
        <p:txBody>
          <a:bodyPr vert="horz" lIns="91440" tIns="45720" rIns="91440" bIns="45720" rtlCol="0" anchor="t">
            <a:normAutofit/>
          </a:bodyPr>
          <a:lstStyle/>
          <a:p>
            <a:r>
              <a:rPr lang="en-US" dirty="0"/>
              <a:t>Considerations…</a:t>
            </a:r>
          </a:p>
        </p:txBody>
      </p:sp>
      <p:sp>
        <p:nvSpPr>
          <p:cNvPr id="3" name="Content Placeholder 2">
            <a:extLst>
              <a:ext uri="{FF2B5EF4-FFF2-40B4-BE49-F238E27FC236}">
                <a16:creationId xmlns:a16="http://schemas.microsoft.com/office/drawing/2014/main" id="{58A36D81-2C65-B704-8E60-BCC836A6F113}"/>
              </a:ext>
            </a:extLst>
          </p:cNvPr>
          <p:cNvSpPr>
            <a:spLocks noGrp="1"/>
          </p:cNvSpPr>
          <p:nvPr>
            <p:ph sz="half" idx="1"/>
          </p:nvPr>
        </p:nvSpPr>
        <p:spPr>
          <a:xfrm>
            <a:off x="4810511" y="3766590"/>
            <a:ext cx="7091776" cy="2549144"/>
          </a:xfrm>
        </p:spPr>
        <p:txBody>
          <a:bodyPr vert="horz" lIns="91440" tIns="45720" rIns="91440" bIns="45720" rtlCol="0" anchor="t">
            <a:normAutofit/>
          </a:bodyPr>
          <a:lstStyle/>
          <a:p>
            <a:pPr marL="0" indent="0">
              <a:buNone/>
            </a:pPr>
            <a:r>
              <a:rPr lang="en-US" sz="3200" dirty="0">
                <a:effectLst/>
              </a:rPr>
              <a:t>What might it look like to invite a psychologist to come and chat with your group to offer practical advice about addressing mental health concerns as a way to open up this conversation. </a:t>
            </a:r>
          </a:p>
          <a:p>
            <a:endParaRPr lang="en-US" dirty="0"/>
          </a:p>
        </p:txBody>
      </p:sp>
    </p:spTree>
    <p:extLst>
      <p:ext uri="{BB962C8B-B14F-4D97-AF65-F5344CB8AC3E}">
        <p14:creationId xmlns:p14="http://schemas.microsoft.com/office/powerpoint/2010/main" val="64454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AE81-4F68-14F8-E790-F824EE21E32E}"/>
              </a:ext>
            </a:extLst>
          </p:cNvPr>
          <p:cNvSpPr>
            <a:spLocks noGrp="1"/>
          </p:cNvSpPr>
          <p:nvPr>
            <p:ph type="title"/>
          </p:nvPr>
        </p:nvSpPr>
        <p:spPr>
          <a:xfrm>
            <a:off x="630620" y="857235"/>
            <a:ext cx="5076497" cy="2247504"/>
          </a:xfrm>
        </p:spPr>
        <p:txBody>
          <a:bodyPr>
            <a:normAutofit/>
          </a:bodyPr>
          <a:lstStyle/>
          <a:p>
            <a:r>
              <a:rPr lang="en-US" dirty="0"/>
              <a:t>3 top things young people missed most during the pandemic:</a:t>
            </a:r>
          </a:p>
        </p:txBody>
      </p:sp>
      <p:sp>
        <p:nvSpPr>
          <p:cNvPr id="3" name="Content Placeholder 2">
            <a:extLst>
              <a:ext uri="{FF2B5EF4-FFF2-40B4-BE49-F238E27FC236}">
                <a16:creationId xmlns:a16="http://schemas.microsoft.com/office/drawing/2014/main" id="{06C3360F-E93C-CC5B-7C1B-3BD2ECB969D2}"/>
              </a:ext>
            </a:extLst>
          </p:cNvPr>
          <p:cNvSpPr>
            <a:spLocks noGrp="1"/>
          </p:cNvSpPr>
          <p:nvPr>
            <p:ph idx="1"/>
          </p:nvPr>
        </p:nvSpPr>
        <p:spPr>
          <a:xfrm>
            <a:off x="6463862" y="1036553"/>
            <a:ext cx="3689131" cy="5231253"/>
          </a:xfrm>
        </p:spPr>
        <p:txBody>
          <a:bodyPr>
            <a:normAutofit/>
          </a:bodyPr>
          <a:lstStyle/>
          <a:p>
            <a:pPr marL="0" indent="0" algn="r">
              <a:buNone/>
            </a:pPr>
            <a:r>
              <a:rPr lang="en-US" sz="4400" i="1" dirty="0"/>
              <a:t>What might it look like for your church to incorporate these things into your ministry?</a:t>
            </a:r>
          </a:p>
        </p:txBody>
      </p:sp>
      <p:graphicFrame>
        <p:nvGraphicFramePr>
          <p:cNvPr id="6" name="Text Placeholder 3">
            <a:extLst>
              <a:ext uri="{FF2B5EF4-FFF2-40B4-BE49-F238E27FC236}">
                <a16:creationId xmlns:a16="http://schemas.microsoft.com/office/drawing/2014/main" id="{68BDA294-5B9E-FE6D-7D0F-A49B60A5516F}"/>
              </a:ext>
            </a:extLst>
          </p:cNvPr>
          <p:cNvGraphicFramePr/>
          <p:nvPr>
            <p:extLst>
              <p:ext uri="{D42A27DB-BD31-4B8C-83A1-F6EECF244321}">
                <p14:modId xmlns:p14="http://schemas.microsoft.com/office/powerpoint/2010/main" val="2676453138"/>
              </p:ext>
            </p:extLst>
          </p:nvPr>
        </p:nvGraphicFramePr>
        <p:xfrm>
          <a:off x="457200" y="3216166"/>
          <a:ext cx="5423338" cy="326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33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Color Fill">
            <a:extLst>
              <a:ext uri="{FF2B5EF4-FFF2-40B4-BE49-F238E27FC236}">
                <a16:creationId xmlns:a16="http://schemas.microsoft.com/office/drawing/2014/main" id="{D184DA16-AE6D-48E1-A4C2-38FF16FD1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pattFill prst="pct5">
            <a:fgClr>
              <a:schemeClr val="accent4">
                <a:lumMod val="50000"/>
              </a:schemeClr>
            </a:fgClr>
            <a:bgClr>
              <a:schemeClr val="accent4">
                <a:lumMod val="75000"/>
              </a:schemeClr>
            </a:bgClr>
          </a:pattFill>
          <a:ln w="9525" cap="flat">
            <a:noFill/>
            <a:prstDash val="solid"/>
            <a:miter/>
          </a:ln>
        </p:spPr>
        <p:txBody>
          <a:bodyPr rtlCol="0" anchor="ctr"/>
          <a:lstStyle/>
          <a:p>
            <a:endParaRPr lang="en-US">
              <a:solidFill>
                <a:schemeClr val="bg2">
                  <a:lumMod val="75000"/>
                  <a:lumOff val="25000"/>
                </a:schemeClr>
              </a:solidFill>
            </a:endParaRPr>
          </a:p>
        </p:txBody>
      </p:sp>
      <p:sp>
        <p:nvSpPr>
          <p:cNvPr id="15" name="Texture">
            <a:extLst>
              <a:ext uri="{FF2B5EF4-FFF2-40B4-BE49-F238E27FC236}">
                <a16:creationId xmlns:a16="http://schemas.microsoft.com/office/drawing/2014/main" id="{E6EAF81C-C73D-4B33-B264-ECF0C2A23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17" name="Rectangle 16">
            <a:extLst>
              <a:ext uri="{FF2B5EF4-FFF2-40B4-BE49-F238E27FC236}">
                <a16:creationId xmlns:a16="http://schemas.microsoft.com/office/drawing/2014/main" id="{B9339603-7D99-48BF-9B43-B81E49DD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93710"/>
            <a:ext cx="11298473" cy="5668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597E8-2F9E-9B2E-4983-33DEE9B3DF1F}"/>
              </a:ext>
            </a:extLst>
          </p:cNvPr>
          <p:cNvSpPr>
            <a:spLocks noGrp="1"/>
          </p:cNvSpPr>
          <p:nvPr>
            <p:ph type="title"/>
          </p:nvPr>
        </p:nvSpPr>
        <p:spPr>
          <a:xfrm>
            <a:off x="729455" y="849394"/>
            <a:ext cx="10741713" cy="1360767"/>
          </a:xfrm>
        </p:spPr>
        <p:txBody>
          <a:bodyPr>
            <a:normAutofit/>
          </a:bodyPr>
          <a:lstStyle/>
          <a:p>
            <a:r>
              <a:rPr lang="en-US" dirty="0">
                <a:solidFill>
                  <a:schemeClr val="tx2"/>
                </a:solidFill>
              </a:rPr>
              <a:t>Springtide’s Objectives</a:t>
            </a:r>
          </a:p>
        </p:txBody>
      </p:sp>
      <p:graphicFrame>
        <p:nvGraphicFramePr>
          <p:cNvPr id="5" name="Content Placeholder 2">
            <a:extLst>
              <a:ext uri="{FF2B5EF4-FFF2-40B4-BE49-F238E27FC236}">
                <a16:creationId xmlns:a16="http://schemas.microsoft.com/office/drawing/2014/main" id="{F83788D8-9267-8C4D-7E71-EB4FEE03DB7E}"/>
              </a:ext>
            </a:extLst>
          </p:cNvPr>
          <p:cNvGraphicFramePr>
            <a:graphicFrameLocks noGrp="1"/>
          </p:cNvGraphicFramePr>
          <p:nvPr>
            <p:ph idx="1"/>
            <p:extLst>
              <p:ext uri="{D42A27DB-BD31-4B8C-83A1-F6EECF244321}">
                <p14:modId xmlns:p14="http://schemas.microsoft.com/office/powerpoint/2010/main" val="2162045435"/>
              </p:ext>
            </p:extLst>
          </p:nvPr>
        </p:nvGraphicFramePr>
        <p:xfrm>
          <a:off x="729456" y="2340171"/>
          <a:ext cx="10741714" cy="371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87092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1"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A closeup of a key and a keyhole">
            <a:extLst>
              <a:ext uri="{FF2B5EF4-FFF2-40B4-BE49-F238E27FC236}">
                <a16:creationId xmlns:a16="http://schemas.microsoft.com/office/drawing/2014/main" id="{35B2C3EC-6BF8-D5A4-EEC7-C433FF6424B0}"/>
              </a:ext>
            </a:extLst>
          </p:cNvPr>
          <p:cNvPicPr>
            <a:picLocks noChangeAspect="1"/>
          </p:cNvPicPr>
          <p:nvPr/>
        </p:nvPicPr>
        <p:blipFill rotWithShape="1">
          <a:blip r:embed="rId4">
            <a:alphaModFix amt="60000"/>
          </a:blip>
          <a:srcRect t="10452" r="-1" b="4940"/>
          <a:stretch/>
        </p:blipFill>
        <p:spPr>
          <a:xfrm>
            <a:off x="20" y="10"/>
            <a:ext cx="12188921" cy="6857990"/>
          </a:xfrm>
          <a:prstGeom prst="rect">
            <a:avLst/>
          </a:prstGeom>
        </p:spPr>
      </p:pic>
      <p:sp>
        <p:nvSpPr>
          <p:cNvPr id="2" name="Title 1">
            <a:extLst>
              <a:ext uri="{FF2B5EF4-FFF2-40B4-BE49-F238E27FC236}">
                <a16:creationId xmlns:a16="http://schemas.microsoft.com/office/drawing/2014/main" id="{567565DD-A467-2A8E-A0A7-5B37E58BBC1B}"/>
              </a:ext>
            </a:extLst>
          </p:cNvPr>
          <p:cNvSpPr>
            <a:spLocks noGrp="1"/>
          </p:cNvSpPr>
          <p:nvPr>
            <p:ph type="title"/>
          </p:nvPr>
        </p:nvSpPr>
        <p:spPr>
          <a:xfrm>
            <a:off x="1438824" y="339597"/>
            <a:ext cx="5859787" cy="1195905"/>
          </a:xfrm>
        </p:spPr>
        <p:txBody>
          <a:bodyPr vert="horz" lIns="91440" tIns="45720" rIns="91440" bIns="45720" rtlCol="0" anchor="b">
            <a:normAutofit/>
          </a:bodyPr>
          <a:lstStyle/>
          <a:p>
            <a:pPr algn="ctr"/>
            <a:r>
              <a:rPr lang="en-US" dirty="0">
                <a:solidFill>
                  <a:srgbClr val="FFFFFF"/>
                </a:solidFill>
              </a:rPr>
              <a:t>Listening is KEY!</a:t>
            </a:r>
          </a:p>
        </p:txBody>
      </p:sp>
      <p:grpSp>
        <p:nvGrpSpPr>
          <p:cNvPr id="23" name="Group 22">
            <a:extLst>
              <a:ext uri="{FF2B5EF4-FFF2-40B4-BE49-F238E27FC236}">
                <a16:creationId xmlns:a16="http://schemas.microsoft.com/office/drawing/2014/main" id="{3A87D413-7BAA-462C-B2E4-D3E7F1B849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4" name="Oval 23">
              <a:extLst>
                <a:ext uri="{FF2B5EF4-FFF2-40B4-BE49-F238E27FC236}">
                  <a16:creationId xmlns:a16="http://schemas.microsoft.com/office/drawing/2014/main" id="{7C2E2750-B9DE-455A-B750-2FAFF87D8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Graphic 9">
              <a:extLst>
                <a:ext uri="{FF2B5EF4-FFF2-40B4-BE49-F238E27FC236}">
                  <a16:creationId xmlns:a16="http://schemas.microsoft.com/office/drawing/2014/main" id="{A77A1618-AFD3-49E5-A4AC-89FA51FA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6" name="Freeform: Shape 25">
              <a:extLst>
                <a:ext uri="{FF2B5EF4-FFF2-40B4-BE49-F238E27FC236}">
                  <a16:creationId xmlns:a16="http://schemas.microsoft.com/office/drawing/2014/main" id="{DA76DC57-ED9C-40FB-A897-CDD7D622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7" name="Freeform: Shape 26">
              <a:extLst>
                <a:ext uri="{FF2B5EF4-FFF2-40B4-BE49-F238E27FC236}">
                  <a16:creationId xmlns:a16="http://schemas.microsoft.com/office/drawing/2014/main" id="{6BB714E6-B071-4696-ACD5-A9A96F92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28" name="Graphic 9">
              <a:extLst>
                <a:ext uri="{FF2B5EF4-FFF2-40B4-BE49-F238E27FC236}">
                  <a16:creationId xmlns:a16="http://schemas.microsoft.com/office/drawing/2014/main" id="{A303CB3D-0086-4A58-BDAE-F18B143E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Graphic 9">
              <a:extLst>
                <a:ext uri="{FF2B5EF4-FFF2-40B4-BE49-F238E27FC236}">
                  <a16:creationId xmlns:a16="http://schemas.microsoft.com/office/drawing/2014/main" id="{8AB02D57-74BD-4B38-94E0-EF2F291E0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5" name="Title 1">
            <a:extLst>
              <a:ext uri="{FF2B5EF4-FFF2-40B4-BE49-F238E27FC236}">
                <a16:creationId xmlns:a16="http://schemas.microsoft.com/office/drawing/2014/main" id="{ABD8CCDC-969A-812B-8DCC-4D5231E7E693}"/>
              </a:ext>
            </a:extLst>
          </p:cNvPr>
          <p:cNvSpPr txBox="1">
            <a:spLocks/>
          </p:cNvSpPr>
          <p:nvPr/>
        </p:nvSpPr>
        <p:spPr>
          <a:xfrm>
            <a:off x="451790" y="5058953"/>
            <a:ext cx="10476422" cy="119590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lnSpc>
                <a:spcPct val="120000"/>
              </a:lnSpc>
            </a:pPr>
            <a:r>
              <a:rPr lang="en-US" dirty="0">
                <a:solidFill>
                  <a:srgbClr val="FFFFFF"/>
                </a:solidFill>
              </a:rPr>
              <a:t>I can see/hear that you are feeling _______ about ___________; do you want to say any more about that?</a:t>
            </a:r>
          </a:p>
        </p:txBody>
      </p:sp>
    </p:spTree>
    <p:extLst>
      <p:ext uri="{BB962C8B-B14F-4D97-AF65-F5344CB8AC3E}">
        <p14:creationId xmlns:p14="http://schemas.microsoft.com/office/powerpoint/2010/main" val="308767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3" name="Group 12">
            <a:extLst>
              <a:ext uri="{FF2B5EF4-FFF2-40B4-BE49-F238E27FC236}">
                <a16:creationId xmlns:a16="http://schemas.microsoft.com/office/drawing/2014/main" id="{B86AF8CF-633E-412E-96E3-67B7B9632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4" name="Oval 13">
              <a:extLst>
                <a:ext uri="{FF2B5EF4-FFF2-40B4-BE49-F238E27FC236}">
                  <a16:creationId xmlns:a16="http://schemas.microsoft.com/office/drawing/2014/main" id="{1D7166A1-C3C1-4FC8-BE48-DE359B61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Graphic 9">
              <a:extLst>
                <a:ext uri="{FF2B5EF4-FFF2-40B4-BE49-F238E27FC236}">
                  <a16:creationId xmlns:a16="http://schemas.microsoft.com/office/drawing/2014/main" id="{3557B6F1-5BA8-43C0-9951-35E8513BF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6" name="Freeform: Shape 15">
              <a:extLst>
                <a:ext uri="{FF2B5EF4-FFF2-40B4-BE49-F238E27FC236}">
                  <a16:creationId xmlns:a16="http://schemas.microsoft.com/office/drawing/2014/main" id="{B5FA9AA9-0E23-474D-97B8-2998484A9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7" name="Freeform: Shape 16">
              <a:extLst>
                <a:ext uri="{FF2B5EF4-FFF2-40B4-BE49-F238E27FC236}">
                  <a16:creationId xmlns:a16="http://schemas.microsoft.com/office/drawing/2014/main" id="{B4CDFD59-E3B8-4EC9-AB9D-EE34EB1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Graphic 9">
              <a:extLst>
                <a:ext uri="{FF2B5EF4-FFF2-40B4-BE49-F238E27FC236}">
                  <a16:creationId xmlns:a16="http://schemas.microsoft.com/office/drawing/2014/main" id="{F1A280C6-1700-4098-9578-CD91F8EFB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Graphic 9">
              <a:extLst>
                <a:ext uri="{FF2B5EF4-FFF2-40B4-BE49-F238E27FC236}">
                  <a16:creationId xmlns:a16="http://schemas.microsoft.com/office/drawing/2014/main" id="{8FAF8CC6-F036-444B-AEB8-DF82B64B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706FB2D-29EA-3EF4-F76D-465EFAA8B7C6}"/>
              </a:ext>
            </a:extLst>
          </p:cNvPr>
          <p:cNvSpPr>
            <a:spLocks noGrp="1"/>
          </p:cNvSpPr>
          <p:nvPr>
            <p:ph type="title"/>
          </p:nvPr>
        </p:nvSpPr>
        <p:spPr>
          <a:xfrm>
            <a:off x="457200" y="668049"/>
            <a:ext cx="9484191" cy="1325563"/>
          </a:xfrm>
        </p:spPr>
        <p:txBody>
          <a:bodyPr>
            <a:normAutofit/>
          </a:bodyPr>
          <a:lstStyle/>
          <a:p>
            <a:r>
              <a:rPr lang="en-US" dirty="0"/>
              <a:t>Success in Mental Health</a:t>
            </a:r>
          </a:p>
        </p:txBody>
      </p:sp>
      <p:graphicFrame>
        <p:nvGraphicFramePr>
          <p:cNvPr id="5" name="Content Placeholder 2">
            <a:extLst>
              <a:ext uri="{FF2B5EF4-FFF2-40B4-BE49-F238E27FC236}">
                <a16:creationId xmlns:a16="http://schemas.microsoft.com/office/drawing/2014/main" id="{CA19E26F-114C-5126-56BB-0D859422D182}"/>
              </a:ext>
            </a:extLst>
          </p:cNvPr>
          <p:cNvGraphicFramePr>
            <a:graphicFrameLocks noGrp="1"/>
          </p:cNvGraphicFramePr>
          <p:nvPr>
            <p:ph idx="1"/>
            <p:extLst>
              <p:ext uri="{D42A27DB-BD31-4B8C-83A1-F6EECF244321}">
                <p14:modId xmlns:p14="http://schemas.microsoft.com/office/powerpoint/2010/main" val="2445580579"/>
              </p:ext>
            </p:extLst>
          </p:nvPr>
        </p:nvGraphicFramePr>
        <p:xfrm>
          <a:off x="457200" y="2097088"/>
          <a:ext cx="9484254"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690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5" name="Picture 4">
            <a:extLst>
              <a:ext uri="{FF2B5EF4-FFF2-40B4-BE49-F238E27FC236}">
                <a16:creationId xmlns:a16="http://schemas.microsoft.com/office/drawing/2014/main" id="{71B440F5-A2C3-8564-4354-3CABCD13D6EA}"/>
              </a:ext>
            </a:extLst>
          </p:cNvPr>
          <p:cNvPicPr>
            <a:picLocks noChangeAspect="1"/>
          </p:cNvPicPr>
          <p:nvPr/>
        </p:nvPicPr>
        <p:blipFill rotWithShape="1">
          <a:blip r:embed="rId3">
            <a:alphaModFix/>
          </a:blip>
          <a:srcRect t="8201" r="-1" b="35534"/>
          <a:stretch/>
        </p:blipFill>
        <p:spPr>
          <a:xfrm>
            <a:off x="3059" y="10"/>
            <a:ext cx="12188941" cy="6857990"/>
          </a:xfrm>
          <a:prstGeom prst="rect">
            <a:avLst/>
          </a:prstGeom>
        </p:spPr>
      </p:pic>
      <p:sp>
        <p:nvSpPr>
          <p:cNvPr id="26" name="Rectangle 25">
            <a:extLst>
              <a:ext uri="{FF2B5EF4-FFF2-40B4-BE49-F238E27FC236}">
                <a16:creationId xmlns:a16="http://schemas.microsoft.com/office/drawing/2014/main" id="{ED029D64-BBDD-43FA-92CF-C6BF51514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EAC3A-1FC1-07A8-7A70-21829E852B26}"/>
              </a:ext>
            </a:extLst>
          </p:cNvPr>
          <p:cNvSpPr>
            <a:spLocks noGrp="1"/>
          </p:cNvSpPr>
          <p:nvPr>
            <p:ph type="title"/>
          </p:nvPr>
        </p:nvSpPr>
        <p:spPr>
          <a:xfrm>
            <a:off x="1005637" y="993839"/>
            <a:ext cx="6000554" cy="2901237"/>
          </a:xfrm>
        </p:spPr>
        <p:txBody>
          <a:bodyPr vert="horz" lIns="91440" tIns="45720" rIns="91440" bIns="45720" rtlCol="0" anchor="b">
            <a:normAutofit/>
          </a:bodyPr>
          <a:lstStyle/>
          <a:p>
            <a:r>
              <a:rPr lang="en-US" sz="7200" dirty="0">
                <a:solidFill>
                  <a:srgbClr val="FFFFFF"/>
                </a:solidFill>
              </a:rPr>
              <a:t>Questions?</a:t>
            </a:r>
          </a:p>
        </p:txBody>
      </p:sp>
      <p:grpSp>
        <p:nvGrpSpPr>
          <p:cNvPr id="28" name="Group 27">
            <a:extLst>
              <a:ext uri="{FF2B5EF4-FFF2-40B4-BE49-F238E27FC236}">
                <a16:creationId xmlns:a16="http://schemas.microsoft.com/office/drawing/2014/main" id="{33A010B0-A5DE-4DFD-BBB1-9EDEE8CDC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9" name="Oval 28">
              <a:extLst>
                <a:ext uri="{FF2B5EF4-FFF2-40B4-BE49-F238E27FC236}">
                  <a16:creationId xmlns:a16="http://schemas.microsoft.com/office/drawing/2014/main" id="{E2FA77C6-9C21-431A-B940-20433656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Graphic 9">
              <a:extLst>
                <a:ext uri="{FF2B5EF4-FFF2-40B4-BE49-F238E27FC236}">
                  <a16:creationId xmlns:a16="http://schemas.microsoft.com/office/drawing/2014/main" id="{E918F86E-B643-4836-AF37-1073CD08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C542022D-DC97-4C44-B015-9B3376196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Freeform: Shape 31">
              <a:extLst>
                <a:ext uri="{FF2B5EF4-FFF2-40B4-BE49-F238E27FC236}">
                  <a16:creationId xmlns:a16="http://schemas.microsoft.com/office/drawing/2014/main" id="{48DC4D37-F593-4E99-8A42-D21D444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3" name="Graphic 9">
              <a:extLst>
                <a:ext uri="{FF2B5EF4-FFF2-40B4-BE49-F238E27FC236}">
                  <a16:creationId xmlns:a16="http://schemas.microsoft.com/office/drawing/2014/main" id="{BE23B32A-AE34-4068-9D96-4D94023C7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Graphic 9">
              <a:extLst>
                <a:ext uri="{FF2B5EF4-FFF2-40B4-BE49-F238E27FC236}">
                  <a16:creationId xmlns:a16="http://schemas.microsoft.com/office/drawing/2014/main" id="{27459E57-6D6D-46CA-8006-2E6E0C70E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53397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15"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a:p>
        </p:txBody>
      </p:sp>
      <p:sp>
        <p:nvSpPr>
          <p:cNvPr id="2" name="Title 1">
            <a:extLst>
              <a:ext uri="{FF2B5EF4-FFF2-40B4-BE49-F238E27FC236}">
                <a16:creationId xmlns:a16="http://schemas.microsoft.com/office/drawing/2014/main" id="{3B859746-D941-1421-2E62-FC7563E38C04}"/>
              </a:ext>
            </a:extLst>
          </p:cNvPr>
          <p:cNvSpPr>
            <a:spLocks noGrp="1"/>
          </p:cNvSpPr>
          <p:nvPr>
            <p:ph type="title"/>
          </p:nvPr>
        </p:nvSpPr>
        <p:spPr>
          <a:xfrm>
            <a:off x="457200" y="668049"/>
            <a:ext cx="3313075" cy="5589741"/>
          </a:xfrm>
        </p:spPr>
        <p:txBody>
          <a:bodyPr>
            <a:normAutofit/>
          </a:bodyPr>
          <a:lstStyle/>
          <a:p>
            <a:r>
              <a:rPr lang="en-US" dirty="0"/>
              <a:t>About Springtide Research Institute</a:t>
            </a:r>
          </a:p>
        </p:txBody>
      </p:sp>
      <p:graphicFrame>
        <p:nvGraphicFramePr>
          <p:cNvPr id="5" name="Content Placeholder 2">
            <a:extLst>
              <a:ext uri="{FF2B5EF4-FFF2-40B4-BE49-F238E27FC236}">
                <a16:creationId xmlns:a16="http://schemas.microsoft.com/office/drawing/2014/main" id="{56F26F29-078D-311A-27B2-D2C465E9F4EA}"/>
              </a:ext>
            </a:extLst>
          </p:cNvPr>
          <p:cNvGraphicFramePr>
            <a:graphicFrameLocks noGrp="1"/>
          </p:cNvGraphicFramePr>
          <p:nvPr>
            <p:ph idx="1"/>
            <p:extLst>
              <p:ext uri="{D42A27DB-BD31-4B8C-83A1-F6EECF244321}">
                <p14:modId xmlns:p14="http://schemas.microsoft.com/office/powerpoint/2010/main" val="3944081747"/>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04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3FFB0B4B-B126-43E0-A25C-BA5634332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6" name="Group 25">
            <a:extLst>
              <a:ext uri="{FF2B5EF4-FFF2-40B4-BE49-F238E27FC236}">
                <a16:creationId xmlns:a16="http://schemas.microsoft.com/office/drawing/2014/main" id="{B5458D83-9222-44EE-A1B7-C500910CA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9180" y="-1190"/>
            <a:ext cx="4263283" cy="6859190"/>
            <a:chOff x="7649180" y="-1190"/>
            <a:chExt cx="4263283" cy="6859190"/>
          </a:xfrm>
        </p:grpSpPr>
        <p:sp>
          <p:nvSpPr>
            <p:cNvPr id="27" name="Oval 26">
              <a:extLst>
                <a:ext uri="{FF2B5EF4-FFF2-40B4-BE49-F238E27FC236}">
                  <a16:creationId xmlns:a16="http://schemas.microsoft.com/office/drawing/2014/main" id="{D4DBE9CF-1CAE-4505-95C1-A884EE3B9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28" name="Graphic 18">
              <a:extLst>
                <a:ext uri="{FF2B5EF4-FFF2-40B4-BE49-F238E27FC236}">
                  <a16:creationId xmlns:a16="http://schemas.microsoft.com/office/drawing/2014/main" id="{941A5848-6221-4751-BD3F-FB6615B5C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9180" y="4581409"/>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9" name="Oval 28">
              <a:extLst>
                <a:ext uri="{FF2B5EF4-FFF2-40B4-BE49-F238E27FC236}">
                  <a16:creationId xmlns:a16="http://schemas.microsoft.com/office/drawing/2014/main" id="{AE482FC7-2DD4-4C7D-A2D2-5CBE9D4CA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66922" y="5224794"/>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CE3AC6B-38A6-4E6F-A9DA-665609D7F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4482" y="-1190"/>
              <a:ext cx="3597981"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172E9C8-35A3-478D-B6DC-7BD83B312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09"/>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grpSp>
      <p:sp>
        <p:nvSpPr>
          <p:cNvPr id="33"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505DA94-ED7E-422A-BBBA-227F134F000F}"/>
              </a:ext>
            </a:extLst>
          </p:cNvPr>
          <p:cNvSpPr>
            <a:spLocks noGrp="1"/>
          </p:cNvSpPr>
          <p:nvPr>
            <p:ph type="title"/>
          </p:nvPr>
        </p:nvSpPr>
        <p:spPr>
          <a:xfrm>
            <a:off x="457200" y="126124"/>
            <a:ext cx="7685037" cy="1374664"/>
          </a:xfrm>
        </p:spPr>
        <p:txBody>
          <a:bodyPr>
            <a:normAutofit/>
          </a:bodyPr>
          <a:lstStyle/>
          <a:p>
            <a:r>
              <a:rPr lang="en-US" sz="6000" dirty="0"/>
              <a:t>Question:</a:t>
            </a:r>
          </a:p>
        </p:txBody>
      </p:sp>
      <p:sp>
        <p:nvSpPr>
          <p:cNvPr id="3" name="Content Placeholder 2">
            <a:extLst>
              <a:ext uri="{FF2B5EF4-FFF2-40B4-BE49-F238E27FC236}">
                <a16:creationId xmlns:a16="http://schemas.microsoft.com/office/drawing/2014/main" id="{74CF7407-FD83-59CE-6D37-6083B2DC69C8}"/>
              </a:ext>
            </a:extLst>
          </p:cNvPr>
          <p:cNvSpPr>
            <a:spLocks noGrp="1"/>
          </p:cNvSpPr>
          <p:nvPr>
            <p:ph idx="1"/>
          </p:nvPr>
        </p:nvSpPr>
        <p:spPr>
          <a:xfrm>
            <a:off x="457200" y="2096713"/>
            <a:ext cx="7685037" cy="4080250"/>
          </a:xfrm>
        </p:spPr>
        <p:txBody>
          <a:bodyPr>
            <a:normAutofit lnSpcReduction="10000"/>
          </a:bodyPr>
          <a:lstStyle/>
          <a:p>
            <a:r>
              <a:rPr lang="en-US" sz="3600" dirty="0"/>
              <a:t>Who was someone in your life who truly saw you – understood, encouraged, supported, equipped, and listened to you…those “golden” adults?  </a:t>
            </a:r>
          </a:p>
          <a:p>
            <a:r>
              <a:rPr lang="en-US" sz="3600" dirty="0"/>
              <a:t>Describe in one sentence why they meant so much to you as a young person.  </a:t>
            </a:r>
          </a:p>
        </p:txBody>
      </p:sp>
      <p:pic>
        <p:nvPicPr>
          <p:cNvPr id="5" name="Picture 4" descr="Wood human figure">
            <a:extLst>
              <a:ext uri="{FF2B5EF4-FFF2-40B4-BE49-F238E27FC236}">
                <a16:creationId xmlns:a16="http://schemas.microsoft.com/office/drawing/2014/main" id="{AF81DC81-F0A4-FBD3-E418-C1AE36752B7E}"/>
              </a:ext>
            </a:extLst>
          </p:cNvPr>
          <p:cNvPicPr>
            <a:picLocks noChangeAspect="1"/>
          </p:cNvPicPr>
          <p:nvPr/>
        </p:nvPicPr>
        <p:blipFill rotWithShape="1">
          <a:blip r:embed="rId3"/>
          <a:srcRect r="33251" b="2"/>
          <a:stretch/>
        </p:blipFill>
        <p:spPr>
          <a:xfrm>
            <a:off x="8313705" y="1605900"/>
            <a:ext cx="3572113" cy="3572112"/>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401406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3"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4" name="Picture 3">
            <a:extLst>
              <a:ext uri="{FF2B5EF4-FFF2-40B4-BE49-F238E27FC236}">
                <a16:creationId xmlns:a16="http://schemas.microsoft.com/office/drawing/2014/main" id="{145BBE3E-610F-C2CC-287E-B4EC2C22A42D}"/>
              </a:ext>
            </a:extLst>
          </p:cNvPr>
          <p:cNvPicPr>
            <a:picLocks noChangeAspect="1"/>
          </p:cNvPicPr>
          <p:nvPr/>
        </p:nvPicPr>
        <p:blipFill rotWithShape="1">
          <a:blip r:embed="rId3">
            <a:alphaModFix/>
          </a:blip>
          <a:srcRect l="1506" r="9628"/>
          <a:stretch/>
        </p:blipFill>
        <p:spPr>
          <a:xfrm>
            <a:off x="3059" y="10"/>
            <a:ext cx="12188941" cy="6857990"/>
          </a:xfrm>
          <a:prstGeom prst="rect">
            <a:avLst/>
          </a:prstGeom>
        </p:spPr>
      </p:pic>
      <p:sp>
        <p:nvSpPr>
          <p:cNvPr id="25" name="Rectangle 24">
            <a:extLst>
              <a:ext uri="{FF2B5EF4-FFF2-40B4-BE49-F238E27FC236}">
                <a16:creationId xmlns:a16="http://schemas.microsoft.com/office/drawing/2014/main" id="{ED029D64-BBDD-43FA-92CF-C6BF51514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DDA21-3086-71FB-2FA8-8955C1271E26}"/>
              </a:ext>
            </a:extLst>
          </p:cNvPr>
          <p:cNvSpPr>
            <a:spLocks noGrp="1"/>
          </p:cNvSpPr>
          <p:nvPr>
            <p:ph type="title"/>
          </p:nvPr>
        </p:nvSpPr>
        <p:spPr>
          <a:xfrm>
            <a:off x="457200" y="1122362"/>
            <a:ext cx="5638800" cy="4478337"/>
          </a:xfrm>
        </p:spPr>
        <p:txBody>
          <a:bodyPr vert="horz" lIns="91440" tIns="45720" rIns="91440" bIns="45720" rtlCol="0" anchor="b">
            <a:normAutofit/>
          </a:bodyPr>
          <a:lstStyle/>
          <a:p>
            <a:r>
              <a:rPr lang="en-US" sz="4400" dirty="0">
                <a:solidFill>
                  <a:srgbClr val="FFFFFF"/>
                </a:solidFill>
              </a:rPr>
              <a:t>How can we become those “golden” adults for young people?</a:t>
            </a:r>
          </a:p>
        </p:txBody>
      </p:sp>
      <p:grpSp>
        <p:nvGrpSpPr>
          <p:cNvPr id="27" name="Group 26">
            <a:extLst>
              <a:ext uri="{FF2B5EF4-FFF2-40B4-BE49-F238E27FC236}">
                <a16:creationId xmlns:a16="http://schemas.microsoft.com/office/drawing/2014/main" id="{33A010B0-A5DE-4DFD-BBB1-9EDEE8CDC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8" name="Oval 27">
              <a:extLst>
                <a:ext uri="{FF2B5EF4-FFF2-40B4-BE49-F238E27FC236}">
                  <a16:creationId xmlns:a16="http://schemas.microsoft.com/office/drawing/2014/main" id="{E2FA77C6-9C21-431A-B940-20433656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Graphic 9">
              <a:extLst>
                <a:ext uri="{FF2B5EF4-FFF2-40B4-BE49-F238E27FC236}">
                  <a16:creationId xmlns:a16="http://schemas.microsoft.com/office/drawing/2014/main" id="{E918F86E-B643-4836-AF37-1073CD08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0" name="Freeform: Shape 29">
              <a:extLst>
                <a:ext uri="{FF2B5EF4-FFF2-40B4-BE49-F238E27FC236}">
                  <a16:creationId xmlns:a16="http://schemas.microsoft.com/office/drawing/2014/main" id="{C542022D-DC97-4C44-B015-9B3376196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48DC4D37-F593-4E99-8A42-D21D444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Graphic 9">
              <a:extLst>
                <a:ext uri="{FF2B5EF4-FFF2-40B4-BE49-F238E27FC236}">
                  <a16:creationId xmlns:a16="http://schemas.microsoft.com/office/drawing/2014/main" id="{BE23B32A-AE34-4068-9D96-4D94023C7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Graphic 9">
              <a:extLst>
                <a:ext uri="{FF2B5EF4-FFF2-40B4-BE49-F238E27FC236}">
                  <a16:creationId xmlns:a16="http://schemas.microsoft.com/office/drawing/2014/main" id="{27459E57-6D6D-46CA-8006-2E6E0C70E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03732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8C8EF8BB-CAC8-44D6-ADC2-B3CC883F4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2E96E8E9-B5CE-4ECC-AD53-D33EBB636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0D5DA521-8DEF-44F1-AE21-17727E9A3F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50" y="3759056"/>
            <a:ext cx="12211115" cy="3100791"/>
            <a:chOff x="-7750" y="3759056"/>
            <a:chExt cx="12211115" cy="3100791"/>
          </a:xfrm>
        </p:grpSpPr>
        <p:sp>
          <p:nvSpPr>
            <p:cNvPr id="13" name="Graphic 18">
              <a:extLst>
                <a:ext uri="{FF2B5EF4-FFF2-40B4-BE49-F238E27FC236}">
                  <a16:creationId xmlns:a16="http://schemas.microsoft.com/office/drawing/2014/main" id="{BBDA0A32-EADE-4D73-8585-32ADB2303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90360" y="3942525"/>
              <a:ext cx="1619244" cy="2467813"/>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6FEBF2F-7CC6-408C-AA4C-A45AE7DC1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750" y="3759056"/>
              <a:ext cx="3100791" cy="310079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15" name="Oval 14">
              <a:extLst>
                <a:ext uri="{FF2B5EF4-FFF2-40B4-BE49-F238E27FC236}">
                  <a16:creationId xmlns:a16="http://schemas.microsoft.com/office/drawing/2014/main" id="{F1CEE7F3-E727-423D-B141-6BD39479E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295" y="4014948"/>
              <a:ext cx="511015" cy="513182"/>
            </a:xfrm>
            <a:prstGeom prst="ellipse">
              <a:avLst/>
            </a:prstGeom>
            <a:solidFill>
              <a:schemeClr val="accent1">
                <a:lumMod val="60000"/>
                <a:lumOff val="40000"/>
              </a:schemeClr>
            </a:solidFill>
            <a:ln w="9331" cap="flat">
              <a:noFill/>
              <a:prstDash val="solid"/>
              <a:miter/>
            </a:ln>
          </p:spPr>
          <p:txBody>
            <a:bodyPr rtlCol="0" anchor="ctr"/>
            <a:lstStyle/>
            <a:p>
              <a:endParaRPr lang="en-US" dirty="0">
                <a:solidFill>
                  <a:schemeClr val="tx1"/>
                </a:solidFill>
              </a:endParaRPr>
            </a:p>
          </p:txBody>
        </p:sp>
        <p:sp>
          <p:nvSpPr>
            <p:cNvPr id="16" name="Oval 15">
              <a:extLst>
                <a:ext uri="{FF2B5EF4-FFF2-40B4-BE49-F238E27FC236}">
                  <a16:creationId xmlns:a16="http://schemas.microsoft.com/office/drawing/2014/main" id="{7AE8879C-3928-47CE-97A9-84870B98A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9546" y="4421992"/>
              <a:ext cx="212276" cy="212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raphic 9">
              <a:extLst>
                <a:ext uri="{FF2B5EF4-FFF2-40B4-BE49-F238E27FC236}">
                  <a16:creationId xmlns:a16="http://schemas.microsoft.com/office/drawing/2014/main" id="{5B1D1DFA-7B2A-4299-8076-A9E5C7D9E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66038" y="3795475"/>
              <a:ext cx="2281987" cy="228198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1">
                  <a:lumMod val="50000"/>
                </a:schemeClr>
              </a:fgClr>
              <a:bgClr>
                <a:schemeClr val="accent1">
                  <a:lumMod val="75000"/>
                </a:schemeClr>
              </a:bgClr>
            </a:patt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F6D6166-CE61-4972-9386-1D955A73A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3411" y="4030194"/>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40000"/>
                  <a:lumOff val="60000"/>
                </a:schemeClr>
              </a:fgClr>
              <a:bgClr>
                <a:schemeClr val="accent1">
                  <a:lumMod val="75000"/>
                </a:schemeClr>
              </a:bgClr>
            </a:pattFill>
            <a:ln w="9525" cap="flat">
              <a:noFill/>
              <a:prstDash val="solid"/>
              <a:miter/>
            </a:ln>
          </p:spPr>
          <p:txBody>
            <a:bodyPr rtlCol="0" anchor="ctr"/>
            <a:lstStyle/>
            <a:p>
              <a:pPr lvl="0"/>
              <a:endParaRPr lang="en-US" dirty="0"/>
            </a:p>
          </p:txBody>
        </p:sp>
        <p:sp>
          <p:nvSpPr>
            <p:cNvPr id="19" name="Graphic 9">
              <a:extLst>
                <a:ext uri="{FF2B5EF4-FFF2-40B4-BE49-F238E27FC236}">
                  <a16:creationId xmlns:a16="http://schemas.microsoft.com/office/drawing/2014/main" id="{E8B65DF6-AF48-4572-811B-4A0AFE0EE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29575" y="3817817"/>
              <a:ext cx="3036177" cy="3036177"/>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20" name="Graphic 9">
              <a:extLst>
                <a:ext uri="{FF2B5EF4-FFF2-40B4-BE49-F238E27FC236}">
                  <a16:creationId xmlns:a16="http://schemas.microsoft.com/office/drawing/2014/main" id="{4B9C1407-9F36-4DD7-9C50-5DA427B5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192339" y="3965010"/>
              <a:ext cx="2710066" cy="271006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37567441-36EE-4BD2-844B-FDDE682EE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5869" y="6210300"/>
              <a:ext cx="2163589" cy="645194"/>
            </a:xfrm>
            <a:custGeom>
              <a:avLst/>
              <a:gdLst>
                <a:gd name="connsiteX0" fmla="*/ 1024272 w 2163589"/>
                <a:gd name="connsiteY0" fmla="*/ 0 h 645194"/>
                <a:gd name="connsiteX1" fmla="*/ 2163589 w 2163589"/>
                <a:gd name="connsiteY1" fmla="*/ 0 h 645194"/>
                <a:gd name="connsiteX2" fmla="*/ 2163589 w 2163589"/>
                <a:gd name="connsiteY2" fmla="*/ 645194 h 645194"/>
                <a:gd name="connsiteX3" fmla="*/ 0 w 2163589"/>
                <a:gd name="connsiteY3" fmla="*/ 645194 h 645194"/>
                <a:gd name="connsiteX4" fmla="*/ 76751 w 2163589"/>
                <a:gd name="connsiteY4" fmla="*/ 503789 h 645194"/>
                <a:gd name="connsiteX5" fmla="*/ 1024272 w 2163589"/>
                <a:gd name="connsiteY5" fmla="*/ 0 h 6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3589" h="645194">
                  <a:moveTo>
                    <a:pt x="1024272" y="0"/>
                  </a:moveTo>
                  <a:lnTo>
                    <a:pt x="2163589" y="0"/>
                  </a:lnTo>
                  <a:lnTo>
                    <a:pt x="2163589" y="645194"/>
                  </a:lnTo>
                  <a:lnTo>
                    <a:pt x="0" y="645194"/>
                  </a:lnTo>
                  <a:lnTo>
                    <a:pt x="76751" y="503789"/>
                  </a:lnTo>
                  <a:cubicBezTo>
                    <a:pt x="282096" y="199838"/>
                    <a:pt x="629843" y="0"/>
                    <a:pt x="1024272"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grpSp>
      <p:sp>
        <p:nvSpPr>
          <p:cNvPr id="23" name="Texture">
            <a:extLst>
              <a:ext uri="{FF2B5EF4-FFF2-40B4-BE49-F238E27FC236}">
                <a16:creationId xmlns:a16="http://schemas.microsoft.com/office/drawing/2014/main" id="{64124455-3919-4F24-82F0-1269DE290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CEC69B7-463A-A424-1274-9399EAE8320E}"/>
              </a:ext>
            </a:extLst>
          </p:cNvPr>
          <p:cNvSpPr>
            <a:spLocks noGrp="1"/>
          </p:cNvSpPr>
          <p:nvPr>
            <p:ph type="title"/>
          </p:nvPr>
        </p:nvSpPr>
        <p:spPr>
          <a:xfrm>
            <a:off x="457199" y="350088"/>
            <a:ext cx="11070235" cy="534842"/>
          </a:xfrm>
        </p:spPr>
        <p:txBody>
          <a:bodyPr>
            <a:normAutofit fontScale="90000"/>
          </a:bodyPr>
          <a:lstStyle/>
          <a:p>
            <a:r>
              <a:rPr lang="en-US" dirty="0"/>
              <a:t>What we know...</a:t>
            </a:r>
            <a:r>
              <a:rPr lang="en-US" i="1" dirty="0"/>
              <a:t>Covid created uncertainty.</a:t>
            </a:r>
          </a:p>
        </p:txBody>
      </p:sp>
      <p:sp>
        <p:nvSpPr>
          <p:cNvPr id="3" name="Content Placeholder 2">
            <a:extLst>
              <a:ext uri="{FF2B5EF4-FFF2-40B4-BE49-F238E27FC236}">
                <a16:creationId xmlns:a16="http://schemas.microsoft.com/office/drawing/2014/main" id="{77E17E8A-352E-7515-9A55-EED967E65941}"/>
              </a:ext>
            </a:extLst>
          </p:cNvPr>
          <p:cNvSpPr>
            <a:spLocks noGrp="1"/>
          </p:cNvSpPr>
          <p:nvPr>
            <p:ph idx="1"/>
          </p:nvPr>
        </p:nvSpPr>
        <p:spPr>
          <a:xfrm>
            <a:off x="522032" y="1552009"/>
            <a:ext cx="10940571" cy="2710066"/>
          </a:xfrm>
        </p:spPr>
        <p:txBody>
          <a:bodyPr>
            <a:normAutofit/>
          </a:bodyPr>
          <a:lstStyle/>
          <a:p>
            <a:pPr marL="0" indent="0" algn="ctr">
              <a:buNone/>
            </a:pPr>
            <a:r>
              <a:rPr lang="en-US" sz="5400" dirty="0"/>
              <a:t>Teens experienced the loss of formative experiences rooted in skill-building and socializing.</a:t>
            </a:r>
          </a:p>
          <a:p>
            <a:endParaRPr lang="en-US" dirty="0"/>
          </a:p>
        </p:txBody>
      </p:sp>
    </p:spTree>
    <p:extLst>
      <p:ext uri="{BB962C8B-B14F-4D97-AF65-F5344CB8AC3E}">
        <p14:creationId xmlns:p14="http://schemas.microsoft.com/office/powerpoint/2010/main" val="41282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Background Leaf">
            <a:extLst>
              <a:ext uri="{FF2B5EF4-FFF2-40B4-BE49-F238E27FC236}">
                <a16:creationId xmlns:a16="http://schemas.microsoft.com/office/drawing/2014/main" id="{E00BDB36-26F9-4870-887D-DBEBE42A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04504" y="-5716"/>
            <a:ext cx="8284448" cy="6858000"/>
          </a:xfrm>
          <a:custGeom>
            <a:avLst/>
            <a:gdLst>
              <a:gd name="connsiteX0" fmla="*/ 0 w 8284448"/>
              <a:gd name="connsiteY0" fmla="*/ 0 h 6858000"/>
              <a:gd name="connsiteX1" fmla="*/ 5949669 w 8284448"/>
              <a:gd name="connsiteY1" fmla="*/ 0 h 6858000"/>
              <a:gd name="connsiteX2" fmla="*/ 6097735 w 8284448"/>
              <a:gd name="connsiteY2" fmla="*/ 77067 h 6858000"/>
              <a:gd name="connsiteX3" fmla="*/ 8284448 w 8284448"/>
              <a:gd name="connsiteY3" fmla="*/ 3810917 h 6858000"/>
              <a:gd name="connsiteX4" fmla="*/ 8284448 w 8284448"/>
              <a:gd name="connsiteY4" fmla="*/ 6858000 h 6858000"/>
              <a:gd name="connsiteX5" fmla="*/ 1225332 w 8284448"/>
              <a:gd name="connsiteY5" fmla="*/ 6858000 h 6858000"/>
              <a:gd name="connsiteX6" fmla="*/ 1163726 w 8284448"/>
              <a:gd name="connsiteY6" fmla="*/ 6801098 h 6858000"/>
              <a:gd name="connsiteX7" fmla="*/ 24800 w 8284448"/>
              <a:gd name="connsiteY7" fmla="*/ 4654257 h 6858000"/>
              <a:gd name="connsiteX8" fmla="*/ 0 w 8284448"/>
              <a:gd name="connsiteY8" fmla="*/ 4489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448" h="6858000">
                <a:moveTo>
                  <a:pt x="0" y="0"/>
                </a:moveTo>
                <a:lnTo>
                  <a:pt x="5949669" y="0"/>
                </a:lnTo>
                <a:lnTo>
                  <a:pt x="6097735" y="77067"/>
                </a:lnTo>
                <a:cubicBezTo>
                  <a:pt x="7400247" y="796137"/>
                  <a:pt x="8284448" y="2198576"/>
                  <a:pt x="8284448" y="3810917"/>
                </a:cubicBezTo>
                <a:lnTo>
                  <a:pt x="8284448" y="6858000"/>
                </a:lnTo>
                <a:lnTo>
                  <a:pt x="1225332" y="6858000"/>
                </a:lnTo>
                <a:lnTo>
                  <a:pt x="1163726" y="6801098"/>
                </a:lnTo>
                <a:cubicBezTo>
                  <a:pt x="596622" y="6224771"/>
                  <a:pt x="191778" y="5483545"/>
                  <a:pt x="24800" y="4654257"/>
                </a:cubicBezTo>
                <a:lnTo>
                  <a:pt x="0" y="4489113"/>
                </a:lnTo>
                <a:close/>
              </a:path>
            </a:pathLst>
          </a:custGeom>
          <a:solidFill>
            <a:schemeClr val="bg2">
              <a:alpha val="30000"/>
            </a:schemeClr>
          </a:solidFill>
          <a:ln w="9525" cap="flat">
            <a:noFill/>
            <a:prstDash val="solid"/>
            <a:miter/>
          </a:ln>
        </p:spPr>
        <p:txBody>
          <a:bodyPr wrap="square" rtlCol="0" anchor="ctr">
            <a:noAutofit/>
          </a:bodyPr>
          <a:lstStyle/>
          <a:p>
            <a:endParaRPr lang="en-US"/>
          </a:p>
        </p:txBody>
      </p:sp>
      <p:sp>
        <p:nvSpPr>
          <p:cNvPr id="15"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a:p>
        </p:txBody>
      </p:sp>
      <p:graphicFrame>
        <p:nvGraphicFramePr>
          <p:cNvPr id="5" name="Content Placeholder 2">
            <a:extLst>
              <a:ext uri="{FF2B5EF4-FFF2-40B4-BE49-F238E27FC236}">
                <a16:creationId xmlns:a16="http://schemas.microsoft.com/office/drawing/2014/main" id="{B2DF4767-6A2E-9104-8AAD-307C24E9F3E9}"/>
              </a:ext>
            </a:extLst>
          </p:cNvPr>
          <p:cNvGraphicFramePr>
            <a:graphicFrameLocks noGrp="1"/>
          </p:cNvGraphicFramePr>
          <p:nvPr>
            <p:ph idx="1"/>
            <p:extLst>
              <p:ext uri="{D42A27DB-BD31-4B8C-83A1-F6EECF244321}">
                <p14:modId xmlns:p14="http://schemas.microsoft.com/office/powerpoint/2010/main" val="1048211115"/>
              </p:ext>
            </p:extLst>
          </p:nvPr>
        </p:nvGraphicFramePr>
        <p:xfrm>
          <a:off x="4866688" y="668048"/>
          <a:ext cx="6883352" cy="55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63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63E5BFF9-8D75-4F8D-AA2E-E9AF4156B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5074A657-B6F7-47AE-B719-D3590207E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5F495AF5-CD36-4EE9-95DB-86D2A3931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13" name="Oval 12">
              <a:extLst>
                <a:ext uri="{FF2B5EF4-FFF2-40B4-BE49-F238E27FC236}">
                  <a16:creationId xmlns:a16="http://schemas.microsoft.com/office/drawing/2014/main" id="{8EFB5B0C-DD84-4ACA-8A57-0DF5C9BAD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Oval 13">
              <a:extLst>
                <a:ext uri="{FF2B5EF4-FFF2-40B4-BE49-F238E27FC236}">
                  <a16:creationId xmlns:a16="http://schemas.microsoft.com/office/drawing/2014/main" id="{537C3102-63A7-409A-A09D-56EBB4C81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15" name="Oval 14">
              <a:extLst>
                <a:ext uri="{FF2B5EF4-FFF2-40B4-BE49-F238E27FC236}">
                  <a16:creationId xmlns:a16="http://schemas.microsoft.com/office/drawing/2014/main" id="{7A99EBC8-DA67-46D1-BE90-B240465A8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16" name="Graphic 9">
              <a:extLst>
                <a:ext uri="{FF2B5EF4-FFF2-40B4-BE49-F238E27FC236}">
                  <a16:creationId xmlns:a16="http://schemas.microsoft.com/office/drawing/2014/main" id="{465540EA-046F-4AF0-8CEB-E2EFE6FD0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7" name="Graphic 9">
              <a:extLst>
                <a:ext uri="{FF2B5EF4-FFF2-40B4-BE49-F238E27FC236}">
                  <a16:creationId xmlns:a16="http://schemas.microsoft.com/office/drawing/2014/main" id="{5FE32756-B183-449F-BD63-0CD97BABA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81A06E5-D53E-4F08-917B-C03F56DFD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349B903-4F98-4946-9F6B-A42679E0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53BC73C-A7AD-48F4-B586-4F781FCB9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B3270C9-025A-41DD-997B-C8C6A6CBA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23" name="Texture">
            <a:extLst>
              <a:ext uri="{FF2B5EF4-FFF2-40B4-BE49-F238E27FC236}">
                <a16:creationId xmlns:a16="http://schemas.microsoft.com/office/drawing/2014/main" id="{8DB0478B-1B97-4BFD-90B4-35597D82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F7F2315D-A403-1E51-1638-8E355B9F1776}"/>
              </a:ext>
            </a:extLst>
          </p:cNvPr>
          <p:cNvSpPr>
            <a:spLocks noGrp="1"/>
          </p:cNvSpPr>
          <p:nvPr>
            <p:ph idx="1"/>
          </p:nvPr>
        </p:nvSpPr>
        <p:spPr>
          <a:xfrm>
            <a:off x="1169233" y="339943"/>
            <a:ext cx="9584275" cy="6114763"/>
          </a:xfrm>
        </p:spPr>
        <p:txBody>
          <a:bodyPr>
            <a:normAutofit/>
          </a:bodyPr>
          <a:lstStyle/>
          <a:p>
            <a:pPr marL="0" indent="0" algn="ctr">
              <a:buNone/>
            </a:pPr>
            <a:r>
              <a:rPr lang="en-US" sz="4800" dirty="0"/>
              <a:t>Although the pandemic shook things up for everyone in one way or another, adapting to significant uncertainty is something that most adults have experience with…</a:t>
            </a:r>
          </a:p>
          <a:p>
            <a:pPr marL="0" indent="0" algn="ctr">
              <a:buNone/>
            </a:pPr>
            <a:endParaRPr lang="en-US" sz="4800" dirty="0"/>
          </a:p>
          <a:p>
            <a:pPr marL="0" indent="0" algn="ctr">
              <a:buNone/>
            </a:pPr>
            <a:r>
              <a:rPr lang="en-US" sz="4800" dirty="0"/>
              <a:t>…this is not the case for most young people</a:t>
            </a:r>
            <a:r>
              <a:rPr lang="en-US" dirty="0"/>
              <a:t>.  </a:t>
            </a:r>
          </a:p>
        </p:txBody>
      </p:sp>
    </p:spTree>
    <p:extLst>
      <p:ext uri="{BB962C8B-B14F-4D97-AF65-F5344CB8AC3E}">
        <p14:creationId xmlns:p14="http://schemas.microsoft.com/office/powerpoint/2010/main" val="637299520"/>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2132</Words>
  <Application>Microsoft Macintosh PowerPoint</Application>
  <PresentationFormat>Widescreen</PresentationFormat>
  <Paragraphs>150</Paragraphs>
  <Slides>32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Gill Sans Nova</vt:lpstr>
      <vt:lpstr>Open Sans</vt:lpstr>
      <vt:lpstr>Symbol</vt:lpstr>
      <vt:lpstr>TropicVTI</vt:lpstr>
      <vt:lpstr>Mental Health &amp; Ministry With Young Adults</vt:lpstr>
      <vt:lpstr>Introduction</vt:lpstr>
      <vt:lpstr>Springtide’s Objectives</vt:lpstr>
      <vt:lpstr>About Springtide Research Institute</vt:lpstr>
      <vt:lpstr>Question:</vt:lpstr>
      <vt:lpstr>How can we become those “golden” adults for young people?</vt:lpstr>
      <vt:lpstr>What we know...Covid created uncertainty.</vt:lpstr>
      <vt:lpstr>PowerPoint Presentation</vt:lpstr>
      <vt:lpstr>PowerPoint Presentation</vt:lpstr>
      <vt:lpstr>For young people, the pandemic years showed them people’s values</vt:lpstr>
      <vt:lpstr>Springtide Research</vt:lpstr>
      <vt:lpstr>Considerations</vt:lpstr>
      <vt:lpstr>Research shows us three significant ways we can care for young people: </vt:lpstr>
      <vt:lpstr>#1  Creating Safety</vt:lpstr>
      <vt:lpstr>#2  Celebrate What’s Been Gained (without insisting on optimism)</vt:lpstr>
      <vt:lpstr>#3  Take Care of the Body (To help the body and mind process stress)</vt:lpstr>
      <vt:lpstr>How does Gen Z currently feel about spirituality &amp; religion?</vt:lpstr>
      <vt:lpstr>Since the pandemic, has your faith…..</vt:lpstr>
      <vt:lpstr>It is true that Gen Z continues to trend away from religious institutions….</vt:lpstr>
      <vt:lpstr>Only 10% of young people found joy in virtual worship</vt:lpstr>
      <vt:lpstr>A completely online worship community would satisfy all my needs:</vt:lpstr>
      <vt:lpstr>Despite disinterest in religious services (virtual or otherwise) young people maintained or added other spiritual practices:</vt:lpstr>
      <vt:lpstr>Mental health is what young people are struggling people with most</vt:lpstr>
      <vt:lpstr>What does all this have to do with the church?</vt:lpstr>
      <vt:lpstr>86% of young people do not trust religious institutions…</vt:lpstr>
      <vt:lpstr>Faith leaders and communities have an important role to play!</vt:lpstr>
      <vt:lpstr>We see low participation and might assume that young people don’t want anything to do with the church, spirituality, or religion.</vt:lpstr>
      <vt:lpstr>Considerations…</vt:lpstr>
      <vt:lpstr>3 top things young people missed most during the pandemic:</vt:lpstr>
      <vt:lpstr>Listening is KEY!</vt:lpstr>
      <vt:lpstr>Success in Mental Health</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Ministry With Young Adults</dc:title>
  <dc:creator>Nik Ramlow</dc:creator>
  <cp:lastModifiedBy>Nik Ramlow</cp:lastModifiedBy>
  <cp:revision>5</cp:revision>
  <dcterms:created xsi:type="dcterms:W3CDTF">2023-03-08T14:25:43Z</dcterms:created>
  <dcterms:modified xsi:type="dcterms:W3CDTF">2025-07-29T21:44:33Z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85287-d2c0-4558-8198-92aed361777e_Enabled">
    <vt:lpwstr>true</vt:lpwstr>
  </property>
  <property fmtid="{D5CDD505-2E9C-101B-9397-08002B2CF9AE}" pid="3" name="MSIP_Label_52b85287-d2c0-4558-8198-92aed361777e_SetDate">
    <vt:lpwstr>2025-07-29T21:44:33Z</vt:lpwstr>
  </property>
  <property fmtid="{D5CDD505-2E9C-101B-9397-08002B2CF9AE}" pid="4" name="MSIP_Label_52b85287-d2c0-4558-8198-92aed361777e_Method">
    <vt:lpwstr>Standard</vt:lpwstr>
  </property>
  <property fmtid="{D5CDD505-2E9C-101B-9397-08002B2CF9AE}" pid="5" name="MSIP_Label_52b85287-d2c0-4558-8198-92aed361777e_Name">
    <vt:lpwstr>Internal Use</vt:lpwstr>
  </property>
  <property fmtid="{D5CDD505-2E9C-101B-9397-08002B2CF9AE}" pid="6" name="MSIP_Label_52b85287-d2c0-4558-8198-92aed361777e_SiteId">
    <vt:lpwstr>7051e007-e244-4920-b801-febf10f818b9</vt:lpwstr>
  </property>
  <property fmtid="{D5CDD505-2E9C-101B-9397-08002B2CF9AE}" pid="7" name="MSIP_Label_52b85287-d2c0-4558-8198-92aed361777e_ActionId">
    <vt:lpwstr>90b4b4d3-c4be-4768-929d-761fb506f039</vt:lpwstr>
  </property>
  <property fmtid="{D5CDD505-2E9C-101B-9397-08002B2CF9AE}" pid="8" name="MSIP_Label_52b85287-d2c0-4558-8198-92aed361777e_ContentBits">
    <vt:lpwstr>0</vt:lpwstr>
  </property>
  <property fmtid="{D5CDD505-2E9C-101B-9397-08002B2CF9AE}" pid="9" name="MSIP_Label_52b85287-d2c0-4558-8198-92aed361777e_Tag">
    <vt:lpwstr>50, 3, 0, 1</vt:lpwstr>
  </property>
</Properties>
</file>