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93" r:id="rId26"/>
    <p:sldId id="294" r:id="rId27"/>
    <p:sldId id="281" r:id="rId28"/>
    <p:sldId id="282" r:id="rId29"/>
    <p:sldId id="285" r:id="rId30"/>
    <p:sldId id="286" r:id="rId31"/>
    <p:sldId id="287" r:id="rId32"/>
    <p:sldId id="288" r:id="rId33"/>
    <p:sldId id="289" r:id="rId34"/>
    <p:sldId id="290" r:id="rId35"/>
    <p:sldId id="291" r:id="rId36"/>
    <p:sldId id="292"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8CB"/>
    <a:srgbClr val="F0A5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59"/>
    <p:restoredTop sz="94726"/>
  </p:normalViewPr>
  <p:slideViewPr>
    <p:cSldViewPr snapToGrid="0">
      <p:cViewPr varScale="1">
        <p:scale>
          <a:sx n="120" d="100"/>
          <a:sy n="120" d="100"/>
        </p:scale>
        <p:origin x="3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6D81-6163-5A33-D894-3E8F1D087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49813-3A7A-47EB-2DFC-AB11FC5D0A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1397E-88F3-9B5D-CAC9-CFFDEC4BEB53}"/>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FD4A5F3A-591A-110A-F9DB-8D1696158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3E494-1B0D-91EF-33AC-D1A9335A987D}"/>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64863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2164-C89E-4BF2-9543-1DE2BE147C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A1A72B-ED74-BB06-F8EC-2317E9678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9BBF2-981F-7899-4D9E-26414FEC79FA}"/>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86B24E03-5A02-4B8A-76BC-D85014A35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50D67-C9CD-2371-4FBA-5960B42A9B6C}"/>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216159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6D6835-5E14-7D7C-673A-9BA6511C6E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E17510-F833-4C54-AD61-70BF350A7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9F117-386D-D680-4BE2-BA781B9C755D}"/>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20472082-EC26-3A06-39DA-C493C1796D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2306A-EBD0-3A7B-5308-6818C9DDE224}"/>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64916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E792-874B-7ADB-F389-6A854BA75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733E0-A317-1FD0-4346-DE1D402B8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3A2C9-4102-F9B9-4D1D-EF6A9641BAAF}"/>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5BCF1533-65F5-3311-A0CB-40CD85AD4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07759-E56B-57DB-9E16-1C0C549C37E3}"/>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6659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66C6-596A-5EFE-B3C7-66514244B2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752D8-8072-11F7-B741-711107808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E832DA-B42E-1973-A068-7EF1023D0BC7}"/>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3F1297B9-49E7-38A7-73FB-C8D5C7C2E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B6893-92CE-6C8C-4F13-F6B54E433C76}"/>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09701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402A-541F-B418-BB6F-099C56BEA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75AB0-F17A-FD94-F390-BE093B027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3496A-96B2-5140-56EF-6061E8C0E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8E4BD-56D3-5998-17A9-56DC0423B974}"/>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6" name="Footer Placeholder 5">
            <a:extLst>
              <a:ext uri="{FF2B5EF4-FFF2-40B4-BE49-F238E27FC236}">
                <a16:creationId xmlns:a16="http://schemas.microsoft.com/office/drawing/2014/main" id="{49C19B5D-62DC-5324-77DE-C3279CD65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67BF2-E2EB-1B02-09E9-FA0EE3C08C0E}"/>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68941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EFA3-A0C5-7395-1DCB-10D39B5E8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DA39B-3E3D-3633-B7F2-8DA741D07F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A3E21F-8F52-D213-7D40-CC4BDFC48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6A9D73-226B-0870-727A-B41223FD3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24F88-EC54-AFDE-A9F3-47DE24A9B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C1EDDE-9252-42B9-3FC8-88C35D99B438}"/>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8" name="Footer Placeholder 7">
            <a:extLst>
              <a:ext uri="{FF2B5EF4-FFF2-40B4-BE49-F238E27FC236}">
                <a16:creationId xmlns:a16="http://schemas.microsoft.com/office/drawing/2014/main" id="{65EF6DC9-B697-A8FD-17B5-8B11EFA0F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F8BAE-176F-E1C3-F833-BA12D71BAA02}"/>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237811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F942-4EBF-1582-EBCF-B3539DAE2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5658B-D17F-2D52-1CAC-78CEAEF2E656}"/>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4" name="Footer Placeholder 3">
            <a:extLst>
              <a:ext uri="{FF2B5EF4-FFF2-40B4-BE49-F238E27FC236}">
                <a16:creationId xmlns:a16="http://schemas.microsoft.com/office/drawing/2014/main" id="{797F8F46-FA7D-72FF-944F-A7C9ABF1BB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D482C-117A-9FD7-CEA1-A87731CC480C}"/>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124611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1293F-8084-4787-FA6E-F84A8016CFCC}"/>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3" name="Footer Placeholder 2">
            <a:extLst>
              <a:ext uri="{FF2B5EF4-FFF2-40B4-BE49-F238E27FC236}">
                <a16:creationId xmlns:a16="http://schemas.microsoft.com/office/drawing/2014/main" id="{533EA388-BD55-4CC1-AD19-D31FC92A71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660E39-967B-9C9E-9832-944CC43AC504}"/>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421906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3651-0476-3A70-45A5-1D04F9C78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AB4BB1-93D4-1CBE-603B-3A216706CB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E2781B-A3A1-1BB1-4838-EA32F273F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D30F5-BB49-692E-D371-083C71A6D940}"/>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6" name="Footer Placeholder 5">
            <a:extLst>
              <a:ext uri="{FF2B5EF4-FFF2-40B4-BE49-F238E27FC236}">
                <a16:creationId xmlns:a16="http://schemas.microsoft.com/office/drawing/2014/main" id="{72571576-57EE-98F6-AFC7-127E013E6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8BB53-F438-604D-CEDA-519634E2E023}"/>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333141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24B3-E5F7-4856-F229-BC217E553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CDAED0-2DCB-4A2A-A787-E287BAEA0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EB26B-7697-3F58-B0D1-3D95D9E62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EF43F-7C5B-F716-2265-6F24E2AE84DF}"/>
              </a:ext>
            </a:extLst>
          </p:cNvPr>
          <p:cNvSpPr>
            <a:spLocks noGrp="1"/>
          </p:cNvSpPr>
          <p:nvPr>
            <p:ph type="dt" sz="half" idx="10"/>
          </p:nvPr>
        </p:nvSpPr>
        <p:spPr/>
        <p:txBody>
          <a:bodyPr/>
          <a:lstStyle/>
          <a:p>
            <a:fld id="{14D5536B-C3FE-B747-A3C4-5DB46F321B72}" type="datetimeFigureOut">
              <a:rPr lang="en-US" smtClean="0"/>
              <a:t>8/4/25</a:t>
            </a:fld>
            <a:endParaRPr lang="en-US"/>
          </a:p>
        </p:txBody>
      </p:sp>
      <p:sp>
        <p:nvSpPr>
          <p:cNvPr id="6" name="Footer Placeholder 5">
            <a:extLst>
              <a:ext uri="{FF2B5EF4-FFF2-40B4-BE49-F238E27FC236}">
                <a16:creationId xmlns:a16="http://schemas.microsoft.com/office/drawing/2014/main" id="{3CAE19E2-5C22-EDB4-1AC9-0CA7B5033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2A1C5-ABBB-8C89-002D-98FD7E6A41F9}"/>
              </a:ext>
            </a:extLst>
          </p:cNvPr>
          <p:cNvSpPr>
            <a:spLocks noGrp="1"/>
          </p:cNvSpPr>
          <p:nvPr>
            <p:ph type="sldNum" sz="quarter" idx="12"/>
          </p:nvPr>
        </p:nvSpPr>
        <p:spPr/>
        <p:txBody>
          <a:bodyPr/>
          <a:lstStyle/>
          <a:p>
            <a:fld id="{E626CF11-F436-A945-B2A9-52D5A991E402}" type="slidenum">
              <a:rPr lang="en-US" smtClean="0"/>
              <a:t>‹#›</a:t>
            </a:fld>
            <a:endParaRPr lang="en-US"/>
          </a:p>
        </p:txBody>
      </p:sp>
    </p:spTree>
    <p:extLst>
      <p:ext uri="{BB962C8B-B14F-4D97-AF65-F5344CB8AC3E}">
        <p14:creationId xmlns:p14="http://schemas.microsoft.com/office/powerpoint/2010/main" val="271455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8FAE3-4964-1973-14F6-FF0088FA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72AD1F-8DC1-DFDF-77D0-31C6C194A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F0F95-61B3-1500-43D3-9AE46DB52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5536B-C3FE-B747-A3C4-5DB46F321B72}" type="datetimeFigureOut">
              <a:rPr lang="en-US" smtClean="0"/>
              <a:t>8/4/25</a:t>
            </a:fld>
            <a:endParaRPr lang="en-US"/>
          </a:p>
        </p:txBody>
      </p:sp>
      <p:sp>
        <p:nvSpPr>
          <p:cNvPr id="5" name="Footer Placeholder 4">
            <a:extLst>
              <a:ext uri="{FF2B5EF4-FFF2-40B4-BE49-F238E27FC236}">
                <a16:creationId xmlns:a16="http://schemas.microsoft.com/office/drawing/2014/main" id="{AED5B10A-A0F4-390C-1D60-2EB619338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9589B-160F-3D4F-A31B-2F8FD184F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6CF11-F436-A945-B2A9-52D5A991E402}" type="slidenum">
              <a:rPr lang="en-US" smtClean="0"/>
              <a:t>‹#›</a:t>
            </a:fld>
            <a:endParaRPr lang="en-US"/>
          </a:p>
        </p:txBody>
      </p:sp>
    </p:spTree>
    <p:extLst>
      <p:ext uri="{BB962C8B-B14F-4D97-AF65-F5344CB8AC3E}">
        <p14:creationId xmlns:p14="http://schemas.microsoft.com/office/powerpoint/2010/main" val="159868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onthehillgilayjun.blogspot.com/"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1ECB5A1-7D4B-68F9-EB25-485BA9911710}"/>
              </a:ext>
            </a:extLst>
          </p:cNvPr>
          <p:cNvSpPr>
            <a:spLocks noGrp="1"/>
          </p:cNvSpPr>
          <p:nvPr>
            <p:ph type="subTitle" idx="1"/>
          </p:nvPr>
        </p:nvSpPr>
        <p:spPr>
          <a:xfrm>
            <a:off x="2438400" y="5703970"/>
            <a:ext cx="7315199" cy="365125"/>
          </a:xfrm>
        </p:spPr>
        <p:txBody>
          <a:bodyPr anchor="t">
            <a:noAutofit/>
          </a:bodyPr>
          <a:lstStyle/>
          <a:p>
            <a:r>
              <a:rPr lang="en-US" sz="4000" dirty="0">
                <a:solidFill>
                  <a:schemeClr val="tx1">
                    <a:lumMod val="85000"/>
                    <a:lumOff val="15000"/>
                  </a:schemeClr>
                </a:solidFill>
                <a:latin typeface="Avenir Medium" panose="02000503020000020003" pitchFamily="2" charset="0"/>
              </a:rPr>
              <a:t>Welcome to Worship</a:t>
            </a:r>
          </a:p>
        </p:txBody>
      </p:sp>
      <p:pic>
        <p:nvPicPr>
          <p:cNvPr id="5" name="Picture 4" descr="A pattern of geometric shapes&#10;&#10;Description automatically generated with medium confidence">
            <a:extLst>
              <a:ext uri="{FF2B5EF4-FFF2-40B4-BE49-F238E27FC236}">
                <a16:creationId xmlns:a16="http://schemas.microsoft.com/office/drawing/2014/main" id="{D4F948A6-E9F4-9931-7917-7A846D853FFE}"/>
              </a:ext>
            </a:extLst>
          </p:cNvPr>
          <p:cNvPicPr>
            <a:picLocks noChangeAspect="1"/>
          </p:cNvPicPr>
          <p:nvPr/>
        </p:nvPicPr>
        <p:blipFill rotWithShape="1">
          <a:blip r:embed="rId2"/>
          <a:srcRect t="6253" b="7913"/>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itle 1">
            <a:extLst>
              <a:ext uri="{FF2B5EF4-FFF2-40B4-BE49-F238E27FC236}">
                <a16:creationId xmlns:a16="http://schemas.microsoft.com/office/drawing/2014/main" id="{4075C11C-FFFB-CF28-E41D-FB0739835F1F}"/>
              </a:ext>
            </a:extLst>
          </p:cNvPr>
          <p:cNvSpPr>
            <a:spLocks noGrp="1"/>
          </p:cNvSpPr>
          <p:nvPr>
            <p:ph type="ctrTitle"/>
          </p:nvPr>
        </p:nvSpPr>
        <p:spPr>
          <a:xfrm>
            <a:off x="1057351" y="3340800"/>
            <a:ext cx="9681882" cy="739880"/>
          </a:xfrm>
        </p:spPr>
        <p:txBody>
          <a:bodyPr anchor="b">
            <a:normAutofit/>
          </a:bodyPr>
          <a:lstStyle/>
          <a:p>
            <a:r>
              <a:rPr lang="en-US" sz="3200" b="1" dirty="0">
                <a:solidFill>
                  <a:schemeClr val="tx1">
                    <a:lumMod val="85000"/>
                    <a:lumOff val="15000"/>
                  </a:schemeClr>
                </a:solidFill>
                <a:latin typeface="Avenir Black" panose="02000503020000020003" pitchFamily="2" charset="0"/>
              </a:rPr>
              <a:t>A Service of the Peoples</a:t>
            </a:r>
          </a:p>
        </p:txBody>
      </p:sp>
    </p:spTree>
    <p:extLst>
      <p:ext uri="{BB962C8B-B14F-4D97-AF65-F5344CB8AC3E}">
        <p14:creationId xmlns:p14="http://schemas.microsoft.com/office/powerpoint/2010/main" val="134998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lnSpcReduction="10000"/>
          </a:bodyPr>
          <a:lstStyle/>
          <a:p>
            <a:pPr marL="0" indent="0">
              <a:buNone/>
            </a:pPr>
            <a:r>
              <a:rPr lang="en-US" sz="3600" b="0" i="0" u="none" strike="noStrike" dirty="0">
                <a:solidFill>
                  <a:schemeClr val="tx1">
                    <a:alpha val="80000"/>
                  </a:schemeClr>
                </a:solidFill>
                <a:effectLst/>
                <a:latin typeface="Avenir Book" panose="02000503020000020003" pitchFamily="2" charset="0"/>
              </a:rPr>
              <a:t>As church, we confess the sin of racism and condemn racist rhetoric and the ideology of white supremacy. God, have mercy.</a:t>
            </a:r>
          </a:p>
          <a:p>
            <a:pPr marL="0" indent="0">
              <a:buNone/>
            </a:pPr>
            <a:r>
              <a:rPr lang="en-US" sz="3600" b="1" u="none" strike="noStrike" dirty="0">
                <a:solidFill>
                  <a:schemeClr val="tx1">
                    <a:alpha val="80000"/>
                  </a:schemeClr>
                </a:solidFill>
                <a:effectLst/>
                <a:latin typeface="Avenir Black" panose="02000503020000020003" pitchFamily="2" charset="0"/>
              </a:rPr>
              <a:t>God, have mercy.</a:t>
            </a:r>
          </a:p>
          <a:p>
            <a:pPr marL="0" indent="0">
              <a:buNone/>
            </a:pPr>
            <a:endParaRPr lang="en-US" sz="3600" b="1" u="none" strike="noStrike" dirty="0">
              <a:solidFill>
                <a:schemeClr val="tx1">
                  <a:alpha val="80000"/>
                </a:schemeClr>
              </a:solidFill>
              <a:effectLst/>
              <a:latin typeface="Avenir Black" panose="02000503020000020003" pitchFamily="2" charset="0"/>
            </a:endParaRPr>
          </a:p>
          <a:p>
            <a:pPr marL="0" indent="0">
              <a:buNone/>
            </a:pPr>
            <a:r>
              <a:rPr lang="en-US" sz="3600" b="0" i="0" u="none" strike="noStrike" dirty="0">
                <a:solidFill>
                  <a:schemeClr val="tx1">
                    <a:alpha val="80000"/>
                  </a:schemeClr>
                </a:solidFill>
                <a:effectLst/>
                <a:latin typeface="Avenir Book" panose="02000503020000020003" pitchFamily="2" charset="0"/>
              </a:rPr>
              <a:t>As church, we confess, repent, and repudiate the times when this church has been silent in the face of racial injustice. God, have mercy.</a:t>
            </a:r>
          </a:p>
          <a:p>
            <a:pPr marL="0" indent="0">
              <a:buNone/>
            </a:pPr>
            <a:r>
              <a:rPr lang="en-US" sz="3600" b="1" u="none" strike="noStrike" dirty="0">
                <a:solidFill>
                  <a:schemeClr val="tx1">
                    <a:alpha val="80000"/>
                  </a:schemeClr>
                </a:solidFill>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325679594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fontScale="25000" lnSpcReduction="20000"/>
          </a:bodyPr>
          <a:lstStyle/>
          <a:p>
            <a:pPr marL="0" indent="0" algn="l">
              <a:lnSpc>
                <a:spcPct val="120000"/>
              </a:lnSpc>
              <a:buNone/>
            </a:pPr>
            <a:r>
              <a:rPr lang="en-US" sz="9600" b="0" i="0" u="none" strike="noStrike" dirty="0">
                <a:effectLst/>
                <a:latin typeface="Avenir Book" panose="02000503020000020003" pitchFamily="2" charset="0"/>
              </a:rPr>
              <a:t>Racism is deeply ingrained within the ELCA, a predominantly white church. It is deeply embedded within the individual congregations whose members continue to foster stereotypes and support policies that actively hurt people of color. God, have mercy.</a:t>
            </a:r>
          </a:p>
          <a:p>
            <a:pPr marL="0" indent="0" algn="l">
              <a:lnSpc>
                <a:spcPct val="120000"/>
              </a:lnSpc>
              <a:buNone/>
            </a:pPr>
            <a:r>
              <a:rPr lang="en-US" sz="9600" b="1" u="none" strike="noStrike" dirty="0">
                <a:effectLst/>
                <a:latin typeface="Avenir Black" panose="02000503020000020003" pitchFamily="2" charset="0"/>
              </a:rPr>
              <a:t>God, have mercy.</a:t>
            </a:r>
          </a:p>
          <a:p>
            <a:pPr marL="0" indent="0" algn="l">
              <a:lnSpc>
                <a:spcPct val="120000"/>
              </a:lnSpc>
              <a:buNone/>
            </a:pPr>
            <a:endParaRPr lang="en-US" sz="9600" b="0" i="0" u="none" strike="noStrike" dirty="0">
              <a:effectLst/>
              <a:latin typeface="Avenir Book" panose="02000503020000020003" pitchFamily="2" charset="0"/>
            </a:endParaRPr>
          </a:p>
          <a:p>
            <a:pPr marL="0" indent="0" algn="l">
              <a:lnSpc>
                <a:spcPct val="120000"/>
              </a:lnSpc>
              <a:buNone/>
            </a:pPr>
            <a:r>
              <a:rPr lang="en-US" sz="9600" b="0" i="0" u="none" strike="noStrike" dirty="0">
                <a:effectLst/>
                <a:latin typeface="Avenir Book" panose="02000503020000020003" pitchFamily="2" charset="0"/>
              </a:rPr>
              <a:t>As church, we declare that the enslavement of black bodies and the removal of indigenous peoples established racism in the United States, a truth this nation and this church have yet to fully embrace. God, have mercy.</a:t>
            </a:r>
          </a:p>
          <a:p>
            <a:pPr marL="0" indent="0" algn="l">
              <a:lnSpc>
                <a:spcPct val="120000"/>
              </a:lnSpc>
              <a:buNone/>
            </a:pPr>
            <a:r>
              <a:rPr lang="en-US" sz="96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369641657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a:bodyPr>
          <a:lstStyle/>
          <a:p>
            <a:pPr marL="0" indent="0" algn="l">
              <a:buNone/>
            </a:pPr>
            <a:r>
              <a:rPr lang="en-US" sz="3500" b="0" i="0" u="none" strike="noStrike" dirty="0">
                <a:effectLst/>
                <a:latin typeface="Avenir Book" panose="02000503020000020003" pitchFamily="2" charset="0"/>
              </a:rPr>
              <a:t>Rooted in slavery, racism is manifested through the history of Jim Crow policies, racial segregation, the terror of lynching, extrajudicial killings by law enforcement, and the disproportionate incarceration of people of color. God, have mercy.</a:t>
            </a:r>
          </a:p>
          <a:p>
            <a:pPr marL="0" indent="0" algn="l">
              <a:buNone/>
            </a:pPr>
            <a:r>
              <a:rPr lang="en-US" sz="35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90278045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a:bodyPr>
          <a:lstStyle/>
          <a:p>
            <a:pPr marL="0" indent="0" algn="l">
              <a:buNone/>
            </a:pPr>
            <a:r>
              <a:rPr lang="en-US" sz="3200" b="0" i="0" u="none" strike="noStrike" dirty="0">
                <a:effectLst/>
                <a:latin typeface="Avenir Book" panose="02000503020000020003" pitchFamily="2" charset="0"/>
              </a:rPr>
              <a:t>As church we lament the institutional racism of discriminatory treatment within the call process; inequitable compensation of clergy of color; racial segregation; divestment from black communities and congregations; systemic policies and organizational practices; and a failure to fully include the gifts of leadership and worship styles of black people, indigenous people, and people of color. God, have mercy.</a:t>
            </a:r>
          </a:p>
          <a:p>
            <a:pPr marL="0" indent="0" algn="l">
              <a:buNone/>
            </a:pPr>
            <a:r>
              <a:rPr lang="en-US" sz="3200" b="1" u="none" strike="noStrike" dirty="0">
                <a:effectLst/>
                <a:latin typeface="Avenir Black" panose="02000503020000020003" pitchFamily="2" charset="0"/>
              </a:rPr>
              <a:t>God, have mercy.</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11822149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C07EE4C1-842E-63A7-1842-E21ACE4375AB}"/>
              </a:ext>
            </a:extLst>
          </p:cNvPr>
          <p:cNvSpPr>
            <a:spLocks noGrp="1"/>
          </p:cNvSpPr>
          <p:nvPr>
            <p:ph type="title"/>
          </p:nvPr>
        </p:nvSpPr>
        <p:spPr>
          <a:xfrm>
            <a:off x="827088" y="1115878"/>
            <a:ext cx="2655887" cy="4558349"/>
          </a:xfrm>
        </p:spPr>
        <p:txBody>
          <a:bodyPr anchor="t">
            <a:normAutofit/>
          </a:bodyPr>
          <a:lstStyle/>
          <a:p>
            <a:r>
              <a:rPr lang="en-US" sz="4000" dirty="0">
                <a:latin typeface="Modern Love Caps" pitchFamily="82" charset="0"/>
              </a:rPr>
              <a:t>Confessing Racism: </a:t>
            </a:r>
            <a:br>
              <a:rPr lang="en-US" sz="4000" dirty="0">
                <a:latin typeface="Modern Love Caps" pitchFamily="82" charset="0"/>
              </a:rPr>
            </a:br>
            <a:br>
              <a:rPr lang="en-US" sz="4000" dirty="0">
                <a:latin typeface="Modern Love Caps" pitchFamily="82" charset="0"/>
              </a:rPr>
            </a:br>
            <a:r>
              <a:rPr lang="en-US" sz="4000" dirty="0">
                <a:latin typeface="Modern Love Caps" pitchFamily="82" charset="0"/>
              </a:rPr>
              <a:t>A lament for the church</a:t>
            </a:r>
          </a:p>
        </p:txBody>
      </p:sp>
      <p:sp>
        <p:nvSpPr>
          <p:cNvPr id="3" name="Content Placeholder 2">
            <a:extLst>
              <a:ext uri="{FF2B5EF4-FFF2-40B4-BE49-F238E27FC236}">
                <a16:creationId xmlns:a16="http://schemas.microsoft.com/office/drawing/2014/main" id="{90AD9B4A-530E-5A5C-6597-E1CEBDBDD8E6}"/>
              </a:ext>
            </a:extLst>
          </p:cNvPr>
          <p:cNvSpPr>
            <a:spLocks noGrp="1"/>
          </p:cNvSpPr>
          <p:nvPr>
            <p:ph idx="1"/>
          </p:nvPr>
        </p:nvSpPr>
        <p:spPr>
          <a:xfrm>
            <a:off x="4786308" y="325464"/>
            <a:ext cx="6976905" cy="6385302"/>
          </a:xfrm>
        </p:spPr>
        <p:txBody>
          <a:bodyPr>
            <a:normAutofit lnSpcReduction="10000"/>
          </a:bodyPr>
          <a:lstStyle/>
          <a:p>
            <a:pPr marL="0" indent="0" algn="l">
              <a:buNone/>
            </a:pPr>
            <a:r>
              <a:rPr lang="en-US" sz="3200" b="0" i="0" u="none" strike="noStrike" dirty="0">
                <a:effectLst/>
                <a:latin typeface="Avenir Book" panose="02000503020000020003" pitchFamily="2" charset="0"/>
              </a:rPr>
              <a:t>Confessions are empty promises without meaningful actions—actions that are grounded in prayer, education, and soul-searching repentance. The sin of racism separates us from one another. Though we trust that we are reconciled to God through Christ’s death and resurrection, we seek such life-giving reconciliation with one another. As we repent, let us not turn back to ideologies that promote white supremacy. We trust that God can make all things new.</a:t>
            </a:r>
          </a:p>
          <a:p>
            <a:pPr marL="0" indent="0" algn="l">
              <a:buNone/>
            </a:pPr>
            <a:r>
              <a:rPr lang="en-US" sz="3200" b="1" u="none" strike="noStrike" dirty="0">
                <a:effectLst/>
                <a:latin typeface="Avenir Black" panose="02000503020000020003" pitchFamily="2" charset="0"/>
              </a:rPr>
              <a:t>Amen.</a:t>
            </a:r>
          </a:p>
          <a:p>
            <a:pPr marL="0" indent="0">
              <a:buNone/>
            </a:pPr>
            <a:endParaRPr lang="en-US" sz="2400" dirty="0">
              <a:solidFill>
                <a:schemeClr val="tx1">
                  <a:alpha val="80000"/>
                </a:schemeClr>
              </a:solidFill>
              <a:latin typeface="Avenir Book" panose="02000503020000020003" pitchFamily="2" charset="0"/>
            </a:endParaRPr>
          </a:p>
        </p:txBody>
      </p:sp>
    </p:spTree>
    <p:extLst>
      <p:ext uri="{BB962C8B-B14F-4D97-AF65-F5344CB8AC3E}">
        <p14:creationId xmlns:p14="http://schemas.microsoft.com/office/powerpoint/2010/main" val="403906067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272929" y="434237"/>
            <a:ext cx="7810500" cy="1782021"/>
          </a:xfrm>
        </p:spPr>
        <p:txBody>
          <a:bodyPr anchor="b">
            <a:normAutofit/>
          </a:bodyPr>
          <a:lstStyle/>
          <a:p>
            <a:pPr algn="l"/>
            <a:r>
              <a:rPr lang="en-US" sz="6600" dirty="0">
                <a:latin typeface="Modern Love Caps" pitchFamily="82" charset="0"/>
              </a:rPr>
              <a:t>Greeting</a:t>
            </a: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335713" y="3158408"/>
            <a:ext cx="8448146" cy="1360919"/>
          </a:xfrm>
        </p:spPr>
        <p:txBody>
          <a:bodyPr anchor="t">
            <a:noAutofit/>
          </a:bodyPr>
          <a:lstStyle/>
          <a:p>
            <a:pPr algn="l"/>
            <a:r>
              <a:rPr lang="en-US" sz="3600" dirty="0">
                <a:latin typeface="Avenir Book" panose="02000503020000020003" pitchFamily="2" charset="0"/>
              </a:rPr>
              <a:t>The grace of our Lord Jesus Christ, the love of God, and the communion of the holy Spirit be with you all. </a:t>
            </a:r>
          </a:p>
          <a:p>
            <a:pPr algn="l"/>
            <a:endParaRPr lang="en-US" sz="3600" dirty="0">
              <a:latin typeface="Avenir Book" panose="02000503020000020003" pitchFamily="2" charset="0"/>
            </a:endParaRPr>
          </a:p>
          <a:p>
            <a:pPr algn="l"/>
            <a:r>
              <a:rPr lang="en-US" sz="3600" b="1" dirty="0">
                <a:latin typeface="Avenir Black" panose="02000503020000020003" pitchFamily="2" charset="0"/>
              </a:rPr>
              <a:t>And also with you.</a:t>
            </a:r>
          </a:p>
        </p:txBody>
      </p:sp>
    </p:spTree>
    <p:extLst>
      <p:ext uri="{BB962C8B-B14F-4D97-AF65-F5344CB8AC3E}">
        <p14:creationId xmlns:p14="http://schemas.microsoft.com/office/powerpoint/2010/main" val="393765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Kyrie</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ELW #157</a:t>
            </a:r>
          </a:p>
        </p:txBody>
      </p:sp>
    </p:spTree>
    <p:extLst>
      <p:ext uri="{BB962C8B-B14F-4D97-AF65-F5344CB8AC3E}">
        <p14:creationId xmlns:p14="http://schemas.microsoft.com/office/powerpoint/2010/main" val="40950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fontScale="92500"/>
          </a:bodyPr>
          <a:lstStyle/>
          <a:p>
            <a:r>
              <a:rPr lang="en-US" sz="4800" dirty="0">
                <a:latin typeface="Avenir Book" panose="02000503020000020003" pitchFamily="2" charset="0"/>
              </a:rPr>
              <a:t>In peace, in peace, let us pray to the Lord</a:t>
            </a:r>
          </a:p>
          <a:p>
            <a:r>
              <a:rPr lang="en-US" sz="4800" b="1" dirty="0">
                <a:latin typeface="Avenir Black" panose="02000503020000020003" pitchFamily="2" charset="0"/>
              </a:rPr>
              <a:t>Lord, have mercy, Christ have mercy, </a:t>
            </a:r>
          </a:p>
          <a:p>
            <a:r>
              <a:rPr lang="en-US" sz="4800" b="1" dirty="0">
                <a:latin typeface="Avenir Black" panose="02000503020000020003" pitchFamily="2" charset="0"/>
              </a:rPr>
              <a:t>Lord have mercy.</a:t>
            </a:r>
          </a:p>
          <a:p>
            <a:r>
              <a:rPr lang="en-US" sz="4800" dirty="0">
                <a:latin typeface="Avenir Book" panose="02000503020000020003" pitchFamily="2" charset="0"/>
              </a:rPr>
              <a:t>For the reign of God and for peace throughout the world</a:t>
            </a:r>
          </a:p>
          <a:p>
            <a:r>
              <a:rPr lang="en-US" sz="4800" dirty="0">
                <a:latin typeface="Avenir Book" panose="02000503020000020003" pitchFamily="2" charset="0"/>
              </a:rPr>
              <a:t>For the unity of the all, let us pray to the Lord</a:t>
            </a:r>
          </a:p>
          <a:p>
            <a:r>
              <a:rPr lang="en-US" sz="4800" b="1" dirty="0">
                <a:latin typeface="Avenir Black" panose="02000503020000020003" pitchFamily="2" charset="0"/>
              </a:rPr>
              <a:t>Lord have mercy, Christ, have mercy,</a:t>
            </a:r>
          </a:p>
          <a:p>
            <a:r>
              <a:rPr lang="en-US" sz="4800" b="1" dirty="0">
                <a:latin typeface="Avenir Black" panose="02000503020000020003" pitchFamily="2" charset="0"/>
              </a:rPr>
              <a:t>Lord have mercy.</a:t>
            </a:r>
          </a:p>
        </p:txBody>
      </p:sp>
    </p:spTree>
    <p:extLst>
      <p:ext uri="{BB962C8B-B14F-4D97-AF65-F5344CB8AC3E}">
        <p14:creationId xmlns:p14="http://schemas.microsoft.com/office/powerpoint/2010/main" val="443836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lnSpcReduction="10000"/>
          </a:bodyPr>
          <a:lstStyle/>
          <a:p>
            <a:r>
              <a:rPr lang="en-US" sz="4800" dirty="0">
                <a:latin typeface="Avenir Book" panose="02000503020000020003" pitchFamily="2" charset="0"/>
              </a:rPr>
              <a:t>For your people here who have come to give you praise</a:t>
            </a:r>
          </a:p>
          <a:p>
            <a:r>
              <a:rPr lang="en-US" sz="4800" dirty="0">
                <a:latin typeface="Avenir Book" panose="02000503020000020003" pitchFamily="2" charset="0"/>
              </a:rPr>
              <a:t>For the strength to live your Word</a:t>
            </a:r>
          </a:p>
          <a:p>
            <a:r>
              <a:rPr lang="en-US" sz="4800" dirty="0">
                <a:latin typeface="Avenir Book" panose="02000503020000020003" pitchFamily="2" charset="0"/>
              </a:rPr>
              <a:t>Let us pray to the world.</a:t>
            </a:r>
          </a:p>
          <a:p>
            <a:r>
              <a:rPr lang="en-US" sz="4800" b="1" dirty="0">
                <a:latin typeface="Avenir Black" panose="02000503020000020003" pitchFamily="2" charset="0"/>
              </a:rPr>
              <a:t>Lord, have mercy, Christ have mercy, </a:t>
            </a:r>
          </a:p>
          <a:p>
            <a:r>
              <a:rPr lang="en-US" sz="4800" b="1" dirty="0">
                <a:latin typeface="Avenir Black" panose="02000503020000020003" pitchFamily="2" charset="0"/>
              </a:rPr>
              <a:t>Lord have mercy.</a:t>
            </a:r>
          </a:p>
          <a:p>
            <a:r>
              <a:rPr lang="en-US" sz="4800" b="1" dirty="0">
                <a:latin typeface="Avenir Black" panose="02000503020000020003" pitchFamily="2" charset="0"/>
              </a:rPr>
              <a:t>Help, save and defend us, O God.</a:t>
            </a:r>
          </a:p>
          <a:p>
            <a:r>
              <a:rPr lang="en-US" sz="4800" b="1" dirty="0">
                <a:latin typeface="Avenir Black" panose="02000503020000020003" pitchFamily="2" charset="0"/>
              </a:rPr>
              <a:t>Amen.</a:t>
            </a:r>
          </a:p>
        </p:txBody>
      </p:sp>
    </p:spTree>
    <p:extLst>
      <p:ext uri="{BB962C8B-B14F-4D97-AF65-F5344CB8AC3E}">
        <p14:creationId xmlns:p14="http://schemas.microsoft.com/office/powerpoint/2010/main" val="1119217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ircular design made of leather&#10;&#10;Description automatically generated">
            <a:extLst>
              <a:ext uri="{FF2B5EF4-FFF2-40B4-BE49-F238E27FC236}">
                <a16:creationId xmlns:a16="http://schemas.microsoft.com/office/drawing/2014/main" id="{CA4050B9-1870-BACF-69E4-C37142348BA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23" r="-1" b="2066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F83FC-BA05-C884-5CE5-10784DB8314C}"/>
              </a:ext>
            </a:extLst>
          </p:cNvPr>
          <p:cNvSpPr>
            <a:spLocks noGrp="1"/>
          </p:cNvSpPr>
          <p:nvPr>
            <p:ph type="title"/>
          </p:nvPr>
        </p:nvSpPr>
        <p:spPr>
          <a:xfrm>
            <a:off x="419742" y="84833"/>
            <a:ext cx="3822189" cy="1899912"/>
          </a:xfrm>
        </p:spPr>
        <p:txBody>
          <a:bodyPr vert="horz" lIns="91440" tIns="45720" rIns="91440" bIns="45720" rtlCol="0" anchor="ctr">
            <a:normAutofit/>
          </a:bodyPr>
          <a:lstStyle/>
          <a:p>
            <a:r>
              <a:rPr lang="en-US" sz="4000" dirty="0">
                <a:latin typeface="Modern Love Caps" pitchFamily="82" charset="0"/>
              </a:rPr>
              <a:t>Prayer to the Four Directions</a:t>
            </a:r>
          </a:p>
        </p:txBody>
      </p:sp>
      <p:sp>
        <p:nvSpPr>
          <p:cNvPr id="6" name="TextBox 5">
            <a:extLst>
              <a:ext uri="{FF2B5EF4-FFF2-40B4-BE49-F238E27FC236}">
                <a16:creationId xmlns:a16="http://schemas.microsoft.com/office/drawing/2014/main" id="{C412C24A-ED48-CF0C-2BF0-9107269753FE}"/>
              </a:ext>
            </a:extLst>
          </p:cNvPr>
          <p:cNvSpPr txBox="1"/>
          <p:nvPr/>
        </p:nvSpPr>
        <p:spPr>
          <a:xfrm>
            <a:off x="419745" y="1984750"/>
            <a:ext cx="6213529" cy="4873240"/>
          </a:xfrm>
          <a:prstGeom prst="rect">
            <a:avLst/>
          </a:prstGeom>
        </p:spPr>
        <p:txBody>
          <a:bodyPr vert="horz" lIns="91440" tIns="45720" rIns="91440" bIns="45720" rtlCol="0">
            <a:noAutofit/>
          </a:bodyPr>
          <a:lstStyle/>
          <a:p>
            <a:pPr>
              <a:lnSpc>
                <a:spcPct val="90000"/>
              </a:lnSpc>
              <a:spcAft>
                <a:spcPts val="600"/>
              </a:spcAft>
            </a:pPr>
            <a:r>
              <a:rPr lang="en-US" sz="2800" b="0" i="0" u="none" strike="noStrike" dirty="0">
                <a:effectLst/>
              </a:rPr>
              <a:t>READER: Creator, the strength of the people, we honor you. Listen to the thoughts of your people.</a:t>
            </a:r>
          </a:p>
          <a:p>
            <a:pPr>
              <a:lnSpc>
                <a:spcPct val="90000"/>
              </a:lnSpc>
              <a:spcAft>
                <a:spcPts val="600"/>
              </a:spcAft>
            </a:pPr>
            <a:r>
              <a:rPr lang="en-US" sz="2800" b="0" i="0" u="none" strike="noStrike" dirty="0">
                <a:effectLst/>
              </a:rPr>
              <a:t>We respect the truth of your spirit world and care for your Creations to the east, to the south, to the west and to the north. We honor you by deeds and not words.</a:t>
            </a:r>
          </a:p>
          <a:p>
            <a:pPr>
              <a:lnSpc>
                <a:spcPct val="90000"/>
              </a:lnSpc>
              <a:spcAft>
                <a:spcPts val="600"/>
              </a:spcAft>
            </a:pPr>
            <a:r>
              <a:rPr lang="en-US" sz="2800" b="0" i="0" u="none" strike="noStrike" dirty="0">
                <a:effectLst/>
              </a:rPr>
              <a:t>We live by the ways you have entrusted to us within the circle of life.</a:t>
            </a:r>
          </a:p>
          <a:p>
            <a:pPr>
              <a:lnSpc>
                <a:spcPct val="90000"/>
              </a:lnSpc>
              <a:spcAft>
                <a:spcPts val="600"/>
              </a:spcAft>
            </a:pPr>
            <a:r>
              <a:rPr lang="en-US" sz="2800" b="0" i="0" u="none" strike="noStrike" dirty="0">
                <a:effectLst/>
              </a:rPr>
              <a:t>Come Great Spirit as we gather in your name.</a:t>
            </a:r>
          </a:p>
        </p:txBody>
      </p:sp>
      <p:sp>
        <p:nvSpPr>
          <p:cNvPr id="13" name="TextBox 12">
            <a:extLst>
              <a:ext uri="{FF2B5EF4-FFF2-40B4-BE49-F238E27FC236}">
                <a16:creationId xmlns:a16="http://schemas.microsoft.com/office/drawing/2014/main" id="{B974EF4D-9829-C1F1-0395-E92C54B4EAD4}"/>
              </a:ext>
            </a:extLst>
          </p:cNvPr>
          <p:cNvSpPr txBox="1"/>
          <p:nvPr/>
        </p:nvSpPr>
        <p:spPr>
          <a:xfrm>
            <a:off x="9732670"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38675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eat field">
            <a:extLst>
              <a:ext uri="{FF2B5EF4-FFF2-40B4-BE49-F238E27FC236}">
                <a16:creationId xmlns:a16="http://schemas.microsoft.com/office/drawing/2014/main" id="{E7D256C0-A453-EEA1-9108-FB001C2C09B0}"/>
              </a:ext>
            </a:extLst>
          </p:cNvPr>
          <p:cNvPicPr>
            <a:picLocks noChangeAspect="1"/>
          </p:cNvPicPr>
          <p:nvPr/>
        </p:nvPicPr>
        <p:blipFill rotWithShape="1">
          <a:blip r:embed="rId2"/>
          <a:srcRect l="31656" r="15685" b="-2"/>
          <a:stretch/>
        </p:blipFill>
        <p:spPr>
          <a:xfrm>
            <a:off x="-1" y="-2"/>
            <a:ext cx="5410198" cy="6858002"/>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4006E-DAF1-F0DB-0C38-A0EF61D3EC76}"/>
              </a:ext>
            </a:extLst>
          </p:cNvPr>
          <p:cNvSpPr>
            <a:spLocks noGrp="1"/>
          </p:cNvSpPr>
          <p:nvPr>
            <p:ph type="title"/>
          </p:nvPr>
        </p:nvSpPr>
        <p:spPr>
          <a:xfrm>
            <a:off x="6115317" y="405685"/>
            <a:ext cx="5464968" cy="1559301"/>
          </a:xfrm>
        </p:spPr>
        <p:txBody>
          <a:bodyPr>
            <a:normAutofit/>
          </a:bodyPr>
          <a:lstStyle/>
          <a:p>
            <a:r>
              <a:rPr lang="en-US" sz="4800" dirty="0">
                <a:latin typeface="Modern Love Caps" pitchFamily="82" charset="0"/>
              </a:rPr>
              <a:t>Call to Worship</a:t>
            </a:r>
          </a:p>
        </p:txBody>
      </p:sp>
      <p:sp>
        <p:nvSpPr>
          <p:cNvPr id="3" name="Content Placeholder 2">
            <a:extLst>
              <a:ext uri="{FF2B5EF4-FFF2-40B4-BE49-F238E27FC236}">
                <a16:creationId xmlns:a16="http://schemas.microsoft.com/office/drawing/2014/main" id="{0AB26C23-278B-AAFF-8B76-27F8A9A5BA8E}"/>
              </a:ext>
            </a:extLst>
          </p:cNvPr>
          <p:cNvSpPr>
            <a:spLocks noGrp="1"/>
          </p:cNvSpPr>
          <p:nvPr>
            <p:ph idx="1"/>
          </p:nvPr>
        </p:nvSpPr>
        <p:spPr>
          <a:xfrm>
            <a:off x="5497551" y="2370671"/>
            <a:ext cx="6523464" cy="4253153"/>
          </a:xfrm>
        </p:spPr>
        <p:txBody>
          <a:bodyPr anchor="ctr">
            <a:normAutofit fontScale="92500" lnSpcReduction="20000"/>
          </a:bodyPr>
          <a:lstStyle/>
          <a:p>
            <a:pPr marL="0" indent="0">
              <a:buNone/>
            </a:pPr>
            <a:r>
              <a:rPr lang="en-US" sz="3200" b="0" i="0" u="none" strike="noStrike" dirty="0">
                <a:effectLst/>
                <a:latin typeface="Avenir Book" panose="02000503020000020003" pitchFamily="2" charset="0"/>
              </a:rPr>
              <a:t>L: We gather in the name of God, Creator, Christ, and Holy Spirit</a:t>
            </a:r>
          </a:p>
          <a:p>
            <a:pPr marL="0" indent="0">
              <a:buNone/>
            </a:pPr>
            <a:endParaRPr lang="en-US" sz="3200" b="0" i="0" u="none" strike="noStrike" dirty="0">
              <a:effectLst/>
              <a:latin typeface="Avenir Book" panose="02000503020000020003" pitchFamily="2" charset="0"/>
            </a:endParaRPr>
          </a:p>
          <a:p>
            <a:pPr marL="0" indent="0">
              <a:buNone/>
            </a:pPr>
            <a:r>
              <a:rPr lang="en-US" sz="3200" b="1" u="none" strike="noStrike" dirty="0">
                <a:effectLst/>
                <a:latin typeface="Avenir Black" panose="02000503020000020003" pitchFamily="2" charset="0"/>
              </a:rPr>
              <a:t>C: We gather on the traditional lands of the___(see resources pg.8)______peoples</a:t>
            </a:r>
          </a:p>
          <a:p>
            <a:pPr marL="0" indent="0">
              <a:buNone/>
            </a:pPr>
            <a:endParaRPr lang="en-US" sz="3200" b="1" i="0" u="none" strike="noStrike" dirty="0">
              <a:effectLst/>
              <a:latin typeface="Avenir Book" panose="02000503020000020003" pitchFamily="2" charset="0"/>
            </a:endParaRPr>
          </a:p>
          <a:p>
            <a:pPr marL="0" indent="0">
              <a:buNone/>
            </a:pPr>
            <a:r>
              <a:rPr lang="en-US" sz="3200" b="0" i="0" u="none" strike="noStrike" dirty="0">
                <a:effectLst/>
                <a:latin typeface="Avenir Book" panose="02000503020000020003" pitchFamily="2" charset="0"/>
              </a:rPr>
              <a:t>L: We acknowledge the breath prayer of </a:t>
            </a:r>
            <a:r>
              <a:rPr lang="en-US" sz="3200" b="0" i="0" u="none" strike="noStrike" dirty="0" err="1">
                <a:effectLst/>
                <a:latin typeface="Avenir Book" panose="02000503020000020003" pitchFamily="2" charset="0"/>
              </a:rPr>
              <a:t>Mitakuye</a:t>
            </a:r>
            <a:r>
              <a:rPr lang="en-US" sz="3200" b="0" i="0" u="none" strike="noStrike" dirty="0">
                <a:effectLst/>
                <a:latin typeface="Avenir Book" panose="02000503020000020003" pitchFamily="2" charset="0"/>
              </a:rPr>
              <a:t> </a:t>
            </a:r>
            <a:r>
              <a:rPr lang="en-US" sz="3200" b="0" i="0" u="none" strike="noStrike" dirty="0" err="1">
                <a:effectLst/>
                <a:latin typeface="Avenir Book" panose="02000503020000020003" pitchFamily="2" charset="0"/>
              </a:rPr>
              <a:t>Oyasin</a:t>
            </a:r>
            <a:r>
              <a:rPr lang="en-US" sz="3200" b="0" i="0" u="none" strike="noStrike" dirty="0">
                <a:effectLst/>
                <a:latin typeface="Avenir Book" panose="02000503020000020003" pitchFamily="2" charset="0"/>
              </a:rPr>
              <a:t> – that we are all related</a:t>
            </a:r>
          </a:p>
          <a:p>
            <a:endParaRPr lang="en-US" sz="2000" dirty="0"/>
          </a:p>
        </p:txBody>
      </p:sp>
    </p:spTree>
    <p:extLst>
      <p:ext uri="{BB962C8B-B14F-4D97-AF65-F5344CB8AC3E}">
        <p14:creationId xmlns:p14="http://schemas.microsoft.com/office/powerpoint/2010/main" val="318758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ircular design made of leather&#10;&#10;Description automatically generated">
            <a:extLst>
              <a:ext uri="{FF2B5EF4-FFF2-40B4-BE49-F238E27FC236}">
                <a16:creationId xmlns:a16="http://schemas.microsoft.com/office/drawing/2014/main" id="{C472D8BE-9BB4-948C-CBD7-0C00F9145D6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22" r="1"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extBox 5">
            <a:extLst>
              <a:ext uri="{FF2B5EF4-FFF2-40B4-BE49-F238E27FC236}">
                <a16:creationId xmlns:a16="http://schemas.microsoft.com/office/drawing/2014/main" id="{C412C24A-ED48-CF0C-2BF0-9107269753FE}"/>
              </a:ext>
            </a:extLst>
          </p:cNvPr>
          <p:cNvSpPr txBox="1"/>
          <p:nvPr/>
        </p:nvSpPr>
        <p:spPr>
          <a:xfrm>
            <a:off x="6417734" y="743920"/>
            <a:ext cx="5291663" cy="5623542"/>
          </a:xfrm>
          <a:prstGeom prst="rect">
            <a:avLst/>
          </a:prstGeom>
        </p:spPr>
        <p:txBody>
          <a:bodyPr vert="horz" lIns="91440" tIns="45720" rIns="91440" bIns="45720" rtlCol="0">
            <a:normAutofit/>
          </a:bodyPr>
          <a:lstStyle/>
          <a:p>
            <a:pPr>
              <a:lnSpc>
                <a:spcPct val="90000"/>
              </a:lnSpc>
              <a:spcAft>
                <a:spcPts val="600"/>
              </a:spcAft>
            </a:pPr>
            <a:r>
              <a:rPr lang="en-US" sz="2800" u="none" strike="noStrike" dirty="0">
                <a:effectLst/>
                <a:latin typeface="Avenir Book" panose="02000503020000020003" pitchFamily="2" charset="0"/>
              </a:rPr>
              <a:t>READER:  We face East: To your symbol color gold, the place of dawning, there is beauty in the morning, there the Seeker finds new visions as each sacred day is born.  All who honor life around them, all who honor life within, shall shine with light and glory when the morning comes again. And we pray,</a:t>
            </a:r>
          </a:p>
          <a:p>
            <a:pPr indent="-228600">
              <a:lnSpc>
                <a:spcPct val="90000"/>
              </a:lnSpc>
              <a:spcAft>
                <a:spcPts val="600"/>
              </a:spcAft>
              <a:buFont typeface="Arial" panose="020B0604020202020204" pitchFamily="34" charset="0"/>
              <a:buChar char="•"/>
            </a:pPr>
            <a:endParaRPr lang="en-US" sz="280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9" name="TextBox 8">
            <a:extLst>
              <a:ext uri="{FF2B5EF4-FFF2-40B4-BE49-F238E27FC236}">
                <a16:creationId xmlns:a16="http://schemas.microsoft.com/office/drawing/2014/main" id="{51FC4D61-66DC-312C-B32A-A56997991E73}"/>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11737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7E758718-D625-5E9D-FDBF-00FA0B649E3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7" y="340963"/>
            <a:ext cx="5032325" cy="5640345"/>
          </a:xfrm>
          <a:prstGeom prst="rect">
            <a:avLst/>
          </a:prstGeom>
        </p:spPr>
        <p:txBody>
          <a:bodyPr vert="horz" lIns="91440" tIns="45720" rIns="91440" bIns="45720" rtlCol="0" anchor="t">
            <a:noAutofit/>
          </a:bodyPr>
          <a:lstStyle/>
          <a:p>
            <a:pPr>
              <a:lnSpc>
                <a:spcPct val="90000"/>
              </a:lnSpc>
              <a:spcAft>
                <a:spcPts val="600"/>
              </a:spcAft>
            </a:pPr>
            <a:r>
              <a:rPr lang="en-US" sz="2800" b="0" i="0" u="none" strike="noStrike" dirty="0">
                <a:effectLst/>
                <a:latin typeface="Avenir Book" panose="02000503020000020003" pitchFamily="2" charset="0"/>
              </a:rPr>
              <a:t>READER:  We turn to the South:  To your symbol color red, in the south, the place of growing there is wisdom in the earth,  Both the painful song of dying and joyful song of birth. As the earth gives up her lifeblood so her children’s hearts may beat. We give back to her our reverence for the holy ground beneath our feet. And we pray,</a:t>
            </a:r>
          </a:p>
          <a:p>
            <a:pPr indent="-228600">
              <a:lnSpc>
                <a:spcPct val="90000"/>
              </a:lnSpc>
              <a:spcAft>
                <a:spcPts val="600"/>
              </a:spcAft>
              <a:buFont typeface="Arial" panose="020B0604020202020204" pitchFamily="34" charset="0"/>
              <a:buChar char="•"/>
            </a:pPr>
            <a:endParaRPr lang="en-US" sz="2800" b="0" i="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848C1A89-CB72-B51A-7A1A-7F8EEFFF475B}"/>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60667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25D94D8E-779F-5234-0F5F-DADE49CCEEB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7" y="402956"/>
            <a:ext cx="5032325" cy="5578352"/>
          </a:xfrm>
          <a:prstGeom prst="rect">
            <a:avLst/>
          </a:prstGeom>
        </p:spPr>
        <p:txBody>
          <a:bodyPr vert="horz" lIns="91440" tIns="45720" rIns="91440" bIns="45720" rtlCol="0" anchor="t">
            <a:normAutofit/>
          </a:bodyPr>
          <a:lstStyle/>
          <a:p>
            <a:pPr>
              <a:lnSpc>
                <a:spcPct val="90000"/>
              </a:lnSpc>
              <a:spcAft>
                <a:spcPts val="600"/>
              </a:spcAft>
            </a:pPr>
            <a:r>
              <a:rPr lang="en-US" sz="2800" u="none" strike="noStrike" dirty="0">
                <a:effectLst/>
                <a:latin typeface="Avenir Light" panose="020B0402020203020204" pitchFamily="34" charset="77"/>
              </a:rPr>
              <a:t>READER:  We turn to the West:  To your symbol color black, the place of seeing, there is born a vision of the servant of the servants, who proclaimed the gospel to us. Guide us at the end of each day and fill us with your peace. And we pray,</a:t>
            </a:r>
          </a:p>
          <a:p>
            <a:pPr>
              <a:lnSpc>
                <a:spcPct val="90000"/>
              </a:lnSpc>
              <a:spcAft>
                <a:spcPts val="600"/>
              </a:spcAft>
            </a:pPr>
            <a:endParaRPr lang="en-US" sz="2800" u="none" strike="noStrike" dirty="0">
              <a:effectLst/>
              <a:latin typeface="Avenir Light" panose="020B0402020203020204" pitchFamily="34" charset="77"/>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4E0C7B76-43ED-8227-D5B7-5BE383A6E62A}"/>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362568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ircular design made of leather&#10;&#10;Description automatically generated">
            <a:extLst>
              <a:ext uri="{FF2B5EF4-FFF2-40B4-BE49-F238E27FC236}">
                <a16:creationId xmlns:a16="http://schemas.microsoft.com/office/drawing/2014/main" id="{E372FD0E-84ED-0CC9-6469-8426B50C009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343" r="-1" b="-1"/>
          <a:stretch/>
        </p:blipFill>
        <p:spPr>
          <a:xfrm>
            <a:off x="20" y="10"/>
            <a:ext cx="6095980" cy="6857990"/>
          </a:xfrm>
          <a:prstGeom prst="rect">
            <a:avLst/>
          </a:prstGeom>
        </p:spPr>
      </p:pic>
      <p:grpSp>
        <p:nvGrpSpPr>
          <p:cNvPr id="24" name="Group 23">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25" name="Rectangle 24">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412C24A-ED48-CF0C-2BF0-9107269753FE}"/>
              </a:ext>
            </a:extLst>
          </p:cNvPr>
          <p:cNvSpPr txBox="1"/>
          <p:nvPr/>
        </p:nvSpPr>
        <p:spPr>
          <a:xfrm>
            <a:off x="6823878" y="371959"/>
            <a:ext cx="4985830" cy="5609349"/>
          </a:xfrm>
          <a:prstGeom prst="rect">
            <a:avLst/>
          </a:prstGeom>
        </p:spPr>
        <p:txBody>
          <a:bodyPr vert="horz" lIns="91440" tIns="45720" rIns="91440" bIns="45720" rtlCol="0" anchor="t">
            <a:noAutofit/>
          </a:bodyPr>
          <a:lstStyle/>
          <a:p>
            <a:pPr>
              <a:lnSpc>
                <a:spcPct val="90000"/>
              </a:lnSpc>
              <a:spcAft>
                <a:spcPts val="600"/>
              </a:spcAft>
            </a:pPr>
            <a:r>
              <a:rPr lang="en-US" sz="2800" b="0" i="0" u="none" strike="noStrike" dirty="0">
                <a:effectLst/>
                <a:latin typeface="Avenir Book" panose="02000503020000020003" pitchFamily="2" charset="0"/>
              </a:rPr>
              <a:t>READER:  We turn to the North: To your symbol color white, we look to God our Creator who cleanses our earth with snow, wind, and rain. To Jesus who fills us with the wideness of mercy and grace and lovingly embraces all the people. And the Holy Spirit who comes to inspire us. And we pray,</a:t>
            </a:r>
          </a:p>
          <a:p>
            <a:pPr indent="-228600">
              <a:lnSpc>
                <a:spcPct val="90000"/>
              </a:lnSpc>
              <a:spcAft>
                <a:spcPts val="600"/>
              </a:spcAft>
              <a:buFont typeface="Arial" panose="020B0604020202020204" pitchFamily="34" charset="0"/>
              <a:buChar char="•"/>
            </a:pPr>
            <a:endParaRPr lang="en-US" sz="2800" b="0" i="0" u="none" strike="noStrike" dirty="0">
              <a:effectLst/>
              <a:latin typeface="Avenir Book" panose="02000503020000020003" pitchFamily="2" charset="0"/>
            </a:endParaRPr>
          </a:p>
          <a:p>
            <a:pPr>
              <a:lnSpc>
                <a:spcPct val="90000"/>
              </a:lnSpc>
              <a:spcAft>
                <a:spcPts val="600"/>
              </a:spcAft>
            </a:pPr>
            <a:r>
              <a:rPr lang="en-US" sz="2800" b="1" u="none" strike="noStrike" dirty="0">
                <a:effectLst/>
                <a:latin typeface="Avenir Black" panose="02000503020000020003" pitchFamily="2" charset="0"/>
              </a:rPr>
              <a:t>ALL:  Come Holy Creator’s Spirit, Come</a:t>
            </a:r>
          </a:p>
        </p:txBody>
      </p:sp>
      <p:sp>
        <p:nvSpPr>
          <p:cNvPr id="4" name="TextBox 3">
            <a:extLst>
              <a:ext uri="{FF2B5EF4-FFF2-40B4-BE49-F238E27FC236}">
                <a16:creationId xmlns:a16="http://schemas.microsoft.com/office/drawing/2014/main" id="{9343CB21-8958-ABD2-5398-5CD35693435C}"/>
              </a:ext>
            </a:extLst>
          </p:cNvPr>
          <p:cNvSpPr txBox="1"/>
          <p:nvPr/>
        </p:nvSpPr>
        <p:spPr>
          <a:xfrm>
            <a:off x="3636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552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ircular design made of leather&#10;&#10;Description automatically generated">
            <a:extLst>
              <a:ext uri="{FF2B5EF4-FFF2-40B4-BE49-F238E27FC236}">
                <a16:creationId xmlns:a16="http://schemas.microsoft.com/office/drawing/2014/main" id="{A1DF81AB-8EC0-D033-41FF-A1597375645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857"/>
          <a:stretch/>
        </p:blipFill>
        <p:spPr>
          <a:xfrm>
            <a:off x="739959" y="1095407"/>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13" name="Group 12">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4" name="Freeform: Shape 1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6" name="TextBox 5">
            <a:extLst>
              <a:ext uri="{FF2B5EF4-FFF2-40B4-BE49-F238E27FC236}">
                <a16:creationId xmlns:a16="http://schemas.microsoft.com/office/drawing/2014/main" id="{C412C24A-ED48-CF0C-2BF0-9107269753FE}"/>
              </a:ext>
            </a:extLst>
          </p:cNvPr>
          <p:cNvSpPr txBox="1"/>
          <p:nvPr/>
        </p:nvSpPr>
        <p:spPr>
          <a:xfrm>
            <a:off x="5664036" y="401247"/>
            <a:ext cx="6068181" cy="5770460"/>
          </a:xfrm>
          <a:prstGeom prst="rect">
            <a:avLst/>
          </a:prstGeom>
        </p:spPr>
        <p:txBody>
          <a:bodyPr vert="horz" lIns="91440" tIns="45720" rIns="91440" bIns="45720" rtlCol="0">
            <a:noAutofit/>
          </a:bodyPr>
          <a:lstStyle/>
          <a:p>
            <a:pPr>
              <a:lnSpc>
                <a:spcPct val="90000"/>
              </a:lnSpc>
              <a:spcAft>
                <a:spcPts val="600"/>
              </a:spcAft>
            </a:pPr>
            <a:r>
              <a:rPr lang="en-US" sz="2400" b="0" i="0" u="none" strike="noStrike" dirty="0">
                <a:solidFill>
                  <a:schemeClr val="bg1"/>
                </a:solidFill>
                <a:effectLst/>
                <a:latin typeface="Avenir Book" panose="02000503020000020003" pitchFamily="2" charset="0"/>
              </a:rPr>
              <a:t>PRESIDER:  (Remain Standing…)</a:t>
            </a:r>
          </a:p>
          <a:p>
            <a:pPr>
              <a:lnSpc>
                <a:spcPct val="90000"/>
              </a:lnSpc>
              <a:spcAft>
                <a:spcPts val="600"/>
              </a:spcAft>
            </a:pPr>
            <a:r>
              <a:rPr lang="en-US" sz="2400" b="0" i="0" u="none" strike="noStrike" dirty="0">
                <a:solidFill>
                  <a:schemeClr val="bg1"/>
                </a:solidFill>
                <a:effectLst/>
                <a:latin typeface="Avenir Book" panose="02000503020000020003" pitchFamily="2" charset="0"/>
              </a:rPr>
              <a:t>Creator, you bent the earth like a bow until it was one, round, shining planet.  At your word the land was drawn into mountains and deserts, forests and plains;  The waters were gathered together into rivers, lakes and seas. Many times, when people crossed these seas from other lands, they broke the circle of your creation by their greed and violence and they shattered the lives of others. Creator, renew the circle of the earth, and turn the hearts of all people to one another, that they and all the earth may live and be drawn toward you, through the power of your Son, who lives with you and the Holy Spirit, in the circle of the Trinity, forever One. </a:t>
            </a:r>
          </a:p>
          <a:p>
            <a:pPr>
              <a:lnSpc>
                <a:spcPct val="90000"/>
              </a:lnSpc>
              <a:spcAft>
                <a:spcPts val="600"/>
              </a:spcAft>
            </a:pPr>
            <a:r>
              <a:rPr lang="en-US" sz="2400" b="1" u="none" strike="noStrike" dirty="0">
                <a:solidFill>
                  <a:schemeClr val="bg1"/>
                </a:solidFill>
                <a:effectLst/>
                <a:latin typeface="Avenir Book" panose="02000503020000020003" pitchFamily="2" charset="0"/>
              </a:rPr>
              <a:t>AMEN</a:t>
            </a:r>
          </a:p>
        </p:txBody>
      </p:sp>
      <p:grpSp>
        <p:nvGrpSpPr>
          <p:cNvPr id="1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8" name="Freeform: Shape 1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0D84DE11-3418-A187-9B39-CCB8D8CA62A6}"/>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onthehillgilayjun.blogspot.co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4897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272929" y="1240006"/>
            <a:ext cx="7810500" cy="1952502"/>
          </a:xfrm>
        </p:spPr>
        <p:txBody>
          <a:bodyPr anchor="b">
            <a:normAutofit/>
          </a:bodyPr>
          <a:lstStyle/>
          <a:p>
            <a:pPr algn="l"/>
            <a:r>
              <a:rPr lang="en-US" sz="7200" dirty="0">
                <a:latin typeface="Modern Love Caps" pitchFamily="82" charset="0"/>
              </a:rPr>
              <a:t>Reading</a:t>
            </a:r>
            <a:br>
              <a:rPr lang="en-US" sz="6600" dirty="0">
                <a:latin typeface="Modern Love Caps" pitchFamily="82" charset="0"/>
              </a:rPr>
            </a:br>
            <a:r>
              <a:rPr lang="en-US" sz="4400" dirty="0">
                <a:latin typeface="Modern Love Caps" pitchFamily="82" charset="0"/>
              </a:rPr>
              <a:t>Isaiah 40:25-31</a:t>
            </a: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335713" y="4641743"/>
            <a:ext cx="8448146" cy="1374847"/>
          </a:xfrm>
        </p:spPr>
        <p:txBody>
          <a:bodyPr anchor="t">
            <a:noAutofit/>
          </a:bodyPr>
          <a:lstStyle/>
          <a:p>
            <a:pPr algn="l"/>
            <a:r>
              <a:rPr lang="en-US" sz="3600" dirty="0">
                <a:latin typeface="Avenir Book" panose="02000503020000020003" pitchFamily="2" charset="0"/>
              </a:rPr>
              <a:t>The Word of the Lord.</a:t>
            </a:r>
          </a:p>
          <a:p>
            <a:pPr algn="l"/>
            <a:r>
              <a:rPr lang="en-US" sz="3600" b="1" dirty="0">
                <a:latin typeface="Avenir Black" panose="02000503020000020003" pitchFamily="2" charset="0"/>
              </a:rPr>
              <a:t>Thanks be to God.</a:t>
            </a:r>
          </a:p>
        </p:txBody>
      </p:sp>
    </p:spTree>
    <p:extLst>
      <p:ext uri="{BB962C8B-B14F-4D97-AF65-F5344CB8AC3E}">
        <p14:creationId xmlns:p14="http://schemas.microsoft.com/office/powerpoint/2010/main" val="167116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hite background with brown and white diamonds&#10;&#10;Description automatically generated">
            <a:extLst>
              <a:ext uri="{FF2B5EF4-FFF2-40B4-BE49-F238E27FC236}">
                <a16:creationId xmlns:a16="http://schemas.microsoft.com/office/drawing/2014/main" id="{B9791784-2934-5EAE-5672-026F86F5FF91}"/>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26" name="Freeform: Shape 25">
            <a:extLst>
              <a:ext uri="{FF2B5EF4-FFF2-40B4-BE49-F238E27FC236}">
                <a16:creationId xmlns:a16="http://schemas.microsoft.com/office/drawing/2014/main" id="{F6DD4703-FD80-4610-ACE9-01DCD86D8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CEFCBC2-6F82-4011-8D8D-90F43DCB1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08571"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2E9DED9E-DE30-402A-B9D1-AC3C24025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5CCB7C65-BA06-49C5-8D3C-51F97B409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35602"/>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BB676503-6D00-2EA7-C1B8-A0208ABA985E}"/>
              </a:ext>
            </a:extLst>
          </p:cNvPr>
          <p:cNvSpPr>
            <a:spLocks noGrp="1"/>
          </p:cNvSpPr>
          <p:nvPr>
            <p:ph type="ctrTitle"/>
          </p:nvPr>
        </p:nvSpPr>
        <p:spPr>
          <a:xfrm>
            <a:off x="3194995" y="403097"/>
            <a:ext cx="7810500" cy="1162231"/>
          </a:xfrm>
        </p:spPr>
        <p:txBody>
          <a:bodyPr anchor="b">
            <a:normAutofit/>
          </a:bodyPr>
          <a:lstStyle/>
          <a:p>
            <a:pPr algn="l"/>
            <a:r>
              <a:rPr lang="en-US" sz="7200" dirty="0">
                <a:latin typeface="Modern Love Caps" pitchFamily="82" charset="0"/>
              </a:rPr>
              <a:t>Gospel</a:t>
            </a:r>
            <a:endParaRPr lang="en-US" sz="4400" dirty="0">
              <a:latin typeface="Modern Love Caps" pitchFamily="82" charset="0"/>
            </a:endParaRPr>
          </a:p>
        </p:txBody>
      </p:sp>
      <p:sp>
        <p:nvSpPr>
          <p:cNvPr id="3" name="Subtitle 2">
            <a:extLst>
              <a:ext uri="{FF2B5EF4-FFF2-40B4-BE49-F238E27FC236}">
                <a16:creationId xmlns:a16="http://schemas.microsoft.com/office/drawing/2014/main" id="{471633F4-9886-3FF8-2286-4DE25C9310C4}"/>
              </a:ext>
            </a:extLst>
          </p:cNvPr>
          <p:cNvSpPr>
            <a:spLocks noGrp="1"/>
          </p:cNvSpPr>
          <p:nvPr>
            <p:ph type="subTitle" idx="1"/>
          </p:nvPr>
        </p:nvSpPr>
        <p:spPr>
          <a:xfrm>
            <a:off x="3216766" y="2262753"/>
            <a:ext cx="8448146" cy="4559645"/>
          </a:xfrm>
        </p:spPr>
        <p:txBody>
          <a:bodyPr anchor="t">
            <a:noAutofit/>
          </a:bodyPr>
          <a:lstStyle/>
          <a:p>
            <a:pPr algn="l"/>
            <a:r>
              <a:rPr lang="en-US" sz="3600" dirty="0">
                <a:latin typeface="Avenir Book" panose="02000503020000020003" pitchFamily="2" charset="0"/>
              </a:rPr>
              <a:t>The Holy Gospel of our Lord Jesus Christ, according to John 17:20-23</a:t>
            </a:r>
          </a:p>
          <a:p>
            <a:pPr algn="l"/>
            <a:r>
              <a:rPr lang="en-US" sz="3600" b="1" dirty="0">
                <a:latin typeface="Avenir Black" panose="02000503020000020003" pitchFamily="2" charset="0"/>
              </a:rPr>
              <a:t>Glory to you, Lord Christ.</a:t>
            </a:r>
          </a:p>
          <a:p>
            <a:pPr algn="l"/>
            <a:endParaRPr lang="en-US" sz="3600" b="1" dirty="0">
              <a:latin typeface="Avenir Black" panose="02000503020000020003" pitchFamily="2" charset="0"/>
            </a:endParaRPr>
          </a:p>
          <a:p>
            <a:pPr algn="l"/>
            <a:r>
              <a:rPr lang="en-US" sz="3600" b="1" dirty="0">
                <a:latin typeface="Avenir Book" panose="02000503020000020003" pitchFamily="2" charset="0"/>
              </a:rPr>
              <a:t>The Gospel of the Lord.</a:t>
            </a:r>
          </a:p>
          <a:p>
            <a:pPr algn="l"/>
            <a:r>
              <a:rPr lang="en-US" sz="3600" b="1" dirty="0">
                <a:latin typeface="Avenir Black" panose="02000503020000020003" pitchFamily="2" charset="0"/>
              </a:rPr>
              <a:t>Praise to you, Lord Christ.</a:t>
            </a:r>
          </a:p>
        </p:txBody>
      </p:sp>
    </p:spTree>
    <p:extLst>
      <p:ext uri="{BB962C8B-B14F-4D97-AF65-F5344CB8AC3E}">
        <p14:creationId xmlns:p14="http://schemas.microsoft.com/office/powerpoint/2010/main" val="87851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Gospel Acclamation</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ELW #171</a:t>
            </a:r>
          </a:p>
        </p:txBody>
      </p:sp>
    </p:spTree>
    <p:extLst>
      <p:ext uri="{BB962C8B-B14F-4D97-AF65-F5344CB8AC3E}">
        <p14:creationId xmlns:p14="http://schemas.microsoft.com/office/powerpoint/2010/main" val="233032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a:latin typeface="Avenir Book" panose="02000503020000020003" pitchFamily="2" charset="0"/>
              </a:rPr>
              <a:t>Hallelujah, hallelujah; Halle, hallelujah.</a:t>
            </a:r>
          </a:p>
          <a:p>
            <a:r>
              <a:rPr lang="en-US" sz="4800" dirty="0">
                <a:latin typeface="Avenir Book" panose="02000503020000020003" pitchFamily="2" charset="0"/>
              </a:rPr>
              <a:t>Hallelujah, hallelujah; Halle, hallelujah.</a:t>
            </a:r>
          </a:p>
          <a:p>
            <a:endParaRPr lang="en-US" sz="4800" dirty="0">
              <a:latin typeface="Avenir Book" panose="02000503020000020003" pitchFamily="2" charset="0"/>
            </a:endParaRPr>
          </a:p>
          <a:p>
            <a:r>
              <a:rPr lang="en-US" sz="4800" b="1" dirty="0" err="1">
                <a:latin typeface="Avenir Black" panose="02000503020000020003" pitchFamily="2" charset="0"/>
              </a:rPr>
              <a:t>Heleluyan</a:t>
            </a:r>
            <a:r>
              <a:rPr lang="en-US" sz="4800" b="1" dirty="0">
                <a:latin typeface="Avenir Black" panose="02000503020000020003" pitchFamily="2" charset="0"/>
              </a:rPr>
              <a:t>, </a:t>
            </a:r>
            <a:r>
              <a:rPr lang="en-US" sz="4800" b="1" dirty="0" err="1">
                <a:latin typeface="Avenir Black" panose="02000503020000020003" pitchFamily="2" charset="0"/>
              </a:rPr>
              <a:t>Heleluyan</a:t>
            </a:r>
            <a:r>
              <a:rPr lang="en-US" sz="4800" b="1" dirty="0">
                <a:latin typeface="Avenir Black" panose="02000503020000020003" pitchFamily="2" charset="0"/>
              </a:rPr>
              <a:t>; hele, </a:t>
            </a:r>
            <a:r>
              <a:rPr lang="en-US" sz="4800" b="1" dirty="0" err="1">
                <a:latin typeface="Avenir Black" panose="02000503020000020003" pitchFamily="2" charset="0"/>
              </a:rPr>
              <a:t>heleluyan</a:t>
            </a:r>
            <a:r>
              <a:rPr lang="en-US" sz="4800" b="1" dirty="0">
                <a:latin typeface="Avenir Black" panose="02000503020000020003" pitchFamily="2" charset="0"/>
              </a:rPr>
              <a:t>.</a:t>
            </a:r>
          </a:p>
          <a:p>
            <a:r>
              <a:rPr lang="en-US" sz="4800" b="1" dirty="0" err="1">
                <a:latin typeface="Avenir Black" panose="02000503020000020003" pitchFamily="2" charset="0"/>
              </a:rPr>
              <a:t>Heleluyan</a:t>
            </a:r>
            <a:r>
              <a:rPr lang="en-US" sz="4800" b="1" dirty="0">
                <a:latin typeface="Avenir Black" panose="02000503020000020003" pitchFamily="2" charset="0"/>
              </a:rPr>
              <a:t>, </a:t>
            </a:r>
            <a:r>
              <a:rPr lang="en-US" sz="4800" b="1" dirty="0" err="1">
                <a:latin typeface="Avenir Black" panose="02000503020000020003" pitchFamily="2" charset="0"/>
              </a:rPr>
              <a:t>Heleluyan</a:t>
            </a:r>
            <a:r>
              <a:rPr lang="en-US" sz="4800" b="1" dirty="0">
                <a:latin typeface="Avenir Black" panose="02000503020000020003" pitchFamily="2" charset="0"/>
              </a:rPr>
              <a:t>; hele, </a:t>
            </a:r>
            <a:r>
              <a:rPr lang="en-US" sz="4800" b="1" dirty="0" err="1">
                <a:latin typeface="Avenir Black" panose="02000503020000020003" pitchFamily="2" charset="0"/>
              </a:rPr>
              <a:t>heleluyan</a:t>
            </a:r>
            <a:r>
              <a:rPr lang="en-US" sz="4800" b="1" dirty="0">
                <a:latin typeface="Avenir Black" panose="02000503020000020003" pitchFamily="2" charset="0"/>
              </a:rPr>
              <a:t>.</a:t>
            </a:r>
          </a:p>
        </p:txBody>
      </p:sp>
    </p:spTree>
    <p:extLst>
      <p:ext uri="{BB962C8B-B14F-4D97-AF65-F5344CB8AC3E}">
        <p14:creationId xmlns:p14="http://schemas.microsoft.com/office/powerpoint/2010/main" val="165697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object with brown text&#10;&#10;Description automatically generated with medium confidence">
            <a:extLst>
              <a:ext uri="{FF2B5EF4-FFF2-40B4-BE49-F238E27FC236}">
                <a16:creationId xmlns:a16="http://schemas.microsoft.com/office/drawing/2014/main" id="{FD5E31C9-BA87-6E9A-7BAF-60BF5F1D239F}"/>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80464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eat field">
            <a:extLst>
              <a:ext uri="{FF2B5EF4-FFF2-40B4-BE49-F238E27FC236}">
                <a16:creationId xmlns:a16="http://schemas.microsoft.com/office/drawing/2014/main" id="{E7D256C0-A453-EEA1-9108-FB001C2C09B0}"/>
              </a:ext>
            </a:extLst>
          </p:cNvPr>
          <p:cNvPicPr>
            <a:picLocks noChangeAspect="1"/>
          </p:cNvPicPr>
          <p:nvPr/>
        </p:nvPicPr>
        <p:blipFill rotWithShape="1">
          <a:blip r:embed="rId2"/>
          <a:srcRect l="31656" r="15685" b="-2"/>
          <a:stretch/>
        </p:blipFill>
        <p:spPr>
          <a:xfrm>
            <a:off x="-1" y="-2"/>
            <a:ext cx="5410198" cy="6858002"/>
          </a:xfrm>
          <a:prstGeom prst="rect">
            <a:avLst/>
          </a:prstGeom>
        </p:spPr>
      </p:pic>
      <p:sp useBgFill="1">
        <p:nvSpPr>
          <p:cNvPr id="34" name="Rectangle 3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4006E-DAF1-F0DB-0C38-A0EF61D3EC76}"/>
              </a:ext>
            </a:extLst>
          </p:cNvPr>
          <p:cNvSpPr>
            <a:spLocks noGrp="1"/>
          </p:cNvSpPr>
          <p:nvPr>
            <p:ph type="title"/>
          </p:nvPr>
        </p:nvSpPr>
        <p:spPr>
          <a:xfrm>
            <a:off x="6115317" y="405685"/>
            <a:ext cx="5464968" cy="1559301"/>
          </a:xfrm>
        </p:spPr>
        <p:txBody>
          <a:bodyPr>
            <a:normAutofit/>
          </a:bodyPr>
          <a:lstStyle/>
          <a:p>
            <a:r>
              <a:rPr lang="en-US" sz="4800" dirty="0">
                <a:latin typeface="Modern Love Caps" pitchFamily="82" charset="0"/>
              </a:rPr>
              <a:t>Call to Worship</a:t>
            </a:r>
          </a:p>
        </p:txBody>
      </p:sp>
      <p:sp>
        <p:nvSpPr>
          <p:cNvPr id="3" name="Content Placeholder 2">
            <a:extLst>
              <a:ext uri="{FF2B5EF4-FFF2-40B4-BE49-F238E27FC236}">
                <a16:creationId xmlns:a16="http://schemas.microsoft.com/office/drawing/2014/main" id="{0AB26C23-278B-AAFF-8B76-27F8A9A5BA8E}"/>
              </a:ext>
            </a:extLst>
          </p:cNvPr>
          <p:cNvSpPr>
            <a:spLocks noGrp="1"/>
          </p:cNvSpPr>
          <p:nvPr>
            <p:ph idx="1"/>
          </p:nvPr>
        </p:nvSpPr>
        <p:spPr>
          <a:xfrm>
            <a:off x="5497551" y="2370671"/>
            <a:ext cx="6523464" cy="4253153"/>
          </a:xfrm>
        </p:spPr>
        <p:txBody>
          <a:bodyPr anchor="ctr">
            <a:normAutofit lnSpcReduction="10000"/>
          </a:bodyPr>
          <a:lstStyle/>
          <a:p>
            <a:pPr marL="0" indent="0">
              <a:buNone/>
            </a:pPr>
            <a:r>
              <a:rPr lang="en-US" sz="3200" b="1" u="none" strike="noStrike" dirty="0">
                <a:solidFill>
                  <a:schemeClr val="tx2"/>
                </a:solidFill>
                <a:effectLst/>
                <a:latin typeface="Avenir Black" panose="02000503020000020003" pitchFamily="2" charset="0"/>
              </a:rPr>
              <a:t>C: The roads that brought us here today were a place where indigenous people walked and lived on this sacred land, and still do today.</a:t>
            </a:r>
          </a:p>
          <a:p>
            <a:pPr marL="0" indent="0">
              <a:buNone/>
            </a:pPr>
            <a:endParaRPr lang="en-US" sz="3200" b="1" i="0" u="none" strike="noStrike" dirty="0">
              <a:solidFill>
                <a:schemeClr val="tx2"/>
              </a:solidFill>
              <a:effectLst/>
              <a:latin typeface="Avenir Book" panose="02000503020000020003" pitchFamily="2" charset="0"/>
            </a:endParaRPr>
          </a:p>
          <a:p>
            <a:pPr marL="0" indent="0">
              <a:buNone/>
            </a:pPr>
            <a:r>
              <a:rPr lang="en-US" sz="3200" b="0" i="0" u="none" strike="noStrike" dirty="0">
                <a:solidFill>
                  <a:schemeClr val="tx2"/>
                </a:solidFill>
                <a:effectLst/>
                <a:latin typeface="Avenir Book" panose="02000503020000020003" pitchFamily="2" charset="0"/>
              </a:rPr>
              <a:t>L: We gather to honor the Creator and all creation-human, animal, plant, water, wind, earth, and sky- that belong to God.</a:t>
            </a:r>
          </a:p>
          <a:p>
            <a:endParaRPr lang="en-US" sz="2000" dirty="0"/>
          </a:p>
        </p:txBody>
      </p:sp>
    </p:spTree>
    <p:extLst>
      <p:ext uri="{BB962C8B-B14F-4D97-AF65-F5344CB8AC3E}">
        <p14:creationId xmlns:p14="http://schemas.microsoft.com/office/powerpoint/2010/main" val="1382558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7" name="Rectangle 6">
            <a:extLst>
              <a:ext uri="{FF2B5EF4-FFF2-40B4-BE49-F238E27FC236}">
                <a16:creationId xmlns:a16="http://schemas.microsoft.com/office/drawing/2014/main" id="{D8AC29A0-15CA-4825-869A-D6D9F88E8C36}"/>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81000" y="1505273"/>
            <a:ext cx="6477000" cy="5016758"/>
          </a:xfrm>
          <a:prstGeom prst="rect">
            <a:avLst/>
          </a:prstGeom>
          <a:noFill/>
        </p:spPr>
        <p:txBody>
          <a:bodyPr wrap="square" rtlCol="0">
            <a:spAutoFit/>
          </a:bodyPr>
          <a:lstStyle/>
          <a:p>
            <a:r>
              <a:rPr lang="en-US" sz="3200" b="1" u="none" strike="noStrike" dirty="0">
                <a:effectLst/>
                <a:latin typeface="Avenir Black" panose="02000503020000020003" pitchFamily="2" charset="0"/>
              </a:rPr>
              <a:t>ALL:  We believe in Creator, Father-Mother Spirit, who called the world and all that is in it, into being, who spoke the creative-forming word, and all came forth who created women and men and set them free to live in love, in obedience to the will of supreme love and in community with all.</a:t>
            </a:r>
            <a:endParaRPr lang="en-US" sz="3200" b="1" dirty="0">
              <a:latin typeface="Avenir Black" panose="02000503020000020003" pitchFamily="2" charset="0"/>
            </a:endParaRPr>
          </a:p>
        </p:txBody>
      </p:sp>
      <p:sp>
        <p:nvSpPr>
          <p:cNvPr id="2" name="Title 1">
            <a:extLst>
              <a:ext uri="{FF2B5EF4-FFF2-40B4-BE49-F238E27FC236}">
                <a16:creationId xmlns:a16="http://schemas.microsoft.com/office/drawing/2014/main" id="{6F822702-55D5-FDE2-6502-2CF899BECF0B}"/>
              </a:ext>
            </a:extLst>
          </p:cNvPr>
          <p:cNvSpPr>
            <a:spLocks noGrp="1"/>
          </p:cNvSpPr>
          <p:nvPr>
            <p:ph type="title"/>
          </p:nvPr>
        </p:nvSpPr>
        <p:spPr>
          <a:xfrm>
            <a:off x="381000" y="376277"/>
            <a:ext cx="5373029" cy="939568"/>
          </a:xfrm>
        </p:spPr>
        <p:txBody>
          <a:bodyPr>
            <a:normAutofit/>
          </a:bodyPr>
          <a:lstStyle/>
          <a:p>
            <a:r>
              <a:rPr lang="en-US" sz="5400" dirty="0">
                <a:latin typeface="Modern Love Caps" pitchFamily="82" charset="0"/>
              </a:rPr>
              <a:t>Creed Statement</a:t>
            </a:r>
          </a:p>
        </p:txBody>
      </p:sp>
    </p:spTree>
    <p:extLst>
      <p:ext uri="{BB962C8B-B14F-4D97-AF65-F5344CB8AC3E}">
        <p14:creationId xmlns:p14="http://schemas.microsoft.com/office/powerpoint/2010/main" val="113638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0EDE69BA-A240-9B78-C8C9-9AB0249A0250}"/>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47547" y="597868"/>
            <a:ext cx="6477000" cy="5170646"/>
          </a:xfrm>
          <a:prstGeom prst="rect">
            <a:avLst/>
          </a:prstGeom>
          <a:noFill/>
        </p:spPr>
        <p:txBody>
          <a:bodyPr wrap="square" rtlCol="0">
            <a:spAutoFit/>
          </a:bodyPr>
          <a:lstStyle/>
          <a:p>
            <a:r>
              <a:rPr lang="en-US" sz="3000" b="1" u="none" strike="noStrike" dirty="0">
                <a:effectLst/>
                <a:latin typeface="Avenir Black" panose="02000503020000020003" pitchFamily="2" charset="0"/>
              </a:rPr>
              <a:t>We believe in Creator, Son and Brother, who, because of love beyond our understanding, love for creation, entered the world to share our humanity, to rejoice and to despair; to set before us the paths of life and death, and walk them with us; to be rejected and die, but finally to conquer death and bind the world to himself for all time.</a:t>
            </a:r>
            <a:endParaRPr lang="en-US" sz="3000" b="1" dirty="0">
              <a:latin typeface="Avenir Black" panose="02000503020000020003" pitchFamily="2" charset="0"/>
            </a:endParaRPr>
          </a:p>
        </p:txBody>
      </p:sp>
    </p:spTree>
    <p:extLst>
      <p:ext uri="{BB962C8B-B14F-4D97-AF65-F5344CB8AC3E}">
        <p14:creationId xmlns:p14="http://schemas.microsoft.com/office/powerpoint/2010/main" val="299690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75AE66AB-5D60-DC24-23C6-654E612EF4C0}"/>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47546" y="560305"/>
            <a:ext cx="6477000" cy="5262979"/>
          </a:xfrm>
          <a:prstGeom prst="rect">
            <a:avLst/>
          </a:prstGeom>
          <a:noFill/>
        </p:spPr>
        <p:txBody>
          <a:bodyPr wrap="square" rtlCol="0">
            <a:spAutoFit/>
          </a:bodyPr>
          <a:lstStyle/>
          <a:p>
            <a:pPr algn="l"/>
            <a:r>
              <a:rPr lang="en-US" sz="2700" b="1" u="none" strike="noStrike" dirty="0">
                <a:effectLst/>
                <a:latin typeface="Avenir Black" panose="02000503020000020003" pitchFamily="2" charset="0"/>
              </a:rPr>
              <a:t>We believe in Creator, whose word teaches us that all things grow together, the Circle of Life; that the paths of life and death, good and evil, too often come together, that choices are not clearly defined; but that we confidently and responsibly tread the path we choose and only the true One can be our judge.</a:t>
            </a:r>
          </a:p>
          <a:p>
            <a:pPr algn="l"/>
            <a:r>
              <a:rPr lang="en-US" sz="2700" b="1" u="none" strike="noStrike" dirty="0">
                <a:effectLst/>
                <a:latin typeface="Avenir Black" panose="02000503020000020003" pitchFamily="2" charset="0"/>
              </a:rPr>
              <a:t>We believe in Creator, who is present and working in this world through all creation. AMEN.</a:t>
            </a:r>
          </a:p>
        </p:txBody>
      </p:sp>
    </p:spTree>
    <p:extLst>
      <p:ext uri="{BB962C8B-B14F-4D97-AF65-F5344CB8AC3E}">
        <p14:creationId xmlns:p14="http://schemas.microsoft.com/office/powerpoint/2010/main" val="909707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492878FE-6452-6BDF-B608-540EB464261F}"/>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58698" y="609019"/>
            <a:ext cx="6477000" cy="4832092"/>
          </a:xfrm>
          <a:prstGeom prst="rect">
            <a:avLst/>
          </a:prstGeom>
          <a:noFill/>
        </p:spPr>
        <p:txBody>
          <a:bodyPr wrap="square" rtlCol="0">
            <a:spAutoFit/>
          </a:bodyPr>
          <a:lstStyle/>
          <a:p>
            <a:r>
              <a:rPr lang="en-US" sz="2800" b="1" u="none" strike="noStrike" dirty="0">
                <a:effectLst/>
                <a:latin typeface="Avenir Black" panose="02000503020000020003" pitchFamily="2" charset="0"/>
              </a:rPr>
              <a:t>We believe in Creator, In-Dwelling Spirit, who invites us into community, that we may through faith and that community of oneness, experience uplifting and sustaining grace; that we may fulfill our human responsibility to reach out to our neighbor, whoever that may be; that we may rejoice in the constant nature of creation and the wondrous joy of life itself.</a:t>
            </a:r>
            <a:endParaRPr lang="en-US" sz="2800" b="1" dirty="0">
              <a:latin typeface="Avenir Black" panose="02000503020000020003" pitchFamily="2" charset="0"/>
            </a:endParaRPr>
          </a:p>
        </p:txBody>
      </p:sp>
    </p:spTree>
    <p:extLst>
      <p:ext uri="{BB962C8B-B14F-4D97-AF65-F5344CB8AC3E}">
        <p14:creationId xmlns:p14="http://schemas.microsoft.com/office/powerpoint/2010/main" val="1198197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abric&#10;&#10;Description automatically generated">
            <a:extLst>
              <a:ext uri="{FF2B5EF4-FFF2-40B4-BE49-F238E27FC236}">
                <a16:creationId xmlns:a16="http://schemas.microsoft.com/office/drawing/2014/main" id="{E86079A2-DE64-4DD9-F52F-9D6324D43970}"/>
              </a:ext>
            </a:extLst>
          </p:cNvPr>
          <p:cNvPicPr>
            <a:picLocks noChangeAspect="1"/>
          </p:cNvPicPr>
          <p:nvPr/>
        </p:nvPicPr>
        <p:blipFill>
          <a:blip r:embed="rId2"/>
          <a:stretch>
            <a:fillRect/>
          </a:stretch>
        </p:blipFill>
        <p:spPr>
          <a:xfrm>
            <a:off x="3301139" y="0"/>
            <a:ext cx="8890861" cy="6867656"/>
          </a:xfrm>
          <a:prstGeom prst="rect">
            <a:avLst/>
          </a:prstGeom>
        </p:spPr>
      </p:pic>
      <p:sp>
        <p:nvSpPr>
          <p:cNvPr id="3" name="Rectangle 2">
            <a:extLst>
              <a:ext uri="{FF2B5EF4-FFF2-40B4-BE49-F238E27FC236}">
                <a16:creationId xmlns:a16="http://schemas.microsoft.com/office/drawing/2014/main" id="{492878FE-6452-6BDF-B608-540EB464261F}"/>
              </a:ext>
            </a:extLst>
          </p:cNvPr>
          <p:cNvSpPr/>
          <p:nvPr/>
        </p:nvSpPr>
        <p:spPr>
          <a:xfrm>
            <a:off x="0" y="0"/>
            <a:ext cx="6991814" cy="6858000"/>
          </a:xfrm>
          <a:prstGeom prst="rect">
            <a:avLst/>
          </a:prstGeom>
          <a:solidFill>
            <a:srgbClr val="F6E8CB"/>
          </a:solidFill>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F72FD6-7C9C-F330-5865-9E9392BBA03D}"/>
              </a:ext>
            </a:extLst>
          </p:cNvPr>
          <p:cNvSpPr txBox="1"/>
          <p:nvPr/>
        </p:nvSpPr>
        <p:spPr>
          <a:xfrm>
            <a:off x="381000" y="575565"/>
            <a:ext cx="6477000" cy="4832092"/>
          </a:xfrm>
          <a:prstGeom prst="rect">
            <a:avLst/>
          </a:prstGeom>
          <a:noFill/>
        </p:spPr>
        <p:txBody>
          <a:bodyPr wrap="square" rtlCol="0">
            <a:spAutoFit/>
          </a:bodyPr>
          <a:lstStyle/>
          <a:p>
            <a:r>
              <a:rPr lang="en-US" sz="2800" b="1" u="none" strike="noStrike" dirty="0">
                <a:effectLst/>
                <a:latin typeface="Avenir Black" panose="02000503020000020003" pitchFamily="2" charset="0"/>
              </a:rPr>
              <a:t>We believe in Creator, In-Dwelling Spirit, who invites us into community, that we may through faith and that community of oneness, experience uplifting and sustaining grace; that we may fulfill our human responsibility to reach out to our neighbor, whoever that may be; that we may rejoice in the constant nature of creation and the wondrous joy of life itself.</a:t>
            </a:r>
            <a:endParaRPr lang="en-US" sz="2800" b="1" dirty="0">
              <a:latin typeface="Avenir Black" panose="02000503020000020003" pitchFamily="2" charset="0"/>
            </a:endParaRPr>
          </a:p>
        </p:txBody>
      </p:sp>
    </p:spTree>
    <p:extLst>
      <p:ext uri="{BB962C8B-B14F-4D97-AF65-F5344CB8AC3E}">
        <p14:creationId xmlns:p14="http://schemas.microsoft.com/office/powerpoint/2010/main" val="4289238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1"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Song</a:t>
            </a:r>
          </a:p>
        </p:txBody>
      </p:sp>
    </p:spTree>
    <p:extLst>
      <p:ext uri="{BB962C8B-B14F-4D97-AF65-F5344CB8AC3E}">
        <p14:creationId xmlns:p14="http://schemas.microsoft.com/office/powerpoint/2010/main" val="3575421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2" y="893763"/>
            <a:ext cx="7340048" cy="1324651"/>
          </a:xfrm>
        </p:spPr>
        <p:txBody>
          <a:bodyPr anchor="b">
            <a:normAutofit/>
          </a:bodyPr>
          <a:lstStyle/>
          <a:p>
            <a:r>
              <a:rPr lang="en-US" sz="6600" dirty="0">
                <a:latin typeface="Modern Love Caps" pitchFamily="82" charset="0"/>
              </a:rPr>
              <a:t>Offering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2664446"/>
            <a:ext cx="9215625" cy="3299791"/>
          </a:xfrm>
        </p:spPr>
        <p:txBody>
          <a:bodyPr>
            <a:noAutofit/>
          </a:bodyPr>
          <a:lstStyle/>
          <a:p>
            <a:pPr marL="0" indent="0">
              <a:buNone/>
            </a:pPr>
            <a:r>
              <a:rPr lang="en-US" sz="4000" b="0" i="0" u="none" strike="noStrike" dirty="0">
                <a:effectLst/>
                <a:latin typeface="Avenir Book" panose="02000503020000020003" pitchFamily="2" charset="0"/>
              </a:rPr>
              <a:t>Creator, we give you thanks for all that you are and all that you bring to us within your creation.  In Jesus, you placed the Gospel in the Center of the Sacred Circle through which all creation is related.  </a:t>
            </a:r>
            <a:r>
              <a:rPr lang="en-US" sz="4000" b="1" u="none" strike="noStrike" dirty="0">
                <a:effectLst/>
                <a:latin typeface="Avenir Black" panose="02000503020000020003" pitchFamily="2" charset="0"/>
              </a:rPr>
              <a:t>Amen.</a:t>
            </a:r>
            <a:endParaRPr lang="en-US" sz="4000" b="1" dirty="0">
              <a:latin typeface="Avenir Black" panose="02000503020000020003" pitchFamily="2" charset="0"/>
            </a:endParaRPr>
          </a:p>
        </p:txBody>
      </p:sp>
    </p:spTree>
    <p:extLst>
      <p:ext uri="{BB962C8B-B14F-4D97-AF65-F5344CB8AC3E}">
        <p14:creationId xmlns:p14="http://schemas.microsoft.com/office/powerpoint/2010/main" val="3815476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611262" y="179145"/>
            <a:ext cx="3822189" cy="2255056"/>
          </a:xfrm>
        </p:spPr>
        <p:txBody>
          <a:bodyPr>
            <a:normAutofit/>
          </a:bodyPr>
          <a:lstStyle/>
          <a:p>
            <a:r>
              <a:rPr lang="en-US" sz="6000" dirty="0">
                <a:latin typeface="Modern Love Caps" pitchFamily="82" charset="0"/>
              </a:rPr>
              <a:t>Communion</a:t>
            </a:r>
          </a:p>
        </p:txBody>
      </p:sp>
      <p:sp>
        <p:nvSpPr>
          <p:cNvPr id="3" name="Content Placeholder 2">
            <a:extLst>
              <a:ext uri="{FF2B5EF4-FFF2-40B4-BE49-F238E27FC236}">
                <a16:creationId xmlns:a16="http://schemas.microsoft.com/office/drawing/2014/main" id="{9F05BD09-9C22-43FD-9266-7A37AFDD6C16}"/>
              </a:ext>
            </a:extLst>
          </p:cNvPr>
          <p:cNvSpPr>
            <a:spLocks noGrp="1"/>
          </p:cNvSpPr>
          <p:nvPr>
            <p:ph idx="1"/>
          </p:nvPr>
        </p:nvSpPr>
        <p:spPr>
          <a:xfrm>
            <a:off x="7531610" y="449452"/>
            <a:ext cx="4262600" cy="6043424"/>
          </a:xfrm>
        </p:spPr>
        <p:txBody>
          <a:bodyPr>
            <a:normAutofit lnSpcReduction="10000"/>
          </a:bodyPr>
          <a:lstStyle/>
          <a:p>
            <a:pPr marL="0" indent="0">
              <a:buNone/>
            </a:pPr>
            <a:r>
              <a:rPr lang="en-US" sz="3600" dirty="0">
                <a:latin typeface="Avenir Book" panose="02000503020000020003" pitchFamily="2" charset="0"/>
              </a:rPr>
              <a:t>The Lord be with you.</a:t>
            </a:r>
          </a:p>
          <a:p>
            <a:pPr marL="0" indent="0">
              <a:buNone/>
            </a:pPr>
            <a:r>
              <a:rPr lang="en-US" sz="3600" b="1" dirty="0">
                <a:latin typeface="Avenir Black" panose="02000503020000020003" pitchFamily="2" charset="0"/>
              </a:rPr>
              <a:t>And also with you.</a:t>
            </a:r>
          </a:p>
          <a:p>
            <a:pPr marL="0" indent="0">
              <a:buNone/>
            </a:pPr>
            <a:r>
              <a:rPr lang="en-US" sz="3600" dirty="0">
                <a:latin typeface="Avenir Book" panose="02000503020000020003" pitchFamily="2" charset="0"/>
              </a:rPr>
              <a:t>Lift up your hearts.</a:t>
            </a:r>
          </a:p>
          <a:p>
            <a:pPr marL="0" indent="0">
              <a:buNone/>
            </a:pPr>
            <a:r>
              <a:rPr lang="en-US" sz="3600" b="1" dirty="0">
                <a:latin typeface="Avenir Black" panose="02000503020000020003" pitchFamily="2" charset="0"/>
              </a:rPr>
              <a:t>We lift them to the Lord.</a:t>
            </a:r>
          </a:p>
          <a:p>
            <a:pPr marL="0" indent="0">
              <a:buNone/>
            </a:pPr>
            <a:r>
              <a:rPr lang="en-US" sz="3600" dirty="0">
                <a:latin typeface="Avenir Book" panose="02000503020000020003" pitchFamily="2" charset="0"/>
              </a:rPr>
              <a:t>Let us give thanks to the Lord our God.</a:t>
            </a:r>
          </a:p>
          <a:p>
            <a:pPr marL="0" indent="0">
              <a:buNone/>
            </a:pPr>
            <a:r>
              <a:rPr lang="en-US" sz="3600" b="1" dirty="0">
                <a:latin typeface="Avenir Black" panose="02000503020000020003" pitchFamily="2" charset="0"/>
              </a:rPr>
              <a:t>It is right to give our thanks and praise.</a:t>
            </a:r>
          </a:p>
          <a:p>
            <a:pPr marL="0" indent="0">
              <a:buNone/>
            </a:pPr>
            <a:endParaRPr lang="en-US" sz="2000" dirty="0"/>
          </a:p>
        </p:txBody>
      </p:sp>
    </p:spTree>
    <p:extLst>
      <p:ext uri="{BB962C8B-B14F-4D97-AF65-F5344CB8AC3E}">
        <p14:creationId xmlns:p14="http://schemas.microsoft.com/office/powerpoint/2010/main" val="3337431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7760072" y="2301472"/>
            <a:ext cx="3822189" cy="2255056"/>
          </a:xfrm>
        </p:spPr>
        <p:txBody>
          <a:bodyPr>
            <a:normAutofit/>
          </a:bodyPr>
          <a:lstStyle/>
          <a:p>
            <a:r>
              <a:rPr lang="en-US" sz="6000" dirty="0">
                <a:latin typeface="Modern Love Caps" pitchFamily="82" charset="0"/>
              </a:rPr>
              <a:t>Words of institution</a:t>
            </a:r>
          </a:p>
        </p:txBody>
      </p:sp>
    </p:spTree>
    <p:extLst>
      <p:ext uri="{BB962C8B-B14F-4D97-AF65-F5344CB8AC3E}">
        <p14:creationId xmlns:p14="http://schemas.microsoft.com/office/powerpoint/2010/main" val="3301696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ooden cup with a piece of bread next to it&#10;&#10;Description automatically generated">
            <a:extLst>
              <a:ext uri="{FF2B5EF4-FFF2-40B4-BE49-F238E27FC236}">
                <a16:creationId xmlns:a16="http://schemas.microsoft.com/office/drawing/2014/main" id="{793AA1E3-37D5-1364-2627-26CD38C6D35B}"/>
              </a:ext>
            </a:extLst>
          </p:cNvPr>
          <p:cNvPicPr>
            <a:picLocks noChangeAspect="1"/>
          </p:cNvPicPr>
          <p:nvPr/>
        </p:nvPicPr>
        <p:blipFill rotWithShape="1">
          <a:blip r:embed="rId2"/>
          <a:srcRect b="8190"/>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3DF8B7-A79C-92B1-208E-8BD6CCDA6C70}"/>
              </a:ext>
            </a:extLst>
          </p:cNvPr>
          <p:cNvSpPr>
            <a:spLocks noGrp="1"/>
          </p:cNvSpPr>
          <p:nvPr>
            <p:ph type="title"/>
          </p:nvPr>
        </p:nvSpPr>
        <p:spPr>
          <a:xfrm>
            <a:off x="7760072" y="2301472"/>
            <a:ext cx="3822189" cy="2255056"/>
          </a:xfrm>
        </p:spPr>
        <p:txBody>
          <a:bodyPr>
            <a:normAutofit/>
          </a:bodyPr>
          <a:lstStyle/>
          <a:p>
            <a:r>
              <a:rPr lang="en-US" sz="6000" dirty="0">
                <a:latin typeface="Modern Love Caps" pitchFamily="82" charset="0"/>
              </a:rPr>
              <a:t>Distribution</a:t>
            </a:r>
          </a:p>
        </p:txBody>
      </p:sp>
    </p:spTree>
    <p:extLst>
      <p:ext uri="{BB962C8B-B14F-4D97-AF65-F5344CB8AC3E}">
        <p14:creationId xmlns:p14="http://schemas.microsoft.com/office/powerpoint/2010/main" val="398342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Gathering Song</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latin typeface="Avenir Book" panose="02000503020000020003" pitchFamily="2" charset="0"/>
              </a:rPr>
              <a:t>All Are Welcome</a:t>
            </a:r>
          </a:p>
          <a:p>
            <a:r>
              <a:rPr lang="en-US" sz="3200" dirty="0">
                <a:latin typeface="Avenir Book" panose="02000503020000020003" pitchFamily="2" charset="0"/>
              </a:rPr>
              <a:t>ELW #641</a:t>
            </a:r>
          </a:p>
        </p:txBody>
      </p:sp>
    </p:spTree>
    <p:extLst>
      <p:ext uri="{BB962C8B-B14F-4D97-AF65-F5344CB8AC3E}">
        <p14:creationId xmlns:p14="http://schemas.microsoft.com/office/powerpoint/2010/main" val="375643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buNone/>
            </a:pPr>
            <a:r>
              <a:rPr lang="en-US" sz="3200" b="0" i="0" u="none" strike="noStrike" dirty="0">
                <a:effectLst/>
                <a:latin typeface="Avenir Book" panose="02000503020000020003" pitchFamily="2" charset="0"/>
              </a:rPr>
              <a:t>Lord, our God, creator of heaven and earth, of all things visible and invisible, the source and sustainer of life, you who holds in unity and harmony the multiple parts of the entire cosmos,  we thank you and praise you for your love, for your wisdom, for your kindness and mercy. Give us courage and strength to follow your way and to be your witnesses to the end of the earth so that the world may know your love.</a:t>
            </a:r>
          </a:p>
          <a:p>
            <a:pPr marL="0" indent="0">
              <a:buNone/>
            </a:pPr>
            <a:r>
              <a:rPr lang="en-US" sz="3200" b="1" u="none" strike="noStrike" dirty="0">
                <a:effectLst/>
                <a:latin typeface="Avenir Black" panose="02000503020000020003" pitchFamily="2" charset="0"/>
              </a:rPr>
              <a:t>Lord, hear our prayer.</a:t>
            </a:r>
          </a:p>
        </p:txBody>
      </p:sp>
    </p:spTree>
    <p:extLst>
      <p:ext uri="{BB962C8B-B14F-4D97-AF65-F5344CB8AC3E}">
        <p14:creationId xmlns:p14="http://schemas.microsoft.com/office/powerpoint/2010/main" val="565399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buNone/>
            </a:pPr>
            <a:r>
              <a:rPr lang="en-US" b="0" i="0" u="none" strike="noStrike" dirty="0">
                <a:effectLst/>
                <a:latin typeface="Avenir Book" panose="02000503020000020003" pitchFamily="2" charset="0"/>
              </a:rPr>
              <a:t>Lord Jesus Christ, you are our way to life, justice, and peace. In you we are called to find our unity. Come into the brokenness of our lives and our land with your healing love. Help us to be willing to bow before you in true repentance and to bow to one another in real forgiveness.  By the fire of your Holy Spirit, melt our hard hearts and consume the prejudice and pride  which separate us. Fill us, O Lord, with your perfect love that casts out fear and bind us together in the unity that you share with the Father and the Holy Spirit.</a:t>
            </a:r>
          </a:p>
          <a:p>
            <a:pPr marL="0" indent="0">
              <a:buNone/>
            </a:pPr>
            <a:r>
              <a:rPr lang="en-US" b="1" u="none" strike="noStrike" dirty="0">
                <a:effectLst/>
                <a:latin typeface="Avenir Black" panose="02000503020000020003" pitchFamily="2" charset="0"/>
              </a:rPr>
              <a:t>Lord, hear our prayer.</a:t>
            </a:r>
          </a:p>
        </p:txBody>
      </p:sp>
    </p:spTree>
    <p:extLst>
      <p:ext uri="{BB962C8B-B14F-4D97-AF65-F5344CB8AC3E}">
        <p14:creationId xmlns:p14="http://schemas.microsoft.com/office/powerpoint/2010/main" val="3277181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fontScale="90000"/>
          </a:bodyPr>
          <a:lstStyle/>
          <a:p>
            <a:r>
              <a:rPr lang="en-US" sz="6600" dirty="0">
                <a:latin typeface="Modern Love Caps" pitchFamily="82" charset="0"/>
              </a:rPr>
              <a:t>Prayers of intercession</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215625" cy="4390348"/>
          </a:xfrm>
        </p:spPr>
        <p:txBody>
          <a:bodyPr>
            <a:noAutofit/>
          </a:bodyPr>
          <a:lstStyle/>
          <a:p>
            <a:pPr marL="0" indent="0" algn="l">
              <a:buNone/>
            </a:pPr>
            <a:r>
              <a:rPr lang="en-US" sz="3200" b="0" i="0" u="none" strike="noStrike" dirty="0">
                <a:effectLst/>
                <a:latin typeface="Avenir Book" panose="02000503020000020003" pitchFamily="2" charset="0"/>
              </a:rPr>
              <a:t>Make us instruments of your love, O God, agents of your justice and peace. Strengthen us to work for unity and harmony between people of every race, color and creed. Enable us to respect all of your creation and to love one another as ourselves, that we may serve one another in humility, simplicity and joy; through Jesus Christ, our Lord.</a:t>
            </a:r>
          </a:p>
          <a:p>
            <a:pPr marL="0" indent="0">
              <a:buNone/>
            </a:pPr>
            <a:r>
              <a:rPr lang="en-US" sz="3200" b="1" u="none" strike="noStrike" dirty="0">
                <a:effectLst/>
                <a:latin typeface="Avenir Black" panose="02000503020000020003" pitchFamily="2" charset="0"/>
              </a:rPr>
              <a:t>Amen.</a:t>
            </a:r>
          </a:p>
        </p:txBody>
      </p:sp>
    </p:spTree>
    <p:extLst>
      <p:ext uri="{BB962C8B-B14F-4D97-AF65-F5344CB8AC3E}">
        <p14:creationId xmlns:p14="http://schemas.microsoft.com/office/powerpoint/2010/main" val="448017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The Lord’s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573890"/>
            <a:ext cx="9734259" cy="4390348"/>
          </a:xfrm>
        </p:spPr>
        <p:txBody>
          <a:bodyPr>
            <a:noAutofit/>
          </a:bodyPr>
          <a:lstStyle/>
          <a:p>
            <a:pPr marL="0" indent="0" algn="l">
              <a:buNone/>
            </a:pPr>
            <a:r>
              <a:rPr lang="en-US" sz="3200" b="0" i="0" u="none" strike="noStrike" dirty="0">
                <a:effectLst/>
                <a:latin typeface="Avenir Book" panose="02000503020000020003" pitchFamily="2" charset="0"/>
              </a:rPr>
              <a:t>L: And now we say the Nez Perce version of the Lord’s Prayer:</a:t>
            </a:r>
          </a:p>
          <a:p>
            <a:pPr marL="0" indent="0" algn="l">
              <a:buNone/>
            </a:pPr>
            <a:r>
              <a:rPr lang="en-US" sz="3200" b="1" u="none" strike="noStrike" dirty="0">
                <a:effectLst/>
                <a:latin typeface="Avenir Black" panose="02000503020000020003" pitchFamily="2" charset="0"/>
              </a:rPr>
              <a:t>ALL:  Oh Great Spirit, You are our Shepherd Chief, In the most high place whose home is everywhere, Even beyond the stars and moon. Whatever You want done let it be done everywhere. Give us Your gift of bread day by day. Forgive our wrongs as we forgive those who wrong us. Take us away from wrong doings. Free us from all evil, for everything belongs to You. Let your power and glory shine forever. Amen</a:t>
            </a: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3247184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Blessing</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780578"/>
            <a:ext cx="9734259" cy="5052673"/>
          </a:xfrm>
        </p:spPr>
        <p:txBody>
          <a:bodyPr>
            <a:noAutofit/>
          </a:bodyPr>
          <a:lstStyle/>
          <a:p>
            <a:pPr marL="0" indent="0" algn="l">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Dios de </a:t>
            </a:r>
            <a:r>
              <a:rPr lang="en-US" sz="3600" b="0" i="0" u="none" strike="noStrike" dirty="0" err="1">
                <a:effectLst/>
                <a:latin typeface="Avenir Book" panose="02000503020000020003" pitchFamily="2" charset="0"/>
              </a:rPr>
              <a:t>justicia</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nos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conduzca</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en</a:t>
            </a:r>
            <a:r>
              <a:rPr lang="en-US" sz="3600" b="0" i="0" u="none" strike="noStrike" dirty="0">
                <a:effectLst/>
                <a:latin typeface="Avenir Book" panose="02000503020000020003" pitchFamily="2" charset="0"/>
              </a:rPr>
              <a:t> medio de la </a:t>
            </a:r>
            <a:r>
              <a:rPr lang="en-US" sz="3600" b="0" i="0" u="none" strike="noStrike" dirty="0" err="1">
                <a:effectLst/>
                <a:latin typeface="Avenir Book" panose="02000503020000020003" pitchFamily="2" charset="0"/>
              </a:rPr>
              <a:t>furia</a:t>
            </a:r>
            <a:r>
              <a:rPr lang="en-US" sz="3600" b="0" i="0" u="none" strike="noStrike" dirty="0">
                <a:effectLst/>
                <a:latin typeface="Avenir Book" panose="02000503020000020003" pitchFamily="2" charset="0"/>
              </a:rPr>
              <a:t> de </a:t>
            </a:r>
            <a:r>
              <a:rPr lang="en-US" sz="3600" b="0" i="0" u="none" strike="noStrike" dirty="0" err="1">
                <a:effectLst/>
                <a:latin typeface="Avenir Book" panose="02000503020000020003" pitchFamily="2" charset="0"/>
              </a:rPr>
              <a:t>los</a:t>
            </a:r>
            <a:r>
              <a:rPr lang="en-US" sz="3600" b="0" i="0" u="none" strike="noStrike" dirty="0">
                <a:effectLst/>
                <a:latin typeface="Avenir Book" panose="02000503020000020003" pitchFamily="2" charset="0"/>
              </a:rPr>
              <a:t> mares.</a:t>
            </a:r>
          </a:p>
          <a:p>
            <a:pPr marL="0" indent="0" algn="l">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Cristo </a:t>
            </a:r>
            <a:r>
              <a:rPr lang="en-US" sz="3600" b="0" i="0" u="none" strike="noStrike" dirty="0" err="1">
                <a:effectLst/>
                <a:latin typeface="Avenir Book" panose="02000503020000020003" pitchFamily="2" charset="0"/>
              </a:rPr>
              <a:t>solidario</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renueve</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fuerza</a:t>
            </a:r>
            <a:r>
              <a:rPr lang="en-US" sz="3600" b="0" i="0" u="none" strike="noStrike" dirty="0">
                <a:effectLst/>
                <a:latin typeface="Avenir Book" panose="02000503020000020003" pitchFamily="2" charset="0"/>
              </a:rPr>
              <a:t> de </a:t>
            </a:r>
            <a:r>
              <a:rPr lang="en-US" sz="3600" b="0" i="0" u="none" strike="noStrike" dirty="0" err="1">
                <a:effectLst/>
                <a:latin typeface="Avenir Book" panose="02000503020000020003" pitchFamily="2" charset="0"/>
              </a:rPr>
              <a:t>nuestros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sueños</a:t>
            </a:r>
            <a:r>
              <a:rPr lang="en-US" sz="3600" b="0" i="0" u="none" strike="noStrike" dirty="0">
                <a:effectLst/>
                <a:latin typeface="Avenir Book" panose="02000503020000020003" pitchFamily="2" charset="0"/>
              </a:rPr>
              <a:t>.</a:t>
            </a:r>
          </a:p>
          <a:p>
            <a:pPr marL="0" indent="0">
              <a:buNone/>
            </a:pPr>
            <a:r>
              <a:rPr lang="en-US" sz="3600" b="0" i="0" u="none" strike="noStrike" dirty="0">
                <a:effectLst/>
                <a:latin typeface="Avenir Book" panose="02000503020000020003" pitchFamily="2" charset="0"/>
              </a:rPr>
              <a:t>Que </a:t>
            </a:r>
            <a:r>
              <a:rPr lang="en-US" sz="3600" b="0" i="0" u="none" strike="noStrike" dirty="0" err="1">
                <a:effectLst/>
                <a:latin typeface="Avenir Book" panose="02000503020000020003" pitchFamily="2" charset="0"/>
              </a:rPr>
              <a:t>el</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Espíritu</a:t>
            </a:r>
            <a:r>
              <a:rPr lang="en-US" sz="3600" b="0" i="0" u="none" strike="noStrike" dirty="0">
                <a:effectLst/>
                <a:latin typeface="Avenir Book" panose="02000503020000020003" pitchFamily="2" charset="0"/>
              </a:rPr>
              <a:t> Santo </a:t>
            </a:r>
            <a:r>
              <a:rPr lang="en-US" sz="3600" b="0" i="0" u="none" strike="noStrike" dirty="0" err="1">
                <a:effectLst/>
                <a:latin typeface="Avenir Book" panose="02000503020000020003" pitchFamily="2" charset="0"/>
              </a:rPr>
              <a:t>nos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guíe</a:t>
            </a:r>
            <a:r>
              <a:rPr lang="en-US" sz="3600" b="0" i="0" u="none" strike="noStrike" dirty="0">
                <a:effectLst/>
                <a:latin typeface="Avenir Book" panose="02000503020000020003" pitchFamily="2" charset="0"/>
              </a:rPr>
              <a:t> a </a:t>
            </a:r>
            <a:r>
              <a:rPr lang="en-US" sz="3600" b="0" i="0" u="none" strike="noStrike" dirty="0" err="1">
                <a:effectLst/>
                <a:latin typeface="Avenir Book" panose="02000503020000020003" pitchFamily="2" charset="0"/>
              </a:rPr>
              <a:t>aguas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tranquilas</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donde</a:t>
            </a:r>
            <a:r>
              <a:rPr lang="en-US" sz="3600" b="0" i="0" u="none" strike="noStrike" dirty="0">
                <a:effectLst/>
                <a:latin typeface="Avenir Book" panose="02000503020000020003" pitchFamily="2" charset="0"/>
              </a:rPr>
              <a:t> </a:t>
            </a:r>
            <a:r>
              <a:rPr lang="en-US" sz="3600" b="0" i="0" u="none" strike="noStrike" dirty="0" err="1">
                <a:effectLst/>
                <a:latin typeface="Avenir Book" panose="02000503020000020003" pitchFamily="2" charset="0"/>
              </a:rPr>
              <a:t>reina</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justicia</a:t>
            </a:r>
            <a:r>
              <a:rPr lang="en-US" sz="3600" b="0" i="0" u="none" strike="noStrike" dirty="0">
                <a:effectLst/>
                <a:latin typeface="Avenir Book" panose="02000503020000020003" pitchFamily="2" charset="0"/>
              </a:rPr>
              <a:t>, la </a:t>
            </a:r>
            <a:r>
              <a:rPr lang="en-US" sz="3600" b="0" i="0" u="none" strike="noStrike" dirty="0" err="1">
                <a:effectLst/>
                <a:latin typeface="Avenir Book" panose="02000503020000020003" pitchFamily="2" charset="0"/>
              </a:rPr>
              <a:t>solidaridad</a:t>
            </a:r>
            <a:r>
              <a:rPr lang="en-US" sz="3600" b="0" i="0" u="none" strike="noStrike" dirty="0">
                <a:effectLst/>
                <a:latin typeface="Avenir Book" panose="02000503020000020003" pitchFamily="2" charset="0"/>
              </a:rPr>
              <a:t> y la </a:t>
            </a:r>
            <a:r>
              <a:rPr lang="en-US" sz="3600" b="0" i="0" u="none" strike="noStrike" dirty="0" err="1">
                <a:effectLst/>
                <a:latin typeface="Avenir Book" panose="02000503020000020003" pitchFamily="2" charset="0"/>
              </a:rPr>
              <a:t>paz</a:t>
            </a:r>
            <a:r>
              <a:rPr lang="en-US" sz="3600" b="0" i="0" u="none" strike="noStrike" dirty="0">
                <a:effectLst/>
                <a:latin typeface="Avenir Book" panose="02000503020000020003" pitchFamily="2" charset="0"/>
              </a:rPr>
              <a:t>. </a:t>
            </a:r>
            <a:r>
              <a:rPr lang="en-US" sz="3600" b="1" u="none" strike="noStrike" dirty="0" err="1">
                <a:effectLst/>
                <a:latin typeface="Avenir Black" panose="02000503020000020003" pitchFamily="2" charset="0"/>
              </a:rPr>
              <a:t>Amén</a:t>
            </a:r>
            <a:r>
              <a:rPr lang="en-US" sz="3600" b="1" i="0" u="none" strike="noStrike" dirty="0">
                <a:effectLst/>
                <a:latin typeface="Avenir Book" panose="02000503020000020003" pitchFamily="2" charset="0"/>
              </a:rPr>
              <a:t>.</a:t>
            </a:r>
            <a:r>
              <a:rPr lang="en-US" sz="3200" b="0" i="1" u="none" strike="noStrike" dirty="0">
                <a:effectLst/>
                <a:latin typeface="Avenir Book" panose="02000503020000020003" pitchFamily="2" charset="0"/>
              </a:rPr>
              <a:t> </a:t>
            </a:r>
          </a:p>
          <a:p>
            <a:pPr marL="0" indent="0">
              <a:buNone/>
            </a:pPr>
            <a:endParaRPr lang="en-US" sz="3200" b="0" i="1" u="none" strike="noStrike" dirty="0">
              <a:effectLst/>
              <a:latin typeface="Avenir Book" panose="02000503020000020003" pitchFamily="2" charset="0"/>
            </a:endParaRPr>
          </a:p>
          <a:p>
            <a:pPr marL="0" indent="0">
              <a:buNone/>
            </a:pPr>
            <a:r>
              <a:rPr lang="en-US" sz="1800" b="0" i="1" u="none" strike="noStrike" dirty="0">
                <a:effectLst/>
                <a:latin typeface="Avenir Book" panose="02000503020000020003" pitchFamily="2" charset="0"/>
              </a:rPr>
              <a:t>REC – Red </a:t>
            </a:r>
            <a:r>
              <a:rPr lang="en-US" sz="1800" b="0" i="1" u="none" strike="noStrike" dirty="0" err="1">
                <a:effectLst/>
                <a:latin typeface="Avenir Book" panose="02000503020000020003" pitchFamily="2" charset="0"/>
              </a:rPr>
              <a:t>Crearte</a:t>
            </a:r>
            <a:r>
              <a:rPr lang="en-US" sz="1800" b="0" i="1" u="none" strike="noStrike" dirty="0">
                <a:effectLst/>
                <a:latin typeface="Avenir Book" panose="02000503020000020003" pitchFamily="2" charset="0"/>
              </a:rPr>
              <a:t>, a liturgical network of Latin American Christians)</a:t>
            </a:r>
          </a:p>
          <a:p>
            <a:pPr marL="0" indent="0" algn="l">
              <a:buNone/>
            </a:pPr>
            <a:endParaRPr lang="en-US" sz="2000" b="0" i="0" u="none" strike="noStrike" dirty="0">
              <a:solidFill>
                <a:srgbClr val="765B47"/>
              </a:solidFill>
              <a:effectLst/>
              <a:latin typeface="YAFdJoNRMmU 0"/>
            </a:endParaRP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50608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Blessing</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1" y="1787515"/>
            <a:ext cx="9734259" cy="4839047"/>
          </a:xfrm>
        </p:spPr>
        <p:txBody>
          <a:bodyPr>
            <a:noAutofit/>
          </a:bodyPr>
          <a:lstStyle/>
          <a:p>
            <a:pPr marL="0" indent="0" algn="l">
              <a:buNone/>
            </a:pPr>
            <a:r>
              <a:rPr lang="en-US" sz="3600" b="0" i="0" u="none" strike="noStrike" dirty="0">
                <a:effectLst/>
                <a:latin typeface="Avenir Book" panose="02000503020000020003" pitchFamily="2" charset="0"/>
              </a:rPr>
              <a:t>May the God of justice lead us through the tumultuous seas.</a:t>
            </a:r>
          </a:p>
          <a:p>
            <a:pPr marL="0" indent="0" algn="l">
              <a:buNone/>
            </a:pPr>
            <a:r>
              <a:rPr lang="en-US" sz="3600" b="0" i="0" u="none" strike="noStrike" dirty="0">
                <a:effectLst/>
                <a:latin typeface="Avenir Book" panose="02000503020000020003" pitchFamily="2" charset="0"/>
              </a:rPr>
              <a:t>May the Christ who came to dwell among us renew the strength of our dreams.</a:t>
            </a:r>
          </a:p>
          <a:p>
            <a:pPr marL="0" indent="0" algn="l">
              <a:buNone/>
            </a:pPr>
            <a:r>
              <a:rPr lang="en-US" sz="3600" b="0" i="0" u="none" strike="noStrike" dirty="0">
                <a:effectLst/>
                <a:latin typeface="Avenir Book" panose="02000503020000020003" pitchFamily="2" charset="0"/>
              </a:rPr>
              <a:t>May the Holy Spirit guide us to still waters where justice, solidarity, and peace reign. </a:t>
            </a:r>
            <a:r>
              <a:rPr lang="en-US" sz="3600" b="1" u="none" strike="noStrike" dirty="0">
                <a:effectLst/>
                <a:latin typeface="Avenir Black" panose="02000503020000020003" pitchFamily="2" charset="0"/>
              </a:rPr>
              <a:t>Amen.</a:t>
            </a:r>
          </a:p>
          <a:p>
            <a:pPr marL="0" indent="0" algn="l">
              <a:buNone/>
            </a:pPr>
            <a:endParaRPr lang="en-US" sz="3600" b="0" i="0" u="none" strike="noStrike" dirty="0">
              <a:effectLst/>
              <a:latin typeface="Avenir Book" panose="02000503020000020003" pitchFamily="2" charset="0"/>
            </a:endParaRPr>
          </a:p>
          <a:p>
            <a:pPr marL="0" indent="0" algn="l">
              <a:buNone/>
            </a:pPr>
            <a:r>
              <a:rPr lang="en-US" sz="1800" b="0" i="1" u="none" strike="noStrike" dirty="0">
                <a:effectLst/>
                <a:latin typeface="Avenir Book" panose="02000503020000020003" pitchFamily="2" charset="0"/>
              </a:rPr>
              <a:t>(Book of Common Worship, Blessing, Spanish and English adaptation, pp. 625-626)</a:t>
            </a:r>
          </a:p>
          <a:p>
            <a:pPr marL="0" indent="0" algn="l">
              <a:buNone/>
            </a:pPr>
            <a:endParaRPr lang="en-US" sz="2000" b="0" i="1" u="none" strike="noStrike" dirty="0">
              <a:solidFill>
                <a:srgbClr val="765B47"/>
              </a:solidFill>
              <a:effectLst/>
              <a:latin typeface="YAFdJoNRMmU 0"/>
            </a:endParaRP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2843288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white background with brown and white diamonds&#10;&#10;Description automatically generated">
            <a:extLst>
              <a:ext uri="{FF2B5EF4-FFF2-40B4-BE49-F238E27FC236}">
                <a16:creationId xmlns:a16="http://schemas.microsoft.com/office/drawing/2014/main" id="{B279B197-182A-89B9-9031-0C630C35E87E}"/>
              </a:ext>
            </a:extLst>
          </p:cNvPr>
          <p:cNvPicPr>
            <a:picLocks noChangeAspect="1"/>
          </p:cNvPicPr>
          <p:nvPr/>
        </p:nvPicPr>
        <p:blipFill rotWithShape="1">
          <a:blip r:embed="rId2"/>
          <a:srcRect t="12833" r="-1" b="14332"/>
          <a:stretch/>
        </p:blipFill>
        <p:spPr>
          <a:xfrm>
            <a:off x="1524" y="10"/>
            <a:ext cx="12188952" cy="6857990"/>
          </a:xfrm>
          <a:prstGeom prst="rect">
            <a:avLst/>
          </a:prstGeom>
        </p:spPr>
      </p:pic>
      <p:sp>
        <p:nvSpPr>
          <p:cNvPr id="14" name="Freeform: Shape 13">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7BDEABD-86BE-EC5A-A52C-2C91679F3733}"/>
              </a:ext>
            </a:extLst>
          </p:cNvPr>
          <p:cNvSpPr>
            <a:spLocks noGrp="1"/>
          </p:cNvSpPr>
          <p:nvPr>
            <p:ph type="title"/>
          </p:nvPr>
        </p:nvSpPr>
        <p:spPr>
          <a:xfrm>
            <a:off x="2245931" y="231437"/>
            <a:ext cx="7340048" cy="1324651"/>
          </a:xfrm>
        </p:spPr>
        <p:txBody>
          <a:bodyPr anchor="b">
            <a:normAutofit/>
          </a:bodyPr>
          <a:lstStyle/>
          <a:p>
            <a:r>
              <a:rPr lang="en-US" sz="6600" dirty="0">
                <a:latin typeface="Modern Love Caps" pitchFamily="82" charset="0"/>
              </a:rPr>
              <a:t>Sending Prayer</a:t>
            </a:r>
          </a:p>
        </p:txBody>
      </p:sp>
      <p:sp>
        <p:nvSpPr>
          <p:cNvPr id="3" name="Content Placeholder 2">
            <a:extLst>
              <a:ext uri="{FF2B5EF4-FFF2-40B4-BE49-F238E27FC236}">
                <a16:creationId xmlns:a16="http://schemas.microsoft.com/office/drawing/2014/main" id="{4BE677C9-B971-4DE3-3A67-E83DA2884C94}"/>
              </a:ext>
            </a:extLst>
          </p:cNvPr>
          <p:cNvSpPr>
            <a:spLocks noGrp="1"/>
          </p:cNvSpPr>
          <p:nvPr>
            <p:ph idx="1"/>
          </p:nvPr>
        </p:nvSpPr>
        <p:spPr>
          <a:xfrm>
            <a:off x="2245932" y="1787515"/>
            <a:ext cx="9470788" cy="4839047"/>
          </a:xfrm>
        </p:spPr>
        <p:txBody>
          <a:bodyPr>
            <a:noAutofit/>
          </a:bodyPr>
          <a:lstStyle/>
          <a:p>
            <a:pPr marL="0" indent="0" algn="l">
              <a:buNone/>
            </a:pPr>
            <a:r>
              <a:rPr lang="en-US" sz="3600" b="0" i="0" u="none" strike="noStrike" dirty="0">
                <a:effectLst/>
                <a:latin typeface="Avenir Book" panose="02000503020000020003" pitchFamily="2" charset="0"/>
              </a:rPr>
              <a:t>Go out into the world in peace; have courage; hold onto what is good; return no one evil for evil; strengthen the faint hearted; support the weak, and help the suffering; honor all people; love and serve the Lord, rejoicing in the power of the Holy Spirit. </a:t>
            </a:r>
            <a:r>
              <a:rPr lang="en-US" sz="3600" b="1" u="none" strike="noStrike" dirty="0">
                <a:effectLst/>
                <a:latin typeface="Avenir Black" panose="02000503020000020003" pitchFamily="2" charset="0"/>
              </a:rPr>
              <a:t>Amen</a:t>
            </a:r>
          </a:p>
          <a:p>
            <a:pPr marL="0" indent="0" algn="l">
              <a:buNone/>
            </a:pPr>
            <a:r>
              <a:rPr lang="en-US" sz="3600" b="1" u="none" strike="noStrike" dirty="0">
                <a:effectLst/>
                <a:latin typeface="Avenir Black" panose="02000503020000020003" pitchFamily="2" charset="0"/>
              </a:rPr>
              <a:t>Thanks be to God.</a:t>
            </a:r>
          </a:p>
          <a:p>
            <a:pPr marL="0" indent="0">
              <a:buNone/>
            </a:pPr>
            <a:endParaRPr lang="en-US" sz="3200" b="1" u="none" strike="noStrike" dirty="0">
              <a:effectLst/>
              <a:latin typeface="Avenir Black" panose="02000503020000020003" pitchFamily="2" charset="0"/>
            </a:endParaRPr>
          </a:p>
        </p:txBody>
      </p:sp>
    </p:spTree>
    <p:extLst>
      <p:ext uri="{BB962C8B-B14F-4D97-AF65-F5344CB8AC3E}">
        <p14:creationId xmlns:p14="http://schemas.microsoft.com/office/powerpoint/2010/main" val="3658016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Stone wall texture">
            <a:extLst>
              <a:ext uri="{FF2B5EF4-FFF2-40B4-BE49-F238E27FC236}">
                <a16:creationId xmlns:a16="http://schemas.microsoft.com/office/drawing/2014/main" id="{91AFD657-B50E-DF33-DD47-50FF4D0CE99A}"/>
              </a:ext>
            </a:extLst>
          </p:cNvPr>
          <p:cNvPicPr>
            <a:picLocks noChangeAspect="1"/>
          </p:cNvPicPr>
          <p:nvPr/>
        </p:nvPicPr>
        <p:blipFill rotWithShape="1">
          <a:blip r:embed="rId2"/>
          <a:srcRect t="10223" b="5508"/>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56E3B-42DF-D680-FAF4-9019AC3A452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6600" dirty="0">
                <a:latin typeface="Modern Love Caps" pitchFamily="82" charset="0"/>
              </a:rPr>
              <a:t>Sending Song</a:t>
            </a:r>
          </a:p>
        </p:txBody>
      </p:sp>
      <p:sp>
        <p:nvSpPr>
          <p:cNvPr id="3" name="Subtitle 2">
            <a:extLst>
              <a:ext uri="{FF2B5EF4-FFF2-40B4-BE49-F238E27FC236}">
                <a16:creationId xmlns:a16="http://schemas.microsoft.com/office/drawing/2014/main" id="{6303E6FF-1E01-75A1-4310-D7A10BF85F83}"/>
              </a:ext>
            </a:extLst>
          </p:cNvPr>
          <p:cNvSpPr>
            <a:spLocks noGrp="1"/>
          </p:cNvSpPr>
          <p:nvPr>
            <p:ph type="subTitle" idx="1"/>
          </p:nvPr>
        </p:nvSpPr>
        <p:spPr>
          <a:xfrm>
            <a:off x="1100051" y="4072043"/>
            <a:ext cx="10058400" cy="2460407"/>
          </a:xfrm>
          <a:effectLst>
            <a:outerShdw blurRad="50800" dist="38100" dir="2700000" algn="tl" rotWithShape="0">
              <a:prstClr val="black">
                <a:alpha val="40000"/>
              </a:prstClr>
            </a:outerShdw>
          </a:effectLst>
        </p:spPr>
        <p:txBody>
          <a:bodyPr>
            <a:normAutofit/>
          </a:bodyPr>
          <a:lstStyle/>
          <a:p>
            <a:r>
              <a:rPr lang="en-US" sz="3200" dirty="0" err="1">
                <a:latin typeface="Avenir Book" panose="02000503020000020003" pitchFamily="2" charset="0"/>
              </a:rPr>
              <a:t>Thuma</a:t>
            </a:r>
            <a:r>
              <a:rPr lang="en-US" sz="3200" dirty="0">
                <a:latin typeface="Avenir Book" panose="02000503020000020003" pitchFamily="2" charset="0"/>
              </a:rPr>
              <a:t> mina, Nkosi yam</a:t>
            </a:r>
          </a:p>
          <a:p>
            <a:r>
              <a:rPr lang="en-US" sz="3200" dirty="0">
                <a:latin typeface="Avenir Book" panose="02000503020000020003" pitchFamily="2" charset="0"/>
              </a:rPr>
              <a:t>(Send me, Jesus)</a:t>
            </a:r>
          </a:p>
          <a:p>
            <a:endParaRPr lang="en-US" sz="3200" dirty="0">
              <a:latin typeface="Avenir Book" panose="02000503020000020003" pitchFamily="2" charset="0"/>
            </a:endParaRPr>
          </a:p>
          <a:p>
            <a:r>
              <a:rPr lang="en-US" sz="3200" dirty="0">
                <a:latin typeface="Avenir Book" panose="02000503020000020003" pitchFamily="2" charset="0"/>
              </a:rPr>
              <a:t>ELW #549</a:t>
            </a:r>
          </a:p>
        </p:txBody>
      </p:sp>
    </p:spTree>
    <p:extLst>
      <p:ext uri="{BB962C8B-B14F-4D97-AF65-F5344CB8AC3E}">
        <p14:creationId xmlns:p14="http://schemas.microsoft.com/office/powerpoint/2010/main" val="1315557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err="1">
                <a:latin typeface="Avenir Book" panose="02000503020000020003" pitchFamily="2" charset="0"/>
              </a:rPr>
              <a:t>Thuma</a:t>
            </a:r>
            <a:r>
              <a:rPr lang="en-US" sz="4800" dirty="0">
                <a:latin typeface="Avenir Book" panose="02000503020000020003" pitchFamily="2" charset="0"/>
              </a:rPr>
              <a:t> mina; </a:t>
            </a:r>
            <a:r>
              <a:rPr lang="en-US" sz="4800" dirty="0" err="1">
                <a:latin typeface="Avenir Book" panose="02000503020000020003" pitchFamily="2" charset="0"/>
              </a:rPr>
              <a:t>thuma</a:t>
            </a:r>
            <a:r>
              <a:rPr lang="en-US" sz="4800" dirty="0">
                <a:latin typeface="Avenir Book" panose="02000503020000020003" pitchFamily="2" charset="0"/>
              </a:rPr>
              <a:t> mina; </a:t>
            </a:r>
          </a:p>
          <a:p>
            <a:r>
              <a:rPr lang="en-US" sz="4800" dirty="0" err="1">
                <a:latin typeface="Avenir Book" panose="02000503020000020003" pitchFamily="2" charset="0"/>
              </a:rPr>
              <a:t>thuma</a:t>
            </a:r>
            <a:r>
              <a:rPr lang="en-US" sz="4800" dirty="0">
                <a:latin typeface="Avenir Book" panose="02000503020000020003" pitchFamily="2" charset="0"/>
              </a:rPr>
              <a:t> mina, </a:t>
            </a:r>
            <a:r>
              <a:rPr lang="en-US" sz="4800" dirty="0" err="1">
                <a:latin typeface="Avenir Book" panose="02000503020000020003" pitchFamily="2" charset="0"/>
              </a:rPr>
              <a:t>Nkosiyam</a:t>
            </a:r>
            <a:endParaRPr lang="en-US" sz="4800" dirty="0">
              <a:latin typeface="Avenir Book" panose="02000503020000020003" pitchFamily="2" charset="0"/>
            </a:endParaRPr>
          </a:p>
          <a:p>
            <a:endParaRPr lang="en-US" sz="4800" dirty="0">
              <a:latin typeface="Avenir Book" panose="02000503020000020003" pitchFamily="2" charset="0"/>
            </a:endParaRPr>
          </a:p>
          <a:p>
            <a:r>
              <a:rPr lang="en-US" sz="4800" b="1" dirty="0">
                <a:latin typeface="Avenir Black" panose="02000503020000020003" pitchFamily="2" charset="0"/>
              </a:rPr>
              <a:t>Send me, Jesus; send me Jesus; </a:t>
            </a:r>
          </a:p>
          <a:p>
            <a:r>
              <a:rPr lang="en-US" sz="4800" b="1" dirty="0">
                <a:latin typeface="Avenir Black" panose="02000503020000020003" pitchFamily="2" charset="0"/>
              </a:rPr>
              <a:t>Send me, Jesus; send me, Lord.</a:t>
            </a:r>
          </a:p>
        </p:txBody>
      </p:sp>
    </p:spTree>
    <p:extLst>
      <p:ext uri="{BB962C8B-B14F-4D97-AF65-F5344CB8AC3E}">
        <p14:creationId xmlns:p14="http://schemas.microsoft.com/office/powerpoint/2010/main" val="983589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345688" y="375834"/>
            <a:ext cx="11608419" cy="6106332"/>
          </a:xfrm>
        </p:spPr>
        <p:txBody>
          <a:bodyPr>
            <a:normAutofit/>
          </a:bodyPr>
          <a:lstStyle/>
          <a:p>
            <a:endParaRPr lang="en-US" sz="4800" dirty="0">
              <a:latin typeface="Avenir Book" panose="02000503020000020003" pitchFamily="2" charset="0"/>
            </a:endParaRPr>
          </a:p>
          <a:p>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p>
          <a:p>
            <a:r>
              <a:rPr lang="en-US" sz="4800" dirty="0" err="1">
                <a:latin typeface="Avenir Book" panose="02000503020000020003" pitchFamily="2" charset="0"/>
              </a:rPr>
              <a:t>Ndiya</a:t>
            </a:r>
            <a:r>
              <a:rPr lang="en-US" sz="4800" dirty="0">
                <a:latin typeface="Avenir Book" panose="02000503020000020003" pitchFamily="2" charset="0"/>
              </a:rPr>
              <a:t> </a:t>
            </a:r>
            <a:r>
              <a:rPr lang="en-US" sz="4800" dirty="0" err="1">
                <a:latin typeface="Avenir Book" panose="02000503020000020003" pitchFamily="2" charset="0"/>
              </a:rPr>
              <a:t>vuma</a:t>
            </a:r>
            <a:r>
              <a:rPr lang="en-US" sz="4800" dirty="0">
                <a:latin typeface="Avenir Book" panose="02000503020000020003" pitchFamily="2" charset="0"/>
              </a:rPr>
              <a:t>, </a:t>
            </a:r>
            <a:r>
              <a:rPr lang="en-US" sz="4800" dirty="0" err="1">
                <a:latin typeface="Avenir Book" panose="02000503020000020003" pitchFamily="2" charset="0"/>
              </a:rPr>
              <a:t>Nkosiyam</a:t>
            </a:r>
            <a:r>
              <a:rPr lang="en-US" sz="4800" dirty="0">
                <a:latin typeface="Avenir Book" panose="02000503020000020003" pitchFamily="2" charset="0"/>
              </a:rPr>
              <a:t>.</a:t>
            </a:r>
          </a:p>
          <a:p>
            <a:endParaRPr lang="en-US" sz="4800" dirty="0">
              <a:latin typeface="Avenir Book" panose="02000503020000020003" pitchFamily="2" charset="0"/>
            </a:endParaRPr>
          </a:p>
          <a:p>
            <a:r>
              <a:rPr lang="en-US" sz="4800" b="1" dirty="0">
                <a:latin typeface="Avenir Black" panose="02000503020000020003" pitchFamily="2" charset="0"/>
              </a:rPr>
              <a:t>I am willing; I am willing; </a:t>
            </a:r>
          </a:p>
          <a:p>
            <a:r>
              <a:rPr lang="en-US" sz="4800" b="1" dirty="0">
                <a:latin typeface="Avenir Black" panose="02000503020000020003" pitchFamily="2" charset="0"/>
              </a:rPr>
              <a:t>I am willing, willing, Lord.</a:t>
            </a:r>
          </a:p>
        </p:txBody>
      </p:sp>
    </p:spTree>
    <p:extLst>
      <p:ext uri="{BB962C8B-B14F-4D97-AF65-F5344CB8AC3E}">
        <p14:creationId xmlns:p14="http://schemas.microsoft.com/office/powerpoint/2010/main" val="63585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tone wall texture">
            <a:extLst>
              <a:ext uri="{FF2B5EF4-FFF2-40B4-BE49-F238E27FC236}">
                <a16:creationId xmlns:a16="http://schemas.microsoft.com/office/drawing/2014/main" id="{80B1AA3B-9E4E-B760-E067-8E62B4A14F7C}"/>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676294" y="375834"/>
            <a:ext cx="10833315" cy="6106332"/>
          </a:xfrm>
        </p:spPr>
        <p:txBody>
          <a:bodyPr>
            <a:normAutofit fontScale="92500" lnSpcReduction="10000"/>
          </a:bodyPr>
          <a:lstStyle/>
          <a:p>
            <a:r>
              <a:rPr lang="en-US" sz="4800" dirty="0">
                <a:latin typeface="Avenir Book" panose="02000503020000020003" pitchFamily="2" charset="0"/>
              </a:rPr>
              <a:t>Let us build a house where love can dwell</a:t>
            </a:r>
          </a:p>
          <a:p>
            <a:r>
              <a:rPr lang="en-US" sz="4800" dirty="0">
                <a:latin typeface="Avenir Book" panose="02000503020000020003" pitchFamily="2" charset="0"/>
              </a:rPr>
              <a:t>And all can safely live</a:t>
            </a:r>
          </a:p>
          <a:p>
            <a:r>
              <a:rPr lang="en-US" sz="4800" dirty="0">
                <a:latin typeface="Avenir Book" panose="02000503020000020003" pitchFamily="2" charset="0"/>
              </a:rPr>
              <a:t>A place where saints and children tell</a:t>
            </a:r>
          </a:p>
          <a:p>
            <a:r>
              <a:rPr lang="en-US" sz="4800" dirty="0">
                <a:latin typeface="Avenir Book" panose="02000503020000020003" pitchFamily="2" charset="0"/>
              </a:rPr>
              <a:t>How hearts learn to forgive.  </a:t>
            </a:r>
          </a:p>
          <a:p>
            <a:r>
              <a:rPr lang="en-US" sz="4800" dirty="0">
                <a:latin typeface="Avenir Book" panose="02000503020000020003" pitchFamily="2" charset="0"/>
              </a:rPr>
              <a:t>Built of hope and dreams and visions</a:t>
            </a:r>
          </a:p>
          <a:p>
            <a:r>
              <a:rPr lang="en-US" sz="4800" dirty="0">
                <a:latin typeface="Avenir Book" panose="02000503020000020003" pitchFamily="2" charset="0"/>
              </a:rPr>
              <a:t>Rock of faith and vault of grace;</a:t>
            </a:r>
          </a:p>
          <a:p>
            <a:r>
              <a:rPr lang="en-US" sz="4800" dirty="0">
                <a:latin typeface="Avenir Book" panose="02000503020000020003" pitchFamily="2" charset="0"/>
              </a:rPr>
              <a:t>Here the love of Christ shall end divisions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142166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0EC69382-FD8A-4BD0-6CBC-A231F7A3FD86}"/>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676294" y="375834"/>
            <a:ext cx="10833315" cy="6106332"/>
          </a:xfrm>
        </p:spPr>
        <p:txBody>
          <a:bodyPr>
            <a:normAutofit fontScale="92500" lnSpcReduction="20000"/>
          </a:bodyPr>
          <a:lstStyle/>
          <a:p>
            <a:r>
              <a:rPr lang="en-US" sz="4800" dirty="0">
                <a:latin typeface="Avenir Book" panose="02000503020000020003" pitchFamily="2" charset="0"/>
              </a:rPr>
              <a:t>Let us build a house where prophets speak</a:t>
            </a:r>
          </a:p>
          <a:p>
            <a:r>
              <a:rPr lang="en-US" sz="4800" dirty="0">
                <a:latin typeface="Avenir Book" panose="02000503020000020003" pitchFamily="2" charset="0"/>
              </a:rPr>
              <a:t>And words are strong and true</a:t>
            </a:r>
          </a:p>
          <a:p>
            <a:r>
              <a:rPr lang="en-US" sz="4800" dirty="0">
                <a:latin typeface="Avenir Book" panose="02000503020000020003" pitchFamily="2" charset="0"/>
              </a:rPr>
              <a:t>Where all God’s children dare to seek</a:t>
            </a:r>
          </a:p>
          <a:p>
            <a:r>
              <a:rPr lang="en-US" sz="4800" dirty="0">
                <a:latin typeface="Avenir Book" panose="02000503020000020003" pitchFamily="2" charset="0"/>
              </a:rPr>
              <a:t>To dream God’s reign anew.</a:t>
            </a:r>
          </a:p>
          <a:p>
            <a:r>
              <a:rPr lang="en-US" sz="4800" dirty="0">
                <a:latin typeface="Avenir Book" panose="02000503020000020003" pitchFamily="2" charset="0"/>
              </a:rPr>
              <a:t>Here the cross shall stand as witness</a:t>
            </a:r>
          </a:p>
          <a:p>
            <a:r>
              <a:rPr lang="en-US" sz="4800" dirty="0">
                <a:latin typeface="Avenir Book" panose="02000503020000020003" pitchFamily="2" charset="0"/>
              </a:rPr>
              <a:t>And as symbol of God’s grace;</a:t>
            </a:r>
          </a:p>
          <a:p>
            <a:r>
              <a:rPr lang="en-US" sz="4800" dirty="0">
                <a:latin typeface="Avenir Book" panose="02000503020000020003" pitchFamily="2" charset="0"/>
              </a:rPr>
              <a:t>Here as one we claim the faith of Jesus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2092697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21448A9A-0033-C34A-447D-D54562FB3490}"/>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495946" y="375834"/>
            <a:ext cx="11220773" cy="6106332"/>
          </a:xfrm>
        </p:spPr>
        <p:txBody>
          <a:bodyPr>
            <a:normAutofit fontScale="92500" lnSpcReduction="10000"/>
          </a:bodyPr>
          <a:lstStyle/>
          <a:p>
            <a:r>
              <a:rPr lang="en-US" sz="4800" dirty="0">
                <a:latin typeface="Avenir Book" panose="02000503020000020003" pitchFamily="2" charset="0"/>
              </a:rPr>
              <a:t>Let us build a house where love is found</a:t>
            </a:r>
          </a:p>
          <a:p>
            <a:r>
              <a:rPr lang="en-US" sz="4800" dirty="0">
                <a:latin typeface="Avenir Book" panose="02000503020000020003" pitchFamily="2" charset="0"/>
              </a:rPr>
              <a:t>In water, wine, and wheat</a:t>
            </a:r>
          </a:p>
          <a:p>
            <a:r>
              <a:rPr lang="en-US" sz="4800" dirty="0">
                <a:latin typeface="Avenir Book" panose="02000503020000020003" pitchFamily="2" charset="0"/>
              </a:rPr>
              <a:t>A banquet hall on holy ground</a:t>
            </a:r>
          </a:p>
          <a:p>
            <a:r>
              <a:rPr lang="en-US" sz="4800" dirty="0">
                <a:latin typeface="Avenir Book" panose="02000503020000020003" pitchFamily="2" charset="0"/>
              </a:rPr>
              <a:t>Where peace and justice meet.</a:t>
            </a:r>
          </a:p>
          <a:p>
            <a:r>
              <a:rPr lang="en-US" sz="4800" dirty="0">
                <a:latin typeface="Avenir Book" panose="02000503020000020003" pitchFamily="2" charset="0"/>
              </a:rPr>
              <a:t>Here the love of God through Jesus</a:t>
            </a:r>
          </a:p>
          <a:p>
            <a:r>
              <a:rPr lang="en-US" sz="4800" dirty="0">
                <a:latin typeface="Avenir Book" panose="02000503020000020003" pitchFamily="2" charset="0"/>
              </a:rPr>
              <a:t>Is revealed in time and space</a:t>
            </a:r>
          </a:p>
          <a:p>
            <a:r>
              <a:rPr lang="en-US" sz="4800" dirty="0">
                <a:latin typeface="Avenir Book" panose="02000503020000020003" pitchFamily="2" charset="0"/>
              </a:rPr>
              <a:t>As we share in Christ the feast that frees us</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3877552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182D96D8-48DA-4556-DA0E-AA684D4652B9}"/>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495946" y="375834"/>
            <a:ext cx="11220773" cy="6106332"/>
          </a:xfrm>
        </p:spPr>
        <p:txBody>
          <a:bodyPr>
            <a:normAutofit fontScale="92500" lnSpcReduction="10000"/>
          </a:bodyPr>
          <a:lstStyle/>
          <a:p>
            <a:r>
              <a:rPr lang="en-US" sz="4800" dirty="0">
                <a:latin typeface="Avenir Book" panose="02000503020000020003" pitchFamily="2" charset="0"/>
              </a:rPr>
              <a:t>Let us build a house where hands will reach</a:t>
            </a:r>
          </a:p>
          <a:p>
            <a:r>
              <a:rPr lang="en-US" sz="4800" dirty="0">
                <a:latin typeface="Avenir Book" panose="02000503020000020003" pitchFamily="2" charset="0"/>
              </a:rPr>
              <a:t>Beyond the word and stone</a:t>
            </a:r>
          </a:p>
          <a:p>
            <a:r>
              <a:rPr lang="en-US" sz="4800" dirty="0">
                <a:latin typeface="Avenir Book" panose="02000503020000020003" pitchFamily="2" charset="0"/>
              </a:rPr>
              <a:t>To heal and strengthen, serve and teach, </a:t>
            </a:r>
          </a:p>
          <a:p>
            <a:r>
              <a:rPr lang="en-US" sz="4800" dirty="0">
                <a:latin typeface="Avenir Book" panose="02000503020000020003" pitchFamily="2" charset="0"/>
              </a:rPr>
              <a:t>And live the Word they’ve known.</a:t>
            </a:r>
          </a:p>
          <a:p>
            <a:r>
              <a:rPr lang="en-US" sz="4800" dirty="0">
                <a:latin typeface="Avenir Book" panose="02000503020000020003" pitchFamily="2" charset="0"/>
              </a:rPr>
              <a:t>Here the outcast and the stranger</a:t>
            </a:r>
          </a:p>
          <a:p>
            <a:r>
              <a:rPr lang="en-US" sz="4800" dirty="0">
                <a:latin typeface="Avenir Book" panose="02000503020000020003" pitchFamily="2" charset="0"/>
              </a:rPr>
              <a:t>Bear the image of God’s face</a:t>
            </a:r>
          </a:p>
          <a:p>
            <a:r>
              <a:rPr lang="en-US" sz="4800" dirty="0">
                <a:latin typeface="Avenir Book" panose="02000503020000020003" pitchFamily="2" charset="0"/>
              </a:rPr>
              <a:t>Let us bring an end to fear and danger</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1494085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one wall texture">
            <a:extLst>
              <a:ext uri="{FF2B5EF4-FFF2-40B4-BE49-F238E27FC236}">
                <a16:creationId xmlns:a16="http://schemas.microsoft.com/office/drawing/2014/main" id="{0305340F-B35E-6E93-457C-C272BB04EF47}"/>
              </a:ext>
            </a:extLst>
          </p:cNvPr>
          <p:cNvPicPr>
            <a:picLocks noChangeAspect="1"/>
          </p:cNvPicPr>
          <p:nvPr/>
        </p:nvPicPr>
        <p:blipFill>
          <a:blip r:embed="rId2">
            <a:alphaModFix amt="50000"/>
          </a:blip>
          <a:stretch>
            <a:fillRect/>
          </a:stretch>
        </p:blipFill>
        <p:spPr>
          <a:xfrm>
            <a:off x="-3050" y="-1"/>
            <a:ext cx="12195049" cy="6858001"/>
          </a:xfrm>
          <a:prstGeom prst="rect">
            <a:avLst/>
          </a:prstGeom>
        </p:spPr>
      </p:pic>
      <p:sp>
        <p:nvSpPr>
          <p:cNvPr id="5" name="Subtitle 4">
            <a:extLst>
              <a:ext uri="{FF2B5EF4-FFF2-40B4-BE49-F238E27FC236}">
                <a16:creationId xmlns:a16="http://schemas.microsoft.com/office/drawing/2014/main" id="{0F1CED3E-D7FD-6A7F-BCD1-0A7C5721EF4D}"/>
              </a:ext>
            </a:extLst>
          </p:cNvPr>
          <p:cNvSpPr>
            <a:spLocks noGrp="1"/>
          </p:cNvSpPr>
          <p:nvPr>
            <p:ph type="subTitle" idx="1"/>
          </p:nvPr>
        </p:nvSpPr>
        <p:spPr>
          <a:xfrm>
            <a:off x="123985" y="375833"/>
            <a:ext cx="11940977" cy="6106332"/>
          </a:xfrm>
        </p:spPr>
        <p:txBody>
          <a:bodyPr>
            <a:normAutofit fontScale="92500" lnSpcReduction="10000"/>
          </a:bodyPr>
          <a:lstStyle/>
          <a:p>
            <a:r>
              <a:rPr lang="en-US" sz="4800" dirty="0">
                <a:latin typeface="Avenir Book" panose="02000503020000020003" pitchFamily="2" charset="0"/>
              </a:rPr>
              <a:t>Let us build a house where all are named</a:t>
            </a:r>
          </a:p>
          <a:p>
            <a:r>
              <a:rPr lang="en-US" sz="4800" dirty="0">
                <a:latin typeface="Avenir Book" panose="02000503020000020003" pitchFamily="2" charset="0"/>
              </a:rPr>
              <a:t>Their songs and visions heard</a:t>
            </a:r>
          </a:p>
          <a:p>
            <a:r>
              <a:rPr lang="en-US" sz="4800" dirty="0">
                <a:latin typeface="Avenir Book" panose="02000503020000020003" pitchFamily="2" charset="0"/>
              </a:rPr>
              <a:t>And loved and treasured, taught and claimed</a:t>
            </a:r>
          </a:p>
          <a:p>
            <a:r>
              <a:rPr lang="en-US" sz="4800" dirty="0">
                <a:latin typeface="Avenir Book" panose="02000503020000020003" pitchFamily="2" charset="0"/>
              </a:rPr>
              <a:t>As words within the Word.</a:t>
            </a:r>
          </a:p>
          <a:p>
            <a:r>
              <a:rPr lang="en-US" sz="4800" dirty="0">
                <a:latin typeface="Avenir Book" panose="02000503020000020003" pitchFamily="2" charset="0"/>
              </a:rPr>
              <a:t>Built of tears and cries and laughter,</a:t>
            </a:r>
          </a:p>
          <a:p>
            <a:r>
              <a:rPr lang="en-US" sz="4800" dirty="0">
                <a:latin typeface="Avenir Book" panose="02000503020000020003" pitchFamily="2" charset="0"/>
              </a:rPr>
              <a:t>Prayers of faith and songs of grace</a:t>
            </a:r>
          </a:p>
          <a:p>
            <a:r>
              <a:rPr lang="en-US" sz="4800" dirty="0">
                <a:latin typeface="Avenir Book" panose="02000503020000020003" pitchFamily="2" charset="0"/>
              </a:rPr>
              <a:t>Let this house proclaim from floor to rafter</a:t>
            </a:r>
          </a:p>
          <a:p>
            <a:r>
              <a:rPr lang="en-US" sz="4800" dirty="0">
                <a:latin typeface="Avenir Book" panose="02000503020000020003" pitchFamily="2" charset="0"/>
              </a:rPr>
              <a:t>All are welcome, all are welcome</a:t>
            </a:r>
          </a:p>
          <a:p>
            <a:r>
              <a:rPr lang="en-US" sz="4800" dirty="0">
                <a:latin typeface="Avenir Book" panose="02000503020000020003" pitchFamily="2" charset="0"/>
              </a:rPr>
              <a:t>All are welcome in this place.</a:t>
            </a:r>
          </a:p>
        </p:txBody>
      </p:sp>
    </p:spTree>
    <p:extLst>
      <p:ext uri="{BB962C8B-B14F-4D97-AF65-F5344CB8AC3E}">
        <p14:creationId xmlns:p14="http://schemas.microsoft.com/office/powerpoint/2010/main" val="242961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2816</Words>
  <Application>Microsoft Macintosh PowerPoint</Application>
  <PresentationFormat>Widescreen</PresentationFormat>
  <Paragraphs>207</Paragraphs>
  <Slides>49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Meiryo</vt:lpstr>
      <vt:lpstr>Arial</vt:lpstr>
      <vt:lpstr>Avenir Black</vt:lpstr>
      <vt:lpstr>Avenir Book</vt:lpstr>
      <vt:lpstr>Avenir Light</vt:lpstr>
      <vt:lpstr>Avenir Medium</vt:lpstr>
      <vt:lpstr>Calibri</vt:lpstr>
      <vt:lpstr>Calibri Light</vt:lpstr>
      <vt:lpstr>Modern Love Caps</vt:lpstr>
      <vt:lpstr>YAFdJoNRMmU 0</vt:lpstr>
      <vt:lpstr>Office Theme</vt:lpstr>
      <vt:lpstr>A Service of the Peoples</vt:lpstr>
      <vt:lpstr>Call to Worship</vt:lpstr>
      <vt:lpstr>Call to Worship</vt:lpstr>
      <vt:lpstr>Gathering Song</vt:lpstr>
      <vt:lpstr>PowerPoint Presentation</vt:lpstr>
      <vt:lpstr>PowerPoint Presentation</vt:lpstr>
      <vt:lpstr>PowerPoint Presentation</vt:lpstr>
      <vt:lpstr>PowerPoint Presentation</vt:lpstr>
      <vt:lpstr>PowerPoint Presentation</vt:lpstr>
      <vt:lpstr>Confessing Racism:   A lament for the church</vt:lpstr>
      <vt:lpstr>Confessing Racism:   A lament for the church</vt:lpstr>
      <vt:lpstr>Confessing Racism:   A lament for the church</vt:lpstr>
      <vt:lpstr>Confessing Racism:   A lament for the church</vt:lpstr>
      <vt:lpstr>Confessing Racism:   A lament for the church</vt:lpstr>
      <vt:lpstr>Greeting</vt:lpstr>
      <vt:lpstr>Kyrie</vt:lpstr>
      <vt:lpstr>PowerPoint Presentation</vt:lpstr>
      <vt:lpstr>PowerPoint Presentation</vt:lpstr>
      <vt:lpstr>Prayer to the Four Directions</vt:lpstr>
      <vt:lpstr>PowerPoint Presentation</vt:lpstr>
      <vt:lpstr>PowerPoint Presentation</vt:lpstr>
      <vt:lpstr>PowerPoint Presentation</vt:lpstr>
      <vt:lpstr>PowerPoint Presentation</vt:lpstr>
      <vt:lpstr>PowerPoint Presentation</vt:lpstr>
      <vt:lpstr>Reading Isaiah 40:25-31</vt:lpstr>
      <vt:lpstr>Gospel</vt:lpstr>
      <vt:lpstr>Gospel Acclamation</vt:lpstr>
      <vt:lpstr>PowerPoint Presentation</vt:lpstr>
      <vt:lpstr>PowerPoint Presentation</vt:lpstr>
      <vt:lpstr>Creed Statement</vt:lpstr>
      <vt:lpstr>PowerPoint Presentation</vt:lpstr>
      <vt:lpstr>PowerPoint Presentation</vt:lpstr>
      <vt:lpstr>PowerPoint Presentation</vt:lpstr>
      <vt:lpstr>PowerPoint Presentation</vt:lpstr>
      <vt:lpstr>Song</vt:lpstr>
      <vt:lpstr>Offering Prayer</vt:lpstr>
      <vt:lpstr>Communion</vt:lpstr>
      <vt:lpstr>Words of institution</vt:lpstr>
      <vt:lpstr>Distribution</vt:lpstr>
      <vt:lpstr>Prayers of intercession</vt:lpstr>
      <vt:lpstr>Prayers of intercession</vt:lpstr>
      <vt:lpstr>Prayers of intercession</vt:lpstr>
      <vt:lpstr>The Lord’s Prayer</vt:lpstr>
      <vt:lpstr>Blessing</vt:lpstr>
      <vt:lpstr>Blessing</vt:lpstr>
      <vt:lpstr>Sending Prayer</vt:lpstr>
      <vt:lpstr>Sending Song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Service of the Peoples</dc:title>
  <dc:creator>Nik Ramlow</dc:creator>
  <cp:lastModifiedBy>Nik Ramlow</cp:lastModifiedBy>
  <cp:revision>1</cp:revision>
  <dcterms:created xsi:type="dcterms:W3CDTF">2023-11-17T15:39:03Z</dcterms:created>
  <dcterms:modified xsi:type="dcterms:W3CDTF">2025-08-04T22:44:57Z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2b85287-d2c0-4558-8198-92aed361777e_Enabled">
    <vt:lpwstr>true</vt:lpwstr>
  </property>
  <property fmtid="{D5CDD505-2E9C-101B-9397-08002B2CF9AE}" pid="3" name="MSIP_Label_52b85287-d2c0-4558-8198-92aed361777e_SetDate">
    <vt:lpwstr>2025-08-04T22:44:57Z</vt:lpwstr>
  </property>
  <property fmtid="{D5CDD505-2E9C-101B-9397-08002B2CF9AE}" pid="4" name="MSIP_Label_52b85287-d2c0-4558-8198-92aed361777e_Method">
    <vt:lpwstr>Standard</vt:lpwstr>
  </property>
  <property fmtid="{D5CDD505-2E9C-101B-9397-08002B2CF9AE}" pid="5" name="MSIP_Label_52b85287-d2c0-4558-8198-92aed361777e_Name">
    <vt:lpwstr>Internal Use</vt:lpwstr>
  </property>
  <property fmtid="{D5CDD505-2E9C-101B-9397-08002B2CF9AE}" pid="6" name="MSIP_Label_52b85287-d2c0-4558-8198-92aed361777e_SiteId">
    <vt:lpwstr>7051e007-e244-4920-b801-febf10f818b9</vt:lpwstr>
  </property>
  <property fmtid="{D5CDD505-2E9C-101B-9397-08002B2CF9AE}" pid="7" name="MSIP_Label_52b85287-d2c0-4558-8198-92aed361777e_ActionId">
    <vt:lpwstr>36101290-9244-4e95-8e0d-7fdb497ded56</vt:lpwstr>
  </property>
  <property fmtid="{D5CDD505-2E9C-101B-9397-08002B2CF9AE}" pid="8" name="MSIP_Label_52b85287-d2c0-4558-8198-92aed361777e_ContentBits">
    <vt:lpwstr>0</vt:lpwstr>
  </property>
  <property fmtid="{D5CDD505-2E9C-101B-9397-08002B2CF9AE}" pid="9" name="MSIP_Label_52b85287-d2c0-4558-8198-92aed361777e_Tag">
    <vt:lpwstr>50, 3, 0, 1</vt:lpwstr>
  </property>
</Properties>
</file>