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781E7F-6F09-420E-BA6C-6B43FB175CF7}" v="3" dt="2021-07-21T15:05:38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9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5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769230769230785E-2"/>
                  <c:y val="-5.6804726670117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AE-4D7C-8FFF-2F8B19C76FEB}"/>
                </c:ext>
              </c:extLst>
            </c:dLbl>
            <c:dLbl>
              <c:idx val="1"/>
              <c:layout>
                <c:manualLayout>
                  <c:x val="-5.1708220920785565E-2"/>
                  <c:y val="-5.2351744985169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AE-4D7C-8FFF-2F8B19C76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BapMemProjection!$A$3:$A$32</c:f>
              <c:numCache>
                <c:formatCode>General</c:formatCode>
                <c:ptCount val="3"/>
                <c:pt idx="0">
                  <c:v>1988</c:v>
                </c:pt>
                <c:pt idx="1">
                  <c:v>2002</c:v>
                </c:pt>
                <c:pt idx="2">
                  <c:v>2017</c:v>
                </c:pt>
              </c:numCache>
            </c:numRef>
          </c:cat>
          <c:val>
            <c:numRef>
              <c:f>BapMemProjection!$B$3:$B$32</c:f>
              <c:numCache>
                <c:formatCode>#,##0</c:formatCode>
                <c:ptCount val="3"/>
                <c:pt idx="0">
                  <c:v>5288471</c:v>
                </c:pt>
                <c:pt idx="1">
                  <c:v>5099877</c:v>
                </c:pt>
                <c:pt idx="2">
                  <c:v>3458839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1AE-4D7C-8FFF-2F8B19C76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0015071"/>
        <c:axId val="525776847"/>
      </c:lineChart>
      <c:catAx>
        <c:axId val="820015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776847"/>
        <c:crosses val="autoZero"/>
        <c:auto val="1"/>
        <c:lblAlgn val="ctr"/>
        <c:lblOffset val="100"/>
        <c:noMultiLvlLbl val="0"/>
      </c:catAx>
      <c:valAx>
        <c:axId val="525776847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0015071"/>
        <c:crosses val="autoZero"/>
        <c:crossBetween val="between"/>
        <c:majorUnit val="300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7">
  <a:schemeClr val="accent5"/>
  <a:schemeClr val="accent5"/>
  <a:schemeClr val="accent5"/>
  <a:schemeClr val="accent5"/>
  <a:schemeClr val="accent5"/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AB960-9358-4F80-ACB0-4D2747F61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6AE26-60A1-4D4C-A350-D7FB9B75F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847CD-D095-4E71-AFAD-D06C5924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C5BB4-55AF-4C7A-B07C-0D612DD5D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5E6F9-45D5-47E1-A2AE-DFCC83F6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28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2632-BCAE-48FD-8190-4DC13A63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0364D-DC8F-4355-A6A2-1D38AD0C0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E6527-B8D8-4A0E-A0F1-0EC7F9DB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1A091-47B0-4A0F-BE44-CF6E452DA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884D4-9942-427D-9B3B-69D3EC95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1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82746C-116B-443F-841E-D7851B556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5FAFB-8424-4916-8870-19E9AF8EA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DF5A0-E611-43B6-84DA-B1176BB3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38E0E-AC8D-4682-867D-9C2F6749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D1FF0-62C0-4E7A-BD62-80AB6DFB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9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EE1EE-B67D-4178-9A9D-CBB15B49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B974A-F4A0-4955-B8B1-80065B10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1A87-D389-4B83-B93B-8D54211FF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7DCE1-EEDC-4BD1-8EEC-BB3F0498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9C877-DA95-4BDD-86FB-C29E36A9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C0639-D431-4D7C-9720-FB8648DB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B7DD9-62C6-41C8-B793-73FB99C84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3995C-BBC1-4403-8B42-CEABE417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F410B-A0ED-429B-8FA8-74274240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15785-EA97-432F-ADA2-A7CA4096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3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1548-F249-486C-BC27-C12BE23B8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D63C4-6F8B-48DE-974F-AAAE7BF9A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5D654-8AC1-441C-94B8-53FEA1155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00B50-FA99-46C0-A2B5-D7EAA553E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25E62-19E6-48ED-BAFD-3BF693DE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6D0A5-DD5E-4F7E-9739-FF07AA94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4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7C0D-FB9D-4BD8-B1BD-30FA5DCD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47F0B-2177-4BD1-9F28-80DFC29BB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6408B6-6B7C-4D78-9768-E4A0B7927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87631D-283B-41ED-B928-84E43233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8B76A-C6B7-4132-A1DA-A567619A3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8A97A8-469D-4711-A4F7-0EBE4070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0C5205-41F1-4DF1-B990-AE5D6A73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744213-2818-4DEB-B7C5-369ACFD0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2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F9E2-67E7-4A1B-AE05-387A556D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D5F286-8E00-45B9-A697-0B9E26C4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661FC-1A3D-40A1-A531-134276775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4B1B5-074B-47B8-8515-07DC58E1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E20497-196D-4BDA-BBF3-B816A16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D5218-3035-47A9-BCAE-7B8F343B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6C90F-7B0A-4F10-B721-7118530F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543D-3739-46C5-89F3-BBAE9743F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BBDA0-AA65-4F07-A90B-720D1213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F6D9F-8347-443E-B66D-EF6CCF1B6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2FCB7-C3C8-44C2-B06A-BACE5F98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39A84-A941-4B6D-9E80-980FD058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C9FAF-3945-47E1-A549-F1782EA0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2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0DFAB-89BC-4742-99CD-635B82F2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C89B4A-DCAB-40B6-B8F7-67DDA4E20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58577-AE36-4605-B798-ECC190AA7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D8BB0-BCD3-4057-8851-0D7A3E65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E3052-7A1E-4B47-9811-05A82726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7926E-B281-48C5-A8A9-B913DFD9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1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EBE0B1-00E8-447F-92CA-37DDAB5F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27E6A-4CE0-4B4B-8D2F-65CC5D2D7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96B1B-EE7A-4EA8-BBAD-8F5159280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0E30-CD48-4705-94B6-574962180BFE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7AA6A-3A34-4029-9F20-CE1A8116B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EC5EF-66AB-4E34-884E-5D7CB6D85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176CF-6A62-4424-98BF-E92FC056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people-having-meeting-3893054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380746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everal hands raised and ready to answer a question">
            <a:extLst>
              <a:ext uri="{FF2B5EF4-FFF2-40B4-BE49-F238E27FC236}">
                <a16:creationId xmlns:a16="http://schemas.microsoft.com/office/drawing/2014/main" id="{D945AB6B-EBAA-49F9-BEF0-16C667C6D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" r="-1" b="1259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EFB4A-F6FD-4C24-86A7-79B68D98D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What To Do When Volunteers Are Hard To Find…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DF368-0B04-424C-AFBE-8DA041CDF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Walking Together 2023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25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ands holding each other's wrists and interlinked to form a circle">
            <a:extLst>
              <a:ext uri="{FF2B5EF4-FFF2-40B4-BE49-F238E27FC236}">
                <a16:creationId xmlns:a16="http://schemas.microsoft.com/office/drawing/2014/main" id="{24E102DC-8604-46E2-BFF4-6D075DDD91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289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C8CA3-E723-474F-A7C4-F32F9D63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Offer 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B9E8A-6CF2-4D36-89C0-EC147C80D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778794"/>
            <a:ext cx="4262721" cy="4879181"/>
          </a:xfrm>
        </p:spPr>
        <p:txBody>
          <a:bodyPr>
            <a:normAutofit/>
          </a:bodyPr>
          <a:lstStyle/>
          <a:p>
            <a:r>
              <a:rPr lang="en-US" dirty="0"/>
              <a:t>Often times congregations council and committee structure is simply difficult for younger members to participate in. </a:t>
            </a:r>
          </a:p>
          <a:p>
            <a:r>
              <a:rPr lang="en-US" dirty="0"/>
              <a:t>How can we seek to change and be flexible with what we are doing instead of asking our families to change their own lives and schedules?</a:t>
            </a:r>
          </a:p>
        </p:txBody>
      </p:sp>
    </p:spTree>
    <p:extLst>
      <p:ext uri="{BB962C8B-B14F-4D97-AF65-F5344CB8AC3E}">
        <p14:creationId xmlns:p14="http://schemas.microsoft.com/office/powerpoint/2010/main" val="203567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1C079-8E2A-4B52-8BCD-09896E97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>
            <a:normAutofit/>
          </a:bodyPr>
          <a:lstStyle/>
          <a:p>
            <a:r>
              <a:rPr lang="en-US" dirty="0"/>
              <a:t>Offer 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148FC-420F-4813-B297-1F5934A5C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anchor="ctr">
            <a:noAutofit/>
          </a:bodyPr>
          <a:lstStyle/>
          <a:p>
            <a:r>
              <a:rPr lang="en-US" dirty="0"/>
              <a:t>One Meeting A Month (not multiple)</a:t>
            </a:r>
          </a:p>
          <a:p>
            <a:pPr lvl="1"/>
            <a:r>
              <a:rPr lang="en-US" sz="2800" dirty="0"/>
              <a:t>Council/Committee night?</a:t>
            </a:r>
          </a:p>
          <a:p>
            <a:r>
              <a:rPr lang="en-US" dirty="0"/>
              <a:t>Offer Hybrid Meeting Models </a:t>
            </a:r>
          </a:p>
          <a:p>
            <a:r>
              <a:rPr lang="en-US" dirty="0"/>
              <a:t>One Event Model instead of year </a:t>
            </a:r>
            <a:r>
              <a:rPr lang="en-US"/>
              <a:t>long team model</a:t>
            </a:r>
            <a:endParaRPr lang="en-US" dirty="0"/>
          </a:p>
          <a:p>
            <a:r>
              <a:rPr lang="en-US" dirty="0"/>
              <a:t>Ask perspective team members what they need to be able to serve and make it happen!</a:t>
            </a:r>
          </a:p>
          <a:p>
            <a:r>
              <a:rPr lang="en-US" dirty="0"/>
              <a:t>Do you have any age requirements that are not helpful? Often times kids are excited to serve!</a:t>
            </a:r>
          </a:p>
        </p:txBody>
      </p:sp>
    </p:spTree>
    <p:extLst>
      <p:ext uri="{BB962C8B-B14F-4D97-AF65-F5344CB8AC3E}">
        <p14:creationId xmlns:p14="http://schemas.microsoft.com/office/powerpoint/2010/main" val="79553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D765A55-1CB0-429F-A34E-6A5691AAD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241" b="749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B26DA9-3B86-474C-8CD0-B4FF9A61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Life-giving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A4CE-750C-456D-AD03-35FDC0383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621506"/>
            <a:ext cx="5170861" cy="512210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Make serving on teams or committees at church a life adding experience rather than a burden. 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How can you help people in your congregation  excited to serve rather than feel obligated?</a:t>
            </a:r>
          </a:p>
          <a:p>
            <a:pPr lvl="1"/>
            <a:r>
              <a:rPr lang="en-US" sz="3600" b="1" dirty="0">
                <a:solidFill>
                  <a:srgbClr val="FFFFFF"/>
                </a:solidFill>
              </a:rPr>
              <a:t>Example: Teams instead of </a:t>
            </a:r>
            <a:r>
              <a:rPr lang="en-US" sz="3600" b="1" dirty="0" err="1">
                <a:solidFill>
                  <a:srgbClr val="FFFFFF"/>
                </a:solidFill>
              </a:rPr>
              <a:t>Committes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76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AB8C-C337-4BC6-8936-85407B06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150020"/>
            <a:ext cx="4140014" cy="964405"/>
          </a:xfrm>
        </p:spPr>
        <p:txBody>
          <a:bodyPr>
            <a:normAutofit/>
          </a:bodyPr>
          <a:lstStyle/>
          <a:p>
            <a:r>
              <a:rPr lang="en-US" dirty="0"/>
              <a:t>EMPATHY!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3B30A-1A24-411E-B019-D21C24982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801" r="17022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958D-7EB2-4B0B-A50A-8201857B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307" y="1042987"/>
            <a:ext cx="4886324" cy="5557837"/>
          </a:xfrm>
        </p:spPr>
        <p:txBody>
          <a:bodyPr>
            <a:normAutofit/>
          </a:bodyPr>
          <a:lstStyle/>
          <a:p>
            <a:r>
              <a:rPr lang="en-US" sz="2400" dirty="0"/>
              <a:t>Show understanding and empathy to the younger generation about the ways their lifestyle makes serving more difficult rather than shame or judgement.</a:t>
            </a:r>
          </a:p>
          <a:p>
            <a:r>
              <a:rPr lang="en-US" sz="2400" dirty="0"/>
              <a:t>Never Say:</a:t>
            </a:r>
          </a:p>
          <a:p>
            <a:pPr lvl="1"/>
            <a:r>
              <a:rPr lang="en-US" dirty="0"/>
              <a:t>“What’s wrong with young people today?”</a:t>
            </a:r>
          </a:p>
          <a:p>
            <a:pPr lvl="1"/>
            <a:r>
              <a:rPr lang="en-US" dirty="0"/>
              <a:t>“When I was young I brought my kids to church every week and they were quiet!”</a:t>
            </a:r>
          </a:p>
          <a:p>
            <a:pPr lvl="1"/>
            <a:r>
              <a:rPr lang="en-US" dirty="0"/>
              <a:t>“I prioritized my church above community and school activities. Why can’t they do the same?”</a:t>
            </a:r>
          </a:p>
        </p:txBody>
      </p:sp>
    </p:spTree>
    <p:extLst>
      <p:ext uri="{BB962C8B-B14F-4D97-AF65-F5344CB8AC3E}">
        <p14:creationId xmlns:p14="http://schemas.microsoft.com/office/powerpoint/2010/main" val="3451162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8988D-0D12-4CB7-A855-8F216E9B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>
            <a:normAutofit/>
          </a:bodyPr>
          <a:lstStyle/>
          <a:p>
            <a:r>
              <a:rPr lang="en-US" dirty="0"/>
              <a:t>Remember!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B2F1A-8A5D-4DF7-B6B3-CC5746D22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9" y="151464"/>
            <a:ext cx="6205860" cy="647933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Is our purpose to get people to come to our programs and worship services? </a:t>
            </a:r>
          </a:p>
          <a:p>
            <a:pPr marL="0" indent="0" algn="ctr">
              <a:buNone/>
            </a:pPr>
            <a:r>
              <a:rPr lang="en-US" sz="3200" dirty="0"/>
              <a:t>Is our purpose to do as many programs and services as possible?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Or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Is our purpose to help people know and love Jesus? And might it be possible do this better in a more simple way?</a:t>
            </a:r>
          </a:p>
        </p:txBody>
      </p:sp>
    </p:spTree>
    <p:extLst>
      <p:ext uri="{BB962C8B-B14F-4D97-AF65-F5344CB8AC3E}">
        <p14:creationId xmlns:p14="http://schemas.microsoft.com/office/powerpoint/2010/main" val="2362920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92AFF-4FA3-4B08-965C-CB284DB5D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Are Congregations Having Trouble Finding Volunteers?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Congregational Decline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FED05-8E41-4717-8B26-243638402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287" y="4121253"/>
            <a:ext cx="3125337" cy="11368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Baptized Membership in the ELCA Over 35 Years</a:t>
            </a: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00C37A00-E6DF-4676-B1DA-0F19D3AEDA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19401"/>
              </p:ext>
            </p:extLst>
          </p:nvPr>
        </p:nvGraphicFramePr>
        <p:xfrm>
          <a:off x="5895751" y="578738"/>
          <a:ext cx="5708649" cy="5670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3924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07614A-991A-4E94-98A2-B3A6D79A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sz="4100"/>
              <a:t>Why Are Congregations Having Trouble Finding Volunteers?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6085-CB3F-4C5C-BD4E-8CDD44977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Aging Congregations</a:t>
            </a:r>
          </a:p>
          <a:p>
            <a:pPr lvl="1"/>
            <a:r>
              <a:rPr lang="en-US" sz="2800" b="0" i="0" u="none" strike="noStrike" baseline="0" dirty="0">
                <a:latin typeface="Garamond" panose="02020404030301010803" pitchFamily="18" charset="0"/>
              </a:rPr>
              <a:t>The average age of an American is 33.8. </a:t>
            </a:r>
          </a:p>
          <a:p>
            <a:pPr lvl="1"/>
            <a:r>
              <a:rPr lang="en-US" sz="2800" b="0" i="0" u="none" strike="noStrike" baseline="0" dirty="0">
                <a:latin typeface="Garamond" panose="02020404030301010803" pitchFamily="18" charset="0"/>
              </a:rPr>
              <a:t>The average age of an ELCA pastor is 57. </a:t>
            </a:r>
          </a:p>
          <a:p>
            <a:pPr lvl="1"/>
            <a:r>
              <a:rPr lang="en-US" sz="2800" b="0" i="0" u="none" strike="noStrike" baseline="0" dirty="0">
                <a:latin typeface="Garamond" panose="02020404030301010803" pitchFamily="18" charset="0"/>
              </a:rPr>
              <a:t>Pew research identifies the average age of ELCA laity nationwide as 72. </a:t>
            </a:r>
          </a:p>
          <a:p>
            <a:pPr marL="457200" lvl="1" indent="0">
              <a:buNone/>
            </a:pP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5" name="Picture 4" descr="Sea of hands in the middle">
            <a:extLst>
              <a:ext uri="{FF2B5EF4-FFF2-40B4-BE49-F238E27FC236}">
                <a16:creationId xmlns:a16="http://schemas.microsoft.com/office/drawing/2014/main" id="{83DB4116-8FD0-4BB5-8DDF-C7598846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5" r="18798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24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07614A-991A-4E94-98A2-B3A6D79A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838" y="114300"/>
            <a:ext cx="7658100" cy="1293019"/>
          </a:xfrm>
        </p:spPr>
        <p:txBody>
          <a:bodyPr>
            <a:normAutofit/>
          </a:bodyPr>
          <a:lstStyle/>
          <a:p>
            <a:r>
              <a:rPr lang="en-US" sz="4000" dirty="0"/>
              <a:t>Why Are Congregations Having Trouble Finding Volunteers?</a:t>
            </a:r>
          </a:p>
        </p:txBody>
      </p:sp>
      <p:pic>
        <p:nvPicPr>
          <p:cNvPr id="5" name="Picture 4" descr="Father and son bonding">
            <a:extLst>
              <a:ext uri="{FF2B5EF4-FFF2-40B4-BE49-F238E27FC236}">
                <a16:creationId xmlns:a16="http://schemas.microsoft.com/office/drawing/2014/main" id="{21210B20-20FD-4E19-8325-1D32E217B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" r="3" b="21041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9" name="Picture 8" descr="People baking in a kitchen">
            <a:extLst>
              <a:ext uri="{FF2B5EF4-FFF2-40B4-BE49-F238E27FC236}">
                <a16:creationId xmlns:a16="http://schemas.microsoft.com/office/drawing/2014/main" id="{0B9EB1F2-7DF9-42DF-8D78-B522F309C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r="3" b="13567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7" name="Picture 6" descr="Father and son playing soccer">
            <a:extLst>
              <a:ext uri="{FF2B5EF4-FFF2-40B4-BE49-F238E27FC236}">
                <a16:creationId xmlns:a16="http://schemas.microsoft.com/office/drawing/2014/main" id="{25B51947-4531-4D85-B4C7-3EB9A0B00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2563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6085-CB3F-4C5C-BD4E-8CDD44977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844" y="1407319"/>
            <a:ext cx="7486650" cy="51434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People Are Living Differently</a:t>
            </a:r>
          </a:p>
          <a:p>
            <a:pPr lvl="1"/>
            <a:r>
              <a:rPr lang="en-US" b="0" i="0" u="none" strike="noStrike" baseline="0" dirty="0">
                <a:latin typeface="Garamond" panose="02020404030301010803" pitchFamily="18" charset="0"/>
              </a:rPr>
              <a:t>No cultural mandate for congregational involvement.</a:t>
            </a:r>
          </a:p>
          <a:p>
            <a:pPr lvl="1"/>
            <a:r>
              <a:rPr lang="en-US" b="0" i="0" u="none" strike="noStrike" baseline="0" dirty="0">
                <a:latin typeface="Garamond" panose="02020404030301010803" pitchFamily="18" charset="0"/>
              </a:rPr>
              <a:t>The average American family is 2 income or single parent today. Leads to evenings and weekends being needed for extra work (cleaning, grocery shopping and the rest).</a:t>
            </a:r>
          </a:p>
          <a:p>
            <a:pPr lvl="1"/>
            <a:r>
              <a:rPr lang="en-US" b="0" i="0" u="none" strike="noStrike" baseline="0" dirty="0">
                <a:latin typeface="Garamond" panose="02020404030301010803" pitchFamily="18" charset="0"/>
              </a:rPr>
              <a:t>Kids are much busier with activities than generations past. There is no community mandated activity fre</a:t>
            </a:r>
            <a:r>
              <a:rPr lang="en-US" dirty="0">
                <a:latin typeface="Garamond" panose="02020404030301010803" pitchFamily="18" charset="0"/>
              </a:rPr>
              <a:t>e Wednesday or Sunday morning any longer.</a:t>
            </a:r>
          </a:p>
          <a:p>
            <a:pPr lvl="1"/>
            <a:r>
              <a:rPr lang="en-US" b="0" i="0" u="none" strike="noStrike" baseline="0" dirty="0">
                <a:latin typeface="Garamond" panose="02020404030301010803" pitchFamily="18" charset="0"/>
              </a:rPr>
              <a:t>More opportunities for service and community involvement apart from congregational life.</a:t>
            </a:r>
          </a:p>
          <a:p>
            <a:pPr lvl="1"/>
            <a:r>
              <a:rPr lang="en-US" b="0" i="0" u="none" strike="noStrike" baseline="0" dirty="0">
                <a:latin typeface="Garamond" panose="02020404030301010803" pitchFamily="18" charset="0"/>
              </a:rPr>
              <a:t>We are used to fitting things in rather than scheduling.</a:t>
            </a:r>
          </a:p>
          <a:p>
            <a:pPr lvl="2"/>
            <a:r>
              <a:rPr lang="en-US" sz="2400" dirty="0">
                <a:latin typeface="Garamond" panose="02020404030301010803" pitchFamily="18" charset="0"/>
              </a:rPr>
              <a:t>Instacart groceries</a:t>
            </a:r>
          </a:p>
          <a:p>
            <a:pPr lvl="2"/>
            <a:r>
              <a:rPr lang="en-US" sz="2400" b="0" i="0" u="none" strike="noStrike" baseline="0" dirty="0">
                <a:latin typeface="Garamond" panose="02020404030301010803" pitchFamily="18" charset="0"/>
              </a:rPr>
              <a:t>Streamers for entertainment</a:t>
            </a:r>
          </a:p>
          <a:p>
            <a:pPr lvl="2"/>
            <a:r>
              <a:rPr lang="en-US" sz="2400" dirty="0">
                <a:latin typeface="Garamond" panose="02020404030301010803" pitchFamily="18" charset="0"/>
              </a:rPr>
              <a:t>Digital appointments</a:t>
            </a:r>
            <a:endParaRPr lang="en-US" sz="2400" b="0" i="0" u="none" strike="noStrike" baseline="0" dirty="0"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4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multi colored wooden stick figures">
            <a:extLst>
              <a:ext uri="{FF2B5EF4-FFF2-40B4-BE49-F238E27FC236}">
                <a16:creationId xmlns:a16="http://schemas.microsoft.com/office/drawing/2014/main" id="{FD0E96EC-4008-46DA-B85F-FC333D42C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6" b="70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7614A-991A-4E94-98A2-B3A6D79A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Why Are Congregations Having Trouble Finding Volunteers?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6085-CB3F-4C5C-BD4E-8CDD44977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Higher “Buy In” Needed for Volunteers to Give Their Time.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Is this ministry making a difference in the community?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Does serving this ministry give the volunteer personal fulfillment?</a:t>
            </a:r>
          </a:p>
          <a:p>
            <a:r>
              <a:rPr lang="en-US">
                <a:solidFill>
                  <a:srgbClr val="FFFFFF"/>
                </a:solidFill>
              </a:rPr>
              <a:t>Volunteers Are No Longer Willing To “Waste” Time.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Do we have meetings we possibly might not need?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Are we respectful of people’s time?</a:t>
            </a:r>
          </a:p>
          <a:p>
            <a:pPr lvl="1"/>
            <a:endParaRPr lang="en-US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en-US">
                <a:solidFill>
                  <a:srgbClr val="FFFFFF"/>
                </a:solidFill>
              </a:rPr>
              <a:t>Be aware of “predatory” behavior to new members or visitors. Are we seeking to serve them or seeking to ask them to serve our church?</a:t>
            </a:r>
          </a:p>
        </p:txBody>
      </p:sp>
    </p:spTree>
    <p:extLst>
      <p:ext uri="{BB962C8B-B14F-4D97-AF65-F5344CB8AC3E}">
        <p14:creationId xmlns:p14="http://schemas.microsoft.com/office/powerpoint/2010/main" val="432822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ands holding each other">
            <a:extLst>
              <a:ext uri="{FF2B5EF4-FFF2-40B4-BE49-F238E27FC236}">
                <a16:creationId xmlns:a16="http://schemas.microsoft.com/office/drawing/2014/main" id="{D940BB8D-9FFC-4A84-A43D-C7F3B8AF4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" b="157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C04B0-AF85-4DA7-B913-714B6C55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/>
              <a:t>What Can We Do?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19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es after being harvested">
            <a:extLst>
              <a:ext uri="{FF2B5EF4-FFF2-40B4-BE49-F238E27FC236}">
                <a16:creationId xmlns:a16="http://schemas.microsoft.com/office/drawing/2014/main" id="{3CECB043-4AF8-4977-8BC1-48E70D6E2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3AB4A9-ABC6-45EB-A250-CAF3C898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Prune Wisely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ADA00-1BCD-4FCB-B517-115DD0D3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Are we clear about our mission and purpose?</a:t>
            </a:r>
          </a:p>
          <a:p>
            <a:r>
              <a:rPr lang="en-US" sz="3200" dirty="0">
                <a:solidFill>
                  <a:srgbClr val="FFFFFF"/>
                </a:solidFill>
              </a:rPr>
              <a:t>Does every ministry meet our mission and purpose?</a:t>
            </a:r>
          </a:p>
          <a:p>
            <a:r>
              <a:rPr lang="en-US" sz="3200" dirty="0">
                <a:solidFill>
                  <a:srgbClr val="FFFFFF"/>
                </a:solidFill>
              </a:rPr>
              <a:t>What is God calling us to do and what might God call us to let go of?</a:t>
            </a:r>
          </a:p>
          <a:p>
            <a:r>
              <a:rPr lang="en-US" sz="3200" dirty="0">
                <a:solidFill>
                  <a:srgbClr val="FFFFFF"/>
                </a:solidFill>
              </a:rPr>
              <a:t>Remember, your congregation does not have to do EVERYTHING! </a:t>
            </a:r>
          </a:p>
        </p:txBody>
      </p:sp>
    </p:spTree>
    <p:extLst>
      <p:ext uri="{BB962C8B-B14F-4D97-AF65-F5344CB8AC3E}">
        <p14:creationId xmlns:p14="http://schemas.microsoft.com/office/powerpoint/2010/main" val="2916170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81738-86B2-4C16-8E19-50265F33F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Prune Wisely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95E2A-ACBD-43B1-8EE8-42FB26C6B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06" y="1800225"/>
            <a:ext cx="9269607" cy="535781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Consider community impact. Which ministries would our community miss if we stopped doing them? Which ministries would our community not notice if we stopped?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 there any ministries being held hostage by one caring person? Consider the good of the church as a whole, not just one passionate person.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does the younger generation care about? If we want to grow we need to invest in the ministry they care about, not the ministry we care about.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42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C7ACA-EAF6-4DD3-BF6D-FCA45F8C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Restructure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C279A-701F-49A3-BCE8-4E49FEEE7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81" y="1643062"/>
            <a:ext cx="5681003" cy="4979193"/>
          </a:xfrm>
        </p:spPr>
        <p:txBody>
          <a:bodyPr>
            <a:normAutofit/>
          </a:bodyPr>
          <a:lstStyle/>
          <a:p>
            <a:r>
              <a:rPr lang="en-US" sz="2400" dirty="0"/>
              <a:t>Do you need too many people to function?</a:t>
            </a:r>
          </a:p>
          <a:p>
            <a:pPr lvl="1"/>
            <a:r>
              <a:rPr lang="en-US" dirty="0"/>
              <a:t>A thriving ministry needs about 10%-15% of the average worship attendance currently serving on a council </a:t>
            </a:r>
            <a:r>
              <a:rPr lang="en-US"/>
              <a:t>or a committee</a:t>
            </a:r>
            <a:r>
              <a:rPr lang="en-US" dirty="0"/>
              <a:t>. </a:t>
            </a:r>
          </a:p>
          <a:p>
            <a:r>
              <a:rPr lang="en-US" sz="2400" dirty="0"/>
              <a:t>Are you paying attention to what is possible for your volunteers?</a:t>
            </a:r>
          </a:p>
          <a:p>
            <a:pPr lvl="1"/>
            <a:r>
              <a:rPr lang="en-US" dirty="0"/>
              <a:t>For Example: If the WELCA group prepares and serves lunches at funerals but all the working age women now have full time jobs, this structure will not longer work. </a:t>
            </a:r>
          </a:p>
        </p:txBody>
      </p:sp>
      <p:pic>
        <p:nvPicPr>
          <p:cNvPr id="5" name="Picture 4" descr="Pins and thread forming a heptagon">
            <a:extLst>
              <a:ext uri="{FF2B5EF4-FFF2-40B4-BE49-F238E27FC236}">
                <a16:creationId xmlns:a16="http://schemas.microsoft.com/office/drawing/2014/main" id="{B3103430-CCC2-4369-A8E0-B3961927B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r="25014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3270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775</Words>
  <Application>Microsoft Macintosh PowerPoint</Application>
  <PresentationFormat>Widescreen</PresentationFormat>
  <Paragraphs>70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Garamond</vt:lpstr>
      <vt:lpstr>Office Theme</vt:lpstr>
      <vt:lpstr>What To Do When Volunteers Are Hard To Find…</vt:lpstr>
      <vt:lpstr>Why Are Congregations Having Trouble Finding Volunteers?  Congregational Decline</vt:lpstr>
      <vt:lpstr>Why Are Congregations Having Trouble Finding Volunteers?</vt:lpstr>
      <vt:lpstr>Why Are Congregations Having Trouble Finding Volunteers?</vt:lpstr>
      <vt:lpstr>Why Are Congregations Having Trouble Finding Volunteers?</vt:lpstr>
      <vt:lpstr>What Can We Do?</vt:lpstr>
      <vt:lpstr>Prune Wisely</vt:lpstr>
      <vt:lpstr>Prune Wisely</vt:lpstr>
      <vt:lpstr>Restructure</vt:lpstr>
      <vt:lpstr>Offer Flexibility</vt:lpstr>
      <vt:lpstr>Offer Flexibility</vt:lpstr>
      <vt:lpstr>Life-giving Experience</vt:lpstr>
      <vt:lpstr>EMPATHY!</vt:lpstr>
      <vt:lpstr>Remember!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Do When Volunteers Are Hard To Find…</dc:title>
  <dc:creator>Erin Nelson</dc:creator>
  <cp:lastModifiedBy>Nik Ramlow</cp:lastModifiedBy>
  <cp:revision>7</cp:revision>
  <dcterms:created xsi:type="dcterms:W3CDTF">2021-07-21T14:07:22Z</dcterms:created>
  <dcterms:modified xsi:type="dcterms:W3CDTF">2025-07-29T21:36:09Z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2b85287-d2c0-4558-8198-92aed361777e_Enabled">
    <vt:lpwstr>true</vt:lpwstr>
  </property>
  <property fmtid="{D5CDD505-2E9C-101B-9397-08002B2CF9AE}" pid="3" name="MSIP_Label_52b85287-d2c0-4558-8198-92aed361777e_SetDate">
    <vt:lpwstr>2025-07-29T21:36:09Z</vt:lpwstr>
  </property>
  <property fmtid="{D5CDD505-2E9C-101B-9397-08002B2CF9AE}" pid="4" name="MSIP_Label_52b85287-d2c0-4558-8198-92aed361777e_Method">
    <vt:lpwstr>Standard</vt:lpwstr>
  </property>
  <property fmtid="{D5CDD505-2E9C-101B-9397-08002B2CF9AE}" pid="5" name="MSIP_Label_52b85287-d2c0-4558-8198-92aed361777e_Name">
    <vt:lpwstr>Internal Use</vt:lpwstr>
  </property>
  <property fmtid="{D5CDD505-2E9C-101B-9397-08002B2CF9AE}" pid="6" name="MSIP_Label_52b85287-d2c0-4558-8198-92aed361777e_SiteId">
    <vt:lpwstr>7051e007-e244-4920-b801-febf10f818b9</vt:lpwstr>
  </property>
  <property fmtid="{D5CDD505-2E9C-101B-9397-08002B2CF9AE}" pid="7" name="MSIP_Label_52b85287-d2c0-4558-8198-92aed361777e_ActionId">
    <vt:lpwstr>c617a54c-13fa-483a-ad7c-cbdfac0d3b65</vt:lpwstr>
  </property>
  <property fmtid="{D5CDD505-2E9C-101B-9397-08002B2CF9AE}" pid="8" name="MSIP_Label_52b85287-d2c0-4558-8198-92aed361777e_ContentBits">
    <vt:lpwstr>0</vt:lpwstr>
  </property>
  <property fmtid="{D5CDD505-2E9C-101B-9397-08002B2CF9AE}" pid="9" name="MSIP_Label_52b85287-d2c0-4558-8198-92aed361777e_Tag">
    <vt:lpwstr>50, 3, 0, 1</vt:lpwstr>
  </property>
</Properties>
</file>