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84" r:id="rId2"/>
    <p:sldId id="287" r:id="rId3"/>
    <p:sldId id="285" r:id="rId4"/>
    <p:sldId id="286" r:id="rId5"/>
    <p:sldId id="288" r:id="rId6"/>
    <p:sldId id="289" r:id="rId7"/>
    <p:sldId id="278" r:id="rId8"/>
    <p:sldId id="290" r:id="rId9"/>
    <p:sldId id="291" r:id="rId10"/>
    <p:sldId id="29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1B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05" autoAdjust="0"/>
    <p:restoredTop sz="95994" autoAdjust="0"/>
  </p:normalViewPr>
  <p:slideViewPr>
    <p:cSldViewPr>
      <p:cViewPr varScale="1">
        <p:scale>
          <a:sx n="127" d="100"/>
          <a:sy n="127" d="100"/>
        </p:scale>
        <p:origin x="136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5" d="100"/>
          <a:sy n="45" d="100"/>
        </p:scale>
        <p:origin x="-1882"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2A86C-5B93-4586-B442-EBE311753D7A}" type="datetimeFigureOut">
              <a:rPr lang="en-US" smtClean="0"/>
              <a:t>8/4/25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A97186-97A7-4C5E-BABF-28E8E7AC9B7F}" type="slidenum">
              <a:rPr lang="en-US" smtClean="0"/>
              <a:t>‹#›</a:t>
            </a:fld>
            <a:endParaRPr lang="en-US" dirty="0"/>
          </a:p>
        </p:txBody>
      </p:sp>
    </p:spTree>
    <p:extLst>
      <p:ext uri="{BB962C8B-B14F-4D97-AF65-F5344CB8AC3E}">
        <p14:creationId xmlns:p14="http://schemas.microsoft.com/office/powerpoint/2010/main" val="339815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97186-97A7-4C5E-BABF-28E8E7AC9B7F}" type="slidenum">
              <a:rPr lang="en-US" smtClean="0"/>
              <a:t>1</a:t>
            </a:fld>
            <a:endParaRPr lang="en-US" dirty="0"/>
          </a:p>
        </p:txBody>
      </p:sp>
    </p:spTree>
    <p:extLst>
      <p:ext uri="{BB962C8B-B14F-4D97-AF65-F5344CB8AC3E}">
        <p14:creationId xmlns:p14="http://schemas.microsoft.com/office/powerpoint/2010/main" val="4023529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Justification</a:t>
            </a:r>
            <a:r>
              <a:rPr lang="en-US" baseline="0"/>
              <a:t> leads to Vocation!</a:t>
            </a:r>
          </a:p>
          <a:p>
            <a:endParaRPr lang="en-US" baseline="0"/>
          </a:p>
          <a:p>
            <a:r>
              <a:rPr lang="en-US" baseline="0"/>
              <a:t>These same Ishtar Gates, can symbolize God’s vocational call to all of us. Think about the trajectory of the three parts of Isaiah.</a:t>
            </a:r>
          </a:p>
          <a:p>
            <a:endParaRPr lang="en-US" baseline="0"/>
          </a:p>
          <a:p>
            <a:r>
              <a:rPr lang="en-US" baseline="0"/>
              <a:t>First Isaiah – you are going into exile because you’ve broken the covenant.</a:t>
            </a:r>
          </a:p>
          <a:p>
            <a:r>
              <a:rPr lang="en-US" baseline="0"/>
              <a:t>Second Isaiah – you are going home on a new Exodus and will experience a new creation – because God is merciful and God will abundantly pardon. It isn’t about you or what you’ve done to deserve this pardon! </a:t>
            </a:r>
          </a:p>
          <a:p>
            <a:r>
              <a:rPr lang="en-US" baseline="0"/>
              <a:t>Third Isaiah – how to deal with the realities of trying to live as saved people with a vocation to serve God by serving the neighbor.</a:t>
            </a:r>
          </a:p>
          <a:p>
            <a:endParaRPr lang="en-US" baseline="0"/>
          </a:p>
          <a:p>
            <a:r>
              <a:rPr lang="en-US"/>
              <a:t>Isaiah 55:5</a:t>
            </a:r>
            <a:r>
              <a:rPr lang="en-US" baseline="0"/>
              <a:t> paints a grand vision of the vocation of the returning Israelites. They will fulfill the covenant made with Abraham in Genesis 12! They will call nations they do not know, and nations that do not know them shall run to them!</a:t>
            </a:r>
          </a:p>
          <a:p>
            <a:endParaRPr lang="en-US" baseline="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a:t>What does it mean that this little group of refugees are given the vocation to call the nations? What does it mean that the same vocation has been given to you?</a:t>
            </a:r>
            <a:endParaRPr lang="en-US"/>
          </a:p>
          <a:p>
            <a:endParaRPr lang="en-US"/>
          </a:p>
        </p:txBody>
      </p:sp>
      <p:sp>
        <p:nvSpPr>
          <p:cNvPr id="4" name="Slide Number Placeholder 3"/>
          <p:cNvSpPr>
            <a:spLocks noGrp="1"/>
          </p:cNvSpPr>
          <p:nvPr>
            <p:ph type="sldNum" sz="quarter" idx="10"/>
          </p:nvPr>
        </p:nvSpPr>
        <p:spPr/>
        <p:txBody>
          <a:bodyPr/>
          <a:lstStyle/>
          <a:p>
            <a:fld id="{C1A97186-97A7-4C5E-BABF-28E8E7AC9B7F}" type="slidenum">
              <a:rPr lang="en-US" smtClean="0"/>
              <a:t>7</a:t>
            </a:fld>
            <a:endParaRPr lang="en-US"/>
          </a:p>
        </p:txBody>
      </p:sp>
    </p:spTree>
    <p:extLst>
      <p:ext uri="{BB962C8B-B14F-4D97-AF65-F5344CB8AC3E}">
        <p14:creationId xmlns:p14="http://schemas.microsoft.com/office/powerpoint/2010/main" val="270278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014A4F3-BF95-421A-BEBE-EA1E4D6B1025}" type="datetimeFigureOut">
              <a:rPr lang="en-US" smtClean="0"/>
              <a:t>8/4/25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3551F5A-86D2-4D5E-99D6-951314C1C1B2}"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14A4F3-BF95-421A-BEBE-EA1E4D6B1025}" type="datetimeFigureOut">
              <a:rPr lang="en-US" smtClean="0"/>
              <a:t>8/4/25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4A4F3-BF95-421A-BEBE-EA1E4D6B1025}" type="datetimeFigureOut">
              <a:rPr lang="en-US" smtClean="0"/>
              <a:t>8/4/25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14A4F3-BF95-421A-BEBE-EA1E4D6B1025}" type="datetimeFigureOut">
              <a:rPr lang="en-US" smtClean="0"/>
              <a:t>8/4/25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014A4F3-BF95-421A-BEBE-EA1E4D6B1025}" type="datetimeFigureOut">
              <a:rPr lang="en-US" smtClean="0"/>
              <a:t>8/4/25</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551F5A-86D2-4D5E-99D6-951314C1C1B2}"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4A4F3-BF95-421A-BEBE-EA1E4D6B1025}" type="datetimeFigureOut">
              <a:rPr lang="en-US" smtClean="0"/>
              <a:t>8/4/25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4A4F3-BF95-421A-BEBE-EA1E4D6B1025}" type="datetimeFigureOut">
              <a:rPr lang="en-US" smtClean="0"/>
              <a:t>8/4/25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14A4F3-BF95-421A-BEBE-EA1E4D6B1025}" type="datetimeFigureOut">
              <a:rPr lang="en-US" smtClean="0"/>
              <a:t>8/4/25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D014A4F3-BF95-421A-BEBE-EA1E4D6B1025}" type="datetimeFigureOut">
              <a:rPr lang="en-US" smtClean="0"/>
              <a:t>8/4/25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3551F5A-86D2-4D5E-99D6-951314C1C1B2}"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4A4F3-BF95-421A-BEBE-EA1E4D6B1025}" type="datetimeFigureOut">
              <a:rPr lang="en-US" smtClean="0"/>
              <a:t>8/4/25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551F5A-86D2-4D5E-99D6-951314C1C1B2}"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D014A4F3-BF95-421A-BEBE-EA1E4D6B1025}" type="datetimeFigureOut">
              <a:rPr lang="en-US" smtClean="0"/>
              <a:t>8/4/25</a:t>
            </a:fld>
            <a:endParaRPr lang="en-US" dirty="0"/>
          </a:p>
        </p:txBody>
      </p:sp>
      <p:sp>
        <p:nvSpPr>
          <p:cNvPr id="7" name="Slide Number Placeholder 6"/>
          <p:cNvSpPr>
            <a:spLocks noGrp="1"/>
          </p:cNvSpPr>
          <p:nvPr>
            <p:ph type="sldNum" sz="quarter" idx="12"/>
          </p:nvPr>
        </p:nvSpPr>
        <p:spPr/>
        <p:txBody>
          <a:bodyPr/>
          <a:lstStyle/>
          <a:p>
            <a:fld id="{83551F5A-86D2-4D5E-99D6-951314C1C1B2}"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014A4F3-BF95-421A-BEBE-EA1E4D6B1025}" type="datetimeFigureOut">
              <a:rPr lang="en-US" smtClean="0"/>
              <a:t>8/4/25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3551F5A-86D2-4D5E-99D6-951314C1C1B2}"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0"/>
            <a:ext cx="4267200" cy="49809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2019300" y="4027956"/>
            <a:ext cx="5105400" cy="3139321"/>
          </a:xfrm>
          <a:prstGeom prst="rect">
            <a:avLst/>
          </a:prstGeom>
          <a:noFill/>
        </p:spPr>
        <p:txBody>
          <a:bodyPr wrap="square" rtlCol="0">
            <a:spAutoFit/>
          </a:bodyPr>
          <a:lstStyle/>
          <a:p>
            <a:pPr algn="ctr"/>
            <a:endParaRPr lang="en-US" sz="6600" dirty="0">
              <a:latin typeface="Monotype Corsiva" pitchFamily="66" charset="0"/>
            </a:endParaRPr>
          </a:p>
          <a:p>
            <a:pPr algn="ctr"/>
            <a:r>
              <a:rPr lang="en-US" sz="6600" dirty="0">
                <a:latin typeface="Monotype Corsiva" pitchFamily="66" charset="0"/>
              </a:rPr>
              <a:t>Isaiah</a:t>
            </a:r>
          </a:p>
          <a:p>
            <a:pPr algn="ctr"/>
            <a:endParaRPr lang="en-US" sz="6600" b="1" dirty="0">
              <a:solidFill>
                <a:srgbClr val="2A1B9D"/>
              </a:solidFill>
              <a:latin typeface="Monotype Corsiva" pitchFamily="66" charset="0"/>
            </a:endParaRPr>
          </a:p>
        </p:txBody>
      </p:sp>
    </p:spTree>
    <p:extLst>
      <p:ext uri="{BB962C8B-B14F-4D97-AF65-F5344CB8AC3E}">
        <p14:creationId xmlns:p14="http://schemas.microsoft.com/office/powerpoint/2010/main" val="37968322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FCFA-6CF3-9E04-C82C-99D122897214}"/>
              </a:ext>
            </a:extLst>
          </p:cNvPr>
          <p:cNvSpPr>
            <a:spLocks noGrp="1"/>
          </p:cNvSpPr>
          <p:nvPr>
            <p:ph type="title"/>
          </p:nvPr>
        </p:nvSpPr>
        <p:spPr>
          <a:xfrm>
            <a:off x="441664" y="152400"/>
            <a:ext cx="8260672" cy="1039427"/>
          </a:xfrm>
        </p:spPr>
        <p:txBody>
          <a:bodyPr/>
          <a:lstStyle/>
          <a:p>
            <a:r>
              <a:rPr lang="en-US" dirty="0"/>
              <a:t>3</a:t>
            </a:r>
            <a:r>
              <a:rPr lang="en-US" baseline="30000" dirty="0"/>
              <a:t>rd</a:t>
            </a:r>
            <a:r>
              <a:rPr lang="en-US" dirty="0"/>
              <a:t> Isaiah - Outline</a:t>
            </a:r>
          </a:p>
        </p:txBody>
      </p:sp>
      <p:sp>
        <p:nvSpPr>
          <p:cNvPr id="3" name="Content Placeholder 2">
            <a:extLst>
              <a:ext uri="{FF2B5EF4-FFF2-40B4-BE49-F238E27FC236}">
                <a16:creationId xmlns:a16="http://schemas.microsoft.com/office/drawing/2014/main" id="{A82FB832-FDB4-6EA2-5963-64BE632E72A6}"/>
              </a:ext>
            </a:extLst>
          </p:cNvPr>
          <p:cNvSpPr>
            <a:spLocks noGrp="1"/>
          </p:cNvSpPr>
          <p:nvPr>
            <p:ph idx="1"/>
          </p:nvPr>
        </p:nvSpPr>
        <p:spPr>
          <a:xfrm>
            <a:off x="404356" y="990600"/>
            <a:ext cx="8358643" cy="5562600"/>
          </a:xfrm>
        </p:spPr>
        <p:txBody>
          <a:bodyPr>
            <a:normAutofit/>
          </a:bodyPr>
          <a:lstStyle/>
          <a:p>
            <a:r>
              <a:rPr lang="en-US" dirty="0"/>
              <a:t>Isaiah 56-59: Isaiah calls on them to reform their worship and turn away from idols. He also returns to the prophetic call for ethical lives. Unlike 2</a:t>
            </a:r>
            <a:r>
              <a:rPr lang="en-US" baseline="30000" dirty="0"/>
              <a:t>nd</a:t>
            </a:r>
            <a:r>
              <a:rPr lang="en-US" dirty="0"/>
              <a:t> Isaiah, 3</a:t>
            </a:r>
            <a:r>
              <a:rPr lang="en-US" baseline="30000" dirty="0"/>
              <a:t>rd</a:t>
            </a:r>
            <a:r>
              <a:rPr lang="en-US" dirty="0"/>
              <a:t> Isaiah condemns Israel’s sinfulness repeatedly! He holds out hope that a righteous few will heed his warnings.</a:t>
            </a:r>
          </a:p>
          <a:p>
            <a:r>
              <a:rPr lang="en-US" dirty="0"/>
              <a:t>Isaiah 60-62: Reminiscent of 2nd Isaiah, he proclaims God’s promise to comfort Israel, restore it, and through them to draw all nations to worship God.</a:t>
            </a:r>
          </a:p>
          <a:p>
            <a:r>
              <a:rPr lang="en-US" dirty="0"/>
              <a:t>Isaiah 63-66: A recap of the entire prophetic book of Isaiah. God will bless his people and reject those nations that refuse to worship God. God reminds his people that the promise of a new creation is contingent upon their living according to God’s law.</a:t>
            </a:r>
          </a:p>
        </p:txBody>
      </p:sp>
    </p:spTree>
    <p:extLst>
      <p:ext uri="{BB962C8B-B14F-4D97-AF65-F5344CB8AC3E}">
        <p14:creationId xmlns:p14="http://schemas.microsoft.com/office/powerpoint/2010/main" val="3227895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AE3AB-560E-D99B-C641-ED4C20BCE1F4}"/>
              </a:ext>
            </a:extLst>
          </p:cNvPr>
          <p:cNvSpPr>
            <a:spLocks noGrp="1"/>
          </p:cNvSpPr>
          <p:nvPr>
            <p:ph type="title"/>
          </p:nvPr>
        </p:nvSpPr>
        <p:spPr>
          <a:xfrm>
            <a:off x="426128" y="457201"/>
            <a:ext cx="8260672" cy="990600"/>
          </a:xfrm>
        </p:spPr>
        <p:txBody>
          <a:bodyPr>
            <a:normAutofit fontScale="90000"/>
          </a:bodyPr>
          <a:lstStyle/>
          <a:p>
            <a:r>
              <a:rPr lang="en-US" dirty="0"/>
              <a:t>A Tale of three cities </a:t>
            </a:r>
            <a:br>
              <a:rPr lang="en-US" dirty="0"/>
            </a:br>
            <a:r>
              <a:rPr lang="en-US" dirty="0"/>
              <a:t>&amp; </a:t>
            </a:r>
            <a:br>
              <a:rPr lang="en-US" dirty="0"/>
            </a:br>
            <a:r>
              <a:rPr lang="en-US" dirty="0"/>
              <a:t>three </a:t>
            </a:r>
            <a:r>
              <a:rPr lang="en-US" dirty="0" err="1"/>
              <a:t>isaiah</a:t>
            </a:r>
            <a:r>
              <a:rPr lang="en-US" sz="3600" dirty="0" err="1"/>
              <a:t>s</a:t>
            </a:r>
            <a:r>
              <a:rPr lang="en-US" dirty="0"/>
              <a:t>!</a:t>
            </a:r>
          </a:p>
        </p:txBody>
      </p:sp>
      <p:sp>
        <p:nvSpPr>
          <p:cNvPr id="3" name="Content Placeholder 2">
            <a:extLst>
              <a:ext uri="{FF2B5EF4-FFF2-40B4-BE49-F238E27FC236}">
                <a16:creationId xmlns:a16="http://schemas.microsoft.com/office/drawing/2014/main" id="{71175170-D3BC-9A84-404F-FE616F46931D}"/>
              </a:ext>
            </a:extLst>
          </p:cNvPr>
          <p:cNvSpPr>
            <a:spLocks noGrp="1"/>
          </p:cNvSpPr>
          <p:nvPr>
            <p:ph idx="1"/>
          </p:nvPr>
        </p:nvSpPr>
        <p:spPr/>
        <p:txBody>
          <a:bodyPr/>
          <a:lstStyle/>
          <a:p>
            <a:r>
              <a:rPr lang="en-US" dirty="0"/>
              <a:t>Jerusalem – capital of Judah</a:t>
            </a:r>
          </a:p>
          <a:p>
            <a:r>
              <a:rPr lang="en-US" dirty="0" err="1"/>
              <a:t>Ninevah</a:t>
            </a:r>
            <a:r>
              <a:rPr lang="en-US" dirty="0"/>
              <a:t> – capital of Assyria</a:t>
            </a:r>
          </a:p>
          <a:p>
            <a:r>
              <a:rPr lang="en-US" dirty="0"/>
              <a:t>Babylon – capital of Babylonia</a:t>
            </a:r>
          </a:p>
          <a:p>
            <a:r>
              <a:rPr lang="en-US" dirty="0"/>
              <a:t>1</a:t>
            </a:r>
            <a:r>
              <a:rPr lang="en-US" baseline="30000" dirty="0"/>
              <a:t>st</a:t>
            </a:r>
            <a:r>
              <a:rPr lang="en-US" dirty="0"/>
              <a:t> Isaiah (1-39) </a:t>
            </a:r>
          </a:p>
          <a:p>
            <a:pPr lvl="1"/>
            <a:r>
              <a:rPr lang="en-US" dirty="0"/>
              <a:t>Active 742-700 BCE</a:t>
            </a:r>
          </a:p>
          <a:p>
            <a:r>
              <a:rPr lang="en-US" dirty="0"/>
              <a:t>2</a:t>
            </a:r>
            <a:r>
              <a:rPr lang="en-US" baseline="30000" dirty="0"/>
              <a:t>nd</a:t>
            </a:r>
            <a:r>
              <a:rPr lang="en-US" dirty="0"/>
              <a:t> Isaiah (40-55)</a:t>
            </a:r>
          </a:p>
          <a:p>
            <a:pPr lvl="1"/>
            <a:r>
              <a:rPr lang="en-US" dirty="0"/>
              <a:t>Active 550-540 BCE </a:t>
            </a:r>
          </a:p>
          <a:p>
            <a:r>
              <a:rPr lang="en-US" dirty="0"/>
              <a:t>3</a:t>
            </a:r>
            <a:r>
              <a:rPr lang="en-US" baseline="30000" dirty="0"/>
              <a:t>rd</a:t>
            </a:r>
            <a:r>
              <a:rPr lang="en-US" dirty="0"/>
              <a:t> Isaiah (56-66)</a:t>
            </a:r>
          </a:p>
          <a:p>
            <a:pPr lvl="1"/>
            <a:r>
              <a:rPr lang="en-US" dirty="0"/>
              <a:t>Active post exile 538 BCE - ?</a:t>
            </a:r>
          </a:p>
        </p:txBody>
      </p:sp>
    </p:spTree>
    <p:extLst>
      <p:ext uri="{BB962C8B-B14F-4D97-AF65-F5344CB8AC3E}">
        <p14:creationId xmlns:p14="http://schemas.microsoft.com/office/powerpoint/2010/main" val="15414606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301D6-20D2-7701-A672-957931461544}"/>
              </a:ext>
            </a:extLst>
          </p:cNvPr>
          <p:cNvSpPr>
            <a:spLocks noGrp="1"/>
          </p:cNvSpPr>
          <p:nvPr>
            <p:ph type="title"/>
          </p:nvPr>
        </p:nvSpPr>
        <p:spPr/>
        <p:txBody>
          <a:bodyPr>
            <a:normAutofit fontScale="90000"/>
          </a:bodyPr>
          <a:lstStyle/>
          <a:p>
            <a:r>
              <a:rPr lang="en-US"/>
              <a:t>1</a:t>
            </a:r>
            <a:r>
              <a:rPr lang="en-US" baseline="30000"/>
              <a:t>st</a:t>
            </a:r>
            <a:r>
              <a:rPr lang="en-US"/>
              <a:t> Isaiah (1-39) Active 742 – 700 BCE</a:t>
            </a:r>
          </a:p>
        </p:txBody>
      </p:sp>
      <p:sp>
        <p:nvSpPr>
          <p:cNvPr id="3" name="Content Placeholder 2">
            <a:extLst>
              <a:ext uri="{FF2B5EF4-FFF2-40B4-BE49-F238E27FC236}">
                <a16:creationId xmlns:a16="http://schemas.microsoft.com/office/drawing/2014/main" id="{97BB5D0B-A7A2-B717-6A11-66A2114F492A}"/>
              </a:ext>
            </a:extLst>
          </p:cNvPr>
          <p:cNvSpPr>
            <a:spLocks noGrp="1"/>
          </p:cNvSpPr>
          <p:nvPr>
            <p:ph idx="1"/>
          </p:nvPr>
        </p:nvSpPr>
        <p:spPr/>
        <p:txBody>
          <a:bodyPr/>
          <a:lstStyle/>
          <a:p>
            <a:pPr lvl="1"/>
            <a:r>
              <a:rPr lang="en-US"/>
              <a:t>“Isaiah of Jerusalem”</a:t>
            </a:r>
          </a:p>
          <a:p>
            <a:pPr lvl="1"/>
            <a:r>
              <a:rPr lang="en-US"/>
              <a:t>Contemporary of Amos and Hosea</a:t>
            </a:r>
          </a:p>
          <a:p>
            <a:pPr lvl="1"/>
            <a:r>
              <a:rPr lang="en-US"/>
              <a:t>Deeply involved in the political life of Judah</a:t>
            </a:r>
          </a:p>
          <a:p>
            <a:pPr lvl="1"/>
            <a:r>
              <a:rPr lang="en-US"/>
              <a:t>Two crises play a central role in his oracles:</a:t>
            </a:r>
          </a:p>
          <a:p>
            <a:pPr lvl="2"/>
            <a:r>
              <a:rPr lang="en-US"/>
              <a:t>War against Israel and Damascus – 734 BCE</a:t>
            </a:r>
          </a:p>
          <a:p>
            <a:pPr lvl="2"/>
            <a:r>
              <a:rPr lang="en-US"/>
              <a:t>Assyria’s invasion in 701 BCE</a:t>
            </a:r>
          </a:p>
          <a:p>
            <a:pPr lvl="1"/>
            <a:r>
              <a:rPr lang="en-US"/>
              <a:t>Jerusalem won’t fall. Why?</a:t>
            </a:r>
          </a:p>
          <a:p>
            <a:pPr lvl="2"/>
            <a:r>
              <a:rPr lang="en-US"/>
              <a:t>People were convinced Yahweh loved Jerusalem and its temple so much that it could never fall – Isaiah’s proclamation to trust solely in the God of Zion seemed to support this!</a:t>
            </a:r>
          </a:p>
          <a:p>
            <a:pPr lvl="2"/>
            <a:r>
              <a:rPr lang="en-US"/>
              <a:t>Isaiah warned against this false sense of security and focused on God’s demand that justice be done, and foreign alliances be avoided.</a:t>
            </a:r>
          </a:p>
          <a:p>
            <a:pPr lvl="1"/>
            <a:endParaRPr lang="en-US"/>
          </a:p>
        </p:txBody>
      </p:sp>
    </p:spTree>
    <p:extLst>
      <p:ext uri="{BB962C8B-B14F-4D97-AF65-F5344CB8AC3E}">
        <p14:creationId xmlns:p14="http://schemas.microsoft.com/office/powerpoint/2010/main" val="12444256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093F0-281B-0957-E5A9-95274C7F8B63}"/>
              </a:ext>
            </a:extLst>
          </p:cNvPr>
          <p:cNvSpPr>
            <a:spLocks noGrp="1"/>
          </p:cNvSpPr>
          <p:nvPr>
            <p:ph type="title"/>
          </p:nvPr>
        </p:nvSpPr>
        <p:spPr/>
        <p:txBody>
          <a:bodyPr/>
          <a:lstStyle/>
          <a:p>
            <a:r>
              <a:rPr lang="en-US"/>
              <a:t>1</a:t>
            </a:r>
            <a:r>
              <a:rPr lang="en-US" baseline="30000"/>
              <a:t>st</a:t>
            </a:r>
            <a:r>
              <a:rPr lang="en-US"/>
              <a:t> Isaiah - Introduction</a:t>
            </a:r>
          </a:p>
        </p:txBody>
      </p:sp>
      <p:sp>
        <p:nvSpPr>
          <p:cNvPr id="3" name="Content Placeholder 2">
            <a:extLst>
              <a:ext uri="{FF2B5EF4-FFF2-40B4-BE49-F238E27FC236}">
                <a16:creationId xmlns:a16="http://schemas.microsoft.com/office/drawing/2014/main" id="{C79BC046-6952-C927-7674-91663A9ED2D1}"/>
              </a:ext>
            </a:extLst>
          </p:cNvPr>
          <p:cNvSpPr>
            <a:spLocks noGrp="1"/>
          </p:cNvSpPr>
          <p:nvPr>
            <p:ph idx="1"/>
          </p:nvPr>
        </p:nvSpPr>
        <p:spPr/>
        <p:txBody>
          <a:bodyPr>
            <a:normAutofit fontScale="92500"/>
          </a:bodyPr>
          <a:lstStyle/>
          <a:p>
            <a:r>
              <a:rPr lang="en-US"/>
              <a:t>Isaiah emphasized that God is holy and since God chooses to dwell with his people, they should imitate God by living justly.</a:t>
            </a:r>
          </a:p>
          <a:p>
            <a:r>
              <a:rPr lang="en-US"/>
              <a:t>Isaiah railed against the rich and powerful for their unjust treatment of the poor.</a:t>
            </a:r>
          </a:p>
          <a:p>
            <a:r>
              <a:rPr lang="en-US"/>
              <a:t>Isaiah announced God’s judgement against his people, and predicted their downfall, but held out hope that God would save a remnant who would live the way God wants God’s chosen people to live, under a king who will obey Yahweh, unlike Ahaz.</a:t>
            </a:r>
          </a:p>
          <a:p>
            <a:r>
              <a:rPr lang="en-US"/>
              <a:t>Focus is on the David Covenant, rather than the Sinai Covenant. </a:t>
            </a:r>
          </a:p>
          <a:p>
            <a:endParaRPr lang="en-US"/>
          </a:p>
        </p:txBody>
      </p:sp>
    </p:spTree>
    <p:extLst>
      <p:ext uri="{BB962C8B-B14F-4D97-AF65-F5344CB8AC3E}">
        <p14:creationId xmlns:p14="http://schemas.microsoft.com/office/powerpoint/2010/main" val="2896319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093F0-281B-0957-E5A9-95274C7F8B63}"/>
              </a:ext>
            </a:extLst>
          </p:cNvPr>
          <p:cNvSpPr>
            <a:spLocks noGrp="1"/>
          </p:cNvSpPr>
          <p:nvPr>
            <p:ph type="title"/>
          </p:nvPr>
        </p:nvSpPr>
        <p:spPr/>
        <p:txBody>
          <a:bodyPr/>
          <a:lstStyle/>
          <a:p>
            <a:r>
              <a:rPr lang="en-US"/>
              <a:t>1</a:t>
            </a:r>
            <a:r>
              <a:rPr lang="en-US" baseline="30000"/>
              <a:t>st</a:t>
            </a:r>
            <a:r>
              <a:rPr lang="en-US"/>
              <a:t> Isaiah - Outline</a:t>
            </a:r>
          </a:p>
        </p:txBody>
      </p:sp>
      <p:sp>
        <p:nvSpPr>
          <p:cNvPr id="3" name="Content Placeholder 2">
            <a:extLst>
              <a:ext uri="{FF2B5EF4-FFF2-40B4-BE49-F238E27FC236}">
                <a16:creationId xmlns:a16="http://schemas.microsoft.com/office/drawing/2014/main" id="{C79BC046-6952-C927-7674-91663A9ED2D1}"/>
              </a:ext>
            </a:extLst>
          </p:cNvPr>
          <p:cNvSpPr>
            <a:spLocks noGrp="1"/>
          </p:cNvSpPr>
          <p:nvPr>
            <p:ph idx="1"/>
          </p:nvPr>
        </p:nvSpPr>
        <p:spPr/>
        <p:txBody>
          <a:bodyPr>
            <a:normAutofit lnSpcReduction="10000"/>
          </a:bodyPr>
          <a:lstStyle/>
          <a:p>
            <a:r>
              <a:rPr lang="en-US"/>
              <a:t>Isaiah 1-12: Prophecies aimed at Judah prior to Israel going into exile. </a:t>
            </a:r>
          </a:p>
          <a:p>
            <a:r>
              <a:rPr lang="en-US"/>
              <a:t>Isaiah 13-23: Prophecies against foreign nations</a:t>
            </a:r>
          </a:p>
          <a:p>
            <a:r>
              <a:rPr lang="en-US"/>
              <a:t>Isaiah 24-27: “Little Apocalypse” of Isaiah, probably added much later</a:t>
            </a:r>
          </a:p>
          <a:p>
            <a:r>
              <a:rPr lang="en-US"/>
              <a:t>Isaiah 28-33: Judgement messages against Judah during the time of Hezekiah</a:t>
            </a:r>
          </a:p>
          <a:p>
            <a:r>
              <a:rPr lang="en-US"/>
              <a:t>Isaiah 34-35: Vision of Jerusalem, probably added later</a:t>
            </a:r>
          </a:p>
          <a:p>
            <a:r>
              <a:rPr lang="en-US"/>
              <a:t>Isaiah 36-39: Stories of Isaiah’s later life, some of which matches 2Kings 18-20</a:t>
            </a:r>
          </a:p>
          <a:p>
            <a:endParaRPr lang="en-US"/>
          </a:p>
        </p:txBody>
      </p:sp>
    </p:spTree>
    <p:extLst>
      <p:ext uri="{BB962C8B-B14F-4D97-AF65-F5344CB8AC3E}">
        <p14:creationId xmlns:p14="http://schemas.microsoft.com/office/powerpoint/2010/main" val="4043449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03A46-709F-F7F1-25CE-AAA9D0F686EF}"/>
              </a:ext>
            </a:extLst>
          </p:cNvPr>
          <p:cNvSpPr>
            <a:spLocks noGrp="1"/>
          </p:cNvSpPr>
          <p:nvPr>
            <p:ph type="title"/>
          </p:nvPr>
        </p:nvSpPr>
        <p:spPr/>
        <p:txBody>
          <a:bodyPr/>
          <a:lstStyle/>
          <a:p>
            <a:r>
              <a:rPr lang="en-US"/>
              <a:t>2</a:t>
            </a:r>
            <a:r>
              <a:rPr lang="en-US" baseline="30000"/>
              <a:t>nd</a:t>
            </a:r>
            <a:r>
              <a:rPr lang="en-US"/>
              <a:t> Isaiah – Active 550-540BCE</a:t>
            </a:r>
          </a:p>
        </p:txBody>
      </p:sp>
      <p:sp>
        <p:nvSpPr>
          <p:cNvPr id="3" name="Content Placeholder 2">
            <a:extLst>
              <a:ext uri="{FF2B5EF4-FFF2-40B4-BE49-F238E27FC236}">
                <a16:creationId xmlns:a16="http://schemas.microsoft.com/office/drawing/2014/main" id="{C0761DC7-D50E-2B43-3B24-3CB0B4682070}"/>
              </a:ext>
            </a:extLst>
          </p:cNvPr>
          <p:cNvSpPr>
            <a:spLocks noGrp="1"/>
          </p:cNvSpPr>
          <p:nvPr>
            <p:ph idx="1"/>
          </p:nvPr>
        </p:nvSpPr>
        <p:spPr/>
        <p:txBody>
          <a:bodyPr>
            <a:normAutofit lnSpcReduction="10000"/>
          </a:bodyPr>
          <a:lstStyle/>
          <a:p>
            <a:r>
              <a:rPr lang="en-US" dirty="0"/>
              <a:t>The image in the following slide of the Ishtar Gates of Babylon set the stage for the message of 2</a:t>
            </a:r>
            <a:r>
              <a:rPr lang="en-US" baseline="30000" dirty="0"/>
              <a:t>nd</a:t>
            </a:r>
            <a:r>
              <a:rPr lang="en-US" dirty="0"/>
              <a:t> Isaiah.</a:t>
            </a:r>
          </a:p>
          <a:p>
            <a:r>
              <a:rPr lang="en-US" dirty="0"/>
              <a:t>Unlike 1</a:t>
            </a:r>
            <a:r>
              <a:rPr lang="en-US" baseline="30000" dirty="0"/>
              <a:t>st</a:t>
            </a:r>
            <a:r>
              <a:rPr lang="en-US" dirty="0"/>
              <a:t> Isaiah, who worked in Jerusalem during the 8</a:t>
            </a:r>
            <a:r>
              <a:rPr lang="en-US" baseline="30000" dirty="0"/>
              <a:t>th</a:t>
            </a:r>
            <a:r>
              <a:rPr lang="en-US" dirty="0"/>
              <a:t> century, 2</a:t>
            </a:r>
            <a:r>
              <a:rPr lang="en-US" baseline="30000" dirty="0"/>
              <a:t>nd</a:t>
            </a:r>
            <a:r>
              <a:rPr lang="en-US" dirty="0"/>
              <a:t> Isaiah did his work in Babylon in the mid 6</a:t>
            </a:r>
            <a:r>
              <a:rPr lang="en-US" baseline="30000" dirty="0"/>
              <a:t>th</a:t>
            </a:r>
            <a:r>
              <a:rPr lang="en-US" dirty="0"/>
              <a:t> century.</a:t>
            </a:r>
          </a:p>
          <a:p>
            <a:r>
              <a:rPr lang="en-US"/>
              <a:t>He offers a radical vision of a Persian messiah named Cyrus who will allow God’s covenant people to return home to Jerusalem.</a:t>
            </a:r>
          </a:p>
          <a:p>
            <a:r>
              <a:rPr lang="en-US" dirty="0"/>
              <a:t>God will lead them out the same Ishtar Gates that they straggled through as exiles almost 50 years earlier!</a:t>
            </a:r>
          </a:p>
        </p:txBody>
      </p:sp>
    </p:spTree>
    <p:extLst>
      <p:ext uri="{BB962C8B-B14F-4D97-AF65-F5344CB8AC3E}">
        <p14:creationId xmlns:p14="http://schemas.microsoft.com/office/powerpoint/2010/main" val="950516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G_690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26121" cy="6858000"/>
          </a:xfrm>
          <a:prstGeom prst="rect">
            <a:avLst/>
          </a:prstGeom>
        </p:spPr>
      </p:pic>
    </p:spTree>
    <p:extLst>
      <p:ext uri="{BB962C8B-B14F-4D97-AF65-F5344CB8AC3E}">
        <p14:creationId xmlns:p14="http://schemas.microsoft.com/office/powerpoint/2010/main" val="22641953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C2B0F-736B-3284-2694-44D77F9712EF}"/>
              </a:ext>
            </a:extLst>
          </p:cNvPr>
          <p:cNvSpPr>
            <a:spLocks noGrp="1"/>
          </p:cNvSpPr>
          <p:nvPr>
            <p:ph type="title"/>
          </p:nvPr>
        </p:nvSpPr>
        <p:spPr/>
        <p:txBody>
          <a:bodyPr/>
          <a:lstStyle/>
          <a:p>
            <a:r>
              <a:rPr lang="en-US"/>
              <a:t>2</a:t>
            </a:r>
            <a:r>
              <a:rPr lang="en-US" baseline="30000"/>
              <a:t>nd</a:t>
            </a:r>
            <a:r>
              <a:rPr lang="en-US"/>
              <a:t> Isaiah - Outline</a:t>
            </a:r>
          </a:p>
        </p:txBody>
      </p:sp>
      <p:sp>
        <p:nvSpPr>
          <p:cNvPr id="3" name="Content Placeholder 2">
            <a:extLst>
              <a:ext uri="{FF2B5EF4-FFF2-40B4-BE49-F238E27FC236}">
                <a16:creationId xmlns:a16="http://schemas.microsoft.com/office/drawing/2014/main" id="{2EF243F5-FB7C-0FCC-22E0-08E1A03C0949}"/>
              </a:ext>
            </a:extLst>
          </p:cNvPr>
          <p:cNvSpPr>
            <a:spLocks noGrp="1"/>
          </p:cNvSpPr>
          <p:nvPr>
            <p:ph idx="1"/>
          </p:nvPr>
        </p:nvSpPr>
        <p:spPr/>
        <p:txBody>
          <a:bodyPr/>
          <a:lstStyle/>
          <a:p>
            <a:r>
              <a:rPr lang="en-US"/>
              <a:t>Isaiah 40: Wonderful news is proclaimed. God is coming to free his people and bring them home.</a:t>
            </a:r>
          </a:p>
          <a:p>
            <a:r>
              <a:rPr lang="en-US"/>
              <a:t>Isaiah 41-48: God remains faithful to his covenant people, and will bring them home through a new Exodus.</a:t>
            </a:r>
          </a:p>
          <a:p>
            <a:r>
              <a:rPr lang="en-US"/>
              <a:t>Isaiah 49-55: God calls his people to become what they were created to be – a light to the nations. They should listen to God’s teachings and practice them in their lives.</a:t>
            </a:r>
          </a:p>
        </p:txBody>
      </p:sp>
    </p:spTree>
    <p:extLst>
      <p:ext uri="{BB962C8B-B14F-4D97-AF65-F5344CB8AC3E}">
        <p14:creationId xmlns:p14="http://schemas.microsoft.com/office/powerpoint/2010/main" val="19518861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AA7D-2818-C7E6-FF0B-C9A0353DB837}"/>
              </a:ext>
            </a:extLst>
          </p:cNvPr>
          <p:cNvSpPr>
            <a:spLocks noGrp="1"/>
          </p:cNvSpPr>
          <p:nvPr>
            <p:ph type="title"/>
          </p:nvPr>
        </p:nvSpPr>
        <p:spPr/>
        <p:txBody>
          <a:bodyPr/>
          <a:lstStyle/>
          <a:p>
            <a:r>
              <a:rPr lang="en-US"/>
              <a:t>3</a:t>
            </a:r>
            <a:r>
              <a:rPr lang="en-US" baseline="30000"/>
              <a:t>rd</a:t>
            </a:r>
            <a:r>
              <a:rPr lang="en-US"/>
              <a:t> Isaiah – Active 538 – 500?BCE</a:t>
            </a:r>
          </a:p>
        </p:txBody>
      </p:sp>
      <p:sp>
        <p:nvSpPr>
          <p:cNvPr id="3" name="Content Placeholder 2">
            <a:extLst>
              <a:ext uri="{FF2B5EF4-FFF2-40B4-BE49-F238E27FC236}">
                <a16:creationId xmlns:a16="http://schemas.microsoft.com/office/drawing/2014/main" id="{F0C0C71D-B769-7432-3FD3-C68BC70A3828}"/>
              </a:ext>
            </a:extLst>
          </p:cNvPr>
          <p:cNvSpPr>
            <a:spLocks noGrp="1"/>
          </p:cNvSpPr>
          <p:nvPr>
            <p:ph idx="1"/>
          </p:nvPr>
        </p:nvSpPr>
        <p:spPr/>
        <p:txBody>
          <a:bodyPr>
            <a:normAutofit lnSpcReduction="10000"/>
          </a:bodyPr>
          <a:lstStyle/>
          <a:p>
            <a:r>
              <a:rPr lang="en-US" dirty="0"/>
              <a:t>These chapters (56-66) are set once again back in Jerusalem. Cyrus the Persian now rules Babylon, and has set them free.</a:t>
            </a:r>
          </a:p>
          <a:p>
            <a:r>
              <a:rPr lang="en-US" dirty="0"/>
              <a:t>They are busy trying to figure out how to live as free people once again but are opposed by those who had remained behind 50 years ago.</a:t>
            </a:r>
          </a:p>
          <a:p>
            <a:r>
              <a:rPr lang="en-US" dirty="0"/>
              <a:t>Should they rebuild the temple, and reinstate all of its sacrifices, or is synagogue worship adequate?</a:t>
            </a:r>
          </a:p>
          <a:p>
            <a:r>
              <a:rPr lang="en-US" dirty="0"/>
              <a:t>Should we try to have a Davidic King again?</a:t>
            </a:r>
          </a:p>
          <a:p>
            <a:r>
              <a:rPr lang="en-US" dirty="0"/>
              <a:t>What role if any should the Torah play in our public and private lives?</a:t>
            </a:r>
          </a:p>
        </p:txBody>
      </p:sp>
    </p:spTree>
    <p:extLst>
      <p:ext uri="{BB962C8B-B14F-4D97-AF65-F5344CB8AC3E}">
        <p14:creationId xmlns:p14="http://schemas.microsoft.com/office/powerpoint/2010/main" val="1765048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1121</TotalTime>
  <Words>960</Words>
  <Application>Microsoft Macintosh PowerPoint</Application>
  <PresentationFormat>On-screen Show (4:3)</PresentationFormat>
  <Paragraphs>66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 Antiqua</vt:lpstr>
      <vt:lpstr>Calibri</vt:lpstr>
      <vt:lpstr>Century Gothic</vt:lpstr>
      <vt:lpstr>Monotype Corsiva</vt:lpstr>
      <vt:lpstr>Apothecary</vt:lpstr>
      <vt:lpstr>PowerPoint Presentation</vt:lpstr>
      <vt:lpstr>A Tale of three cities  &amp;  three isaiahs!</vt:lpstr>
      <vt:lpstr>1st Isaiah (1-39) Active 742 – 700 BCE</vt:lpstr>
      <vt:lpstr>1st Isaiah - Introduction</vt:lpstr>
      <vt:lpstr>1st Isaiah - Outline</vt:lpstr>
      <vt:lpstr>2nd Isaiah – Active 550-540BCE</vt:lpstr>
      <vt:lpstr>PowerPoint Presentation</vt:lpstr>
      <vt:lpstr>2nd Isaiah - Outline</vt:lpstr>
      <vt:lpstr>3rd Isaiah – Active 538 – 500?BCE</vt:lpstr>
      <vt:lpstr>3rd Isaiah - Outline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Isaiah 55</dc:title>
  <dc:creator>Tunseth, Scott</dc:creator>
  <cp:lastModifiedBy>Nik Ramlow</cp:lastModifiedBy>
  <cp:revision>88</cp:revision>
  <dcterms:created xsi:type="dcterms:W3CDTF">2011-03-18T18:04:49Z</dcterms:created>
  <dcterms:modified xsi:type="dcterms:W3CDTF">2025-08-05T01:21:05Z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b85287-d2c0-4558-8198-92aed361777e_Enabled">
    <vt:lpwstr>true</vt:lpwstr>
  </property>
  <property fmtid="{D5CDD505-2E9C-101B-9397-08002B2CF9AE}" pid="3" name="MSIP_Label_52b85287-d2c0-4558-8198-92aed361777e_SetDate">
    <vt:lpwstr>2025-08-05T01:21:05Z</vt:lpwstr>
  </property>
  <property fmtid="{D5CDD505-2E9C-101B-9397-08002B2CF9AE}" pid="4" name="MSIP_Label_52b85287-d2c0-4558-8198-92aed361777e_Method">
    <vt:lpwstr>Standard</vt:lpwstr>
  </property>
  <property fmtid="{D5CDD505-2E9C-101B-9397-08002B2CF9AE}" pid="5" name="MSIP_Label_52b85287-d2c0-4558-8198-92aed361777e_Name">
    <vt:lpwstr>Internal Use</vt:lpwstr>
  </property>
  <property fmtid="{D5CDD505-2E9C-101B-9397-08002B2CF9AE}" pid="6" name="MSIP_Label_52b85287-d2c0-4558-8198-92aed361777e_SiteId">
    <vt:lpwstr>7051e007-e244-4920-b801-febf10f818b9</vt:lpwstr>
  </property>
  <property fmtid="{D5CDD505-2E9C-101B-9397-08002B2CF9AE}" pid="7" name="MSIP_Label_52b85287-d2c0-4558-8198-92aed361777e_ActionId">
    <vt:lpwstr>9b920fd9-e1bf-4c74-81bc-9b3ddc2b07d8</vt:lpwstr>
  </property>
  <property fmtid="{D5CDD505-2E9C-101B-9397-08002B2CF9AE}" pid="8" name="MSIP_Label_52b85287-d2c0-4558-8198-92aed361777e_ContentBits">
    <vt:lpwstr>0</vt:lpwstr>
  </property>
  <property fmtid="{D5CDD505-2E9C-101B-9397-08002B2CF9AE}" pid="9" name="MSIP_Label_52b85287-d2c0-4558-8198-92aed361777e_Tag">
    <vt:lpwstr>50, 3, 0, 1</vt:lpwstr>
  </property>
</Properties>
</file>