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739" r:id="rId6"/>
    <p:sldId id="740" r:id="rId7"/>
    <p:sldId id="752" r:id="rId8"/>
    <p:sldId id="742" r:id="rId9"/>
    <p:sldId id="756" r:id="rId10"/>
    <p:sldId id="408" r:id="rId11"/>
    <p:sldId id="753" r:id="rId12"/>
    <p:sldId id="759" r:id="rId13"/>
    <p:sldId id="761" r:id="rId14"/>
    <p:sldId id="765" r:id="rId15"/>
    <p:sldId id="766" r:id="rId16"/>
    <p:sldId id="762" r:id="rId17"/>
    <p:sldId id="760" r:id="rId18"/>
    <p:sldId id="326" r:id="rId19"/>
    <p:sldId id="336" r:id="rId20"/>
    <p:sldId id="422" r:id="rId21"/>
    <p:sldId id="410" r:id="rId22"/>
    <p:sldId id="764" r:id="rId23"/>
    <p:sldId id="426" r:id="rId24"/>
    <p:sldId id="33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27" d="100"/>
          <a:sy n="127" d="100"/>
        </p:scale>
        <p:origin x="4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C3E1314F-EDE7-4979-81E3-C3C1E2C252D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1F6750E-BAAE-4295-9BD9-F6D1EB116933}">
      <dgm:prSet/>
      <dgm:spPr/>
      <dgm:t>
        <a:bodyPr/>
        <a:lstStyle/>
        <a:p>
          <a:r>
            <a:rPr lang="en-US" dirty="0"/>
            <a:t>What are the major challenges you are facing? </a:t>
          </a:r>
        </a:p>
      </dgm:t>
    </dgm:pt>
    <dgm:pt modelId="{0E8F4143-385D-405F-9E89-385F6CC0B808}" type="parTrans" cxnId="{8C9DC975-7326-4B83-AFE6-596E4003F778}">
      <dgm:prSet/>
      <dgm:spPr/>
      <dgm:t>
        <a:bodyPr/>
        <a:lstStyle/>
        <a:p>
          <a:endParaRPr lang="en-US"/>
        </a:p>
      </dgm:t>
    </dgm:pt>
    <dgm:pt modelId="{2890BAF5-D3C0-460B-8507-987B7ECED1E0}" type="sibTrans" cxnId="{8C9DC975-7326-4B83-AFE6-596E4003F778}">
      <dgm:prSet/>
      <dgm:spPr/>
      <dgm:t>
        <a:bodyPr/>
        <a:lstStyle/>
        <a:p>
          <a:endParaRPr lang="en-US"/>
        </a:p>
      </dgm:t>
    </dgm:pt>
    <dgm:pt modelId="{08ED49DA-AF25-4899-B4BE-D330A804E237}">
      <dgm:prSet/>
      <dgm:spPr/>
      <dgm:t>
        <a:bodyPr/>
        <a:lstStyle/>
        <a:p>
          <a:r>
            <a:rPr lang="en-US" dirty="0"/>
            <a:t>What are the bright spots of your ministry? </a:t>
          </a:r>
        </a:p>
      </dgm:t>
    </dgm:pt>
    <dgm:pt modelId="{73C35CAA-8052-4999-9EFA-C45CC70C776B}" type="parTrans" cxnId="{3E191BD3-9BF2-4852-9B7D-9D8911BC4765}">
      <dgm:prSet/>
      <dgm:spPr/>
      <dgm:t>
        <a:bodyPr/>
        <a:lstStyle/>
        <a:p>
          <a:endParaRPr lang="en-US"/>
        </a:p>
      </dgm:t>
    </dgm:pt>
    <dgm:pt modelId="{EFD60D10-5A1D-4D03-BD16-7E02DAB5B026}" type="sibTrans" cxnId="{3E191BD3-9BF2-4852-9B7D-9D8911BC4765}">
      <dgm:prSet/>
      <dgm:spPr/>
      <dgm:t>
        <a:bodyPr/>
        <a:lstStyle/>
        <a:p>
          <a:endParaRPr lang="en-US"/>
        </a:p>
      </dgm:t>
    </dgm:pt>
    <dgm:pt modelId="{1D07CEA7-EE5E-4D8F-B660-833F24FA90A4}">
      <dgm:prSet/>
      <dgm:spPr/>
      <dgm:t>
        <a:bodyPr/>
        <a:lstStyle/>
        <a:p>
          <a:r>
            <a:rPr lang="en-US" dirty="0"/>
            <a:t>What are your hopes for the future? </a:t>
          </a:r>
        </a:p>
      </dgm:t>
    </dgm:pt>
    <dgm:pt modelId="{38DE9E35-3BB0-4075-8180-CECF53F2DAF0}" type="parTrans" cxnId="{786A3C4A-2359-44EC-9FAD-840282ABFC39}">
      <dgm:prSet/>
      <dgm:spPr/>
      <dgm:t>
        <a:bodyPr/>
        <a:lstStyle/>
        <a:p>
          <a:endParaRPr lang="en-US"/>
        </a:p>
      </dgm:t>
    </dgm:pt>
    <dgm:pt modelId="{4B9B5FB3-ABFD-4963-BBA3-C46B65887AB5}" type="sibTrans" cxnId="{786A3C4A-2359-44EC-9FAD-840282ABFC39}">
      <dgm:prSet/>
      <dgm:spPr/>
      <dgm:t>
        <a:bodyPr/>
        <a:lstStyle/>
        <a:p>
          <a:endParaRPr lang="en-US"/>
        </a:p>
      </dgm:t>
    </dgm:pt>
    <dgm:pt modelId="{13EAAE33-692D-43A9-97CB-2A68D992C650}" type="pres">
      <dgm:prSet presAssocID="{C3E1314F-EDE7-4979-81E3-C3C1E2C252DF}" presName="linear" presStyleCnt="0">
        <dgm:presLayoutVars>
          <dgm:animLvl val="lvl"/>
          <dgm:resizeHandles val="exact"/>
        </dgm:presLayoutVars>
      </dgm:prSet>
      <dgm:spPr/>
    </dgm:pt>
    <dgm:pt modelId="{74970EF3-590C-4C29-98D8-CD3D1D9462B2}" type="pres">
      <dgm:prSet presAssocID="{F1F6750E-BAAE-4295-9BD9-F6D1EB116933}" presName="parentText" presStyleLbl="node1" presStyleIdx="0" presStyleCnt="3">
        <dgm:presLayoutVars>
          <dgm:chMax val="0"/>
          <dgm:bulletEnabled val="1"/>
        </dgm:presLayoutVars>
      </dgm:prSet>
      <dgm:spPr/>
    </dgm:pt>
    <dgm:pt modelId="{46819381-EE17-4027-8BF1-3082B1BDB1F0}" type="pres">
      <dgm:prSet presAssocID="{2890BAF5-D3C0-460B-8507-987B7ECED1E0}" presName="spacer" presStyleCnt="0"/>
      <dgm:spPr/>
    </dgm:pt>
    <dgm:pt modelId="{076DBD51-D6C7-4835-B057-B324D77B1B6E}" type="pres">
      <dgm:prSet presAssocID="{08ED49DA-AF25-4899-B4BE-D330A804E237}" presName="parentText" presStyleLbl="node1" presStyleIdx="1" presStyleCnt="3">
        <dgm:presLayoutVars>
          <dgm:chMax val="0"/>
          <dgm:bulletEnabled val="1"/>
        </dgm:presLayoutVars>
      </dgm:prSet>
      <dgm:spPr/>
    </dgm:pt>
    <dgm:pt modelId="{C5E9A61E-8F84-4180-8882-6DDC57DF70A0}" type="pres">
      <dgm:prSet presAssocID="{EFD60D10-5A1D-4D03-BD16-7E02DAB5B026}" presName="spacer" presStyleCnt="0"/>
      <dgm:spPr/>
    </dgm:pt>
    <dgm:pt modelId="{BACEFD90-AAE7-4B8E-A327-CFFAB9BF2B80}" type="pres">
      <dgm:prSet presAssocID="{1D07CEA7-EE5E-4D8F-B660-833F24FA90A4}" presName="parentText" presStyleLbl="node1" presStyleIdx="2" presStyleCnt="3">
        <dgm:presLayoutVars>
          <dgm:chMax val="0"/>
          <dgm:bulletEnabled val="1"/>
        </dgm:presLayoutVars>
      </dgm:prSet>
      <dgm:spPr/>
    </dgm:pt>
  </dgm:ptLst>
  <dgm:cxnLst>
    <dgm:cxn modelId="{2B5C1239-5860-4AC0-AE1E-A3D5C2D8CB94}" type="presOf" srcId="{08ED49DA-AF25-4899-B4BE-D330A804E237}" destId="{076DBD51-D6C7-4835-B057-B324D77B1B6E}" srcOrd="0" destOrd="0" presId="urn:microsoft.com/office/officeart/2005/8/layout/vList2"/>
    <dgm:cxn modelId="{11B6983A-3472-4DED-9210-FCC42B6CD4F8}" type="presOf" srcId="{1D07CEA7-EE5E-4D8F-B660-833F24FA90A4}" destId="{BACEFD90-AAE7-4B8E-A327-CFFAB9BF2B80}" srcOrd="0" destOrd="0" presId="urn:microsoft.com/office/officeart/2005/8/layout/vList2"/>
    <dgm:cxn modelId="{3954BE3C-E5A7-4DDB-B232-EF880F9645CC}" type="presOf" srcId="{F1F6750E-BAAE-4295-9BD9-F6D1EB116933}" destId="{74970EF3-590C-4C29-98D8-CD3D1D9462B2}" srcOrd="0" destOrd="0" presId="urn:microsoft.com/office/officeart/2005/8/layout/vList2"/>
    <dgm:cxn modelId="{786A3C4A-2359-44EC-9FAD-840282ABFC39}" srcId="{C3E1314F-EDE7-4979-81E3-C3C1E2C252DF}" destId="{1D07CEA7-EE5E-4D8F-B660-833F24FA90A4}" srcOrd="2" destOrd="0" parTransId="{38DE9E35-3BB0-4075-8180-CECF53F2DAF0}" sibTransId="{4B9B5FB3-ABFD-4963-BBA3-C46B65887AB5}"/>
    <dgm:cxn modelId="{D5155A6C-D536-4A26-BDC3-1A7ECC42A046}" type="presOf" srcId="{C3E1314F-EDE7-4979-81E3-C3C1E2C252DF}" destId="{13EAAE33-692D-43A9-97CB-2A68D992C650}" srcOrd="0" destOrd="0" presId="urn:microsoft.com/office/officeart/2005/8/layout/vList2"/>
    <dgm:cxn modelId="{8C9DC975-7326-4B83-AFE6-596E4003F778}" srcId="{C3E1314F-EDE7-4979-81E3-C3C1E2C252DF}" destId="{F1F6750E-BAAE-4295-9BD9-F6D1EB116933}" srcOrd="0" destOrd="0" parTransId="{0E8F4143-385D-405F-9E89-385F6CC0B808}" sibTransId="{2890BAF5-D3C0-460B-8507-987B7ECED1E0}"/>
    <dgm:cxn modelId="{3E191BD3-9BF2-4852-9B7D-9D8911BC4765}" srcId="{C3E1314F-EDE7-4979-81E3-C3C1E2C252DF}" destId="{08ED49DA-AF25-4899-B4BE-D330A804E237}" srcOrd="1" destOrd="0" parTransId="{73C35CAA-8052-4999-9EFA-C45CC70C776B}" sibTransId="{EFD60D10-5A1D-4D03-BD16-7E02DAB5B026}"/>
    <dgm:cxn modelId="{00EFCF8E-D4CB-4CBF-ACD6-4735C45BF1C2}" type="presParOf" srcId="{13EAAE33-692D-43A9-97CB-2A68D992C650}" destId="{74970EF3-590C-4C29-98D8-CD3D1D9462B2}" srcOrd="0" destOrd="0" presId="urn:microsoft.com/office/officeart/2005/8/layout/vList2"/>
    <dgm:cxn modelId="{9D1B1CD0-43F3-4A48-8C28-42D2294A6459}" type="presParOf" srcId="{13EAAE33-692D-43A9-97CB-2A68D992C650}" destId="{46819381-EE17-4027-8BF1-3082B1BDB1F0}" srcOrd="1" destOrd="0" presId="urn:microsoft.com/office/officeart/2005/8/layout/vList2"/>
    <dgm:cxn modelId="{FA12B38B-F72E-4DA0-B9D6-CFC6A7CE54D0}" type="presParOf" srcId="{13EAAE33-692D-43A9-97CB-2A68D992C650}" destId="{076DBD51-D6C7-4835-B057-B324D77B1B6E}" srcOrd="2" destOrd="0" presId="urn:microsoft.com/office/officeart/2005/8/layout/vList2"/>
    <dgm:cxn modelId="{1DBA9AC7-0973-4ECE-8509-BE73163B35CC}" type="presParOf" srcId="{13EAAE33-692D-43A9-97CB-2A68D992C650}" destId="{C5E9A61E-8F84-4180-8882-6DDC57DF70A0}" srcOrd="3" destOrd="0" presId="urn:microsoft.com/office/officeart/2005/8/layout/vList2"/>
    <dgm:cxn modelId="{11BF7B8F-70B1-4ED3-A94F-76073AFF2367}" type="presParOf" srcId="{13EAAE33-692D-43A9-97CB-2A68D992C650}" destId="{BACEFD90-AAE7-4B8E-A327-CFFAB9BF2B8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F88A35-CF39-4310-940C-537B742523D8}"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F62F477C-5557-4A84-A503-A13F9FA2F979}">
      <dgm:prSet/>
      <dgm:spPr/>
      <dgm:t>
        <a:bodyPr/>
        <a:lstStyle/>
        <a:p>
          <a:pPr>
            <a:defRPr cap="all"/>
          </a:pPr>
          <a:r>
            <a:rPr lang="en-US" dirty="0"/>
            <a:t>Choosing Transformation</a:t>
          </a:r>
        </a:p>
      </dgm:t>
    </dgm:pt>
    <dgm:pt modelId="{717C562E-6CB1-4523-BC0B-57BE42A8B602}" type="parTrans" cxnId="{E3CE9EE0-5D46-480D-9DE7-ED0CC76EB78E}">
      <dgm:prSet/>
      <dgm:spPr/>
      <dgm:t>
        <a:bodyPr/>
        <a:lstStyle/>
        <a:p>
          <a:endParaRPr lang="en-US"/>
        </a:p>
      </dgm:t>
    </dgm:pt>
    <dgm:pt modelId="{CFC9BD94-1B86-41AF-8DA0-D823B32D2992}" type="sibTrans" cxnId="{E3CE9EE0-5D46-480D-9DE7-ED0CC76EB78E}">
      <dgm:prSet/>
      <dgm:spPr/>
      <dgm:t>
        <a:bodyPr/>
        <a:lstStyle/>
        <a:p>
          <a:endParaRPr lang="en-US"/>
        </a:p>
      </dgm:t>
    </dgm:pt>
    <dgm:pt modelId="{A94C13E8-F497-41F9-8D38-508604C30BAC}">
      <dgm:prSet/>
      <dgm:spPr/>
      <dgm:t>
        <a:bodyPr/>
        <a:lstStyle/>
        <a:p>
          <a:pPr>
            <a:defRPr cap="all"/>
          </a:pPr>
          <a:r>
            <a:rPr lang="en-US" dirty="0"/>
            <a:t>Choosing Partnerships</a:t>
          </a:r>
        </a:p>
      </dgm:t>
    </dgm:pt>
    <dgm:pt modelId="{977A5313-1920-4E24-986C-80D77F27F7E7}" type="parTrans" cxnId="{D40F4810-086D-4C46-A15B-6E628FF2D1D1}">
      <dgm:prSet/>
      <dgm:spPr/>
      <dgm:t>
        <a:bodyPr/>
        <a:lstStyle/>
        <a:p>
          <a:endParaRPr lang="en-US"/>
        </a:p>
      </dgm:t>
    </dgm:pt>
    <dgm:pt modelId="{CCCC20C4-1256-4AA1-AC64-A84CB250467B}" type="sibTrans" cxnId="{D40F4810-086D-4C46-A15B-6E628FF2D1D1}">
      <dgm:prSet/>
      <dgm:spPr/>
      <dgm:t>
        <a:bodyPr/>
        <a:lstStyle/>
        <a:p>
          <a:endParaRPr lang="en-US"/>
        </a:p>
      </dgm:t>
    </dgm:pt>
    <dgm:pt modelId="{95FF1802-28BF-4017-A977-AFB9BF6547FB}">
      <dgm:prSet/>
      <dgm:spPr/>
      <dgm:t>
        <a:bodyPr/>
        <a:lstStyle/>
        <a:p>
          <a:pPr>
            <a:defRPr cap="all"/>
          </a:pPr>
          <a:r>
            <a:rPr lang="en-US" dirty="0"/>
            <a:t>Choosing Resurrection</a:t>
          </a:r>
        </a:p>
      </dgm:t>
    </dgm:pt>
    <dgm:pt modelId="{5520DAB9-7D8B-45A6-9F40-A59250F1F651}" type="parTrans" cxnId="{B156B773-4DA6-42A5-B1E6-84C75B6C29B0}">
      <dgm:prSet/>
      <dgm:spPr/>
      <dgm:t>
        <a:bodyPr/>
        <a:lstStyle/>
        <a:p>
          <a:endParaRPr lang="en-US"/>
        </a:p>
      </dgm:t>
    </dgm:pt>
    <dgm:pt modelId="{66723F54-FDBE-42CA-91E3-45ECE280BAF1}" type="sibTrans" cxnId="{B156B773-4DA6-42A5-B1E6-84C75B6C29B0}">
      <dgm:prSet/>
      <dgm:spPr/>
      <dgm:t>
        <a:bodyPr/>
        <a:lstStyle/>
        <a:p>
          <a:endParaRPr lang="en-US"/>
        </a:p>
      </dgm:t>
    </dgm:pt>
    <dgm:pt modelId="{92808AA1-72D4-457A-9410-6DD5C380B626}" type="pres">
      <dgm:prSet presAssocID="{ADF88A35-CF39-4310-940C-537B742523D8}" presName="root" presStyleCnt="0">
        <dgm:presLayoutVars>
          <dgm:dir/>
          <dgm:resizeHandles val="exact"/>
        </dgm:presLayoutVars>
      </dgm:prSet>
      <dgm:spPr/>
    </dgm:pt>
    <dgm:pt modelId="{7FFFC85B-7B85-43D1-A0D6-3116BC4DD8AF}" type="pres">
      <dgm:prSet presAssocID="{F62F477C-5557-4A84-A503-A13F9FA2F979}" presName="compNode" presStyleCnt="0"/>
      <dgm:spPr/>
    </dgm:pt>
    <dgm:pt modelId="{47FB1A99-3D46-4829-AE0F-912B205F7581}" type="pres">
      <dgm:prSet presAssocID="{F62F477C-5557-4A84-A503-A13F9FA2F979}" presName="iconBgRect" presStyleLbl="bgShp" presStyleIdx="0" presStyleCnt="3"/>
      <dgm:spPr/>
    </dgm:pt>
    <dgm:pt modelId="{C0DD7791-F618-4C87-836F-C218B886BD42}" type="pres">
      <dgm:prSet presAssocID="{F62F477C-5557-4A84-A503-A13F9FA2F97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DF7493E-2744-4F56-8324-37945D95CA38}" type="pres">
      <dgm:prSet presAssocID="{F62F477C-5557-4A84-A503-A13F9FA2F979}" presName="spaceRect" presStyleCnt="0"/>
      <dgm:spPr/>
    </dgm:pt>
    <dgm:pt modelId="{31D966E1-E8DE-4007-B3ED-93454B3AF96B}" type="pres">
      <dgm:prSet presAssocID="{F62F477C-5557-4A84-A503-A13F9FA2F979}" presName="textRect" presStyleLbl="revTx" presStyleIdx="0" presStyleCnt="3">
        <dgm:presLayoutVars>
          <dgm:chMax val="1"/>
          <dgm:chPref val="1"/>
        </dgm:presLayoutVars>
      </dgm:prSet>
      <dgm:spPr/>
    </dgm:pt>
    <dgm:pt modelId="{7741FECC-BD2C-46D8-936C-6AEB0319E247}" type="pres">
      <dgm:prSet presAssocID="{CFC9BD94-1B86-41AF-8DA0-D823B32D2992}" presName="sibTrans" presStyleCnt="0"/>
      <dgm:spPr/>
    </dgm:pt>
    <dgm:pt modelId="{B5375025-913C-4043-BB13-0742DC44D70E}" type="pres">
      <dgm:prSet presAssocID="{A94C13E8-F497-41F9-8D38-508604C30BAC}" presName="compNode" presStyleCnt="0"/>
      <dgm:spPr/>
    </dgm:pt>
    <dgm:pt modelId="{E70747F2-05D4-4D92-A567-FEF9A3E7C1B4}" type="pres">
      <dgm:prSet presAssocID="{A94C13E8-F497-41F9-8D38-508604C30BAC}" presName="iconBgRect" presStyleLbl="bgShp" presStyleIdx="1" presStyleCnt="3"/>
      <dgm:spPr/>
    </dgm:pt>
    <dgm:pt modelId="{BCEB26F5-5733-4A95-81EF-7ACED28AE034}" type="pres">
      <dgm:prSet presAssocID="{A94C13E8-F497-41F9-8D38-508604C30B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C83D9FD8-E793-4AF1-B3D5-C0533587BD66}" type="pres">
      <dgm:prSet presAssocID="{A94C13E8-F497-41F9-8D38-508604C30BAC}" presName="spaceRect" presStyleCnt="0"/>
      <dgm:spPr/>
    </dgm:pt>
    <dgm:pt modelId="{FBA58301-4F0F-47EB-AB7A-D3F3D6E73377}" type="pres">
      <dgm:prSet presAssocID="{A94C13E8-F497-41F9-8D38-508604C30BAC}" presName="textRect" presStyleLbl="revTx" presStyleIdx="1" presStyleCnt="3">
        <dgm:presLayoutVars>
          <dgm:chMax val="1"/>
          <dgm:chPref val="1"/>
        </dgm:presLayoutVars>
      </dgm:prSet>
      <dgm:spPr/>
    </dgm:pt>
    <dgm:pt modelId="{E4224060-6171-4163-AFA8-D381A745952E}" type="pres">
      <dgm:prSet presAssocID="{CCCC20C4-1256-4AA1-AC64-A84CB250467B}" presName="sibTrans" presStyleCnt="0"/>
      <dgm:spPr/>
    </dgm:pt>
    <dgm:pt modelId="{D3733C51-5CBD-483B-9806-D4C59D143CD7}" type="pres">
      <dgm:prSet presAssocID="{95FF1802-28BF-4017-A977-AFB9BF6547FB}" presName="compNode" presStyleCnt="0"/>
      <dgm:spPr/>
    </dgm:pt>
    <dgm:pt modelId="{862773FF-1ED2-48C2-996D-B8E505BEB863}" type="pres">
      <dgm:prSet presAssocID="{95FF1802-28BF-4017-A977-AFB9BF6547FB}" presName="iconBgRect" presStyleLbl="bgShp" presStyleIdx="2" presStyleCnt="3"/>
      <dgm:spPr/>
    </dgm:pt>
    <dgm:pt modelId="{96BD006C-46FB-4DE6-836B-526F8B0A5D8E}" type="pres">
      <dgm:prSet presAssocID="{95FF1802-28BF-4017-A977-AFB9BF6547F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FEDB90D0-4192-41B8-A31E-8F2809B6A034}" type="pres">
      <dgm:prSet presAssocID="{95FF1802-28BF-4017-A977-AFB9BF6547FB}" presName="spaceRect" presStyleCnt="0"/>
      <dgm:spPr/>
    </dgm:pt>
    <dgm:pt modelId="{02E7A5F7-474E-4B6C-800C-822F8BC3A502}" type="pres">
      <dgm:prSet presAssocID="{95FF1802-28BF-4017-A977-AFB9BF6547FB}" presName="textRect" presStyleLbl="revTx" presStyleIdx="2" presStyleCnt="3">
        <dgm:presLayoutVars>
          <dgm:chMax val="1"/>
          <dgm:chPref val="1"/>
        </dgm:presLayoutVars>
      </dgm:prSet>
      <dgm:spPr/>
    </dgm:pt>
  </dgm:ptLst>
  <dgm:cxnLst>
    <dgm:cxn modelId="{D40F4810-086D-4C46-A15B-6E628FF2D1D1}" srcId="{ADF88A35-CF39-4310-940C-537B742523D8}" destId="{A94C13E8-F497-41F9-8D38-508604C30BAC}" srcOrd="1" destOrd="0" parTransId="{977A5313-1920-4E24-986C-80D77F27F7E7}" sibTransId="{CCCC20C4-1256-4AA1-AC64-A84CB250467B}"/>
    <dgm:cxn modelId="{152B335D-6325-48BF-B709-FE4D5FD65AE0}" type="presOf" srcId="{F62F477C-5557-4A84-A503-A13F9FA2F979}" destId="{31D966E1-E8DE-4007-B3ED-93454B3AF96B}" srcOrd="0" destOrd="0" presId="urn:microsoft.com/office/officeart/2018/5/layout/IconCircleLabelList"/>
    <dgm:cxn modelId="{47594B65-14A1-4BEB-9FB2-9F39FE9EAB39}" type="presOf" srcId="{ADF88A35-CF39-4310-940C-537B742523D8}" destId="{92808AA1-72D4-457A-9410-6DD5C380B626}" srcOrd="0" destOrd="0" presId="urn:microsoft.com/office/officeart/2018/5/layout/IconCircleLabelList"/>
    <dgm:cxn modelId="{B156B773-4DA6-42A5-B1E6-84C75B6C29B0}" srcId="{ADF88A35-CF39-4310-940C-537B742523D8}" destId="{95FF1802-28BF-4017-A977-AFB9BF6547FB}" srcOrd="2" destOrd="0" parTransId="{5520DAB9-7D8B-45A6-9F40-A59250F1F651}" sibTransId="{66723F54-FDBE-42CA-91E3-45ECE280BAF1}"/>
    <dgm:cxn modelId="{10795298-5D4E-4069-A5DA-90E8BD9BB507}" type="presOf" srcId="{A94C13E8-F497-41F9-8D38-508604C30BAC}" destId="{FBA58301-4F0F-47EB-AB7A-D3F3D6E73377}" srcOrd="0" destOrd="0" presId="urn:microsoft.com/office/officeart/2018/5/layout/IconCircleLabelList"/>
    <dgm:cxn modelId="{2A1B11CE-AE0A-4280-A000-7F5D8D30CA94}" type="presOf" srcId="{95FF1802-28BF-4017-A977-AFB9BF6547FB}" destId="{02E7A5F7-474E-4B6C-800C-822F8BC3A502}" srcOrd="0" destOrd="0" presId="urn:microsoft.com/office/officeart/2018/5/layout/IconCircleLabelList"/>
    <dgm:cxn modelId="{E3CE9EE0-5D46-480D-9DE7-ED0CC76EB78E}" srcId="{ADF88A35-CF39-4310-940C-537B742523D8}" destId="{F62F477C-5557-4A84-A503-A13F9FA2F979}" srcOrd="0" destOrd="0" parTransId="{717C562E-6CB1-4523-BC0B-57BE42A8B602}" sibTransId="{CFC9BD94-1B86-41AF-8DA0-D823B32D2992}"/>
    <dgm:cxn modelId="{16494BC7-85E1-436C-8B01-C34F3A621797}" type="presParOf" srcId="{92808AA1-72D4-457A-9410-6DD5C380B626}" destId="{7FFFC85B-7B85-43D1-A0D6-3116BC4DD8AF}" srcOrd="0" destOrd="0" presId="urn:microsoft.com/office/officeart/2018/5/layout/IconCircleLabelList"/>
    <dgm:cxn modelId="{42E4CA9A-9950-4376-BCBD-D80B75976C83}" type="presParOf" srcId="{7FFFC85B-7B85-43D1-A0D6-3116BC4DD8AF}" destId="{47FB1A99-3D46-4829-AE0F-912B205F7581}" srcOrd="0" destOrd="0" presId="urn:microsoft.com/office/officeart/2018/5/layout/IconCircleLabelList"/>
    <dgm:cxn modelId="{74F82CD1-F683-4E2E-B6B5-53AC54EF83FC}" type="presParOf" srcId="{7FFFC85B-7B85-43D1-A0D6-3116BC4DD8AF}" destId="{C0DD7791-F618-4C87-836F-C218B886BD42}" srcOrd="1" destOrd="0" presId="urn:microsoft.com/office/officeart/2018/5/layout/IconCircleLabelList"/>
    <dgm:cxn modelId="{2B3C74E1-2D70-4893-A1A2-4B24304D359B}" type="presParOf" srcId="{7FFFC85B-7B85-43D1-A0D6-3116BC4DD8AF}" destId="{8DF7493E-2744-4F56-8324-37945D95CA38}" srcOrd="2" destOrd="0" presId="urn:microsoft.com/office/officeart/2018/5/layout/IconCircleLabelList"/>
    <dgm:cxn modelId="{81C425A4-B6A2-413C-B146-B28E939383FF}" type="presParOf" srcId="{7FFFC85B-7B85-43D1-A0D6-3116BC4DD8AF}" destId="{31D966E1-E8DE-4007-B3ED-93454B3AF96B}" srcOrd="3" destOrd="0" presId="urn:microsoft.com/office/officeart/2018/5/layout/IconCircleLabelList"/>
    <dgm:cxn modelId="{16E8A739-B970-4BF0-BF4E-E1363D8B87F0}" type="presParOf" srcId="{92808AA1-72D4-457A-9410-6DD5C380B626}" destId="{7741FECC-BD2C-46D8-936C-6AEB0319E247}" srcOrd="1" destOrd="0" presId="urn:microsoft.com/office/officeart/2018/5/layout/IconCircleLabelList"/>
    <dgm:cxn modelId="{B43477DC-BC40-4475-8D0D-55A19B9CA6D9}" type="presParOf" srcId="{92808AA1-72D4-457A-9410-6DD5C380B626}" destId="{B5375025-913C-4043-BB13-0742DC44D70E}" srcOrd="2" destOrd="0" presId="urn:microsoft.com/office/officeart/2018/5/layout/IconCircleLabelList"/>
    <dgm:cxn modelId="{F40AD323-BDFD-414A-BA25-22A69D4BCD11}" type="presParOf" srcId="{B5375025-913C-4043-BB13-0742DC44D70E}" destId="{E70747F2-05D4-4D92-A567-FEF9A3E7C1B4}" srcOrd="0" destOrd="0" presId="urn:microsoft.com/office/officeart/2018/5/layout/IconCircleLabelList"/>
    <dgm:cxn modelId="{7EEDA984-40B2-4960-A6C6-95B36BEBDEBC}" type="presParOf" srcId="{B5375025-913C-4043-BB13-0742DC44D70E}" destId="{BCEB26F5-5733-4A95-81EF-7ACED28AE034}" srcOrd="1" destOrd="0" presId="urn:microsoft.com/office/officeart/2018/5/layout/IconCircleLabelList"/>
    <dgm:cxn modelId="{4CF24BB4-E045-4F25-AF1F-B883B10D10EB}" type="presParOf" srcId="{B5375025-913C-4043-BB13-0742DC44D70E}" destId="{C83D9FD8-E793-4AF1-B3D5-C0533587BD66}" srcOrd="2" destOrd="0" presId="urn:microsoft.com/office/officeart/2018/5/layout/IconCircleLabelList"/>
    <dgm:cxn modelId="{D644848C-EC4D-4DDC-8CE5-68EE4FDB69E9}" type="presParOf" srcId="{B5375025-913C-4043-BB13-0742DC44D70E}" destId="{FBA58301-4F0F-47EB-AB7A-D3F3D6E73377}" srcOrd="3" destOrd="0" presId="urn:microsoft.com/office/officeart/2018/5/layout/IconCircleLabelList"/>
    <dgm:cxn modelId="{8F90151C-555E-44BB-BAB0-D1723DF73172}" type="presParOf" srcId="{92808AA1-72D4-457A-9410-6DD5C380B626}" destId="{E4224060-6171-4163-AFA8-D381A745952E}" srcOrd="3" destOrd="0" presId="urn:microsoft.com/office/officeart/2018/5/layout/IconCircleLabelList"/>
    <dgm:cxn modelId="{89456F65-C028-4A6D-9667-2C3AD4E15CC3}" type="presParOf" srcId="{92808AA1-72D4-457A-9410-6DD5C380B626}" destId="{D3733C51-5CBD-483B-9806-D4C59D143CD7}" srcOrd="4" destOrd="0" presId="urn:microsoft.com/office/officeart/2018/5/layout/IconCircleLabelList"/>
    <dgm:cxn modelId="{F769C135-787B-4302-9442-C734C7E7EF11}" type="presParOf" srcId="{D3733C51-5CBD-483B-9806-D4C59D143CD7}" destId="{862773FF-1ED2-48C2-996D-B8E505BEB863}" srcOrd="0" destOrd="0" presId="urn:microsoft.com/office/officeart/2018/5/layout/IconCircleLabelList"/>
    <dgm:cxn modelId="{290AF961-9EB8-46DB-9A44-BC2CE4D3C6BA}" type="presParOf" srcId="{D3733C51-5CBD-483B-9806-D4C59D143CD7}" destId="{96BD006C-46FB-4DE6-836B-526F8B0A5D8E}" srcOrd="1" destOrd="0" presId="urn:microsoft.com/office/officeart/2018/5/layout/IconCircleLabelList"/>
    <dgm:cxn modelId="{A645E946-4D7A-4871-AE21-60950E903EAD}" type="presParOf" srcId="{D3733C51-5CBD-483B-9806-D4C59D143CD7}" destId="{FEDB90D0-4192-41B8-A31E-8F2809B6A034}" srcOrd="2" destOrd="0" presId="urn:microsoft.com/office/officeart/2018/5/layout/IconCircleLabelList"/>
    <dgm:cxn modelId="{85EDA699-3350-4EFF-BB4D-90062D1A91B2}" type="presParOf" srcId="{D3733C51-5CBD-483B-9806-D4C59D143CD7}" destId="{02E7A5F7-474E-4B6C-800C-822F8BC3A50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70EF3-590C-4C29-98D8-CD3D1D9462B2}">
      <dsp:nvSpPr>
        <dsp:cNvPr id="0" name=""/>
        <dsp:cNvSpPr/>
      </dsp:nvSpPr>
      <dsp:spPr>
        <a:xfrm>
          <a:off x="0" y="190512"/>
          <a:ext cx="6513603" cy="1750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What are the major challenges you are facing? </a:t>
          </a:r>
        </a:p>
      </dsp:txBody>
      <dsp:txXfrm>
        <a:off x="85444" y="275956"/>
        <a:ext cx="6342715" cy="1579432"/>
      </dsp:txXfrm>
    </dsp:sp>
    <dsp:sp modelId="{076DBD51-D6C7-4835-B057-B324D77B1B6E}">
      <dsp:nvSpPr>
        <dsp:cNvPr id="0" name=""/>
        <dsp:cNvSpPr/>
      </dsp:nvSpPr>
      <dsp:spPr>
        <a:xfrm>
          <a:off x="0" y="2067552"/>
          <a:ext cx="6513603" cy="17503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What are the bright spots of your ministry? </a:t>
          </a:r>
        </a:p>
      </dsp:txBody>
      <dsp:txXfrm>
        <a:off x="85444" y="2152996"/>
        <a:ext cx="6342715" cy="1579432"/>
      </dsp:txXfrm>
    </dsp:sp>
    <dsp:sp modelId="{BACEFD90-AAE7-4B8E-A327-CFFAB9BF2B80}">
      <dsp:nvSpPr>
        <dsp:cNvPr id="0" name=""/>
        <dsp:cNvSpPr/>
      </dsp:nvSpPr>
      <dsp:spPr>
        <a:xfrm>
          <a:off x="0" y="3944593"/>
          <a:ext cx="6513603" cy="17503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What are your hopes for the future? </a:t>
          </a:r>
        </a:p>
      </dsp:txBody>
      <dsp:txXfrm>
        <a:off x="85444" y="4030037"/>
        <a:ext cx="6342715" cy="1579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B1A99-3D46-4829-AE0F-912B205F7581}">
      <dsp:nvSpPr>
        <dsp:cNvPr id="0" name=""/>
        <dsp:cNvSpPr/>
      </dsp:nvSpPr>
      <dsp:spPr>
        <a:xfrm>
          <a:off x="647429" y="13181"/>
          <a:ext cx="1818562" cy="181856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DD7791-F618-4C87-836F-C218B886BD42}">
      <dsp:nvSpPr>
        <dsp:cNvPr id="0" name=""/>
        <dsp:cNvSpPr/>
      </dsp:nvSpPr>
      <dsp:spPr>
        <a:xfrm>
          <a:off x="1034992" y="400744"/>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D966E1-E8DE-4007-B3ED-93454B3AF96B}">
      <dsp:nvSpPr>
        <dsp:cNvPr id="0" name=""/>
        <dsp:cNvSpPr/>
      </dsp:nvSpPr>
      <dsp:spPr>
        <a:xfrm>
          <a:off x="66086" y="2398182"/>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Choosing Transformation</a:t>
          </a:r>
        </a:p>
      </dsp:txBody>
      <dsp:txXfrm>
        <a:off x="66086" y="2398182"/>
        <a:ext cx="2981250" cy="720000"/>
      </dsp:txXfrm>
    </dsp:sp>
    <dsp:sp modelId="{E70747F2-05D4-4D92-A567-FEF9A3E7C1B4}">
      <dsp:nvSpPr>
        <dsp:cNvPr id="0" name=""/>
        <dsp:cNvSpPr/>
      </dsp:nvSpPr>
      <dsp:spPr>
        <a:xfrm>
          <a:off x="4150398" y="13181"/>
          <a:ext cx="1818562" cy="181856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EB26F5-5733-4A95-81EF-7ACED28AE034}">
      <dsp:nvSpPr>
        <dsp:cNvPr id="0" name=""/>
        <dsp:cNvSpPr/>
      </dsp:nvSpPr>
      <dsp:spPr>
        <a:xfrm>
          <a:off x="4537961" y="400744"/>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A58301-4F0F-47EB-AB7A-D3F3D6E73377}">
      <dsp:nvSpPr>
        <dsp:cNvPr id="0" name=""/>
        <dsp:cNvSpPr/>
      </dsp:nvSpPr>
      <dsp:spPr>
        <a:xfrm>
          <a:off x="3569054" y="2398182"/>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Choosing Partnerships</a:t>
          </a:r>
        </a:p>
      </dsp:txBody>
      <dsp:txXfrm>
        <a:off x="3569054" y="2398182"/>
        <a:ext cx="2981250" cy="720000"/>
      </dsp:txXfrm>
    </dsp:sp>
    <dsp:sp modelId="{862773FF-1ED2-48C2-996D-B8E505BEB863}">
      <dsp:nvSpPr>
        <dsp:cNvPr id="0" name=""/>
        <dsp:cNvSpPr/>
      </dsp:nvSpPr>
      <dsp:spPr>
        <a:xfrm>
          <a:off x="7653367" y="13181"/>
          <a:ext cx="1818562" cy="181856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BD006C-46FB-4DE6-836B-526F8B0A5D8E}">
      <dsp:nvSpPr>
        <dsp:cNvPr id="0" name=""/>
        <dsp:cNvSpPr/>
      </dsp:nvSpPr>
      <dsp:spPr>
        <a:xfrm>
          <a:off x="8040930" y="400744"/>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E7A5F7-474E-4B6C-800C-822F8BC3A502}">
      <dsp:nvSpPr>
        <dsp:cNvPr id="0" name=""/>
        <dsp:cNvSpPr/>
      </dsp:nvSpPr>
      <dsp:spPr>
        <a:xfrm>
          <a:off x="7072023" y="2398182"/>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Choosing Resurrection</a:t>
          </a:r>
        </a:p>
      </dsp:txBody>
      <dsp:txXfrm>
        <a:off x="7072023" y="2398182"/>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B4C97-095F-49B0-85B0-781883DC130F}" type="datetimeFigureOut">
              <a:rPr lang="en-US" smtClean="0"/>
              <a:t>8/4/25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85030-97E3-4F7A-BA4D-B918B25C68AD}" type="slidenum">
              <a:rPr lang="en-US" smtClean="0"/>
              <a:t>‹#›</a:t>
            </a:fld>
            <a:endParaRPr lang="en-US" dirty="0"/>
          </a:p>
        </p:txBody>
      </p:sp>
    </p:spTree>
    <p:extLst>
      <p:ext uri="{BB962C8B-B14F-4D97-AF65-F5344CB8AC3E}">
        <p14:creationId xmlns:p14="http://schemas.microsoft.com/office/powerpoint/2010/main" val="1004949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A69A-52B8-419B-81F2-02257806C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AF64FA-E623-411E-990A-F1800C649E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61387E-B029-4664-BCE7-DFBB1929DD92}"/>
              </a:ext>
            </a:extLst>
          </p:cNvPr>
          <p:cNvSpPr>
            <a:spLocks noGrp="1"/>
          </p:cNvSpPr>
          <p:nvPr>
            <p:ph type="dt" sz="half" idx="10"/>
          </p:nvPr>
        </p:nvSpPr>
        <p:spPr/>
        <p:txBody>
          <a:bodyPr/>
          <a:lstStyle/>
          <a:p>
            <a:fld id="{0F8EC5AF-98BE-47E5-88E8-78521877BC5E}" type="datetimeFigureOut">
              <a:rPr lang="en-US" smtClean="0"/>
              <a:t>8/4/25</a:t>
            </a:fld>
            <a:endParaRPr lang="en-US" dirty="0"/>
          </a:p>
        </p:txBody>
      </p:sp>
      <p:sp>
        <p:nvSpPr>
          <p:cNvPr id="5" name="Footer Placeholder 4">
            <a:extLst>
              <a:ext uri="{FF2B5EF4-FFF2-40B4-BE49-F238E27FC236}">
                <a16:creationId xmlns:a16="http://schemas.microsoft.com/office/drawing/2014/main" id="{65EB5318-86C9-4A0A-94F3-8224855A75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C68CAA-BBD0-4200-93DF-37B4A674ABD1}"/>
              </a:ext>
            </a:extLst>
          </p:cNvPr>
          <p:cNvSpPr>
            <a:spLocks noGrp="1"/>
          </p:cNvSpPr>
          <p:nvPr>
            <p:ph type="sldNum" sz="quarter" idx="12"/>
          </p:nvPr>
        </p:nvSpPr>
        <p:spPr/>
        <p:txBody>
          <a:bodyPr/>
          <a:lstStyle/>
          <a:p>
            <a:fld id="{9BBD853C-6C72-48B2-8EF7-8CC7C8DC041C}" type="slidenum">
              <a:rPr lang="en-US" smtClean="0"/>
              <a:t>‹#›</a:t>
            </a:fld>
            <a:endParaRPr lang="en-US" dirty="0"/>
          </a:p>
        </p:txBody>
      </p:sp>
    </p:spTree>
    <p:extLst>
      <p:ext uri="{BB962C8B-B14F-4D97-AF65-F5344CB8AC3E}">
        <p14:creationId xmlns:p14="http://schemas.microsoft.com/office/powerpoint/2010/main" val="3610971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25D7B-F6AB-4FD7-8E70-9F9997D880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B24ACB-4070-4E81-804C-9A43C7862F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08B88-49E3-4BA1-BD4A-55A1ECCD2EFE}"/>
              </a:ext>
            </a:extLst>
          </p:cNvPr>
          <p:cNvSpPr>
            <a:spLocks noGrp="1"/>
          </p:cNvSpPr>
          <p:nvPr>
            <p:ph type="dt" sz="half" idx="10"/>
          </p:nvPr>
        </p:nvSpPr>
        <p:spPr/>
        <p:txBody>
          <a:bodyPr/>
          <a:lstStyle/>
          <a:p>
            <a:fld id="{0F8EC5AF-98BE-47E5-88E8-78521877BC5E}" type="datetimeFigureOut">
              <a:rPr lang="en-US" smtClean="0"/>
              <a:t>8/4/25</a:t>
            </a:fld>
            <a:endParaRPr lang="en-US" dirty="0"/>
          </a:p>
        </p:txBody>
      </p:sp>
      <p:sp>
        <p:nvSpPr>
          <p:cNvPr id="5" name="Footer Placeholder 4">
            <a:extLst>
              <a:ext uri="{FF2B5EF4-FFF2-40B4-BE49-F238E27FC236}">
                <a16:creationId xmlns:a16="http://schemas.microsoft.com/office/drawing/2014/main" id="{88F005AF-39D4-4B19-83CA-6F1D21486B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0883B6-94DB-4BFC-A0E7-6B6CE5BA619B}"/>
              </a:ext>
            </a:extLst>
          </p:cNvPr>
          <p:cNvSpPr>
            <a:spLocks noGrp="1"/>
          </p:cNvSpPr>
          <p:nvPr>
            <p:ph type="sldNum" sz="quarter" idx="12"/>
          </p:nvPr>
        </p:nvSpPr>
        <p:spPr/>
        <p:txBody>
          <a:bodyPr/>
          <a:lstStyle/>
          <a:p>
            <a:fld id="{9BBD853C-6C72-48B2-8EF7-8CC7C8DC041C}" type="slidenum">
              <a:rPr lang="en-US" smtClean="0"/>
              <a:t>‹#›</a:t>
            </a:fld>
            <a:endParaRPr lang="en-US" dirty="0"/>
          </a:p>
        </p:txBody>
      </p:sp>
    </p:spTree>
    <p:extLst>
      <p:ext uri="{BB962C8B-B14F-4D97-AF65-F5344CB8AC3E}">
        <p14:creationId xmlns:p14="http://schemas.microsoft.com/office/powerpoint/2010/main" val="4143630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A76410-0184-4A09-956E-1BEB3B9385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E78457-595D-40DD-83F0-C4FFAD9647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EC063-961E-4E10-9BE0-0C51CFDE0BEB}"/>
              </a:ext>
            </a:extLst>
          </p:cNvPr>
          <p:cNvSpPr>
            <a:spLocks noGrp="1"/>
          </p:cNvSpPr>
          <p:nvPr>
            <p:ph type="dt" sz="half" idx="10"/>
          </p:nvPr>
        </p:nvSpPr>
        <p:spPr/>
        <p:txBody>
          <a:bodyPr/>
          <a:lstStyle/>
          <a:p>
            <a:fld id="{0F8EC5AF-98BE-47E5-88E8-78521877BC5E}" type="datetimeFigureOut">
              <a:rPr lang="en-US" smtClean="0"/>
              <a:t>8/4/25</a:t>
            </a:fld>
            <a:endParaRPr lang="en-US" dirty="0"/>
          </a:p>
        </p:txBody>
      </p:sp>
      <p:sp>
        <p:nvSpPr>
          <p:cNvPr id="5" name="Footer Placeholder 4">
            <a:extLst>
              <a:ext uri="{FF2B5EF4-FFF2-40B4-BE49-F238E27FC236}">
                <a16:creationId xmlns:a16="http://schemas.microsoft.com/office/drawing/2014/main" id="{EC196E08-0A30-4801-B810-5C442981B6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B6C45B-F791-4BA7-A0BB-D8AB97FF6C05}"/>
              </a:ext>
            </a:extLst>
          </p:cNvPr>
          <p:cNvSpPr>
            <a:spLocks noGrp="1"/>
          </p:cNvSpPr>
          <p:nvPr>
            <p:ph type="sldNum" sz="quarter" idx="12"/>
          </p:nvPr>
        </p:nvSpPr>
        <p:spPr/>
        <p:txBody>
          <a:bodyPr/>
          <a:lstStyle/>
          <a:p>
            <a:fld id="{9BBD853C-6C72-48B2-8EF7-8CC7C8DC041C}" type="slidenum">
              <a:rPr lang="en-US" smtClean="0"/>
              <a:t>‹#›</a:t>
            </a:fld>
            <a:endParaRPr lang="en-US" dirty="0"/>
          </a:p>
        </p:txBody>
      </p:sp>
    </p:spTree>
    <p:extLst>
      <p:ext uri="{BB962C8B-B14F-4D97-AF65-F5344CB8AC3E}">
        <p14:creationId xmlns:p14="http://schemas.microsoft.com/office/powerpoint/2010/main" val="3661988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43E84-958C-4952-874A-F3048F2FCF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583882-C18A-46F0-9F0A-8807EDC31D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DF1C9-2708-4C92-8984-3D3B0FDE2578}"/>
              </a:ext>
            </a:extLst>
          </p:cNvPr>
          <p:cNvSpPr>
            <a:spLocks noGrp="1"/>
          </p:cNvSpPr>
          <p:nvPr>
            <p:ph type="dt" sz="half" idx="10"/>
          </p:nvPr>
        </p:nvSpPr>
        <p:spPr/>
        <p:txBody>
          <a:bodyPr/>
          <a:lstStyle/>
          <a:p>
            <a:fld id="{0F8EC5AF-98BE-47E5-88E8-78521877BC5E}" type="datetimeFigureOut">
              <a:rPr lang="en-US" smtClean="0"/>
              <a:t>8/4/25</a:t>
            </a:fld>
            <a:endParaRPr lang="en-US" dirty="0"/>
          </a:p>
        </p:txBody>
      </p:sp>
      <p:sp>
        <p:nvSpPr>
          <p:cNvPr id="5" name="Footer Placeholder 4">
            <a:extLst>
              <a:ext uri="{FF2B5EF4-FFF2-40B4-BE49-F238E27FC236}">
                <a16:creationId xmlns:a16="http://schemas.microsoft.com/office/drawing/2014/main" id="{3F4180F9-D51E-4E49-A0C7-2E835BC75C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A2C516-7F1B-4770-8738-32B4E049F82F}"/>
              </a:ext>
            </a:extLst>
          </p:cNvPr>
          <p:cNvSpPr>
            <a:spLocks noGrp="1"/>
          </p:cNvSpPr>
          <p:nvPr>
            <p:ph type="sldNum" sz="quarter" idx="12"/>
          </p:nvPr>
        </p:nvSpPr>
        <p:spPr/>
        <p:txBody>
          <a:bodyPr/>
          <a:lstStyle/>
          <a:p>
            <a:fld id="{9BBD853C-6C72-48B2-8EF7-8CC7C8DC041C}" type="slidenum">
              <a:rPr lang="en-US" smtClean="0"/>
              <a:t>‹#›</a:t>
            </a:fld>
            <a:endParaRPr lang="en-US" dirty="0"/>
          </a:p>
        </p:txBody>
      </p:sp>
    </p:spTree>
    <p:extLst>
      <p:ext uri="{BB962C8B-B14F-4D97-AF65-F5344CB8AC3E}">
        <p14:creationId xmlns:p14="http://schemas.microsoft.com/office/powerpoint/2010/main" val="264518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B2243-67F1-4821-87EF-9AF185D8F2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F24A8F-97ED-49B9-98B8-353F470E12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D157E0-2957-4854-90C4-7A274960BEE9}"/>
              </a:ext>
            </a:extLst>
          </p:cNvPr>
          <p:cNvSpPr>
            <a:spLocks noGrp="1"/>
          </p:cNvSpPr>
          <p:nvPr>
            <p:ph type="dt" sz="half" idx="10"/>
          </p:nvPr>
        </p:nvSpPr>
        <p:spPr/>
        <p:txBody>
          <a:bodyPr/>
          <a:lstStyle/>
          <a:p>
            <a:fld id="{0F8EC5AF-98BE-47E5-88E8-78521877BC5E}" type="datetimeFigureOut">
              <a:rPr lang="en-US" smtClean="0"/>
              <a:t>8/4/25</a:t>
            </a:fld>
            <a:endParaRPr lang="en-US" dirty="0"/>
          </a:p>
        </p:txBody>
      </p:sp>
      <p:sp>
        <p:nvSpPr>
          <p:cNvPr id="5" name="Footer Placeholder 4">
            <a:extLst>
              <a:ext uri="{FF2B5EF4-FFF2-40B4-BE49-F238E27FC236}">
                <a16:creationId xmlns:a16="http://schemas.microsoft.com/office/drawing/2014/main" id="{C3497E7D-83BB-4133-90CD-C6EFB51C51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3DB1D5-A310-47A0-8942-729225F76453}"/>
              </a:ext>
            </a:extLst>
          </p:cNvPr>
          <p:cNvSpPr>
            <a:spLocks noGrp="1"/>
          </p:cNvSpPr>
          <p:nvPr>
            <p:ph type="sldNum" sz="quarter" idx="12"/>
          </p:nvPr>
        </p:nvSpPr>
        <p:spPr/>
        <p:txBody>
          <a:bodyPr/>
          <a:lstStyle/>
          <a:p>
            <a:fld id="{9BBD853C-6C72-48B2-8EF7-8CC7C8DC041C}" type="slidenum">
              <a:rPr lang="en-US" smtClean="0"/>
              <a:t>‹#›</a:t>
            </a:fld>
            <a:endParaRPr lang="en-US" dirty="0"/>
          </a:p>
        </p:txBody>
      </p:sp>
    </p:spTree>
    <p:extLst>
      <p:ext uri="{BB962C8B-B14F-4D97-AF65-F5344CB8AC3E}">
        <p14:creationId xmlns:p14="http://schemas.microsoft.com/office/powerpoint/2010/main" val="3670980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F933F-0672-45DD-8A88-5C4BB5CF1F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F3E0B5-6C05-48A9-953F-F179879190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4F990F-864F-40D1-B393-684AF96E9C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47A8E6-A31D-4126-A319-FA8991A79975}"/>
              </a:ext>
            </a:extLst>
          </p:cNvPr>
          <p:cNvSpPr>
            <a:spLocks noGrp="1"/>
          </p:cNvSpPr>
          <p:nvPr>
            <p:ph type="dt" sz="half" idx="10"/>
          </p:nvPr>
        </p:nvSpPr>
        <p:spPr/>
        <p:txBody>
          <a:bodyPr/>
          <a:lstStyle/>
          <a:p>
            <a:fld id="{0F8EC5AF-98BE-47E5-88E8-78521877BC5E}" type="datetimeFigureOut">
              <a:rPr lang="en-US" smtClean="0"/>
              <a:t>8/4/25</a:t>
            </a:fld>
            <a:endParaRPr lang="en-US" dirty="0"/>
          </a:p>
        </p:txBody>
      </p:sp>
      <p:sp>
        <p:nvSpPr>
          <p:cNvPr id="6" name="Footer Placeholder 5">
            <a:extLst>
              <a:ext uri="{FF2B5EF4-FFF2-40B4-BE49-F238E27FC236}">
                <a16:creationId xmlns:a16="http://schemas.microsoft.com/office/drawing/2014/main" id="{870EDA9D-C8FE-46D6-B02A-DD4F5C56DE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F3B4E1-5B8F-4DD3-824E-4C3AFBC58894}"/>
              </a:ext>
            </a:extLst>
          </p:cNvPr>
          <p:cNvSpPr>
            <a:spLocks noGrp="1"/>
          </p:cNvSpPr>
          <p:nvPr>
            <p:ph type="sldNum" sz="quarter" idx="12"/>
          </p:nvPr>
        </p:nvSpPr>
        <p:spPr/>
        <p:txBody>
          <a:bodyPr/>
          <a:lstStyle/>
          <a:p>
            <a:fld id="{9BBD853C-6C72-48B2-8EF7-8CC7C8DC041C}" type="slidenum">
              <a:rPr lang="en-US" smtClean="0"/>
              <a:t>‹#›</a:t>
            </a:fld>
            <a:endParaRPr lang="en-US" dirty="0"/>
          </a:p>
        </p:txBody>
      </p:sp>
    </p:spTree>
    <p:extLst>
      <p:ext uri="{BB962C8B-B14F-4D97-AF65-F5344CB8AC3E}">
        <p14:creationId xmlns:p14="http://schemas.microsoft.com/office/powerpoint/2010/main" val="1049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ADBD-1CDA-443B-A540-CEE6A26E10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4C907-3495-4E1F-BC1E-8BF462EC15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D90F60-887D-4C8D-BB10-EC05B2E273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7AC538-5A6A-40AB-B24C-E0981CD3DE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A833E5-5F4B-4266-88D5-3A9CA0D77D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132FF2-5A45-4EE7-94DC-0AE25C1FF7DB}"/>
              </a:ext>
            </a:extLst>
          </p:cNvPr>
          <p:cNvSpPr>
            <a:spLocks noGrp="1"/>
          </p:cNvSpPr>
          <p:nvPr>
            <p:ph type="dt" sz="half" idx="10"/>
          </p:nvPr>
        </p:nvSpPr>
        <p:spPr/>
        <p:txBody>
          <a:bodyPr/>
          <a:lstStyle/>
          <a:p>
            <a:fld id="{0F8EC5AF-98BE-47E5-88E8-78521877BC5E}" type="datetimeFigureOut">
              <a:rPr lang="en-US" smtClean="0"/>
              <a:t>8/4/25</a:t>
            </a:fld>
            <a:endParaRPr lang="en-US" dirty="0"/>
          </a:p>
        </p:txBody>
      </p:sp>
      <p:sp>
        <p:nvSpPr>
          <p:cNvPr id="8" name="Footer Placeholder 7">
            <a:extLst>
              <a:ext uri="{FF2B5EF4-FFF2-40B4-BE49-F238E27FC236}">
                <a16:creationId xmlns:a16="http://schemas.microsoft.com/office/drawing/2014/main" id="{1F7B81AA-7FD2-4073-92C8-0EDB295B854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958F3D-5B00-48ED-B95C-5948487B40AC}"/>
              </a:ext>
            </a:extLst>
          </p:cNvPr>
          <p:cNvSpPr>
            <a:spLocks noGrp="1"/>
          </p:cNvSpPr>
          <p:nvPr>
            <p:ph type="sldNum" sz="quarter" idx="12"/>
          </p:nvPr>
        </p:nvSpPr>
        <p:spPr/>
        <p:txBody>
          <a:bodyPr/>
          <a:lstStyle/>
          <a:p>
            <a:fld id="{9BBD853C-6C72-48B2-8EF7-8CC7C8DC041C}" type="slidenum">
              <a:rPr lang="en-US" smtClean="0"/>
              <a:t>‹#›</a:t>
            </a:fld>
            <a:endParaRPr lang="en-US" dirty="0"/>
          </a:p>
        </p:txBody>
      </p:sp>
    </p:spTree>
    <p:extLst>
      <p:ext uri="{BB962C8B-B14F-4D97-AF65-F5344CB8AC3E}">
        <p14:creationId xmlns:p14="http://schemas.microsoft.com/office/powerpoint/2010/main" val="398335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9DE2-40B2-4C8C-BE9E-A8694133BD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B89F2A-EBDF-4C96-BC23-7BDA0408C4BD}"/>
              </a:ext>
            </a:extLst>
          </p:cNvPr>
          <p:cNvSpPr>
            <a:spLocks noGrp="1"/>
          </p:cNvSpPr>
          <p:nvPr>
            <p:ph type="dt" sz="half" idx="10"/>
          </p:nvPr>
        </p:nvSpPr>
        <p:spPr/>
        <p:txBody>
          <a:bodyPr/>
          <a:lstStyle/>
          <a:p>
            <a:fld id="{0F8EC5AF-98BE-47E5-88E8-78521877BC5E}" type="datetimeFigureOut">
              <a:rPr lang="en-US" smtClean="0"/>
              <a:t>8/4/25</a:t>
            </a:fld>
            <a:endParaRPr lang="en-US" dirty="0"/>
          </a:p>
        </p:txBody>
      </p:sp>
      <p:sp>
        <p:nvSpPr>
          <p:cNvPr id="4" name="Footer Placeholder 3">
            <a:extLst>
              <a:ext uri="{FF2B5EF4-FFF2-40B4-BE49-F238E27FC236}">
                <a16:creationId xmlns:a16="http://schemas.microsoft.com/office/drawing/2014/main" id="{0DF79BDF-EC50-4B98-8936-60368548C1C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F7D4B05-BF18-4381-AFF3-2D3365CEC2CC}"/>
              </a:ext>
            </a:extLst>
          </p:cNvPr>
          <p:cNvSpPr>
            <a:spLocks noGrp="1"/>
          </p:cNvSpPr>
          <p:nvPr>
            <p:ph type="sldNum" sz="quarter" idx="12"/>
          </p:nvPr>
        </p:nvSpPr>
        <p:spPr/>
        <p:txBody>
          <a:bodyPr/>
          <a:lstStyle/>
          <a:p>
            <a:fld id="{9BBD853C-6C72-48B2-8EF7-8CC7C8DC041C}" type="slidenum">
              <a:rPr lang="en-US" smtClean="0"/>
              <a:t>‹#›</a:t>
            </a:fld>
            <a:endParaRPr lang="en-US" dirty="0"/>
          </a:p>
        </p:txBody>
      </p:sp>
    </p:spTree>
    <p:extLst>
      <p:ext uri="{BB962C8B-B14F-4D97-AF65-F5344CB8AC3E}">
        <p14:creationId xmlns:p14="http://schemas.microsoft.com/office/powerpoint/2010/main" val="166826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7C119C-F332-48DD-8D65-7190A732F551}"/>
              </a:ext>
            </a:extLst>
          </p:cNvPr>
          <p:cNvSpPr>
            <a:spLocks noGrp="1"/>
          </p:cNvSpPr>
          <p:nvPr>
            <p:ph type="dt" sz="half" idx="10"/>
          </p:nvPr>
        </p:nvSpPr>
        <p:spPr/>
        <p:txBody>
          <a:bodyPr/>
          <a:lstStyle/>
          <a:p>
            <a:fld id="{0F8EC5AF-98BE-47E5-88E8-78521877BC5E}" type="datetimeFigureOut">
              <a:rPr lang="en-US" smtClean="0"/>
              <a:t>8/4/25</a:t>
            </a:fld>
            <a:endParaRPr lang="en-US" dirty="0"/>
          </a:p>
        </p:txBody>
      </p:sp>
      <p:sp>
        <p:nvSpPr>
          <p:cNvPr id="3" name="Footer Placeholder 2">
            <a:extLst>
              <a:ext uri="{FF2B5EF4-FFF2-40B4-BE49-F238E27FC236}">
                <a16:creationId xmlns:a16="http://schemas.microsoft.com/office/drawing/2014/main" id="{706A951B-8B37-418B-B2D1-217EE034889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EAAD186-A35A-45A4-B16A-2361C197B08D}"/>
              </a:ext>
            </a:extLst>
          </p:cNvPr>
          <p:cNvSpPr>
            <a:spLocks noGrp="1"/>
          </p:cNvSpPr>
          <p:nvPr>
            <p:ph type="sldNum" sz="quarter" idx="12"/>
          </p:nvPr>
        </p:nvSpPr>
        <p:spPr/>
        <p:txBody>
          <a:bodyPr/>
          <a:lstStyle/>
          <a:p>
            <a:fld id="{9BBD853C-6C72-48B2-8EF7-8CC7C8DC041C}" type="slidenum">
              <a:rPr lang="en-US" smtClean="0"/>
              <a:t>‹#›</a:t>
            </a:fld>
            <a:endParaRPr lang="en-US" dirty="0"/>
          </a:p>
        </p:txBody>
      </p:sp>
    </p:spTree>
    <p:extLst>
      <p:ext uri="{BB962C8B-B14F-4D97-AF65-F5344CB8AC3E}">
        <p14:creationId xmlns:p14="http://schemas.microsoft.com/office/powerpoint/2010/main" val="195673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20BBB-E193-479B-9E3A-63EB0BB9BD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721B3-C005-451F-A8F2-12264BA1C8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FF580B-291B-4468-BBA6-E4493467D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6B9E16-BCD0-4D68-8C6E-831BD1931194}"/>
              </a:ext>
            </a:extLst>
          </p:cNvPr>
          <p:cNvSpPr>
            <a:spLocks noGrp="1"/>
          </p:cNvSpPr>
          <p:nvPr>
            <p:ph type="dt" sz="half" idx="10"/>
          </p:nvPr>
        </p:nvSpPr>
        <p:spPr/>
        <p:txBody>
          <a:bodyPr/>
          <a:lstStyle/>
          <a:p>
            <a:fld id="{0F8EC5AF-98BE-47E5-88E8-78521877BC5E}" type="datetimeFigureOut">
              <a:rPr lang="en-US" smtClean="0"/>
              <a:t>8/4/25</a:t>
            </a:fld>
            <a:endParaRPr lang="en-US" dirty="0"/>
          </a:p>
        </p:txBody>
      </p:sp>
      <p:sp>
        <p:nvSpPr>
          <p:cNvPr id="6" name="Footer Placeholder 5">
            <a:extLst>
              <a:ext uri="{FF2B5EF4-FFF2-40B4-BE49-F238E27FC236}">
                <a16:creationId xmlns:a16="http://schemas.microsoft.com/office/drawing/2014/main" id="{C58D0314-2887-4CB4-86D6-86E4658852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121CF15-3906-4925-B5CF-6E4774321D47}"/>
              </a:ext>
            </a:extLst>
          </p:cNvPr>
          <p:cNvSpPr>
            <a:spLocks noGrp="1"/>
          </p:cNvSpPr>
          <p:nvPr>
            <p:ph type="sldNum" sz="quarter" idx="12"/>
          </p:nvPr>
        </p:nvSpPr>
        <p:spPr/>
        <p:txBody>
          <a:bodyPr/>
          <a:lstStyle/>
          <a:p>
            <a:fld id="{9BBD853C-6C72-48B2-8EF7-8CC7C8DC041C}" type="slidenum">
              <a:rPr lang="en-US" smtClean="0"/>
              <a:t>‹#›</a:t>
            </a:fld>
            <a:endParaRPr lang="en-US" dirty="0"/>
          </a:p>
        </p:txBody>
      </p:sp>
    </p:spTree>
    <p:extLst>
      <p:ext uri="{BB962C8B-B14F-4D97-AF65-F5344CB8AC3E}">
        <p14:creationId xmlns:p14="http://schemas.microsoft.com/office/powerpoint/2010/main" val="310207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D9DA-13CB-4640-98B1-F2B3941392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557794-91D0-496F-ADDD-9EE63AAF5D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48BD93D-CE34-4D03-AAAB-BE29BE910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8F971-3EEC-4E17-851C-F6489A745F3C}"/>
              </a:ext>
            </a:extLst>
          </p:cNvPr>
          <p:cNvSpPr>
            <a:spLocks noGrp="1"/>
          </p:cNvSpPr>
          <p:nvPr>
            <p:ph type="dt" sz="half" idx="10"/>
          </p:nvPr>
        </p:nvSpPr>
        <p:spPr/>
        <p:txBody>
          <a:bodyPr/>
          <a:lstStyle/>
          <a:p>
            <a:fld id="{0F8EC5AF-98BE-47E5-88E8-78521877BC5E}" type="datetimeFigureOut">
              <a:rPr lang="en-US" smtClean="0"/>
              <a:t>8/4/25</a:t>
            </a:fld>
            <a:endParaRPr lang="en-US" dirty="0"/>
          </a:p>
        </p:txBody>
      </p:sp>
      <p:sp>
        <p:nvSpPr>
          <p:cNvPr id="6" name="Footer Placeholder 5">
            <a:extLst>
              <a:ext uri="{FF2B5EF4-FFF2-40B4-BE49-F238E27FC236}">
                <a16:creationId xmlns:a16="http://schemas.microsoft.com/office/drawing/2014/main" id="{34707348-C6DE-4969-B0A1-0A7A9C7BC0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E01533-238A-4148-A7D7-F45D9C1FDDB3}"/>
              </a:ext>
            </a:extLst>
          </p:cNvPr>
          <p:cNvSpPr>
            <a:spLocks noGrp="1"/>
          </p:cNvSpPr>
          <p:nvPr>
            <p:ph type="sldNum" sz="quarter" idx="12"/>
          </p:nvPr>
        </p:nvSpPr>
        <p:spPr/>
        <p:txBody>
          <a:bodyPr/>
          <a:lstStyle/>
          <a:p>
            <a:fld id="{9BBD853C-6C72-48B2-8EF7-8CC7C8DC041C}" type="slidenum">
              <a:rPr lang="en-US" smtClean="0"/>
              <a:t>‹#›</a:t>
            </a:fld>
            <a:endParaRPr lang="en-US" dirty="0"/>
          </a:p>
        </p:txBody>
      </p:sp>
    </p:spTree>
    <p:extLst>
      <p:ext uri="{BB962C8B-B14F-4D97-AF65-F5344CB8AC3E}">
        <p14:creationId xmlns:p14="http://schemas.microsoft.com/office/powerpoint/2010/main" val="82377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929C8B-D979-4497-A060-EE7E889188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0BD118-00D0-47C0-A8E6-5B500274C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A74E9-5FF9-41B4-A4BD-C9E68630EF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EC5AF-98BE-47E5-88E8-78521877BC5E}" type="datetimeFigureOut">
              <a:rPr lang="en-US" smtClean="0"/>
              <a:t>8/4/25</a:t>
            </a:fld>
            <a:endParaRPr lang="en-US" dirty="0"/>
          </a:p>
        </p:txBody>
      </p:sp>
      <p:sp>
        <p:nvSpPr>
          <p:cNvPr id="5" name="Footer Placeholder 4">
            <a:extLst>
              <a:ext uri="{FF2B5EF4-FFF2-40B4-BE49-F238E27FC236}">
                <a16:creationId xmlns:a16="http://schemas.microsoft.com/office/drawing/2014/main" id="{6144A20A-01C4-45C5-81D3-90D4C96661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CC9E22C-81F5-4399-A9DD-69BBF41AE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853C-6C72-48B2-8EF7-8CC7C8DC041C}" type="slidenum">
              <a:rPr lang="en-US" smtClean="0"/>
              <a:t>‹#›</a:t>
            </a:fld>
            <a:endParaRPr lang="en-US" dirty="0"/>
          </a:p>
        </p:txBody>
      </p:sp>
    </p:spTree>
    <p:extLst>
      <p:ext uri="{BB962C8B-B14F-4D97-AF65-F5344CB8AC3E}">
        <p14:creationId xmlns:p14="http://schemas.microsoft.com/office/powerpoint/2010/main" val="2538836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CSIRO_ScienceImage_2846_Time_delay_of_grass_growing.jpg"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nternetmonk.com/archive/black-white-concern" TargetMode="External"/><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cleanenergyresourceteams.org/project-planning/civic-organizations" TargetMode="External"/><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dfreephotos.com/other-photos/jesus-on-a-wooden-cross.jpg.php" TargetMode="External"/><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xhere.com/en/photo/987367"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Rural_deanery"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en.wikipedia.org/wiki/Manordeifi" TargetMode="External"/><Relationship Id="rId7" Type="http://schemas.openxmlformats.org/officeDocument/2006/relationships/hyperlink" Target="https://www.flickr.com/photos/45713725@N00/34810932694"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s://commons.wikimedia.org/wiki/File:Church_near_Junction_City,_Kansas.jpg" TargetMode="External"/><Relationship Id="rId4" Type="http://schemas.openxmlformats.org/officeDocument/2006/relationships/image" Target="../media/image12.jpg"/><Relationship Id="rId9"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34334C-E529-4EB4-B9DE-25945CA6E1DD}"/>
              </a:ext>
            </a:extLst>
          </p:cNvPr>
          <p:cNvSpPr>
            <a:spLocks noGrp="1"/>
          </p:cNvSpPr>
          <p:nvPr>
            <p:ph type="ctrTitle"/>
          </p:nvPr>
        </p:nvSpPr>
        <p:spPr>
          <a:xfrm>
            <a:off x="2726432" y="1741337"/>
            <a:ext cx="6739136" cy="2387918"/>
          </a:xfrm>
        </p:spPr>
        <p:txBody>
          <a:bodyPr anchor="b">
            <a:noAutofit/>
          </a:bodyPr>
          <a:lstStyle/>
          <a:p>
            <a:r>
              <a:rPr lang="en-US" sz="8800" dirty="0">
                <a:solidFill>
                  <a:srgbClr val="FFFFFF"/>
                </a:solidFill>
              </a:rPr>
              <a:t>Holy Conversations</a:t>
            </a:r>
          </a:p>
        </p:txBody>
      </p:sp>
      <p:sp>
        <p:nvSpPr>
          <p:cNvPr id="3" name="Subtitle 2">
            <a:extLst>
              <a:ext uri="{FF2B5EF4-FFF2-40B4-BE49-F238E27FC236}">
                <a16:creationId xmlns:a16="http://schemas.microsoft.com/office/drawing/2014/main" id="{485052AE-43EA-46F2-B9AE-5EAAA09057D4}"/>
              </a:ext>
            </a:extLst>
          </p:cNvPr>
          <p:cNvSpPr>
            <a:spLocks noGrp="1"/>
          </p:cNvSpPr>
          <p:nvPr>
            <p:ph type="subTitle" idx="1"/>
          </p:nvPr>
        </p:nvSpPr>
        <p:spPr>
          <a:xfrm>
            <a:off x="2729559" y="4200522"/>
            <a:ext cx="6740685" cy="682079"/>
          </a:xfrm>
        </p:spPr>
        <p:txBody>
          <a:bodyPr>
            <a:noAutofit/>
          </a:bodyPr>
          <a:lstStyle/>
          <a:p>
            <a:r>
              <a:rPr lang="en-US" sz="3600" dirty="0">
                <a:solidFill>
                  <a:srgbClr val="FFFFFF"/>
                </a:solidFill>
              </a:rPr>
              <a:t>Options for Congregations Living Into A Vital and Sustainable Future</a:t>
            </a:r>
          </a:p>
        </p:txBody>
      </p:sp>
    </p:spTree>
    <p:extLst>
      <p:ext uri="{BB962C8B-B14F-4D97-AF65-F5344CB8AC3E}">
        <p14:creationId xmlns:p14="http://schemas.microsoft.com/office/powerpoint/2010/main" val="1057988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plant&#10;&#10;Description automatically generated">
            <a:extLst>
              <a:ext uri="{FF2B5EF4-FFF2-40B4-BE49-F238E27FC236}">
                <a16:creationId xmlns:a16="http://schemas.microsoft.com/office/drawing/2014/main" id="{DB29BB71-8964-46D5-801E-EF76464DCF9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717" r="9091" b="15244"/>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543834-EE05-4ADA-A9A1-08264E745A82}"/>
              </a:ext>
            </a:extLst>
          </p:cNvPr>
          <p:cNvSpPr>
            <a:spLocks noGrp="1"/>
          </p:cNvSpPr>
          <p:nvPr>
            <p:ph type="title"/>
          </p:nvPr>
        </p:nvSpPr>
        <p:spPr>
          <a:xfrm>
            <a:off x="750242" y="632990"/>
            <a:ext cx="4062643" cy="1043409"/>
          </a:xfrm>
        </p:spPr>
        <p:txBody>
          <a:bodyPr>
            <a:noAutofit/>
          </a:bodyPr>
          <a:lstStyle/>
          <a:p>
            <a:r>
              <a:rPr lang="en-US" sz="4500" dirty="0"/>
              <a:t>Revitalization Process</a:t>
            </a:r>
          </a:p>
        </p:txBody>
      </p:sp>
      <p:sp>
        <p:nvSpPr>
          <p:cNvPr id="3" name="Content Placeholder 2">
            <a:extLst>
              <a:ext uri="{FF2B5EF4-FFF2-40B4-BE49-F238E27FC236}">
                <a16:creationId xmlns:a16="http://schemas.microsoft.com/office/drawing/2014/main" id="{1FF66EE8-B25F-461E-8D27-BF869D49A383}"/>
              </a:ext>
            </a:extLst>
          </p:cNvPr>
          <p:cNvSpPr>
            <a:spLocks noGrp="1"/>
          </p:cNvSpPr>
          <p:nvPr>
            <p:ph idx="1"/>
          </p:nvPr>
        </p:nvSpPr>
        <p:spPr>
          <a:xfrm>
            <a:off x="520242" y="1774372"/>
            <a:ext cx="4062642" cy="2754086"/>
          </a:xfrm>
        </p:spPr>
        <p:txBody>
          <a:bodyPr anchor="t">
            <a:normAutofit fontScale="92500" lnSpcReduction="20000"/>
          </a:bodyPr>
          <a:lstStyle/>
          <a:p>
            <a:pPr marL="0" indent="0">
              <a:buNone/>
            </a:pPr>
            <a:endParaRPr lang="en-US" sz="1800" dirty="0"/>
          </a:p>
          <a:p>
            <a:pPr lvl="1"/>
            <a:r>
              <a:rPr lang="en-US" sz="3000" dirty="0"/>
              <a:t>Process with the purpose to raise vitality and mission in a congregation</a:t>
            </a:r>
          </a:p>
          <a:p>
            <a:pPr lvl="1"/>
            <a:r>
              <a:rPr lang="en-US" sz="3000" dirty="0"/>
              <a:t>Faithful Innovation</a:t>
            </a:r>
          </a:p>
          <a:p>
            <a:pPr lvl="1"/>
            <a:r>
              <a:rPr lang="en-US" sz="3000" dirty="0"/>
              <a:t>Cultivating Generous Givers</a:t>
            </a:r>
          </a:p>
        </p:txBody>
      </p:sp>
      <p:sp>
        <p:nvSpPr>
          <p:cNvPr id="6" name="TextBox 5">
            <a:extLst>
              <a:ext uri="{FF2B5EF4-FFF2-40B4-BE49-F238E27FC236}">
                <a16:creationId xmlns:a16="http://schemas.microsoft.com/office/drawing/2014/main" id="{75F84C2F-758E-4BC3-BBD3-1300DF071C79}"/>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commons.wikimedia.org/wiki/File:CSIRO_ScienceImage_2846_Time_delay_of_grass_growing.jpg">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384434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6AB7A7-E7D9-4913-9361-4E520913D54E}"/>
              </a:ext>
            </a:extLst>
          </p:cNvPr>
          <p:cNvSpPr>
            <a:spLocks noGrp="1"/>
          </p:cNvSpPr>
          <p:nvPr>
            <p:ph type="title"/>
          </p:nvPr>
        </p:nvSpPr>
        <p:spPr>
          <a:xfrm>
            <a:off x="6094105" y="802955"/>
            <a:ext cx="4977976" cy="1454051"/>
          </a:xfrm>
        </p:spPr>
        <p:txBody>
          <a:bodyPr>
            <a:normAutofit/>
          </a:bodyPr>
          <a:lstStyle/>
          <a:p>
            <a:r>
              <a:rPr lang="en-US">
                <a:solidFill>
                  <a:srgbClr val="000000"/>
                </a:solidFill>
              </a:rPr>
              <a:t>Renewal Process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Onboarding">
            <a:extLst>
              <a:ext uri="{FF2B5EF4-FFF2-40B4-BE49-F238E27FC236}">
                <a16:creationId xmlns:a16="http://schemas.microsoft.com/office/drawing/2014/main" id="{3DC29A3A-1F8A-429A-9094-26B87E50F6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B0B9EA89-B705-4ED3-A795-5805A97CBCC1}"/>
              </a:ext>
            </a:extLst>
          </p:cNvPr>
          <p:cNvSpPr>
            <a:spLocks noGrp="1"/>
          </p:cNvSpPr>
          <p:nvPr>
            <p:ph idx="1"/>
          </p:nvPr>
        </p:nvSpPr>
        <p:spPr>
          <a:xfrm>
            <a:off x="6090574" y="2421682"/>
            <a:ext cx="4977578" cy="3639289"/>
          </a:xfrm>
        </p:spPr>
        <p:txBody>
          <a:bodyPr anchor="ctr">
            <a:noAutofit/>
          </a:bodyPr>
          <a:lstStyle/>
          <a:p>
            <a:r>
              <a:rPr lang="en-US" sz="3000" dirty="0">
                <a:solidFill>
                  <a:srgbClr val="000000"/>
                </a:solidFill>
              </a:rPr>
              <a:t>Process of more in depth work over a period of time to renew, turn around ministry. </a:t>
            </a:r>
          </a:p>
          <a:p>
            <a:r>
              <a:rPr lang="en-US" sz="3000" dirty="0">
                <a:solidFill>
                  <a:srgbClr val="000000"/>
                </a:solidFill>
              </a:rPr>
              <a:t>Often starts with the CAT Survey and then a Synod Authorized Renewal Plan that is worked on for a period of time by the interim and congregation</a:t>
            </a:r>
          </a:p>
        </p:txBody>
      </p:sp>
    </p:spTree>
    <p:extLst>
      <p:ext uri="{BB962C8B-B14F-4D97-AF65-F5344CB8AC3E}">
        <p14:creationId xmlns:p14="http://schemas.microsoft.com/office/powerpoint/2010/main" val="2437152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27662E-7900-41DB-8AF0-6F6AD9750D95}"/>
              </a:ext>
            </a:extLst>
          </p:cNvPr>
          <p:cNvSpPr>
            <a:spLocks noGrp="1"/>
          </p:cNvSpPr>
          <p:nvPr>
            <p:ph type="title"/>
          </p:nvPr>
        </p:nvSpPr>
        <p:spPr>
          <a:xfrm>
            <a:off x="838200" y="963877"/>
            <a:ext cx="3494362" cy="4930246"/>
          </a:xfrm>
        </p:spPr>
        <p:txBody>
          <a:bodyPr>
            <a:normAutofit/>
          </a:bodyPr>
          <a:lstStyle/>
          <a:p>
            <a:pPr algn="r"/>
            <a:r>
              <a:rPr lang="en-US" sz="4100">
                <a:solidFill>
                  <a:schemeClr val="accent1"/>
                </a:solidFill>
              </a:rPr>
              <a:t>Redevelopment Process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1AA03B5-133A-4CE2-A909-4354DE86D1F4}"/>
              </a:ext>
            </a:extLst>
          </p:cNvPr>
          <p:cNvSpPr>
            <a:spLocks noGrp="1"/>
          </p:cNvSpPr>
          <p:nvPr>
            <p:ph idx="1"/>
          </p:nvPr>
        </p:nvSpPr>
        <p:spPr>
          <a:xfrm>
            <a:off x="4976031" y="963877"/>
            <a:ext cx="6377769" cy="4930246"/>
          </a:xfrm>
        </p:spPr>
        <p:txBody>
          <a:bodyPr anchor="ctr">
            <a:normAutofit/>
          </a:bodyPr>
          <a:lstStyle/>
          <a:p>
            <a:r>
              <a:rPr lang="en-US" dirty="0"/>
              <a:t>A Process where an ELCA trained Redevelopment Pastor is put in the congregation for a term call (often for 3 years) to completely redevelop ministry.</a:t>
            </a:r>
          </a:p>
          <a:p>
            <a:r>
              <a:rPr lang="en-US" dirty="0"/>
              <a:t>Need approval by the ELCA and DEM</a:t>
            </a:r>
          </a:p>
          <a:p>
            <a:r>
              <a:rPr lang="en-US" dirty="0"/>
              <a:t>Need openness to becoming something new</a:t>
            </a:r>
          </a:p>
        </p:txBody>
      </p:sp>
    </p:spTree>
    <p:extLst>
      <p:ext uri="{BB962C8B-B14F-4D97-AF65-F5344CB8AC3E}">
        <p14:creationId xmlns:p14="http://schemas.microsoft.com/office/powerpoint/2010/main" val="67887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C255-8AB3-4D1D-8503-3BDBF3B0ACFD}"/>
              </a:ext>
            </a:extLst>
          </p:cNvPr>
          <p:cNvSpPr>
            <a:spLocks noGrp="1"/>
          </p:cNvSpPr>
          <p:nvPr>
            <p:ph type="title"/>
          </p:nvPr>
        </p:nvSpPr>
        <p:spPr>
          <a:xfrm>
            <a:off x="648929" y="629266"/>
            <a:ext cx="3651467" cy="1676603"/>
          </a:xfrm>
        </p:spPr>
        <p:txBody>
          <a:bodyPr>
            <a:normAutofit/>
          </a:bodyPr>
          <a:lstStyle/>
          <a:p>
            <a:r>
              <a:rPr lang="en-US" dirty="0"/>
              <a:t>Staffing in a New Way</a:t>
            </a:r>
          </a:p>
        </p:txBody>
      </p:sp>
      <p:sp>
        <p:nvSpPr>
          <p:cNvPr id="3" name="Content Placeholder 2">
            <a:extLst>
              <a:ext uri="{FF2B5EF4-FFF2-40B4-BE49-F238E27FC236}">
                <a16:creationId xmlns:a16="http://schemas.microsoft.com/office/drawing/2014/main" id="{A075C3C6-1C4A-48F7-A4C0-3DA29BD5E1C9}"/>
              </a:ext>
            </a:extLst>
          </p:cNvPr>
          <p:cNvSpPr>
            <a:spLocks noGrp="1"/>
          </p:cNvSpPr>
          <p:nvPr>
            <p:ph idx="1"/>
          </p:nvPr>
        </p:nvSpPr>
        <p:spPr>
          <a:xfrm>
            <a:off x="648931" y="2438400"/>
            <a:ext cx="3651466" cy="3785419"/>
          </a:xfrm>
        </p:spPr>
        <p:txBody>
          <a:bodyPr>
            <a:normAutofit/>
          </a:bodyPr>
          <a:lstStyle/>
          <a:p>
            <a:r>
              <a:rPr lang="en-US" sz="3600" dirty="0"/>
              <a:t>Synodically Authorized Minister</a:t>
            </a:r>
          </a:p>
          <a:p>
            <a:r>
              <a:rPr lang="en-US" sz="3600" dirty="0"/>
              <a:t>Part Time Clergy</a:t>
            </a:r>
          </a:p>
          <a:p>
            <a:pPr marL="0" indent="0">
              <a:buNone/>
            </a:pPr>
            <a:endParaRPr lang="en-US" sz="1800" dirty="0"/>
          </a:p>
        </p:txBody>
      </p:sp>
      <p:pic>
        <p:nvPicPr>
          <p:cNvPr id="5" name="Picture 4" descr="A picture containing colorful, umbrella, kite&#10;&#10;Description automatically generated">
            <a:extLst>
              <a:ext uri="{FF2B5EF4-FFF2-40B4-BE49-F238E27FC236}">
                <a16:creationId xmlns:a16="http://schemas.microsoft.com/office/drawing/2014/main" id="{82220DEF-AA07-4B02-A832-9F26B73E402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566" r="2" b="6143"/>
          <a:stretch/>
        </p:blipFill>
        <p:spPr>
          <a:xfrm>
            <a:off x="4639056" y="10"/>
            <a:ext cx="7552944" cy="6857990"/>
          </a:xfrm>
          <a:prstGeom prst="rect">
            <a:avLst/>
          </a:prstGeom>
          <a:effectLst/>
        </p:spPr>
      </p:pic>
      <p:sp>
        <p:nvSpPr>
          <p:cNvPr id="6" name="TextBox 5">
            <a:extLst>
              <a:ext uri="{FF2B5EF4-FFF2-40B4-BE49-F238E27FC236}">
                <a16:creationId xmlns:a16="http://schemas.microsoft.com/office/drawing/2014/main" id="{16DF2942-F7E7-42ED-9DD4-416EEC18AF9E}"/>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internetmonk.com/archive/black-white-concern">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2918948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C1D20-DDFA-4F2F-8833-F5C6A3A355A2}"/>
              </a:ext>
            </a:extLst>
          </p:cNvPr>
          <p:cNvSpPr>
            <a:spLocks noGrp="1"/>
          </p:cNvSpPr>
          <p:nvPr>
            <p:ph type="ctrTitle"/>
          </p:nvPr>
        </p:nvSpPr>
        <p:spPr>
          <a:xfrm>
            <a:off x="6746628" y="1783959"/>
            <a:ext cx="4645250" cy="1645041"/>
          </a:xfrm>
        </p:spPr>
        <p:txBody>
          <a:bodyPr anchor="b">
            <a:normAutofit fontScale="90000"/>
          </a:bodyPr>
          <a:lstStyle/>
          <a:p>
            <a:pPr algn="l"/>
            <a:r>
              <a:rPr lang="en-US" dirty="0"/>
              <a:t>Choosing Partnership</a:t>
            </a:r>
          </a:p>
        </p:txBody>
      </p:sp>
      <p:sp>
        <p:nvSpPr>
          <p:cNvPr id="3" name="Subtitle 2">
            <a:extLst>
              <a:ext uri="{FF2B5EF4-FFF2-40B4-BE49-F238E27FC236}">
                <a16:creationId xmlns:a16="http://schemas.microsoft.com/office/drawing/2014/main" id="{6B0C9200-7892-42FD-8B52-82EE3774648C}"/>
              </a:ext>
            </a:extLst>
          </p:cNvPr>
          <p:cNvSpPr>
            <a:spLocks noGrp="1"/>
          </p:cNvSpPr>
          <p:nvPr>
            <p:ph type="subTitle" idx="1"/>
          </p:nvPr>
        </p:nvSpPr>
        <p:spPr>
          <a:xfrm>
            <a:off x="6746627" y="3545059"/>
            <a:ext cx="4645250" cy="2353698"/>
          </a:xfrm>
        </p:spPr>
        <p:txBody>
          <a:bodyPr anchor="t">
            <a:normAutofit/>
          </a:bodyPr>
          <a:lstStyle/>
          <a:p>
            <a:pPr algn="l"/>
            <a:r>
              <a:rPr lang="en-US" sz="3000" dirty="0"/>
              <a:t>Merger/Consolidation</a:t>
            </a:r>
          </a:p>
          <a:p>
            <a:pPr algn="l"/>
            <a:r>
              <a:rPr lang="en-US" sz="3000" dirty="0"/>
              <a:t>Multi Point Parish</a:t>
            </a:r>
          </a:p>
          <a:p>
            <a:pPr algn="l"/>
            <a:r>
              <a:rPr lang="en-US" sz="3000" dirty="0"/>
              <a:t>Anchor Church</a:t>
            </a:r>
          </a:p>
          <a:p>
            <a:pPr algn="l"/>
            <a:r>
              <a:rPr lang="en-US" sz="3000" dirty="0"/>
              <a:t>Co Op Ministry</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person, cutting, woman, table&#10;&#10;Description automatically generated">
            <a:extLst>
              <a:ext uri="{FF2B5EF4-FFF2-40B4-BE49-F238E27FC236}">
                <a16:creationId xmlns:a16="http://schemas.microsoft.com/office/drawing/2014/main" id="{75AD21C2-73CC-4D54-B223-69E80933071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910" r="17427" b="-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TextBox 5">
            <a:extLst>
              <a:ext uri="{FF2B5EF4-FFF2-40B4-BE49-F238E27FC236}">
                <a16:creationId xmlns:a16="http://schemas.microsoft.com/office/drawing/2014/main" id="{9014A295-953F-4113-BF70-958757373D02}"/>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www.cleanenergyresourceteams.org/project-planning/civic-organizations">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62904168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E0F01A-3DCE-41F3-8E0C-88227FEB5DA0}"/>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Join an Area Parish or Cluster</a:t>
            </a:r>
          </a:p>
        </p:txBody>
      </p:sp>
      <p:sp>
        <p:nvSpPr>
          <p:cNvPr id="3" name="Content Placeholder 2">
            <a:extLst>
              <a:ext uri="{FF2B5EF4-FFF2-40B4-BE49-F238E27FC236}">
                <a16:creationId xmlns:a16="http://schemas.microsoft.com/office/drawing/2014/main" id="{17ADC308-F595-4CE5-A5E3-5AD3DDE4FB69}"/>
              </a:ext>
            </a:extLst>
          </p:cNvPr>
          <p:cNvSpPr>
            <a:spLocks noGrp="1"/>
          </p:cNvSpPr>
          <p:nvPr>
            <p:ph idx="1"/>
          </p:nvPr>
        </p:nvSpPr>
        <p:spPr>
          <a:xfrm>
            <a:off x="6090574" y="801866"/>
            <a:ext cx="5306084" cy="5230634"/>
          </a:xfrm>
        </p:spPr>
        <p:txBody>
          <a:bodyPr anchor="ctr">
            <a:normAutofit/>
          </a:bodyPr>
          <a:lstStyle/>
          <a:p>
            <a:r>
              <a:rPr lang="en-US" sz="3500" dirty="0">
                <a:solidFill>
                  <a:srgbClr val="000000"/>
                </a:solidFill>
              </a:rPr>
              <a:t>A Parish or Cluster is two or more congregations who share a pastor (or a pastoral team). This structure is also called a “Multi Point Ministry Site”. </a:t>
            </a:r>
          </a:p>
        </p:txBody>
      </p:sp>
    </p:spTree>
    <p:extLst>
      <p:ext uri="{BB962C8B-B14F-4D97-AF65-F5344CB8AC3E}">
        <p14:creationId xmlns:p14="http://schemas.microsoft.com/office/powerpoint/2010/main" val="1325129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B5F6CE-5BF0-4543-95E3-5E4134AC6055}"/>
              </a:ext>
            </a:extLst>
          </p:cNvPr>
          <p:cNvSpPr>
            <a:spLocks noGrp="1"/>
          </p:cNvSpPr>
          <p:nvPr>
            <p:ph type="title"/>
          </p:nvPr>
        </p:nvSpPr>
        <p:spPr>
          <a:xfrm>
            <a:off x="640079" y="2053641"/>
            <a:ext cx="3669161" cy="2760098"/>
          </a:xfrm>
        </p:spPr>
        <p:txBody>
          <a:bodyPr>
            <a:normAutofit/>
          </a:bodyPr>
          <a:lstStyle/>
          <a:p>
            <a:br>
              <a:rPr lang="en-US" dirty="0">
                <a:solidFill>
                  <a:srgbClr val="FFFFFF"/>
                </a:solidFill>
                <a:latin typeface="+mn-lt"/>
              </a:rPr>
            </a:br>
            <a:r>
              <a:rPr lang="en-US" dirty="0">
                <a:solidFill>
                  <a:srgbClr val="FFFFFF"/>
                </a:solidFill>
                <a:latin typeface="+mn-lt"/>
              </a:rPr>
              <a:t>Anchor Church Relationship</a:t>
            </a:r>
          </a:p>
        </p:txBody>
      </p:sp>
      <p:sp>
        <p:nvSpPr>
          <p:cNvPr id="3" name="Content Placeholder 2">
            <a:extLst>
              <a:ext uri="{FF2B5EF4-FFF2-40B4-BE49-F238E27FC236}">
                <a16:creationId xmlns:a16="http://schemas.microsoft.com/office/drawing/2014/main" id="{DB61ADFC-AA65-43AC-95C1-47323859F17B}"/>
              </a:ext>
            </a:extLst>
          </p:cNvPr>
          <p:cNvSpPr>
            <a:spLocks noGrp="1"/>
          </p:cNvSpPr>
          <p:nvPr>
            <p:ph idx="1"/>
          </p:nvPr>
        </p:nvSpPr>
        <p:spPr>
          <a:xfrm>
            <a:off x="6090574" y="159025"/>
            <a:ext cx="5982156" cy="6500191"/>
          </a:xfrm>
        </p:spPr>
        <p:txBody>
          <a:bodyPr anchor="ctr">
            <a:normAutofit fontScale="92500" lnSpcReduction="10000"/>
          </a:bodyPr>
          <a:lstStyle/>
          <a:p>
            <a:pPr marL="0" indent="0">
              <a:buNone/>
            </a:pPr>
            <a:r>
              <a:rPr lang="en-US" sz="3000" dirty="0">
                <a:solidFill>
                  <a:srgbClr val="000000"/>
                </a:solidFill>
              </a:rPr>
              <a:t>An Anchor Church is when a larger, established congregation partners with smaller congregations. This can look like a few different things:</a:t>
            </a:r>
          </a:p>
          <a:p>
            <a:pPr marL="457200" indent="-457200">
              <a:buAutoNum type="arabicPeriod"/>
            </a:pPr>
            <a:r>
              <a:rPr lang="en-US" sz="3000" dirty="0">
                <a:solidFill>
                  <a:srgbClr val="000000"/>
                </a:solidFill>
              </a:rPr>
              <a:t>Accompanying Model (A short term relationship with coaching, some shared staff and shared programs)</a:t>
            </a:r>
          </a:p>
          <a:p>
            <a:pPr marL="457200" indent="-457200">
              <a:buFont typeface="Arial" panose="020B0604020202020204" pitchFamily="34" charset="0"/>
              <a:buAutoNum type="arabicPeriod"/>
            </a:pPr>
            <a:r>
              <a:rPr lang="en-US" sz="3000" dirty="0">
                <a:solidFill>
                  <a:srgbClr val="000000"/>
                </a:solidFill>
              </a:rPr>
              <a:t>Adoption Model (A permanent multi point relationship with coaching, shared staff and shared programs)</a:t>
            </a:r>
            <a:endParaRPr lang="en-US" sz="2600" dirty="0">
              <a:solidFill>
                <a:srgbClr val="000000"/>
              </a:solidFill>
            </a:endParaRPr>
          </a:p>
          <a:p>
            <a:pPr marL="457200" indent="-457200">
              <a:buAutoNum type="arabicPeriod"/>
            </a:pPr>
            <a:r>
              <a:rPr lang="en-US" sz="3000" dirty="0">
                <a:solidFill>
                  <a:srgbClr val="000000"/>
                </a:solidFill>
              </a:rPr>
              <a:t>Poly-site Model (The smaller congregation become a mission outpost)</a:t>
            </a:r>
          </a:p>
          <a:p>
            <a:pPr marL="457200" indent="-457200">
              <a:buAutoNum type="arabicPeriod"/>
            </a:pPr>
            <a:r>
              <a:rPr lang="en-US" sz="3000" dirty="0">
                <a:solidFill>
                  <a:srgbClr val="000000"/>
                </a:solidFill>
              </a:rPr>
              <a:t>Franchise Model (The smaller congregation becomes a second version of the larger)</a:t>
            </a:r>
          </a:p>
        </p:txBody>
      </p:sp>
    </p:spTree>
    <p:extLst>
      <p:ext uri="{BB962C8B-B14F-4D97-AF65-F5344CB8AC3E}">
        <p14:creationId xmlns:p14="http://schemas.microsoft.com/office/powerpoint/2010/main" val="2573416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E0F01A-3DCE-41F3-8E0C-88227FEB5DA0}"/>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Merge or Consolidate with other congregations</a:t>
            </a:r>
          </a:p>
        </p:txBody>
      </p:sp>
      <p:sp>
        <p:nvSpPr>
          <p:cNvPr id="3" name="Content Placeholder 2">
            <a:extLst>
              <a:ext uri="{FF2B5EF4-FFF2-40B4-BE49-F238E27FC236}">
                <a16:creationId xmlns:a16="http://schemas.microsoft.com/office/drawing/2014/main" id="{17ADC308-F595-4CE5-A5E3-5AD3DDE4FB69}"/>
              </a:ext>
            </a:extLst>
          </p:cNvPr>
          <p:cNvSpPr>
            <a:spLocks noGrp="1"/>
          </p:cNvSpPr>
          <p:nvPr>
            <p:ph idx="1"/>
          </p:nvPr>
        </p:nvSpPr>
        <p:spPr>
          <a:xfrm>
            <a:off x="6090574" y="801866"/>
            <a:ext cx="5306084" cy="5230634"/>
          </a:xfrm>
        </p:spPr>
        <p:txBody>
          <a:bodyPr anchor="ctr">
            <a:normAutofit/>
          </a:bodyPr>
          <a:lstStyle/>
          <a:p>
            <a:pPr marL="0" indent="0">
              <a:buNone/>
            </a:pPr>
            <a:r>
              <a:rPr lang="en-US" sz="3000" dirty="0">
                <a:solidFill>
                  <a:srgbClr val="000000"/>
                </a:solidFill>
              </a:rPr>
              <a:t>A Merger is when two or more congregations come together (Congregation A and B) but only one exist afterwards (Congregation A).</a:t>
            </a:r>
          </a:p>
          <a:p>
            <a:pPr marL="0" indent="0">
              <a:buNone/>
            </a:pPr>
            <a:r>
              <a:rPr lang="en-US" sz="3000" dirty="0">
                <a:solidFill>
                  <a:srgbClr val="000000"/>
                </a:solidFill>
              </a:rPr>
              <a:t>A Consolidation is when two or more congregations come together (Congregation A and B), both disband and then form a brand new congregation together (Congregation C).</a:t>
            </a:r>
          </a:p>
        </p:txBody>
      </p:sp>
    </p:spTree>
    <p:extLst>
      <p:ext uri="{BB962C8B-B14F-4D97-AF65-F5344CB8AC3E}">
        <p14:creationId xmlns:p14="http://schemas.microsoft.com/office/powerpoint/2010/main" val="3691871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98EC00-22A7-4B7C-A4EF-BD9AF56BB415}"/>
              </a:ext>
            </a:extLst>
          </p:cNvPr>
          <p:cNvSpPr>
            <a:spLocks noGrp="1"/>
          </p:cNvSpPr>
          <p:nvPr>
            <p:ph type="title"/>
          </p:nvPr>
        </p:nvSpPr>
        <p:spPr>
          <a:xfrm>
            <a:off x="640079" y="2053641"/>
            <a:ext cx="3669161" cy="2760098"/>
          </a:xfrm>
        </p:spPr>
        <p:txBody>
          <a:bodyPr>
            <a:normAutofit/>
          </a:bodyPr>
          <a:lstStyle/>
          <a:p>
            <a:r>
              <a:rPr lang="en-US" sz="4100" dirty="0">
                <a:solidFill>
                  <a:srgbClr val="FFFFFF"/>
                </a:solidFill>
              </a:rPr>
              <a:t>Form a Ministry Co-op With Neighboring Churches</a:t>
            </a:r>
          </a:p>
        </p:txBody>
      </p:sp>
      <p:sp>
        <p:nvSpPr>
          <p:cNvPr id="3" name="Content Placeholder 2">
            <a:extLst>
              <a:ext uri="{FF2B5EF4-FFF2-40B4-BE49-F238E27FC236}">
                <a16:creationId xmlns:a16="http://schemas.microsoft.com/office/drawing/2014/main" id="{8794AD2F-872E-48D4-ADB7-189614240B9F}"/>
              </a:ext>
            </a:extLst>
          </p:cNvPr>
          <p:cNvSpPr>
            <a:spLocks noGrp="1"/>
          </p:cNvSpPr>
          <p:nvPr>
            <p:ph idx="1"/>
          </p:nvPr>
        </p:nvSpPr>
        <p:spPr>
          <a:xfrm>
            <a:off x="6090574" y="801866"/>
            <a:ext cx="5306084" cy="5230634"/>
          </a:xfrm>
        </p:spPr>
        <p:txBody>
          <a:bodyPr anchor="ctr">
            <a:noAutofit/>
          </a:bodyPr>
          <a:lstStyle/>
          <a:p>
            <a:pPr marL="0" indent="0">
              <a:buNone/>
            </a:pPr>
            <a:r>
              <a:rPr lang="en-US" sz="3000" dirty="0">
                <a:solidFill>
                  <a:srgbClr val="000000"/>
                </a:solidFill>
              </a:rPr>
              <a:t>A Co-op is a relationship where area pastors partner of ministry and structure for financial and missional gain:</a:t>
            </a:r>
          </a:p>
          <a:p>
            <a:r>
              <a:rPr lang="en-US" sz="3000" dirty="0">
                <a:solidFill>
                  <a:srgbClr val="000000"/>
                </a:solidFill>
              </a:rPr>
              <a:t>1. Shared building or shared office space</a:t>
            </a:r>
          </a:p>
          <a:p>
            <a:r>
              <a:rPr lang="en-US" sz="3000" dirty="0">
                <a:solidFill>
                  <a:srgbClr val="000000"/>
                </a:solidFill>
              </a:rPr>
              <a:t>2. Shared employees or support staff</a:t>
            </a:r>
          </a:p>
          <a:p>
            <a:r>
              <a:rPr lang="en-US" sz="3000" dirty="0">
                <a:solidFill>
                  <a:srgbClr val="000000"/>
                </a:solidFill>
              </a:rPr>
              <a:t>3. Shared youth or family programs</a:t>
            </a:r>
          </a:p>
          <a:p>
            <a:r>
              <a:rPr lang="en-US" sz="3000" dirty="0">
                <a:solidFill>
                  <a:srgbClr val="000000"/>
                </a:solidFill>
              </a:rPr>
              <a:t>4. Shared committees or missions</a:t>
            </a:r>
          </a:p>
        </p:txBody>
      </p:sp>
    </p:spTree>
    <p:extLst>
      <p:ext uri="{BB962C8B-B14F-4D97-AF65-F5344CB8AC3E}">
        <p14:creationId xmlns:p14="http://schemas.microsoft.com/office/powerpoint/2010/main" val="1423428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louds in the sky&#10;&#10;Description automatically generated">
            <a:extLst>
              <a:ext uri="{FF2B5EF4-FFF2-40B4-BE49-F238E27FC236}">
                <a16:creationId xmlns:a16="http://schemas.microsoft.com/office/drawing/2014/main" id="{1270FB82-C329-49EB-9207-0FC0D2615B0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588CA4F0-4CFE-440B-ACDA-08F524CFD154}"/>
              </a:ext>
            </a:extLst>
          </p:cNvPr>
          <p:cNvSpPr>
            <a:spLocks noGrp="1"/>
          </p:cNvSpPr>
          <p:nvPr>
            <p:ph type="ctrTitle"/>
          </p:nvPr>
        </p:nvSpPr>
        <p:spPr>
          <a:xfrm>
            <a:off x="8022021" y="3231931"/>
            <a:ext cx="3852041" cy="1834056"/>
          </a:xfrm>
        </p:spPr>
        <p:txBody>
          <a:bodyPr>
            <a:normAutofit/>
          </a:bodyPr>
          <a:lstStyle/>
          <a:p>
            <a:r>
              <a:rPr lang="en-US" sz="5000" dirty="0"/>
              <a:t>Choosing Rebirth</a:t>
            </a:r>
          </a:p>
        </p:txBody>
      </p:sp>
      <p:sp>
        <p:nvSpPr>
          <p:cNvPr id="3" name="Subtitle 2">
            <a:extLst>
              <a:ext uri="{FF2B5EF4-FFF2-40B4-BE49-F238E27FC236}">
                <a16:creationId xmlns:a16="http://schemas.microsoft.com/office/drawing/2014/main" id="{F47737DB-7DC9-486E-A6FD-6C56ACE2073F}"/>
              </a:ext>
            </a:extLst>
          </p:cNvPr>
          <p:cNvSpPr>
            <a:spLocks noGrp="1"/>
          </p:cNvSpPr>
          <p:nvPr>
            <p:ph type="subTitle" idx="1"/>
          </p:nvPr>
        </p:nvSpPr>
        <p:spPr>
          <a:xfrm>
            <a:off x="7782910" y="5242674"/>
            <a:ext cx="4330262" cy="1298799"/>
          </a:xfrm>
        </p:spPr>
        <p:txBody>
          <a:bodyPr>
            <a:normAutofit/>
          </a:bodyPr>
          <a:lstStyle/>
          <a:p>
            <a:r>
              <a:rPr lang="en-US" sz="2800" dirty="0"/>
              <a:t>Ending Well</a:t>
            </a:r>
          </a:p>
          <a:p>
            <a:r>
              <a:rPr lang="en-US" sz="2800" dirty="0"/>
              <a:t>Becoming a Mission Point</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760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C4FE1E-E2D8-4503-8723-344A87978495}"/>
              </a:ext>
            </a:extLst>
          </p:cNvPr>
          <p:cNvSpPr>
            <a:spLocks noGrp="1"/>
          </p:cNvSpPr>
          <p:nvPr>
            <p:ph type="title"/>
          </p:nvPr>
        </p:nvSpPr>
        <p:spPr>
          <a:xfrm>
            <a:off x="1179226" y="826680"/>
            <a:ext cx="9833548" cy="1325563"/>
          </a:xfrm>
        </p:spPr>
        <p:txBody>
          <a:bodyPr>
            <a:normAutofit/>
          </a:bodyPr>
          <a:lstStyle/>
          <a:p>
            <a:pPr algn="ctr"/>
            <a:r>
              <a:rPr lang="en-US" sz="8000" dirty="0">
                <a:solidFill>
                  <a:srgbClr val="FFFFFF"/>
                </a:solidFill>
              </a:rPr>
              <a:t>Exodus 16</a:t>
            </a:r>
          </a:p>
        </p:txBody>
      </p:sp>
      <p:sp>
        <p:nvSpPr>
          <p:cNvPr id="3" name="Content Placeholder 2">
            <a:extLst>
              <a:ext uri="{FF2B5EF4-FFF2-40B4-BE49-F238E27FC236}">
                <a16:creationId xmlns:a16="http://schemas.microsoft.com/office/drawing/2014/main" id="{0AAA0761-6EA3-4235-9EBD-228A921A654E}"/>
              </a:ext>
            </a:extLst>
          </p:cNvPr>
          <p:cNvSpPr>
            <a:spLocks noGrp="1"/>
          </p:cNvSpPr>
          <p:nvPr>
            <p:ph idx="1"/>
          </p:nvPr>
        </p:nvSpPr>
        <p:spPr>
          <a:xfrm>
            <a:off x="288387" y="2493818"/>
            <a:ext cx="11626947" cy="4033591"/>
          </a:xfrm>
        </p:spPr>
        <p:txBody>
          <a:bodyPr>
            <a:noAutofit/>
          </a:bodyPr>
          <a:lstStyle/>
          <a:p>
            <a:pPr marL="0" indent="0">
              <a:buNone/>
            </a:pPr>
            <a:r>
              <a:rPr lang="en-US" sz="3200" dirty="0"/>
              <a:t>Then the </a:t>
            </a:r>
            <a:r>
              <a:rPr lang="en-US" sz="3200" cap="small" dirty="0"/>
              <a:t>Lord</a:t>
            </a:r>
            <a:r>
              <a:rPr lang="en-US" sz="3200" dirty="0"/>
              <a:t> said to Moses, “I will rain down bread from heaven for you. The people are to go out each day and gather enough for that day. In this way I will test them and see whether they will follow my instructions. That evening quail came and covered the camp, and in the morning there was a layer of dew around the camp. When the dew was gone, thin flakes like frost on the ground appeared on the desert floor. </a:t>
            </a:r>
            <a:r>
              <a:rPr lang="en-US" sz="3200" b="1" baseline="30000" dirty="0"/>
              <a:t> </a:t>
            </a:r>
            <a:r>
              <a:rPr lang="en-US" sz="3200" dirty="0"/>
              <a:t>When the Israelites saw it, they said to each other, “What is it?” For they did not know what it was.</a:t>
            </a:r>
          </a:p>
          <a:p>
            <a:pPr marL="0" indent="0">
              <a:buNone/>
            </a:pPr>
            <a:r>
              <a:rPr lang="en-US" sz="3200" dirty="0"/>
              <a:t>Moses said to them, “It is the bread the </a:t>
            </a:r>
            <a:r>
              <a:rPr lang="en-US" sz="3200" cap="small" dirty="0"/>
              <a:t>Lord</a:t>
            </a:r>
            <a:r>
              <a:rPr lang="en-US" sz="3200" dirty="0"/>
              <a:t> has given you to eat. </a:t>
            </a:r>
            <a:endParaRPr lang="en-US" sz="3200" dirty="0">
              <a:solidFill>
                <a:srgbClr val="000000"/>
              </a:solidFill>
            </a:endParaRPr>
          </a:p>
        </p:txBody>
      </p:sp>
    </p:spTree>
    <p:extLst>
      <p:ext uri="{BB962C8B-B14F-4D97-AF65-F5344CB8AC3E}">
        <p14:creationId xmlns:p14="http://schemas.microsoft.com/office/powerpoint/2010/main" val="394425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08676"/>
            <a:ext cx="12192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2E0F01A-3DCE-41F3-8E0C-88227FEB5DA0}"/>
              </a:ext>
            </a:extLst>
          </p:cNvPr>
          <p:cNvSpPr>
            <a:spLocks noGrp="1"/>
          </p:cNvSpPr>
          <p:nvPr>
            <p:ph type="title"/>
          </p:nvPr>
        </p:nvSpPr>
        <p:spPr>
          <a:xfrm>
            <a:off x="1179226" y="5105400"/>
            <a:ext cx="9833548" cy="1066802"/>
          </a:xfrm>
        </p:spPr>
        <p:txBody>
          <a:bodyPr>
            <a:normAutofit/>
          </a:bodyPr>
          <a:lstStyle/>
          <a:p>
            <a:r>
              <a:rPr lang="en-US" sz="5500" b="1" dirty="0">
                <a:solidFill>
                  <a:srgbClr val="3F3F3F"/>
                </a:solidFill>
              </a:rPr>
              <a:t>End Well</a:t>
            </a:r>
          </a:p>
        </p:txBody>
      </p:sp>
      <p:sp>
        <p:nvSpPr>
          <p:cNvPr id="3" name="Content Placeholder 2">
            <a:extLst>
              <a:ext uri="{FF2B5EF4-FFF2-40B4-BE49-F238E27FC236}">
                <a16:creationId xmlns:a16="http://schemas.microsoft.com/office/drawing/2014/main" id="{17ADC308-F595-4CE5-A5E3-5AD3DDE4FB69}"/>
              </a:ext>
            </a:extLst>
          </p:cNvPr>
          <p:cNvSpPr>
            <a:spLocks noGrp="1"/>
          </p:cNvSpPr>
          <p:nvPr>
            <p:ph idx="1"/>
          </p:nvPr>
        </p:nvSpPr>
        <p:spPr>
          <a:xfrm>
            <a:off x="1179226" y="872046"/>
            <a:ext cx="9833548" cy="2945574"/>
          </a:xfrm>
        </p:spPr>
        <p:txBody>
          <a:bodyPr anchor="ctr">
            <a:noAutofit/>
          </a:bodyPr>
          <a:lstStyle/>
          <a:p>
            <a:pPr marL="0" indent="0">
              <a:buNone/>
            </a:pPr>
            <a:r>
              <a:rPr lang="en-US" sz="3500" dirty="0">
                <a:solidFill>
                  <a:srgbClr val="FFFFFF"/>
                </a:solidFill>
              </a:rPr>
              <a:t>Questions:</a:t>
            </a:r>
          </a:p>
          <a:p>
            <a:pPr lvl="1"/>
            <a:r>
              <a:rPr lang="en-US" sz="3500" dirty="0">
                <a:solidFill>
                  <a:srgbClr val="FFFFFF"/>
                </a:solidFill>
              </a:rPr>
              <a:t>What is our Purpose? Are we clearly living out our purpose?</a:t>
            </a:r>
          </a:p>
          <a:p>
            <a:pPr lvl="1"/>
            <a:r>
              <a:rPr lang="en-US" sz="3500" dirty="0">
                <a:solidFill>
                  <a:srgbClr val="FFFFFF"/>
                </a:solidFill>
              </a:rPr>
              <a:t>Do we only exist to continue our beloved community and traditions?</a:t>
            </a:r>
          </a:p>
          <a:p>
            <a:pPr lvl="1"/>
            <a:r>
              <a:rPr lang="en-US" sz="3500" dirty="0">
                <a:solidFill>
                  <a:srgbClr val="FFFFFF"/>
                </a:solidFill>
              </a:rPr>
              <a:t>What is the meaningful work God has given us to do now? </a:t>
            </a:r>
          </a:p>
          <a:p>
            <a:pPr lvl="1"/>
            <a:r>
              <a:rPr lang="en-US" sz="3500" dirty="0">
                <a:solidFill>
                  <a:srgbClr val="FFFFFF"/>
                </a:solidFill>
              </a:rPr>
              <a:t>What gifts do we have to offer the community? </a:t>
            </a:r>
          </a:p>
        </p:txBody>
      </p:sp>
    </p:spTree>
    <p:extLst>
      <p:ext uri="{BB962C8B-B14F-4D97-AF65-F5344CB8AC3E}">
        <p14:creationId xmlns:p14="http://schemas.microsoft.com/office/powerpoint/2010/main" val="144921167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3B331-63D5-4406-8D52-73F454530529}"/>
              </a:ext>
            </a:extLst>
          </p:cNvPr>
          <p:cNvSpPr>
            <a:spLocks noGrp="1"/>
          </p:cNvSpPr>
          <p:nvPr>
            <p:ph type="title"/>
          </p:nvPr>
        </p:nvSpPr>
        <p:spPr>
          <a:xfrm>
            <a:off x="762001" y="112643"/>
            <a:ext cx="5314536" cy="775253"/>
          </a:xfrm>
        </p:spPr>
        <p:txBody>
          <a:bodyPr>
            <a:normAutofit/>
          </a:bodyPr>
          <a:lstStyle/>
          <a:p>
            <a:r>
              <a:rPr lang="en-US" dirty="0"/>
              <a:t>Next Steps to Consider</a:t>
            </a:r>
          </a:p>
        </p:txBody>
      </p:sp>
      <p:sp>
        <p:nvSpPr>
          <p:cNvPr id="3" name="Content Placeholder 2">
            <a:extLst>
              <a:ext uri="{FF2B5EF4-FFF2-40B4-BE49-F238E27FC236}">
                <a16:creationId xmlns:a16="http://schemas.microsoft.com/office/drawing/2014/main" id="{C668010D-5196-435B-83C5-B531308FAFC6}"/>
              </a:ext>
            </a:extLst>
          </p:cNvPr>
          <p:cNvSpPr>
            <a:spLocks noGrp="1"/>
          </p:cNvSpPr>
          <p:nvPr>
            <p:ph idx="1"/>
          </p:nvPr>
        </p:nvSpPr>
        <p:spPr>
          <a:xfrm>
            <a:off x="205409" y="1040296"/>
            <a:ext cx="6255025" cy="5705060"/>
          </a:xfrm>
        </p:spPr>
        <p:txBody>
          <a:bodyPr anchor="t">
            <a:noAutofit/>
          </a:bodyPr>
          <a:lstStyle/>
          <a:p>
            <a:pPr marL="457200" indent="-457200">
              <a:buAutoNum type="arabicPeriod"/>
            </a:pPr>
            <a:r>
              <a:rPr lang="en-US" sz="3000" dirty="0"/>
              <a:t>MOST IMPORTANT: Listen to God, each other and the neighborhood. Pray continually!</a:t>
            </a:r>
          </a:p>
          <a:p>
            <a:pPr marL="457200" indent="-457200">
              <a:buAutoNum type="arabicPeriod"/>
            </a:pPr>
            <a:r>
              <a:rPr lang="en-US" sz="3000" dirty="0"/>
              <a:t>Take a breath before making any decisions. Have conversations to see what options you would like to consider</a:t>
            </a:r>
          </a:p>
          <a:p>
            <a:pPr marL="457200" indent="-457200">
              <a:buAutoNum type="arabicPeriod"/>
            </a:pPr>
            <a:r>
              <a:rPr lang="en-US" sz="3000" dirty="0"/>
              <a:t>Work through the Bible Studies in the Workbook to aid in discernment</a:t>
            </a:r>
          </a:p>
          <a:p>
            <a:pPr marL="457200" indent="-457200">
              <a:buAutoNum type="arabicPeriod"/>
            </a:pPr>
            <a:r>
              <a:rPr lang="en-US" sz="3000" dirty="0"/>
              <a:t>Ask DEM Erin Nelson to assist you as you move forward.</a:t>
            </a:r>
          </a:p>
        </p:txBody>
      </p:sp>
      <p:sp>
        <p:nvSpPr>
          <p:cNvPr id="9"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close up of a tree&#10;&#10;Description automatically generated">
            <a:extLst>
              <a:ext uri="{FF2B5EF4-FFF2-40B4-BE49-F238E27FC236}">
                <a16:creationId xmlns:a16="http://schemas.microsoft.com/office/drawing/2014/main" id="{47B78E6C-664B-4CA1-A61A-E03BAC186F2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229" r="-2" b="21146"/>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41403717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C4FE1E-E2D8-4503-8723-344A87978495}"/>
              </a:ext>
            </a:extLst>
          </p:cNvPr>
          <p:cNvSpPr>
            <a:spLocks noGrp="1"/>
          </p:cNvSpPr>
          <p:nvPr>
            <p:ph type="title"/>
          </p:nvPr>
        </p:nvSpPr>
        <p:spPr>
          <a:xfrm>
            <a:off x="1179226" y="826680"/>
            <a:ext cx="9833548" cy="1325563"/>
          </a:xfrm>
        </p:spPr>
        <p:txBody>
          <a:bodyPr>
            <a:normAutofit/>
          </a:bodyPr>
          <a:lstStyle/>
          <a:p>
            <a:pPr algn="ctr"/>
            <a:r>
              <a:rPr lang="en-US" sz="8000" dirty="0">
                <a:solidFill>
                  <a:srgbClr val="FFFFFF"/>
                </a:solidFill>
              </a:rPr>
              <a:t>Exodus 16</a:t>
            </a:r>
          </a:p>
        </p:txBody>
      </p:sp>
      <p:sp>
        <p:nvSpPr>
          <p:cNvPr id="3" name="Content Placeholder 2">
            <a:extLst>
              <a:ext uri="{FF2B5EF4-FFF2-40B4-BE49-F238E27FC236}">
                <a16:creationId xmlns:a16="http://schemas.microsoft.com/office/drawing/2014/main" id="{0AAA0761-6EA3-4235-9EBD-228A921A654E}"/>
              </a:ext>
            </a:extLst>
          </p:cNvPr>
          <p:cNvSpPr>
            <a:spLocks noGrp="1"/>
          </p:cNvSpPr>
          <p:nvPr>
            <p:ph idx="1"/>
          </p:nvPr>
        </p:nvSpPr>
        <p:spPr>
          <a:xfrm>
            <a:off x="243839" y="2621279"/>
            <a:ext cx="11720945" cy="4006735"/>
          </a:xfrm>
        </p:spPr>
        <p:txBody>
          <a:bodyPr>
            <a:normAutofit fontScale="92500" lnSpcReduction="20000"/>
          </a:bodyPr>
          <a:lstStyle/>
          <a:p>
            <a:pPr marL="0" indent="0">
              <a:buNone/>
            </a:pPr>
            <a:r>
              <a:rPr lang="en-US" sz="3500" dirty="0"/>
              <a:t>This is what the </a:t>
            </a:r>
            <a:r>
              <a:rPr lang="en-US" sz="3500" cap="small" dirty="0"/>
              <a:t>Lord</a:t>
            </a:r>
            <a:r>
              <a:rPr lang="en-US" sz="3500" dirty="0"/>
              <a:t> has commanded: ‘Everyone is to gather as much as they need. Take an omer</a:t>
            </a:r>
            <a:r>
              <a:rPr lang="en-US" sz="3500" baseline="30000" dirty="0"/>
              <a:t> </a:t>
            </a:r>
            <a:r>
              <a:rPr lang="en-US" sz="3500" dirty="0"/>
              <a:t>for each person you have in your tent.’”</a:t>
            </a:r>
          </a:p>
          <a:p>
            <a:pPr marL="0" indent="0">
              <a:buNone/>
            </a:pPr>
            <a:r>
              <a:rPr lang="en-US" sz="3500" dirty="0"/>
              <a:t>The Israelites did as they were told; some gathered much, some little. And when they measured it by the omer, the one who gathered much did not have too much, and the one who gathered little did not have too little. Everyone had gathered just as much as they needed.</a:t>
            </a:r>
          </a:p>
          <a:p>
            <a:pPr marL="0" indent="0">
              <a:buNone/>
            </a:pPr>
            <a:r>
              <a:rPr lang="en-US" sz="3500" b="1" baseline="30000" dirty="0"/>
              <a:t> </a:t>
            </a:r>
            <a:r>
              <a:rPr lang="en-US" sz="3500" dirty="0"/>
              <a:t>Then Moses said to them, “No one is to keep any of it until morning.”</a:t>
            </a:r>
          </a:p>
          <a:p>
            <a:pPr marL="0" indent="0">
              <a:buNone/>
            </a:pPr>
            <a:r>
              <a:rPr lang="en-US" sz="3500" dirty="0"/>
              <a:t>However, some of them paid no attention to Moses; they kept part of it until morning, but it was full of maggots and began to smell. So Moses was angry with them.</a:t>
            </a:r>
          </a:p>
          <a:p>
            <a:pPr marL="0" indent="0">
              <a:buNone/>
            </a:pPr>
            <a:endParaRPr lang="en-US" sz="2000" dirty="0">
              <a:solidFill>
                <a:srgbClr val="000000"/>
              </a:solidFill>
            </a:endParaRPr>
          </a:p>
        </p:txBody>
      </p:sp>
    </p:spTree>
    <p:extLst>
      <p:ext uri="{BB962C8B-B14F-4D97-AF65-F5344CB8AC3E}">
        <p14:creationId xmlns:p14="http://schemas.microsoft.com/office/powerpoint/2010/main" val="150112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CF3B74-818A-45C8-97AC-17AC3E0FEA00}"/>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Exodus 16</a:t>
            </a:r>
          </a:p>
        </p:txBody>
      </p:sp>
      <p:sp>
        <p:nvSpPr>
          <p:cNvPr id="3" name="Content Placeholder 2">
            <a:extLst>
              <a:ext uri="{FF2B5EF4-FFF2-40B4-BE49-F238E27FC236}">
                <a16:creationId xmlns:a16="http://schemas.microsoft.com/office/drawing/2014/main" id="{BB6D9C14-4572-463A-AA38-D12730F94695}"/>
              </a:ext>
            </a:extLst>
          </p:cNvPr>
          <p:cNvSpPr>
            <a:spLocks noGrp="1"/>
          </p:cNvSpPr>
          <p:nvPr>
            <p:ph idx="1"/>
          </p:nvPr>
        </p:nvSpPr>
        <p:spPr>
          <a:xfrm>
            <a:off x="6090574" y="801866"/>
            <a:ext cx="5306084" cy="5230634"/>
          </a:xfrm>
        </p:spPr>
        <p:txBody>
          <a:bodyPr anchor="ctr">
            <a:normAutofit/>
          </a:bodyPr>
          <a:lstStyle/>
          <a:p>
            <a:r>
              <a:rPr lang="en-US" sz="3600" dirty="0">
                <a:solidFill>
                  <a:srgbClr val="000000"/>
                </a:solidFill>
              </a:rPr>
              <a:t>What is a word or phrase that comes to mind when you read this passage? </a:t>
            </a:r>
          </a:p>
          <a:p>
            <a:r>
              <a:rPr lang="en-US" sz="3600" dirty="0">
                <a:solidFill>
                  <a:srgbClr val="000000"/>
                </a:solidFill>
              </a:rPr>
              <a:t>What do you think God is saying to you or your congregation as you read this passage? </a:t>
            </a:r>
          </a:p>
        </p:txBody>
      </p:sp>
    </p:spTree>
    <p:extLst>
      <p:ext uri="{BB962C8B-B14F-4D97-AF65-F5344CB8AC3E}">
        <p14:creationId xmlns:p14="http://schemas.microsoft.com/office/powerpoint/2010/main" val="62097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2E5620-57DF-49C8-8C0D-19EA6713CF0C}"/>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What is your Moldy, Maggoty Manna? </a:t>
            </a:r>
          </a:p>
        </p:txBody>
      </p:sp>
      <p:sp>
        <p:nvSpPr>
          <p:cNvPr id="3" name="Content Placeholder 2">
            <a:extLst>
              <a:ext uri="{FF2B5EF4-FFF2-40B4-BE49-F238E27FC236}">
                <a16:creationId xmlns:a16="http://schemas.microsoft.com/office/drawing/2014/main" id="{CD4E401E-B36E-4A04-BBC8-C417930605CC}"/>
              </a:ext>
            </a:extLst>
          </p:cNvPr>
          <p:cNvSpPr>
            <a:spLocks noGrp="1"/>
          </p:cNvSpPr>
          <p:nvPr>
            <p:ph idx="1"/>
          </p:nvPr>
        </p:nvSpPr>
        <p:spPr>
          <a:xfrm>
            <a:off x="6090574" y="801866"/>
            <a:ext cx="5306084" cy="5230634"/>
          </a:xfrm>
        </p:spPr>
        <p:txBody>
          <a:bodyPr anchor="ctr">
            <a:normAutofit lnSpcReduction="10000"/>
          </a:bodyPr>
          <a:lstStyle/>
          <a:p>
            <a:pPr marL="0" indent="0">
              <a:buNone/>
            </a:pPr>
            <a:r>
              <a:rPr lang="en-US" sz="4000" dirty="0"/>
              <a:t>How do we let go of that moldy manna to have open hands to receive the daily break that God has promised?</a:t>
            </a:r>
          </a:p>
          <a:p>
            <a:pPr marL="0" indent="0">
              <a:buNone/>
            </a:pPr>
            <a:endParaRPr lang="en-US" sz="4000" dirty="0"/>
          </a:p>
          <a:p>
            <a:pPr marL="0" indent="0">
              <a:buNone/>
            </a:pPr>
            <a:r>
              <a:rPr lang="en-US" sz="4000" dirty="0"/>
              <a:t>What is the new daily bread being offered to you today? </a:t>
            </a:r>
          </a:p>
        </p:txBody>
      </p:sp>
    </p:spTree>
    <p:extLst>
      <p:ext uri="{BB962C8B-B14F-4D97-AF65-F5344CB8AC3E}">
        <p14:creationId xmlns:p14="http://schemas.microsoft.com/office/powerpoint/2010/main" val="2090581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28DF92-E408-454C-9980-8144A943547C}"/>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What Is Going On Here? </a:t>
            </a:r>
          </a:p>
        </p:txBody>
      </p:sp>
      <p:graphicFrame>
        <p:nvGraphicFramePr>
          <p:cNvPr id="5" name="Content Placeholder 2">
            <a:extLst>
              <a:ext uri="{FF2B5EF4-FFF2-40B4-BE49-F238E27FC236}">
                <a16:creationId xmlns:a16="http://schemas.microsoft.com/office/drawing/2014/main" id="{7215C417-4C33-427C-A267-E72BE188567F}"/>
              </a:ext>
            </a:extLst>
          </p:cNvPr>
          <p:cNvGraphicFramePr>
            <a:graphicFrameLocks noGrp="1"/>
          </p:cNvGraphicFramePr>
          <p:nvPr>
            <p:ph idx="1"/>
            <p:extLst>
              <p:ext uri="{D42A27DB-BD31-4B8C-83A1-F6EECF244321}">
                <p14:modId xmlns:p14="http://schemas.microsoft.com/office/powerpoint/2010/main" val="234159647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683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house with a cloudy sky&#10;&#10;Description automatically generated">
            <a:extLst>
              <a:ext uri="{FF2B5EF4-FFF2-40B4-BE49-F238E27FC236}">
                <a16:creationId xmlns:a16="http://schemas.microsoft.com/office/drawing/2014/main" id="{9C27F33F-DBD9-42FF-8F80-AFEEF104F555}"/>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000"/>
          <a:stretch/>
        </p:blipFill>
        <p:spPr>
          <a:xfrm>
            <a:off x="20" y="1"/>
            <a:ext cx="12191980" cy="6857999"/>
          </a:xfrm>
          <a:prstGeom prst="rect">
            <a:avLst/>
          </a:prstGeom>
        </p:spPr>
      </p:pic>
      <p:sp>
        <p:nvSpPr>
          <p:cNvPr id="2" name="Title 1">
            <a:extLst>
              <a:ext uri="{FF2B5EF4-FFF2-40B4-BE49-F238E27FC236}">
                <a16:creationId xmlns:a16="http://schemas.microsoft.com/office/drawing/2014/main" id="{2ADE3390-97A5-4B86-B84F-6256A3BEF986}"/>
              </a:ext>
            </a:extLst>
          </p:cNvPr>
          <p:cNvSpPr>
            <a:spLocks noGrp="1"/>
          </p:cNvSpPr>
          <p:nvPr>
            <p:ph type="title"/>
          </p:nvPr>
        </p:nvSpPr>
        <p:spPr>
          <a:xfrm>
            <a:off x="731524" y="1065862"/>
            <a:ext cx="3419841" cy="4726276"/>
          </a:xfrm>
        </p:spPr>
        <p:txBody>
          <a:bodyPr>
            <a:normAutofit/>
          </a:bodyPr>
          <a:lstStyle/>
          <a:p>
            <a:pPr algn="r"/>
            <a:r>
              <a:rPr lang="en-US" sz="4500" b="1" dirty="0">
                <a:solidFill>
                  <a:srgbClr val="FFFFFF"/>
                </a:solidFill>
              </a:rPr>
              <a:t>Challenges to Smaller Congregations</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D37CDFB-86F2-424F-8F2B-EBB09D1B8CC1}"/>
              </a:ext>
            </a:extLst>
          </p:cNvPr>
          <p:cNvSpPr>
            <a:spLocks noGrp="1"/>
          </p:cNvSpPr>
          <p:nvPr>
            <p:ph idx="1"/>
          </p:nvPr>
        </p:nvSpPr>
        <p:spPr>
          <a:xfrm>
            <a:off x="5155379" y="1065862"/>
            <a:ext cx="5744685" cy="4726276"/>
          </a:xfrm>
        </p:spPr>
        <p:txBody>
          <a:bodyPr anchor="ctr">
            <a:normAutofit/>
          </a:bodyPr>
          <a:lstStyle/>
          <a:p>
            <a:pPr marL="0" indent="0">
              <a:buNone/>
            </a:pPr>
            <a:r>
              <a:rPr lang="en-US" sz="3000" dirty="0">
                <a:solidFill>
                  <a:srgbClr val="FFFFFF"/>
                </a:solidFill>
              </a:rPr>
              <a:t>As congregations shrink and struggle financially, they may need to find alternatives to a “conventional” ministry model—one that pre-supposes that each congregation will have it’s own separate facility and be served by a full-time, salaried, seminary trained pastor.</a:t>
            </a:r>
          </a:p>
          <a:p>
            <a:endParaRPr lang="en-US" sz="2000" dirty="0">
              <a:solidFill>
                <a:srgbClr val="FFFFFF"/>
              </a:solidFill>
            </a:endParaRPr>
          </a:p>
        </p:txBody>
      </p:sp>
      <p:sp>
        <p:nvSpPr>
          <p:cNvPr id="6" name="TextBox 5">
            <a:extLst>
              <a:ext uri="{FF2B5EF4-FFF2-40B4-BE49-F238E27FC236}">
                <a16:creationId xmlns:a16="http://schemas.microsoft.com/office/drawing/2014/main" id="{3D49FEC5-939A-4726-85F6-D335B8C2FABB}"/>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en.wikipedia.org/wiki/Rural_deanery">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16578657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2292A76-8829-4FEC-ACEE-225C0D5B95B7}"/>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Three Choices for Congregations Living Into a Vital and Sustainable Future</a:t>
            </a:r>
          </a:p>
        </p:txBody>
      </p:sp>
      <p:graphicFrame>
        <p:nvGraphicFramePr>
          <p:cNvPr id="14" name="Content Placeholder 2">
            <a:extLst>
              <a:ext uri="{FF2B5EF4-FFF2-40B4-BE49-F238E27FC236}">
                <a16:creationId xmlns:a16="http://schemas.microsoft.com/office/drawing/2014/main" id="{CA1B9444-BC72-4ECA-BA6C-2498E0887091}"/>
              </a:ext>
            </a:extLst>
          </p:cNvPr>
          <p:cNvGraphicFramePr>
            <a:graphicFrameLocks noGrp="1"/>
          </p:cNvGraphicFramePr>
          <p:nvPr>
            <p:ph idx="1"/>
            <p:extLst>
              <p:ext uri="{D42A27DB-BD31-4B8C-83A1-F6EECF244321}">
                <p14:modId xmlns:p14="http://schemas.microsoft.com/office/powerpoint/2010/main" val="68380010"/>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7384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1CF2A-8CE6-4DE0-AA20-B79D26109048}"/>
              </a:ext>
            </a:extLst>
          </p:cNvPr>
          <p:cNvSpPr>
            <a:spLocks noGrp="1"/>
          </p:cNvSpPr>
          <p:nvPr>
            <p:ph type="title"/>
          </p:nvPr>
        </p:nvSpPr>
        <p:spPr>
          <a:xfrm>
            <a:off x="6940295" y="520506"/>
            <a:ext cx="4668257" cy="1610750"/>
          </a:xfrm>
        </p:spPr>
        <p:txBody>
          <a:bodyPr>
            <a:normAutofit/>
          </a:bodyPr>
          <a:lstStyle/>
          <a:p>
            <a:r>
              <a:rPr lang="en-US" dirty="0"/>
              <a:t>Choosing Transformation</a:t>
            </a:r>
          </a:p>
        </p:txBody>
      </p:sp>
      <p:sp>
        <p:nvSpPr>
          <p:cNvPr id="17" name="Freeform: Shape 16">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A castle on top of a grass covered field&#10;&#10;Description automatically generated">
            <a:extLst>
              <a:ext uri="{FF2B5EF4-FFF2-40B4-BE49-F238E27FC236}">
                <a16:creationId xmlns:a16="http://schemas.microsoft.com/office/drawing/2014/main" id="{8AB33F25-4693-483D-8841-332ACC91B53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250" r="9249" b="-1"/>
          <a:stretch/>
        </p:blipFill>
        <p:spPr>
          <a:xfrm>
            <a:off x="3559122" y="2661260"/>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Picture 4" descr="A castle on top of a grass covered field&#10;&#10;Description automatically generated">
            <a:extLst>
              <a:ext uri="{FF2B5EF4-FFF2-40B4-BE49-F238E27FC236}">
                <a16:creationId xmlns:a16="http://schemas.microsoft.com/office/drawing/2014/main" id="{E1C2AE67-61E2-4AC5-A45D-E096CDA4527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498" r="19509"/>
          <a:stretch/>
        </p:blipFill>
        <p:spPr>
          <a:xfrm>
            <a:off x="20" y="10"/>
            <a:ext cx="3967953" cy="338327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8" name="Picture 7" descr="A large white house&#10;&#10;Description automatically generated">
            <a:extLst>
              <a:ext uri="{FF2B5EF4-FFF2-40B4-BE49-F238E27FC236}">
                <a16:creationId xmlns:a16="http://schemas.microsoft.com/office/drawing/2014/main" id="{1223DFAD-2523-4E2D-B7AE-A4DAB3F26A99}"/>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6995" r="-5" b="-5"/>
          <a:stretch/>
        </p:blipFill>
        <p:spPr>
          <a:xfrm>
            <a:off x="4825" y="4007260"/>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Content Placeholder 2">
            <a:extLst>
              <a:ext uri="{FF2B5EF4-FFF2-40B4-BE49-F238E27FC236}">
                <a16:creationId xmlns:a16="http://schemas.microsoft.com/office/drawing/2014/main" id="{8FE4A5E4-E1FD-4E0E-A00E-9DBEA9EFA7A5}"/>
              </a:ext>
            </a:extLst>
          </p:cNvPr>
          <p:cNvSpPr>
            <a:spLocks noGrp="1"/>
          </p:cNvSpPr>
          <p:nvPr>
            <p:ph idx="1"/>
          </p:nvPr>
        </p:nvSpPr>
        <p:spPr>
          <a:xfrm>
            <a:off x="6940296" y="2131256"/>
            <a:ext cx="4668256" cy="3922410"/>
          </a:xfrm>
        </p:spPr>
        <p:txBody>
          <a:bodyPr anchor="t">
            <a:noAutofit/>
          </a:bodyPr>
          <a:lstStyle/>
          <a:p>
            <a:r>
              <a:rPr lang="en-US" sz="3300" dirty="0"/>
              <a:t>Revitalization Process</a:t>
            </a:r>
          </a:p>
          <a:p>
            <a:r>
              <a:rPr lang="en-US" sz="3300" dirty="0"/>
              <a:t>Renewal Process</a:t>
            </a:r>
          </a:p>
          <a:p>
            <a:r>
              <a:rPr lang="en-US" sz="3300" dirty="0"/>
              <a:t>Redevelopment Process</a:t>
            </a:r>
          </a:p>
          <a:p>
            <a:r>
              <a:rPr lang="en-US" sz="3300" dirty="0"/>
              <a:t>Staffing in a New Way</a:t>
            </a:r>
          </a:p>
        </p:txBody>
      </p:sp>
      <p:sp>
        <p:nvSpPr>
          <p:cNvPr id="6" name="TextBox 5">
            <a:extLst>
              <a:ext uri="{FF2B5EF4-FFF2-40B4-BE49-F238E27FC236}">
                <a16:creationId xmlns:a16="http://schemas.microsoft.com/office/drawing/2014/main" id="{6335A5A2-48EB-4D52-89D7-DCDFCDB929D4}"/>
              </a:ext>
            </a:extLst>
          </p:cNvPr>
          <p:cNvSpPr txBox="1"/>
          <p:nvPr/>
        </p:nvSpPr>
        <p:spPr>
          <a:xfrm>
            <a:off x="9884958" y="6870700"/>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s://commons.wikimedia.org/wiki/File:Church_near_Junction_City,_Kansas.jpg">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8"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
        <p:nvSpPr>
          <p:cNvPr id="9" name="TextBox 8">
            <a:extLst>
              <a:ext uri="{FF2B5EF4-FFF2-40B4-BE49-F238E27FC236}">
                <a16:creationId xmlns:a16="http://schemas.microsoft.com/office/drawing/2014/main" id="{2DDFC1DC-13CB-4CB3-932C-E09909C73781}"/>
              </a:ext>
            </a:extLst>
          </p:cNvPr>
          <p:cNvSpPr txBox="1"/>
          <p:nvPr/>
        </p:nvSpPr>
        <p:spPr>
          <a:xfrm>
            <a:off x="7685442" y="6870700"/>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7" tooltip="https://www.flickr.com/photos/45713725@N00/34810932694">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9"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
        <p:nvSpPr>
          <p:cNvPr id="12" name="TextBox 11">
            <a:extLst>
              <a:ext uri="{FF2B5EF4-FFF2-40B4-BE49-F238E27FC236}">
                <a16:creationId xmlns:a16="http://schemas.microsoft.com/office/drawing/2014/main" id="{CDBEB7EA-6191-49F3-A0C1-7B7DF647C958}"/>
              </a:ext>
            </a:extLst>
          </p:cNvPr>
          <p:cNvSpPr txBox="1"/>
          <p:nvPr/>
        </p:nvSpPr>
        <p:spPr>
          <a:xfrm>
            <a:off x="5365700" y="6870700"/>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en.wikipedia.org/wiki/Manordeifi">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8"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178420544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38B68226F19340BC84A789306AEE17" ma:contentTypeVersion="7" ma:contentTypeDescription="Create a new document." ma:contentTypeScope="" ma:versionID="8201143d3144a62ef3d9cf5061707317">
  <xsd:schema xmlns:xsd="http://www.w3.org/2001/XMLSchema" xmlns:xs="http://www.w3.org/2001/XMLSchema" xmlns:p="http://schemas.microsoft.com/office/2006/metadata/properties" xmlns:ns3="a6931294-9eb1-4e4e-b8b5-4885617675df" xmlns:ns4="ad0cd32c-45b8-4230-8e9f-9797ec7b0214" targetNamespace="http://schemas.microsoft.com/office/2006/metadata/properties" ma:root="true" ma:fieldsID="d1557f1e1ac49b2c43d7dcc2222932b1" ns3:_="" ns4:_="">
    <xsd:import namespace="a6931294-9eb1-4e4e-b8b5-4885617675df"/>
    <xsd:import namespace="ad0cd32c-45b8-4230-8e9f-9797ec7b021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31294-9eb1-4e4e-b8b5-4885617675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0cd32c-45b8-4230-8e9f-9797ec7b02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B4A0D5-2B4A-4E34-BB6D-B96805FE442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FAC3F3B-FE71-418F-A368-16476C04DB99}">
  <ds:schemaRefs>
    <ds:schemaRef ds:uri="http://schemas.microsoft.com/sharepoint/v3/contenttype/forms"/>
  </ds:schemaRefs>
</ds:datastoreItem>
</file>

<file path=customXml/itemProps3.xml><?xml version="1.0" encoding="utf-8"?>
<ds:datastoreItem xmlns:ds="http://schemas.openxmlformats.org/officeDocument/2006/customXml" ds:itemID="{E152F623-DC1A-4C1C-BA42-A9F6261603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931294-9eb1-4e4e-b8b5-4885617675df"/>
    <ds:schemaRef ds:uri="ad0cd32c-45b8-4230-8e9f-9797ec7b02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1051</Words>
  <Application>Microsoft Macintosh PowerPoint</Application>
  <PresentationFormat>Widescreen</PresentationFormat>
  <Paragraphs>90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Holy Conversations</vt:lpstr>
      <vt:lpstr>Exodus 16</vt:lpstr>
      <vt:lpstr>Exodus 16</vt:lpstr>
      <vt:lpstr>Exodus 16</vt:lpstr>
      <vt:lpstr>What is your Moldy, Maggoty Manna? </vt:lpstr>
      <vt:lpstr>What Is Going On Here? </vt:lpstr>
      <vt:lpstr>Challenges to Smaller Congregations</vt:lpstr>
      <vt:lpstr>Three Choices for Congregations Living Into a Vital and Sustainable Future</vt:lpstr>
      <vt:lpstr>Choosing Transformation</vt:lpstr>
      <vt:lpstr>Revitalization Process</vt:lpstr>
      <vt:lpstr>Renewal Process</vt:lpstr>
      <vt:lpstr>Redevelopment Process</vt:lpstr>
      <vt:lpstr>Staffing in a New Way</vt:lpstr>
      <vt:lpstr>Choosing Partnership</vt:lpstr>
      <vt:lpstr>Join an Area Parish or Cluster</vt:lpstr>
      <vt:lpstr> Anchor Church Relationship</vt:lpstr>
      <vt:lpstr>Merge or Consolidate with other congregations</vt:lpstr>
      <vt:lpstr>Form a Ministry Co-op With Neighboring Churches</vt:lpstr>
      <vt:lpstr>Choosing Rebirth</vt:lpstr>
      <vt:lpstr>End Well</vt:lpstr>
      <vt:lpstr>Next Steps to Consider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 Conversations</dc:title>
  <dc:creator>Erin Nelson</dc:creator>
  <cp:lastModifiedBy>Nik Ramlow</cp:lastModifiedBy>
  <cp:revision>1</cp:revision>
  <dcterms:created xsi:type="dcterms:W3CDTF">2019-10-15T18:07:32Z</dcterms:created>
  <dcterms:modified xsi:type="dcterms:W3CDTF">2025-08-04T22:23:46Z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2b85287-d2c0-4558-8198-92aed361777e_Enabled">
    <vt:lpwstr>true</vt:lpwstr>
  </property>
  <property fmtid="{D5CDD505-2E9C-101B-9397-08002B2CF9AE}" pid="3" name="MSIP_Label_52b85287-d2c0-4558-8198-92aed361777e_SetDate">
    <vt:lpwstr>2025-08-04T22:23:46Z</vt:lpwstr>
  </property>
  <property fmtid="{D5CDD505-2E9C-101B-9397-08002B2CF9AE}" pid="4" name="MSIP_Label_52b85287-d2c0-4558-8198-92aed361777e_Method">
    <vt:lpwstr>Standard</vt:lpwstr>
  </property>
  <property fmtid="{D5CDD505-2E9C-101B-9397-08002B2CF9AE}" pid="5" name="MSIP_Label_52b85287-d2c0-4558-8198-92aed361777e_Name">
    <vt:lpwstr>Internal Use</vt:lpwstr>
  </property>
  <property fmtid="{D5CDD505-2E9C-101B-9397-08002B2CF9AE}" pid="6" name="MSIP_Label_52b85287-d2c0-4558-8198-92aed361777e_SiteId">
    <vt:lpwstr>7051e007-e244-4920-b801-febf10f818b9</vt:lpwstr>
  </property>
  <property fmtid="{D5CDD505-2E9C-101B-9397-08002B2CF9AE}" pid="7" name="MSIP_Label_52b85287-d2c0-4558-8198-92aed361777e_ActionId">
    <vt:lpwstr>2a0b3927-1de7-44e6-b763-eccef3200ff2</vt:lpwstr>
  </property>
  <property fmtid="{D5CDD505-2E9C-101B-9397-08002B2CF9AE}" pid="8" name="MSIP_Label_52b85287-d2c0-4558-8198-92aed361777e_ContentBits">
    <vt:lpwstr>0</vt:lpwstr>
  </property>
  <property fmtid="{D5CDD505-2E9C-101B-9397-08002B2CF9AE}" pid="9" name="MSIP_Label_52b85287-d2c0-4558-8198-92aed361777e_Tag">
    <vt:lpwstr>50, 3, 0, 1</vt:lpwstr>
  </property>
</Properties>
</file>