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handoutMasterIdLst>
    <p:handoutMasterId r:id="rId38"/>
  </p:handoutMasterIdLst>
  <p:sldIdLst>
    <p:sldId id="256" r:id="rId2"/>
    <p:sldId id="278" r:id="rId3"/>
    <p:sldId id="257" r:id="rId4"/>
    <p:sldId id="279" r:id="rId5"/>
    <p:sldId id="264" r:id="rId6"/>
    <p:sldId id="260" r:id="rId7"/>
    <p:sldId id="261" r:id="rId8"/>
    <p:sldId id="285" r:id="rId9"/>
    <p:sldId id="262" r:id="rId10"/>
    <p:sldId id="263" r:id="rId11"/>
    <p:sldId id="267" r:id="rId12"/>
    <p:sldId id="268" r:id="rId13"/>
    <p:sldId id="281" r:id="rId14"/>
    <p:sldId id="265" r:id="rId15"/>
    <p:sldId id="282" r:id="rId16"/>
    <p:sldId id="269" r:id="rId17"/>
    <p:sldId id="270" r:id="rId18"/>
    <p:sldId id="271" r:id="rId19"/>
    <p:sldId id="288" r:id="rId20"/>
    <p:sldId id="286" r:id="rId21"/>
    <p:sldId id="287" r:id="rId22"/>
    <p:sldId id="266" r:id="rId23"/>
    <p:sldId id="273" r:id="rId24"/>
    <p:sldId id="274" r:id="rId25"/>
    <p:sldId id="275" r:id="rId26"/>
    <p:sldId id="284" r:id="rId27"/>
    <p:sldId id="272" r:id="rId28"/>
    <p:sldId id="276" r:id="rId29"/>
    <p:sldId id="280" r:id="rId30"/>
    <p:sldId id="289" r:id="rId31"/>
    <p:sldId id="277" r:id="rId32"/>
    <p:sldId id="259" r:id="rId33"/>
    <p:sldId id="258" r:id="rId34"/>
    <p:sldId id="290" r:id="rId35"/>
    <p:sldId id="283" r:id="rId36"/>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98" autoAdjust="0"/>
    <p:restoredTop sz="94660"/>
  </p:normalViewPr>
  <p:slideViewPr>
    <p:cSldViewPr snapToGrid="0">
      <p:cViewPr varScale="1">
        <p:scale>
          <a:sx n="127" d="100"/>
          <a:sy n="127" d="100"/>
        </p:scale>
        <p:origin x="552" y="192"/>
      </p:cViewPr>
      <p:guideLst/>
    </p:cSldViewPr>
  </p:slideViewPr>
  <p:notesTextViewPr>
    <p:cViewPr>
      <p:scale>
        <a:sx n="3" d="2"/>
        <a:sy n="3" d="2"/>
      </p:scale>
      <p:origin x="0" y="0"/>
    </p:cViewPr>
  </p:notesTextViewPr>
  <p:notesViewPr>
    <p:cSldViewPr snapToGrid="0">
      <p:cViewPr varScale="1">
        <p:scale>
          <a:sx n="51" d="100"/>
          <a:sy n="51" d="100"/>
        </p:scale>
        <p:origin x="2692" y="2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E25E8A4-0289-7810-222B-41DFE2B4F37F}"/>
              </a:ext>
            </a:extLst>
          </p:cNvPr>
          <p:cNvSpPr>
            <a:spLocks noGrp="1"/>
          </p:cNvSpPr>
          <p:nvPr>
            <p:ph type="hdr" sz="quarter"/>
          </p:nvPr>
        </p:nvSpPr>
        <p:spPr>
          <a:xfrm>
            <a:off x="0" y="0"/>
            <a:ext cx="3077739" cy="471054"/>
          </a:xfrm>
          <a:prstGeom prst="rect">
            <a:avLst/>
          </a:prstGeom>
        </p:spPr>
        <p:txBody>
          <a:bodyPr vert="horz" lIns="94219" tIns="47109" rIns="94219" bIns="47109" rtlCol="0"/>
          <a:lstStyle>
            <a:lvl1pPr algn="l">
              <a:defRPr sz="1200"/>
            </a:lvl1pPr>
          </a:lstStyle>
          <a:p>
            <a:endParaRPr lang="en-US"/>
          </a:p>
        </p:txBody>
      </p:sp>
      <p:sp>
        <p:nvSpPr>
          <p:cNvPr id="3" name="Date Placeholder 2">
            <a:extLst>
              <a:ext uri="{FF2B5EF4-FFF2-40B4-BE49-F238E27FC236}">
                <a16:creationId xmlns:a16="http://schemas.microsoft.com/office/drawing/2014/main" id="{3F47BBF8-1B52-DC7D-ECC3-37B5B5594F2E}"/>
              </a:ext>
            </a:extLst>
          </p:cNvPr>
          <p:cNvSpPr>
            <a:spLocks noGrp="1"/>
          </p:cNvSpPr>
          <p:nvPr>
            <p:ph type="dt" sz="quarter" idx="1"/>
          </p:nvPr>
        </p:nvSpPr>
        <p:spPr>
          <a:xfrm>
            <a:off x="4023092" y="0"/>
            <a:ext cx="3077739" cy="471054"/>
          </a:xfrm>
          <a:prstGeom prst="rect">
            <a:avLst/>
          </a:prstGeom>
        </p:spPr>
        <p:txBody>
          <a:bodyPr vert="horz" lIns="94219" tIns="47109" rIns="94219" bIns="47109" rtlCol="0"/>
          <a:lstStyle>
            <a:lvl1pPr algn="r">
              <a:defRPr sz="1200"/>
            </a:lvl1pPr>
          </a:lstStyle>
          <a:p>
            <a:fld id="{08FA3FFC-9A5D-469A-B26B-6873C1F0F5F5}" type="datetimeFigureOut">
              <a:rPr lang="en-US" smtClean="0"/>
              <a:t>7/29/25</a:t>
            </a:fld>
            <a:endParaRPr lang="en-US"/>
          </a:p>
        </p:txBody>
      </p:sp>
      <p:sp>
        <p:nvSpPr>
          <p:cNvPr id="4" name="Footer Placeholder 3">
            <a:extLst>
              <a:ext uri="{FF2B5EF4-FFF2-40B4-BE49-F238E27FC236}">
                <a16:creationId xmlns:a16="http://schemas.microsoft.com/office/drawing/2014/main" id="{9BE93535-B50E-443F-6303-8E9510DC114E}"/>
              </a:ext>
            </a:extLst>
          </p:cNvPr>
          <p:cNvSpPr>
            <a:spLocks noGrp="1"/>
          </p:cNvSpPr>
          <p:nvPr>
            <p:ph type="ftr" sz="quarter" idx="2"/>
          </p:nvPr>
        </p:nvSpPr>
        <p:spPr>
          <a:xfrm>
            <a:off x="0" y="8917423"/>
            <a:ext cx="3077739" cy="471053"/>
          </a:xfrm>
          <a:prstGeom prst="rect">
            <a:avLst/>
          </a:prstGeom>
        </p:spPr>
        <p:txBody>
          <a:bodyPr vert="horz" lIns="94219" tIns="47109" rIns="94219" bIns="4710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707728B-F703-2498-ED71-4874820C9EA5}"/>
              </a:ext>
            </a:extLst>
          </p:cNvPr>
          <p:cNvSpPr>
            <a:spLocks noGrp="1"/>
          </p:cNvSpPr>
          <p:nvPr>
            <p:ph type="sldNum" sz="quarter" idx="3"/>
          </p:nvPr>
        </p:nvSpPr>
        <p:spPr>
          <a:xfrm>
            <a:off x="4023092" y="8917423"/>
            <a:ext cx="3077739" cy="471053"/>
          </a:xfrm>
          <a:prstGeom prst="rect">
            <a:avLst/>
          </a:prstGeom>
        </p:spPr>
        <p:txBody>
          <a:bodyPr vert="horz" lIns="94219" tIns="47109" rIns="94219" bIns="47109" rtlCol="0" anchor="b"/>
          <a:lstStyle>
            <a:lvl1pPr algn="r">
              <a:defRPr sz="1200"/>
            </a:lvl1pPr>
          </a:lstStyle>
          <a:p>
            <a:fld id="{64A37168-B075-40DF-8D2B-E3588B36B9A4}" type="slidenum">
              <a:rPr lang="en-US" smtClean="0"/>
              <a:t>‹#›</a:t>
            </a:fld>
            <a:endParaRPr lang="en-US"/>
          </a:p>
        </p:txBody>
      </p:sp>
    </p:spTree>
    <p:extLst>
      <p:ext uri="{BB962C8B-B14F-4D97-AF65-F5344CB8AC3E}">
        <p14:creationId xmlns:p14="http://schemas.microsoft.com/office/powerpoint/2010/main" val="420409485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19" tIns="47109" rIns="94219" bIns="47109"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19" tIns="47109" rIns="94219" bIns="47109" rtlCol="0"/>
          <a:lstStyle>
            <a:lvl1pPr algn="r">
              <a:defRPr sz="1200"/>
            </a:lvl1pPr>
          </a:lstStyle>
          <a:p>
            <a:fld id="{8334190B-D8DB-4F64-A12E-2821D9BE42BB}" type="datetimeFigureOut">
              <a:rPr lang="en-US" smtClean="0"/>
              <a:t>7/29/25</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19" tIns="47109" rIns="94219" bIns="47109"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19" tIns="47109" rIns="94219" bIns="4710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3"/>
            <a:ext cx="3077739" cy="471053"/>
          </a:xfrm>
          <a:prstGeom prst="rect">
            <a:avLst/>
          </a:prstGeom>
        </p:spPr>
        <p:txBody>
          <a:bodyPr vert="horz" lIns="94219" tIns="47109" rIns="94219" bIns="47109"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3"/>
            <a:ext cx="3077739" cy="471053"/>
          </a:xfrm>
          <a:prstGeom prst="rect">
            <a:avLst/>
          </a:prstGeom>
        </p:spPr>
        <p:txBody>
          <a:bodyPr vert="horz" lIns="94219" tIns="47109" rIns="94219" bIns="47109" rtlCol="0" anchor="b"/>
          <a:lstStyle>
            <a:lvl1pPr algn="r">
              <a:defRPr sz="1200"/>
            </a:lvl1pPr>
          </a:lstStyle>
          <a:p>
            <a:fld id="{FB1D409D-8A5F-4212-821E-06C958B23458}" type="slidenum">
              <a:rPr lang="en-US" smtClean="0"/>
              <a:t>‹#›</a:t>
            </a:fld>
            <a:endParaRPr lang="en-US"/>
          </a:p>
        </p:txBody>
      </p:sp>
    </p:spTree>
    <p:extLst>
      <p:ext uri="{BB962C8B-B14F-4D97-AF65-F5344CB8AC3E}">
        <p14:creationId xmlns:p14="http://schemas.microsoft.com/office/powerpoint/2010/main" val="270289874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A28BF3B-CF4C-4671-9299-00BEC9CF0F8F}" type="datetime1">
              <a:rPr lang="en-US" smtClean="0"/>
              <a:t>7/29/25</a:t>
            </a:fld>
            <a:endParaRPr lang="en-US"/>
          </a:p>
        </p:txBody>
      </p:sp>
      <p:sp>
        <p:nvSpPr>
          <p:cNvPr id="5" name="Footer Placeholder 4"/>
          <p:cNvSpPr>
            <a:spLocks noGrp="1"/>
          </p:cNvSpPr>
          <p:nvPr>
            <p:ph type="ftr" sz="quarter" idx="11"/>
          </p:nvPr>
        </p:nvSpPr>
        <p:spPr/>
        <p:txBody>
          <a:bodyPr/>
          <a:lstStyle/>
          <a:p>
            <a:r>
              <a:rPr lang="en-US"/>
              <a:t>"Go Big or Go Home: How to supercharge your green team" Walking Together 3-11-2023</a:t>
            </a:r>
          </a:p>
        </p:txBody>
      </p:sp>
      <p:sp>
        <p:nvSpPr>
          <p:cNvPr id="6" name="Slide Number Placeholder 5"/>
          <p:cNvSpPr>
            <a:spLocks noGrp="1"/>
          </p:cNvSpPr>
          <p:nvPr>
            <p:ph type="sldNum" sz="quarter" idx="12"/>
          </p:nvPr>
        </p:nvSpPr>
        <p:spPr/>
        <p:txBody>
          <a:bodyPr/>
          <a:lstStyle/>
          <a:p>
            <a:fld id="{09BFA746-0761-4F45-BB92-2ACF6CEC4B5E}" type="slidenum">
              <a:rPr lang="en-US" smtClean="0"/>
              <a:t>‹#›</a:t>
            </a:fld>
            <a:endParaRPr lang="en-US"/>
          </a:p>
        </p:txBody>
      </p:sp>
    </p:spTree>
    <p:extLst>
      <p:ext uri="{BB962C8B-B14F-4D97-AF65-F5344CB8AC3E}">
        <p14:creationId xmlns:p14="http://schemas.microsoft.com/office/powerpoint/2010/main" val="3413648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1954DBC-A221-4E57-AA7A-9368B3CF21EC}" type="datetime1">
              <a:rPr lang="en-US" smtClean="0"/>
              <a:t>7/29/25</a:t>
            </a:fld>
            <a:endParaRPr lang="en-US"/>
          </a:p>
        </p:txBody>
      </p:sp>
      <p:sp>
        <p:nvSpPr>
          <p:cNvPr id="5" name="Footer Placeholder 4"/>
          <p:cNvSpPr>
            <a:spLocks noGrp="1"/>
          </p:cNvSpPr>
          <p:nvPr>
            <p:ph type="ftr" sz="quarter" idx="11"/>
          </p:nvPr>
        </p:nvSpPr>
        <p:spPr/>
        <p:txBody>
          <a:bodyPr/>
          <a:lstStyle/>
          <a:p>
            <a:r>
              <a:rPr lang="en-US"/>
              <a:t>"Go Big or Go Home: How to supercharge your green team" Walking Together 3-11-2023</a:t>
            </a:r>
          </a:p>
        </p:txBody>
      </p:sp>
      <p:sp>
        <p:nvSpPr>
          <p:cNvPr id="6" name="Slide Number Placeholder 5"/>
          <p:cNvSpPr>
            <a:spLocks noGrp="1"/>
          </p:cNvSpPr>
          <p:nvPr>
            <p:ph type="sldNum" sz="quarter" idx="12"/>
          </p:nvPr>
        </p:nvSpPr>
        <p:spPr/>
        <p:txBody>
          <a:bodyPr/>
          <a:lstStyle/>
          <a:p>
            <a:fld id="{09BFA746-0761-4F45-BB92-2ACF6CEC4B5E}" type="slidenum">
              <a:rPr lang="en-US" smtClean="0"/>
              <a:t>‹#›</a:t>
            </a:fld>
            <a:endParaRPr lang="en-US"/>
          </a:p>
        </p:txBody>
      </p:sp>
    </p:spTree>
    <p:extLst>
      <p:ext uri="{BB962C8B-B14F-4D97-AF65-F5344CB8AC3E}">
        <p14:creationId xmlns:p14="http://schemas.microsoft.com/office/powerpoint/2010/main" val="4165876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25953D-B7DA-4F3B-A5B8-6B8EC4AEEA2C}" type="datetime1">
              <a:rPr lang="en-US" smtClean="0"/>
              <a:t>7/29/25</a:t>
            </a:fld>
            <a:endParaRPr lang="en-US"/>
          </a:p>
        </p:txBody>
      </p:sp>
      <p:sp>
        <p:nvSpPr>
          <p:cNvPr id="5" name="Footer Placeholder 4"/>
          <p:cNvSpPr>
            <a:spLocks noGrp="1"/>
          </p:cNvSpPr>
          <p:nvPr>
            <p:ph type="ftr" sz="quarter" idx="11"/>
          </p:nvPr>
        </p:nvSpPr>
        <p:spPr/>
        <p:txBody>
          <a:bodyPr/>
          <a:lstStyle/>
          <a:p>
            <a:r>
              <a:rPr lang="en-US"/>
              <a:t>"Go Big or Go Home: How to supercharge your green team" Walking Together 3-11-2023</a:t>
            </a:r>
          </a:p>
        </p:txBody>
      </p:sp>
      <p:sp>
        <p:nvSpPr>
          <p:cNvPr id="6" name="Slide Number Placeholder 5"/>
          <p:cNvSpPr>
            <a:spLocks noGrp="1"/>
          </p:cNvSpPr>
          <p:nvPr>
            <p:ph type="sldNum" sz="quarter" idx="12"/>
          </p:nvPr>
        </p:nvSpPr>
        <p:spPr/>
        <p:txBody>
          <a:bodyPr/>
          <a:lstStyle/>
          <a:p>
            <a:fld id="{09BFA746-0761-4F45-BB92-2ACF6CEC4B5E}"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7774068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B13548-0533-4FA2-81A8-728657421CDF}" type="datetime1">
              <a:rPr lang="en-US" smtClean="0"/>
              <a:t>7/29/25</a:t>
            </a:fld>
            <a:endParaRPr lang="en-US"/>
          </a:p>
        </p:txBody>
      </p:sp>
      <p:sp>
        <p:nvSpPr>
          <p:cNvPr id="5" name="Footer Placeholder 4"/>
          <p:cNvSpPr>
            <a:spLocks noGrp="1"/>
          </p:cNvSpPr>
          <p:nvPr>
            <p:ph type="ftr" sz="quarter" idx="11"/>
          </p:nvPr>
        </p:nvSpPr>
        <p:spPr/>
        <p:txBody>
          <a:bodyPr/>
          <a:lstStyle/>
          <a:p>
            <a:r>
              <a:rPr lang="en-US"/>
              <a:t>"Go Big or Go Home: How to supercharge your green team" Walking Together 3-11-2023</a:t>
            </a:r>
          </a:p>
        </p:txBody>
      </p:sp>
      <p:sp>
        <p:nvSpPr>
          <p:cNvPr id="6" name="Slide Number Placeholder 5"/>
          <p:cNvSpPr>
            <a:spLocks noGrp="1"/>
          </p:cNvSpPr>
          <p:nvPr>
            <p:ph type="sldNum" sz="quarter" idx="12"/>
          </p:nvPr>
        </p:nvSpPr>
        <p:spPr/>
        <p:txBody>
          <a:bodyPr/>
          <a:lstStyle/>
          <a:p>
            <a:fld id="{09BFA746-0761-4F45-BB92-2ACF6CEC4B5E}" type="slidenum">
              <a:rPr lang="en-US" smtClean="0"/>
              <a:t>‹#›</a:t>
            </a:fld>
            <a:endParaRPr lang="en-US"/>
          </a:p>
        </p:txBody>
      </p:sp>
    </p:spTree>
    <p:extLst>
      <p:ext uri="{BB962C8B-B14F-4D97-AF65-F5344CB8AC3E}">
        <p14:creationId xmlns:p14="http://schemas.microsoft.com/office/powerpoint/2010/main" val="29734682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A8F1F7-0261-4D56-BCB3-BC140888B871}" type="datetime1">
              <a:rPr lang="en-US" smtClean="0"/>
              <a:t>7/29/25</a:t>
            </a:fld>
            <a:endParaRPr lang="en-US"/>
          </a:p>
        </p:txBody>
      </p:sp>
      <p:sp>
        <p:nvSpPr>
          <p:cNvPr id="5" name="Footer Placeholder 4"/>
          <p:cNvSpPr>
            <a:spLocks noGrp="1"/>
          </p:cNvSpPr>
          <p:nvPr>
            <p:ph type="ftr" sz="quarter" idx="11"/>
          </p:nvPr>
        </p:nvSpPr>
        <p:spPr/>
        <p:txBody>
          <a:bodyPr/>
          <a:lstStyle/>
          <a:p>
            <a:r>
              <a:rPr lang="en-US"/>
              <a:t>"Go Big or Go Home: How to supercharge your green team" Walking Together 3-11-2023</a:t>
            </a:r>
          </a:p>
        </p:txBody>
      </p:sp>
      <p:sp>
        <p:nvSpPr>
          <p:cNvPr id="6" name="Slide Number Placeholder 5"/>
          <p:cNvSpPr>
            <a:spLocks noGrp="1"/>
          </p:cNvSpPr>
          <p:nvPr>
            <p:ph type="sldNum" sz="quarter" idx="12"/>
          </p:nvPr>
        </p:nvSpPr>
        <p:spPr/>
        <p:txBody>
          <a:bodyPr/>
          <a:lstStyle/>
          <a:p>
            <a:fld id="{09BFA746-0761-4F45-BB92-2ACF6CEC4B5E}"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1179288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35CFFA-7592-4C85-B351-76383CBD09F1}" type="datetime1">
              <a:rPr lang="en-US" smtClean="0"/>
              <a:t>7/29/25</a:t>
            </a:fld>
            <a:endParaRPr lang="en-US"/>
          </a:p>
        </p:txBody>
      </p:sp>
      <p:sp>
        <p:nvSpPr>
          <p:cNvPr id="5" name="Footer Placeholder 4"/>
          <p:cNvSpPr>
            <a:spLocks noGrp="1"/>
          </p:cNvSpPr>
          <p:nvPr>
            <p:ph type="ftr" sz="quarter" idx="11"/>
          </p:nvPr>
        </p:nvSpPr>
        <p:spPr/>
        <p:txBody>
          <a:bodyPr/>
          <a:lstStyle/>
          <a:p>
            <a:r>
              <a:rPr lang="en-US"/>
              <a:t>"Go Big or Go Home: How to supercharge your green team" Walking Together 3-11-2023</a:t>
            </a:r>
          </a:p>
        </p:txBody>
      </p:sp>
      <p:sp>
        <p:nvSpPr>
          <p:cNvPr id="6" name="Slide Number Placeholder 5"/>
          <p:cNvSpPr>
            <a:spLocks noGrp="1"/>
          </p:cNvSpPr>
          <p:nvPr>
            <p:ph type="sldNum" sz="quarter" idx="12"/>
          </p:nvPr>
        </p:nvSpPr>
        <p:spPr/>
        <p:txBody>
          <a:bodyPr/>
          <a:lstStyle/>
          <a:p>
            <a:fld id="{09BFA746-0761-4F45-BB92-2ACF6CEC4B5E}" type="slidenum">
              <a:rPr lang="en-US" smtClean="0"/>
              <a:t>‹#›</a:t>
            </a:fld>
            <a:endParaRPr lang="en-US"/>
          </a:p>
        </p:txBody>
      </p:sp>
    </p:spTree>
    <p:extLst>
      <p:ext uri="{BB962C8B-B14F-4D97-AF65-F5344CB8AC3E}">
        <p14:creationId xmlns:p14="http://schemas.microsoft.com/office/powerpoint/2010/main" val="3755784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1DCB65-C94A-426E-A0A4-56F1925F57C4}" type="datetime1">
              <a:rPr lang="en-US" smtClean="0"/>
              <a:t>7/29/25</a:t>
            </a:fld>
            <a:endParaRPr lang="en-US"/>
          </a:p>
        </p:txBody>
      </p:sp>
      <p:sp>
        <p:nvSpPr>
          <p:cNvPr id="5" name="Footer Placeholder 4"/>
          <p:cNvSpPr>
            <a:spLocks noGrp="1"/>
          </p:cNvSpPr>
          <p:nvPr>
            <p:ph type="ftr" sz="quarter" idx="11"/>
          </p:nvPr>
        </p:nvSpPr>
        <p:spPr/>
        <p:txBody>
          <a:bodyPr/>
          <a:lstStyle/>
          <a:p>
            <a:r>
              <a:rPr lang="en-US"/>
              <a:t>"Go Big or Go Home: How to supercharge your green team" Walking Together 3-11-2023</a:t>
            </a:r>
          </a:p>
        </p:txBody>
      </p:sp>
      <p:sp>
        <p:nvSpPr>
          <p:cNvPr id="6" name="Slide Number Placeholder 5"/>
          <p:cNvSpPr>
            <a:spLocks noGrp="1"/>
          </p:cNvSpPr>
          <p:nvPr>
            <p:ph type="sldNum" sz="quarter" idx="12"/>
          </p:nvPr>
        </p:nvSpPr>
        <p:spPr/>
        <p:txBody>
          <a:bodyPr/>
          <a:lstStyle/>
          <a:p>
            <a:fld id="{09BFA746-0761-4F45-BB92-2ACF6CEC4B5E}" type="slidenum">
              <a:rPr lang="en-US" smtClean="0"/>
              <a:t>‹#›</a:t>
            </a:fld>
            <a:endParaRPr lang="en-US"/>
          </a:p>
        </p:txBody>
      </p:sp>
    </p:spTree>
    <p:extLst>
      <p:ext uri="{BB962C8B-B14F-4D97-AF65-F5344CB8AC3E}">
        <p14:creationId xmlns:p14="http://schemas.microsoft.com/office/powerpoint/2010/main" val="14795191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E7C13C-5AAC-4225-B8FC-0BDBD0B9D2BA}" type="datetime1">
              <a:rPr lang="en-US" smtClean="0"/>
              <a:t>7/29/25</a:t>
            </a:fld>
            <a:endParaRPr lang="en-US"/>
          </a:p>
        </p:txBody>
      </p:sp>
      <p:sp>
        <p:nvSpPr>
          <p:cNvPr id="5" name="Footer Placeholder 4"/>
          <p:cNvSpPr>
            <a:spLocks noGrp="1"/>
          </p:cNvSpPr>
          <p:nvPr>
            <p:ph type="ftr" sz="quarter" idx="11"/>
          </p:nvPr>
        </p:nvSpPr>
        <p:spPr/>
        <p:txBody>
          <a:bodyPr/>
          <a:lstStyle/>
          <a:p>
            <a:r>
              <a:rPr lang="en-US"/>
              <a:t>"Go Big or Go Home: How to supercharge your green team" Walking Together 3-11-2023</a:t>
            </a:r>
          </a:p>
        </p:txBody>
      </p:sp>
      <p:sp>
        <p:nvSpPr>
          <p:cNvPr id="6" name="Slide Number Placeholder 5"/>
          <p:cNvSpPr>
            <a:spLocks noGrp="1"/>
          </p:cNvSpPr>
          <p:nvPr>
            <p:ph type="sldNum" sz="quarter" idx="12"/>
          </p:nvPr>
        </p:nvSpPr>
        <p:spPr/>
        <p:txBody>
          <a:bodyPr/>
          <a:lstStyle/>
          <a:p>
            <a:fld id="{09BFA746-0761-4F45-BB92-2ACF6CEC4B5E}" type="slidenum">
              <a:rPr lang="en-US" smtClean="0"/>
              <a:t>‹#›</a:t>
            </a:fld>
            <a:endParaRPr lang="en-US"/>
          </a:p>
        </p:txBody>
      </p:sp>
    </p:spTree>
    <p:extLst>
      <p:ext uri="{BB962C8B-B14F-4D97-AF65-F5344CB8AC3E}">
        <p14:creationId xmlns:p14="http://schemas.microsoft.com/office/powerpoint/2010/main" val="2823158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439FCB-5EE2-4814-A9D5-778EF814F39A}" type="datetime1">
              <a:rPr lang="en-US" smtClean="0"/>
              <a:t>7/29/25</a:t>
            </a:fld>
            <a:endParaRPr lang="en-US"/>
          </a:p>
        </p:txBody>
      </p:sp>
      <p:sp>
        <p:nvSpPr>
          <p:cNvPr id="5" name="Footer Placeholder 4"/>
          <p:cNvSpPr>
            <a:spLocks noGrp="1"/>
          </p:cNvSpPr>
          <p:nvPr>
            <p:ph type="ftr" sz="quarter" idx="11"/>
          </p:nvPr>
        </p:nvSpPr>
        <p:spPr/>
        <p:txBody>
          <a:bodyPr/>
          <a:lstStyle/>
          <a:p>
            <a:r>
              <a:rPr lang="en-US"/>
              <a:t>"Go Big or Go Home: How to supercharge your green team" Walking Together 3-11-2023</a:t>
            </a:r>
          </a:p>
        </p:txBody>
      </p:sp>
      <p:sp>
        <p:nvSpPr>
          <p:cNvPr id="6" name="Slide Number Placeholder 5"/>
          <p:cNvSpPr>
            <a:spLocks noGrp="1"/>
          </p:cNvSpPr>
          <p:nvPr>
            <p:ph type="sldNum" sz="quarter" idx="12"/>
          </p:nvPr>
        </p:nvSpPr>
        <p:spPr/>
        <p:txBody>
          <a:bodyPr/>
          <a:lstStyle/>
          <a:p>
            <a:fld id="{09BFA746-0761-4F45-BB92-2ACF6CEC4B5E}" type="slidenum">
              <a:rPr lang="en-US" smtClean="0"/>
              <a:t>‹#›</a:t>
            </a:fld>
            <a:endParaRPr lang="en-US"/>
          </a:p>
        </p:txBody>
      </p:sp>
    </p:spTree>
    <p:extLst>
      <p:ext uri="{BB962C8B-B14F-4D97-AF65-F5344CB8AC3E}">
        <p14:creationId xmlns:p14="http://schemas.microsoft.com/office/powerpoint/2010/main" val="391680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4CEF0F-B71E-4077-AC5E-B7E995529500}" type="datetime1">
              <a:rPr lang="en-US" smtClean="0"/>
              <a:t>7/29/25</a:t>
            </a:fld>
            <a:endParaRPr lang="en-US"/>
          </a:p>
        </p:txBody>
      </p:sp>
      <p:sp>
        <p:nvSpPr>
          <p:cNvPr id="5" name="Footer Placeholder 4"/>
          <p:cNvSpPr>
            <a:spLocks noGrp="1"/>
          </p:cNvSpPr>
          <p:nvPr>
            <p:ph type="ftr" sz="quarter" idx="11"/>
          </p:nvPr>
        </p:nvSpPr>
        <p:spPr/>
        <p:txBody>
          <a:bodyPr/>
          <a:lstStyle/>
          <a:p>
            <a:r>
              <a:rPr lang="en-US"/>
              <a:t>"Go Big or Go Home: How to supercharge your green team" Walking Together 3-11-2023</a:t>
            </a:r>
          </a:p>
        </p:txBody>
      </p:sp>
      <p:sp>
        <p:nvSpPr>
          <p:cNvPr id="6" name="Slide Number Placeholder 5"/>
          <p:cNvSpPr>
            <a:spLocks noGrp="1"/>
          </p:cNvSpPr>
          <p:nvPr>
            <p:ph type="sldNum" sz="quarter" idx="12"/>
          </p:nvPr>
        </p:nvSpPr>
        <p:spPr/>
        <p:txBody>
          <a:bodyPr/>
          <a:lstStyle/>
          <a:p>
            <a:fld id="{09BFA746-0761-4F45-BB92-2ACF6CEC4B5E}" type="slidenum">
              <a:rPr lang="en-US" smtClean="0"/>
              <a:t>‹#›</a:t>
            </a:fld>
            <a:endParaRPr lang="en-US"/>
          </a:p>
        </p:txBody>
      </p:sp>
    </p:spTree>
    <p:extLst>
      <p:ext uri="{BB962C8B-B14F-4D97-AF65-F5344CB8AC3E}">
        <p14:creationId xmlns:p14="http://schemas.microsoft.com/office/powerpoint/2010/main" val="332300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C2BFC8-CFD0-4591-8606-865ACEB96717}" type="datetime1">
              <a:rPr lang="en-US" smtClean="0"/>
              <a:t>7/29/25</a:t>
            </a:fld>
            <a:endParaRPr lang="en-US"/>
          </a:p>
        </p:txBody>
      </p:sp>
      <p:sp>
        <p:nvSpPr>
          <p:cNvPr id="6" name="Footer Placeholder 5"/>
          <p:cNvSpPr>
            <a:spLocks noGrp="1"/>
          </p:cNvSpPr>
          <p:nvPr>
            <p:ph type="ftr" sz="quarter" idx="11"/>
          </p:nvPr>
        </p:nvSpPr>
        <p:spPr/>
        <p:txBody>
          <a:bodyPr/>
          <a:lstStyle/>
          <a:p>
            <a:r>
              <a:rPr lang="en-US"/>
              <a:t>"Go Big or Go Home: How to supercharge your green team" Walking Together 3-11-2023</a:t>
            </a:r>
          </a:p>
        </p:txBody>
      </p:sp>
      <p:sp>
        <p:nvSpPr>
          <p:cNvPr id="7" name="Slide Number Placeholder 6"/>
          <p:cNvSpPr>
            <a:spLocks noGrp="1"/>
          </p:cNvSpPr>
          <p:nvPr>
            <p:ph type="sldNum" sz="quarter" idx="12"/>
          </p:nvPr>
        </p:nvSpPr>
        <p:spPr/>
        <p:txBody>
          <a:bodyPr/>
          <a:lstStyle/>
          <a:p>
            <a:fld id="{09BFA746-0761-4F45-BB92-2ACF6CEC4B5E}" type="slidenum">
              <a:rPr lang="en-US" smtClean="0"/>
              <a:t>‹#›</a:t>
            </a:fld>
            <a:endParaRPr lang="en-US"/>
          </a:p>
        </p:txBody>
      </p:sp>
    </p:spTree>
    <p:extLst>
      <p:ext uri="{BB962C8B-B14F-4D97-AF65-F5344CB8AC3E}">
        <p14:creationId xmlns:p14="http://schemas.microsoft.com/office/powerpoint/2010/main" val="3303797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B5E7712-335C-4D7D-A3ED-A0CDE55C112B}" type="datetime1">
              <a:rPr lang="en-US" smtClean="0"/>
              <a:t>7/29/25</a:t>
            </a:fld>
            <a:endParaRPr lang="en-US"/>
          </a:p>
        </p:txBody>
      </p:sp>
      <p:sp>
        <p:nvSpPr>
          <p:cNvPr id="8" name="Footer Placeholder 7"/>
          <p:cNvSpPr>
            <a:spLocks noGrp="1"/>
          </p:cNvSpPr>
          <p:nvPr>
            <p:ph type="ftr" sz="quarter" idx="11"/>
          </p:nvPr>
        </p:nvSpPr>
        <p:spPr/>
        <p:txBody>
          <a:bodyPr/>
          <a:lstStyle/>
          <a:p>
            <a:r>
              <a:rPr lang="en-US"/>
              <a:t>"Go Big or Go Home: How to supercharge your green team" Walking Together 3-11-2023</a:t>
            </a:r>
          </a:p>
        </p:txBody>
      </p:sp>
      <p:sp>
        <p:nvSpPr>
          <p:cNvPr id="9" name="Slide Number Placeholder 8"/>
          <p:cNvSpPr>
            <a:spLocks noGrp="1"/>
          </p:cNvSpPr>
          <p:nvPr>
            <p:ph type="sldNum" sz="quarter" idx="12"/>
          </p:nvPr>
        </p:nvSpPr>
        <p:spPr/>
        <p:txBody>
          <a:bodyPr/>
          <a:lstStyle/>
          <a:p>
            <a:fld id="{09BFA746-0761-4F45-BB92-2ACF6CEC4B5E}" type="slidenum">
              <a:rPr lang="en-US" smtClean="0"/>
              <a:t>‹#›</a:t>
            </a:fld>
            <a:endParaRPr lang="en-US"/>
          </a:p>
        </p:txBody>
      </p:sp>
    </p:spTree>
    <p:extLst>
      <p:ext uri="{BB962C8B-B14F-4D97-AF65-F5344CB8AC3E}">
        <p14:creationId xmlns:p14="http://schemas.microsoft.com/office/powerpoint/2010/main" val="3589682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E6B1296-F116-4CB2-8959-F07E74A62184}" type="datetime1">
              <a:rPr lang="en-US" smtClean="0"/>
              <a:t>7/29/25</a:t>
            </a:fld>
            <a:endParaRPr lang="en-US"/>
          </a:p>
        </p:txBody>
      </p:sp>
      <p:sp>
        <p:nvSpPr>
          <p:cNvPr id="4" name="Footer Placeholder 3"/>
          <p:cNvSpPr>
            <a:spLocks noGrp="1"/>
          </p:cNvSpPr>
          <p:nvPr>
            <p:ph type="ftr" sz="quarter" idx="11"/>
          </p:nvPr>
        </p:nvSpPr>
        <p:spPr/>
        <p:txBody>
          <a:bodyPr/>
          <a:lstStyle/>
          <a:p>
            <a:r>
              <a:rPr lang="en-US"/>
              <a:t>"Go Big or Go Home: How to supercharge your green team" Walking Together 3-11-2023</a:t>
            </a:r>
          </a:p>
        </p:txBody>
      </p:sp>
      <p:sp>
        <p:nvSpPr>
          <p:cNvPr id="5" name="Slide Number Placeholder 4"/>
          <p:cNvSpPr>
            <a:spLocks noGrp="1"/>
          </p:cNvSpPr>
          <p:nvPr>
            <p:ph type="sldNum" sz="quarter" idx="12"/>
          </p:nvPr>
        </p:nvSpPr>
        <p:spPr/>
        <p:txBody>
          <a:bodyPr/>
          <a:lstStyle/>
          <a:p>
            <a:fld id="{09BFA746-0761-4F45-BB92-2ACF6CEC4B5E}" type="slidenum">
              <a:rPr lang="en-US" smtClean="0"/>
              <a:t>‹#›</a:t>
            </a:fld>
            <a:endParaRPr lang="en-US"/>
          </a:p>
        </p:txBody>
      </p:sp>
    </p:spTree>
    <p:extLst>
      <p:ext uri="{BB962C8B-B14F-4D97-AF65-F5344CB8AC3E}">
        <p14:creationId xmlns:p14="http://schemas.microsoft.com/office/powerpoint/2010/main" val="1659868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8F213A-28AA-4529-BDDB-7C58E6FF669A}" type="datetime1">
              <a:rPr lang="en-US" smtClean="0"/>
              <a:t>7/29/25</a:t>
            </a:fld>
            <a:endParaRPr lang="en-US"/>
          </a:p>
        </p:txBody>
      </p:sp>
      <p:sp>
        <p:nvSpPr>
          <p:cNvPr id="3" name="Footer Placeholder 2"/>
          <p:cNvSpPr>
            <a:spLocks noGrp="1"/>
          </p:cNvSpPr>
          <p:nvPr>
            <p:ph type="ftr" sz="quarter" idx="11"/>
          </p:nvPr>
        </p:nvSpPr>
        <p:spPr/>
        <p:txBody>
          <a:bodyPr/>
          <a:lstStyle/>
          <a:p>
            <a:r>
              <a:rPr lang="en-US"/>
              <a:t>"Go Big or Go Home: How to supercharge your green team" Walking Together 3-11-2023</a:t>
            </a:r>
          </a:p>
        </p:txBody>
      </p:sp>
      <p:sp>
        <p:nvSpPr>
          <p:cNvPr id="4" name="Slide Number Placeholder 3"/>
          <p:cNvSpPr>
            <a:spLocks noGrp="1"/>
          </p:cNvSpPr>
          <p:nvPr>
            <p:ph type="sldNum" sz="quarter" idx="12"/>
          </p:nvPr>
        </p:nvSpPr>
        <p:spPr/>
        <p:txBody>
          <a:bodyPr/>
          <a:lstStyle/>
          <a:p>
            <a:fld id="{09BFA746-0761-4F45-BB92-2ACF6CEC4B5E}" type="slidenum">
              <a:rPr lang="en-US" smtClean="0"/>
              <a:t>‹#›</a:t>
            </a:fld>
            <a:endParaRPr lang="en-US"/>
          </a:p>
        </p:txBody>
      </p:sp>
    </p:spTree>
    <p:extLst>
      <p:ext uri="{BB962C8B-B14F-4D97-AF65-F5344CB8AC3E}">
        <p14:creationId xmlns:p14="http://schemas.microsoft.com/office/powerpoint/2010/main" val="2094135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A352CCE-B311-4E7F-BE78-4548B9B8EE84}" type="datetime1">
              <a:rPr lang="en-US" smtClean="0"/>
              <a:t>7/29/25</a:t>
            </a:fld>
            <a:endParaRPr lang="en-US"/>
          </a:p>
        </p:txBody>
      </p:sp>
      <p:sp>
        <p:nvSpPr>
          <p:cNvPr id="6" name="Footer Placeholder 5"/>
          <p:cNvSpPr>
            <a:spLocks noGrp="1"/>
          </p:cNvSpPr>
          <p:nvPr>
            <p:ph type="ftr" sz="quarter" idx="11"/>
          </p:nvPr>
        </p:nvSpPr>
        <p:spPr/>
        <p:txBody>
          <a:bodyPr/>
          <a:lstStyle/>
          <a:p>
            <a:r>
              <a:rPr lang="en-US"/>
              <a:t>"Go Big or Go Home: How to supercharge your green team" Walking Together 3-11-2023</a:t>
            </a:r>
          </a:p>
        </p:txBody>
      </p:sp>
      <p:sp>
        <p:nvSpPr>
          <p:cNvPr id="7" name="Slide Number Placeholder 6"/>
          <p:cNvSpPr>
            <a:spLocks noGrp="1"/>
          </p:cNvSpPr>
          <p:nvPr>
            <p:ph type="sldNum" sz="quarter" idx="12"/>
          </p:nvPr>
        </p:nvSpPr>
        <p:spPr/>
        <p:txBody>
          <a:bodyPr/>
          <a:lstStyle/>
          <a:p>
            <a:fld id="{09BFA746-0761-4F45-BB92-2ACF6CEC4B5E}" type="slidenum">
              <a:rPr lang="en-US" smtClean="0"/>
              <a:t>‹#›</a:t>
            </a:fld>
            <a:endParaRPr lang="en-US"/>
          </a:p>
        </p:txBody>
      </p:sp>
    </p:spTree>
    <p:extLst>
      <p:ext uri="{BB962C8B-B14F-4D97-AF65-F5344CB8AC3E}">
        <p14:creationId xmlns:p14="http://schemas.microsoft.com/office/powerpoint/2010/main" val="2985986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A0857E2-D01D-4EF6-83E1-973D327E81C5}" type="datetime1">
              <a:rPr lang="en-US" smtClean="0"/>
              <a:t>7/29/25</a:t>
            </a:fld>
            <a:endParaRPr lang="en-US"/>
          </a:p>
        </p:txBody>
      </p:sp>
      <p:sp>
        <p:nvSpPr>
          <p:cNvPr id="6" name="Footer Placeholder 5"/>
          <p:cNvSpPr>
            <a:spLocks noGrp="1"/>
          </p:cNvSpPr>
          <p:nvPr>
            <p:ph type="ftr" sz="quarter" idx="11"/>
          </p:nvPr>
        </p:nvSpPr>
        <p:spPr/>
        <p:txBody>
          <a:bodyPr/>
          <a:lstStyle/>
          <a:p>
            <a:r>
              <a:rPr lang="en-US"/>
              <a:t>"Go Big or Go Home: How to supercharge your green team" Walking Together 3-11-2023</a:t>
            </a:r>
          </a:p>
        </p:txBody>
      </p:sp>
      <p:sp>
        <p:nvSpPr>
          <p:cNvPr id="7" name="Slide Number Placeholder 6"/>
          <p:cNvSpPr>
            <a:spLocks noGrp="1"/>
          </p:cNvSpPr>
          <p:nvPr>
            <p:ph type="sldNum" sz="quarter" idx="12"/>
          </p:nvPr>
        </p:nvSpPr>
        <p:spPr/>
        <p:txBody>
          <a:bodyPr/>
          <a:lstStyle/>
          <a:p>
            <a:fld id="{09BFA746-0761-4F45-BB92-2ACF6CEC4B5E}" type="slidenum">
              <a:rPr lang="en-US" smtClean="0"/>
              <a:t>‹#›</a:t>
            </a:fld>
            <a:endParaRPr lang="en-US"/>
          </a:p>
        </p:txBody>
      </p:sp>
    </p:spTree>
    <p:extLst>
      <p:ext uri="{BB962C8B-B14F-4D97-AF65-F5344CB8AC3E}">
        <p14:creationId xmlns:p14="http://schemas.microsoft.com/office/powerpoint/2010/main" val="1456792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0AE3C8E-4555-431F-865E-96C35DEAA675}" type="datetime1">
              <a:rPr lang="en-US" smtClean="0"/>
              <a:t>7/29/25</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"Go Big or Go Home: How to supercharge your green team" Walking Together 3-11-2023</a:t>
            </a: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9BFA746-0761-4F45-BB92-2ACF6CEC4B5E}" type="slidenum">
              <a:rPr lang="en-US" smtClean="0"/>
              <a:t>‹#›</a:t>
            </a:fld>
            <a:endParaRPr lang="en-US"/>
          </a:p>
        </p:txBody>
      </p:sp>
    </p:spTree>
    <p:extLst>
      <p:ext uri="{BB962C8B-B14F-4D97-AF65-F5344CB8AC3E}">
        <p14:creationId xmlns:p14="http://schemas.microsoft.com/office/powerpoint/2010/main" val="3399256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sldNum="0"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amazon.com/dp/B082VJV7NP?ref_=cm_sw_r_cp_ud_dp_WF75Q6XX141ENPZMPZW1"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lutheransrestoringcreation.org/" TargetMode="External"/><Relationship Id="rId2" Type="http://schemas.openxmlformats.org/officeDocument/2006/relationships/hyperlink" Target="http://www.ucc.org/" TargetMode="External"/><Relationship Id="rId1" Type="http://schemas.openxmlformats.org/officeDocument/2006/relationships/slideLayout" Target="../slideLayouts/slideLayout2.xml"/><Relationship Id="rId6" Type="http://schemas.openxmlformats.org/officeDocument/2006/relationships/hyperlink" Target="https://www.interfaithpowerandlight.org/" TargetMode="External"/><Relationship Id="rId5" Type="http://schemas.openxmlformats.org/officeDocument/2006/relationships/hyperlink" Target="https://www.energy.gov/energysaver/energy-saver" TargetMode="External"/><Relationship Id="rId4" Type="http://schemas.openxmlformats.org/officeDocument/2006/relationships/hyperlink" Target="https://nwswi.org/social-justice-advocacy/creation-care"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cclusa.org/" TargetMode="External"/><Relationship Id="rId2" Type="http://schemas.openxmlformats.org/officeDocument/2006/relationships/hyperlink" Target="https://lutheransrestoringcreation.org/how-to-become-a-creation-care-congregation/" TargetMode="External"/><Relationship Id="rId1" Type="http://schemas.openxmlformats.org/officeDocument/2006/relationships/slideLayout" Target="../slideLayouts/slideLayout2.xml"/><Relationship Id="rId6" Type="http://schemas.openxmlformats.org/officeDocument/2006/relationships/hyperlink" Target="http://enroads.org/" TargetMode="External"/><Relationship Id="rId5" Type="http://schemas.openxmlformats.org/officeDocument/2006/relationships/hyperlink" Target="http://www.earthday.org/" TargetMode="External"/><Relationship Id="rId4" Type="http://schemas.openxmlformats.org/officeDocument/2006/relationships/hyperlink" Target="http://rewiringamerica.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commonsensemedia.org/lists/movies-that-teach-kids-about-climate-change" TargetMode="External"/><Relationship Id="rId2" Type="http://schemas.openxmlformats.org/officeDocument/2006/relationships/hyperlink" Target="https://www.smithsonianmag.com/science-nature/top-ten-kids-movies-with-a-green-theme-19409104/"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misfitsmarket.com/" TargetMode="External"/><Relationship Id="rId2" Type="http://schemas.openxmlformats.org/officeDocument/2006/relationships/hyperlink" Target="https://www.grove.co/" TargetMode="External"/><Relationship Id="rId1" Type="http://schemas.openxmlformats.org/officeDocument/2006/relationships/slideLayout" Target="../slideLayouts/slideLayout2.xml"/><Relationship Id="rId4" Type="http://schemas.openxmlformats.org/officeDocument/2006/relationships/hyperlink" Target="https://www.goodstartpackaging.com/"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www.presbyearthcare.org/"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icon&#10;&#10;Description automatically generated">
            <a:extLst>
              <a:ext uri="{FF2B5EF4-FFF2-40B4-BE49-F238E27FC236}">
                <a16:creationId xmlns:a16="http://schemas.microsoft.com/office/drawing/2014/main" id="{0E50DAC2-EC98-C4A9-F064-18DA7C5844A0}"/>
              </a:ext>
            </a:extLst>
          </p:cNvPr>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13539713">
            <a:off x="1059182" y="399362"/>
            <a:ext cx="2343150" cy="2343150"/>
          </a:xfrm>
          <a:prstGeom prst="rect">
            <a:avLst/>
          </a:prstGeom>
        </p:spPr>
      </p:pic>
      <p:sp>
        <p:nvSpPr>
          <p:cNvPr id="2" name="Title 1">
            <a:extLst>
              <a:ext uri="{FF2B5EF4-FFF2-40B4-BE49-F238E27FC236}">
                <a16:creationId xmlns:a16="http://schemas.microsoft.com/office/drawing/2014/main" id="{7C1D0BD8-21E5-DC89-8200-D15BDD559969}"/>
              </a:ext>
            </a:extLst>
          </p:cNvPr>
          <p:cNvSpPr>
            <a:spLocks noGrp="1"/>
          </p:cNvSpPr>
          <p:nvPr>
            <p:ph type="ctrTitle"/>
          </p:nvPr>
        </p:nvSpPr>
        <p:spPr/>
        <p:txBody>
          <a:bodyPr/>
          <a:lstStyle/>
          <a:p>
            <a:r>
              <a:rPr lang="en-US" dirty="0">
                <a:solidFill>
                  <a:schemeClr val="tx1"/>
                </a:solidFill>
                <a:latin typeface="Arial" panose="020B0604020202020204" pitchFamily="34" charset="0"/>
                <a:cs typeface="Arial" panose="020B0604020202020204" pitchFamily="34" charset="0"/>
              </a:rPr>
              <a:t>Go Big or Go Home</a:t>
            </a:r>
            <a:r>
              <a:rPr lang="en-US" dirty="0">
                <a:latin typeface="Arial" panose="020B0604020202020204" pitchFamily="34" charset="0"/>
                <a:cs typeface="Arial" panose="020B0604020202020204" pitchFamily="34" charset="0"/>
              </a:rPr>
              <a:t>:</a:t>
            </a:r>
          </a:p>
        </p:txBody>
      </p:sp>
      <p:sp>
        <p:nvSpPr>
          <p:cNvPr id="3" name="Subtitle 2">
            <a:extLst>
              <a:ext uri="{FF2B5EF4-FFF2-40B4-BE49-F238E27FC236}">
                <a16:creationId xmlns:a16="http://schemas.microsoft.com/office/drawing/2014/main" id="{ACEC6D93-0B98-9502-ED8D-AB9285C943E9}"/>
              </a:ext>
            </a:extLst>
          </p:cNvPr>
          <p:cNvSpPr>
            <a:spLocks noGrp="1"/>
          </p:cNvSpPr>
          <p:nvPr>
            <p:ph type="subTitle" idx="1"/>
          </p:nvPr>
        </p:nvSpPr>
        <p:spPr>
          <a:xfrm>
            <a:off x="1507067" y="4050833"/>
            <a:ext cx="7766936" cy="2156927"/>
          </a:xfrm>
        </p:spPr>
        <p:txBody>
          <a:bodyPr>
            <a:noAutofit/>
          </a:bodyPr>
          <a:lstStyle/>
          <a:p>
            <a:pPr algn="ctr"/>
            <a:r>
              <a:rPr lang="en-US" sz="4800" dirty="0">
                <a:solidFill>
                  <a:schemeClr val="tx1"/>
                </a:solidFill>
                <a:latin typeface="Arial" panose="020B0604020202020204" pitchFamily="34" charset="0"/>
                <a:cs typeface="Arial" panose="020B0604020202020204" pitchFamily="34" charset="0"/>
              </a:rPr>
              <a:t>How to supercharge </a:t>
            </a:r>
          </a:p>
          <a:p>
            <a:pPr algn="ctr"/>
            <a:r>
              <a:rPr lang="en-US" sz="4800" dirty="0">
                <a:solidFill>
                  <a:schemeClr val="tx1"/>
                </a:solidFill>
                <a:latin typeface="Arial" panose="020B0604020202020204" pitchFamily="34" charset="0"/>
                <a:cs typeface="Arial" panose="020B0604020202020204" pitchFamily="34" charset="0"/>
              </a:rPr>
              <a:t>your green team</a:t>
            </a:r>
          </a:p>
        </p:txBody>
      </p:sp>
      <p:sp>
        <p:nvSpPr>
          <p:cNvPr id="6" name="TextBox 5">
            <a:extLst>
              <a:ext uri="{FF2B5EF4-FFF2-40B4-BE49-F238E27FC236}">
                <a16:creationId xmlns:a16="http://schemas.microsoft.com/office/drawing/2014/main" id="{8E52C848-E9A9-B9E5-7B25-514142988365}"/>
              </a:ext>
            </a:extLst>
          </p:cNvPr>
          <p:cNvSpPr txBox="1"/>
          <p:nvPr/>
        </p:nvSpPr>
        <p:spPr>
          <a:xfrm>
            <a:off x="3276600" y="561975"/>
            <a:ext cx="4314825" cy="1200329"/>
          </a:xfrm>
          <a:prstGeom prst="rect">
            <a:avLst/>
          </a:prstGeom>
          <a:noFill/>
        </p:spPr>
        <p:txBody>
          <a:bodyPr wrap="square" rtlCol="0">
            <a:spAutoFit/>
          </a:bodyPr>
          <a:lstStyle/>
          <a:p>
            <a:pPr algn="ctr"/>
            <a:r>
              <a:rPr lang="en-US" sz="3600" dirty="0">
                <a:solidFill>
                  <a:schemeClr val="accent1"/>
                </a:solidFill>
              </a:rPr>
              <a:t>Caring for God’s Creation</a:t>
            </a:r>
          </a:p>
        </p:txBody>
      </p:sp>
      <p:sp>
        <p:nvSpPr>
          <p:cNvPr id="4" name="Footer Placeholder 3">
            <a:extLst>
              <a:ext uri="{FF2B5EF4-FFF2-40B4-BE49-F238E27FC236}">
                <a16:creationId xmlns:a16="http://schemas.microsoft.com/office/drawing/2014/main" id="{3B2448F5-7502-229A-5F78-3216470CAF50}"/>
              </a:ext>
            </a:extLst>
          </p:cNvPr>
          <p:cNvSpPr>
            <a:spLocks noGrp="1"/>
          </p:cNvSpPr>
          <p:nvPr>
            <p:ph type="ftr" sz="quarter" idx="11"/>
          </p:nvPr>
        </p:nvSpPr>
        <p:spPr/>
        <p:txBody>
          <a:bodyPr/>
          <a:lstStyle/>
          <a:p>
            <a:r>
              <a:rPr lang="en-US"/>
              <a:t>"Go Big or Go Home: How to supercharge your green team" Walking Together 3-11-2023</a:t>
            </a:r>
          </a:p>
        </p:txBody>
      </p:sp>
    </p:spTree>
    <p:extLst>
      <p:ext uri="{BB962C8B-B14F-4D97-AF65-F5344CB8AC3E}">
        <p14:creationId xmlns:p14="http://schemas.microsoft.com/office/powerpoint/2010/main" val="6958704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6EF4E-C3FC-9202-1E19-56A473DEDF85}"/>
              </a:ext>
            </a:extLst>
          </p:cNvPr>
          <p:cNvSpPr>
            <a:spLocks noGrp="1"/>
          </p:cNvSpPr>
          <p:nvPr>
            <p:ph type="title"/>
          </p:nvPr>
        </p:nvSpPr>
        <p:spPr/>
        <p:txBody>
          <a:bodyPr/>
          <a:lstStyle/>
          <a:p>
            <a:r>
              <a:rPr lang="en-US" dirty="0"/>
              <a:t>Ideas for First Steps</a:t>
            </a:r>
          </a:p>
        </p:txBody>
      </p:sp>
      <p:sp>
        <p:nvSpPr>
          <p:cNvPr id="3" name="Content Placeholder 2">
            <a:extLst>
              <a:ext uri="{FF2B5EF4-FFF2-40B4-BE49-F238E27FC236}">
                <a16:creationId xmlns:a16="http://schemas.microsoft.com/office/drawing/2014/main" id="{99C18A6E-2E25-997E-FB2A-935A08E92E7E}"/>
              </a:ext>
            </a:extLst>
          </p:cNvPr>
          <p:cNvSpPr>
            <a:spLocks noGrp="1"/>
          </p:cNvSpPr>
          <p:nvPr>
            <p:ph idx="1"/>
          </p:nvPr>
        </p:nvSpPr>
        <p:spPr>
          <a:xfrm>
            <a:off x="677334" y="1168400"/>
            <a:ext cx="8596668" cy="5445759"/>
          </a:xfrm>
        </p:spPr>
        <p:txBody>
          <a:bodyPr>
            <a:normAutofit fontScale="85000" lnSpcReduction="20000"/>
          </a:bodyPr>
          <a:lstStyle/>
          <a:p>
            <a:r>
              <a:rPr lang="en-US" sz="2400" dirty="0">
                <a:latin typeface="Arial" panose="020B0604020202020204" pitchFamily="34" charset="0"/>
                <a:cs typeface="Arial" panose="020B0604020202020204" pitchFamily="34" charset="0"/>
              </a:rPr>
              <a:t>Once you find your seed team members, find out </a:t>
            </a:r>
            <a:r>
              <a:rPr lang="en-US" sz="2400" b="1" dirty="0">
                <a:latin typeface="Arial" panose="020B0604020202020204" pitchFamily="34" charset="0"/>
                <a:cs typeface="Arial" panose="020B0604020202020204" pitchFamily="34" charset="0"/>
              </a:rPr>
              <a:t>their “burning” issues</a:t>
            </a:r>
            <a:r>
              <a:rPr lang="en-US" sz="2400" dirty="0">
                <a:latin typeface="Arial" panose="020B0604020202020204" pitchFamily="34" charset="0"/>
                <a:cs typeface="Arial" panose="020B0604020202020204" pitchFamily="34" charset="0"/>
              </a:rPr>
              <a:t>.</a:t>
            </a:r>
          </a:p>
          <a:p>
            <a:r>
              <a:rPr lang="en-US" sz="2400" dirty="0">
                <a:latin typeface="Arial" panose="020B0604020202020204" pitchFamily="34" charset="0"/>
                <a:cs typeface="Arial" panose="020B0604020202020204" pitchFamily="34" charset="0"/>
              </a:rPr>
              <a:t>Develop your </a:t>
            </a:r>
            <a:r>
              <a:rPr lang="en-US" sz="2400" b="1" dirty="0">
                <a:latin typeface="Arial" panose="020B0604020202020204" pitchFamily="34" charset="0"/>
                <a:cs typeface="Arial" panose="020B0604020202020204" pitchFamily="34" charset="0"/>
              </a:rPr>
              <a:t>mission statement- </a:t>
            </a:r>
            <a:r>
              <a:rPr lang="en-US" sz="2400" dirty="0">
                <a:latin typeface="Arial" panose="020B0604020202020204" pitchFamily="34" charset="0"/>
                <a:cs typeface="Arial" panose="020B0604020202020204" pitchFamily="34" charset="0"/>
              </a:rPr>
              <a:t>your guide, your roadmap, your reminder of why you are doing this (examples found in the resources section)</a:t>
            </a:r>
          </a:p>
          <a:p>
            <a:r>
              <a:rPr lang="en-US" sz="2400" dirty="0">
                <a:latin typeface="Arial" panose="020B0604020202020204" pitchFamily="34" charset="0"/>
                <a:cs typeface="Arial" panose="020B0604020202020204" pitchFamily="34" charset="0"/>
              </a:rPr>
              <a:t>Consider a </a:t>
            </a:r>
            <a:r>
              <a:rPr lang="en-US" sz="2400" b="1" dirty="0">
                <a:latin typeface="Arial" panose="020B0604020202020204" pitchFamily="34" charset="0"/>
                <a:cs typeface="Arial" panose="020B0604020202020204" pitchFamily="34" charset="0"/>
              </a:rPr>
              <a:t>questionnaire </a:t>
            </a:r>
            <a:r>
              <a:rPr lang="en-US" sz="2400" dirty="0">
                <a:latin typeface="Arial" panose="020B0604020202020204" pitchFamily="34" charset="0"/>
                <a:cs typeface="Arial" panose="020B0604020202020204" pitchFamily="34" charset="0"/>
              </a:rPr>
              <a:t>for the recycling habits of the team members and the congregation</a:t>
            </a:r>
          </a:p>
          <a:p>
            <a:r>
              <a:rPr lang="en-US" sz="2400" dirty="0">
                <a:latin typeface="Arial" panose="020B0604020202020204" pitchFamily="34" charset="0"/>
                <a:cs typeface="Arial" panose="020B0604020202020204" pitchFamily="34" charset="0"/>
              </a:rPr>
              <a:t>Do a </a:t>
            </a:r>
            <a:r>
              <a:rPr lang="en-US" sz="2400" b="1" dirty="0">
                <a:latin typeface="Arial" panose="020B0604020202020204" pitchFamily="34" charset="0"/>
                <a:cs typeface="Arial" panose="020B0604020202020204" pitchFamily="34" charset="0"/>
              </a:rPr>
              <a:t>review </a:t>
            </a:r>
            <a:r>
              <a:rPr lang="en-US" sz="2400" dirty="0">
                <a:latin typeface="Arial" panose="020B0604020202020204" pitchFamily="34" charset="0"/>
                <a:cs typeface="Arial" panose="020B0604020202020204" pitchFamily="34" charset="0"/>
              </a:rPr>
              <a:t>of the church: How is your church green health?</a:t>
            </a:r>
          </a:p>
          <a:p>
            <a:pPr lvl="1"/>
            <a:r>
              <a:rPr lang="en-US" sz="2200" dirty="0">
                <a:latin typeface="Arial" panose="020B0604020202020204" pitchFamily="34" charset="0"/>
                <a:cs typeface="Arial" panose="020B0604020202020204" pitchFamily="34" charset="0"/>
              </a:rPr>
              <a:t>recycling</a:t>
            </a:r>
          </a:p>
          <a:p>
            <a:pPr lvl="1"/>
            <a:r>
              <a:rPr lang="en-US" sz="2200" dirty="0">
                <a:latin typeface="Arial" panose="020B0604020202020204" pitchFamily="34" charset="0"/>
                <a:cs typeface="Arial" panose="020B0604020202020204" pitchFamily="34" charset="0"/>
              </a:rPr>
              <a:t>energy management- heating and cooling and water use</a:t>
            </a:r>
          </a:p>
          <a:p>
            <a:pPr lvl="1"/>
            <a:r>
              <a:rPr lang="en-US" sz="2200" dirty="0">
                <a:latin typeface="Arial" panose="020B0604020202020204" pitchFamily="34" charset="0"/>
                <a:cs typeface="Arial" panose="020B0604020202020204" pitchFamily="34" charset="0"/>
              </a:rPr>
              <a:t>office use of paper, printing, ink cartridges,</a:t>
            </a:r>
          </a:p>
          <a:p>
            <a:pPr lvl="1"/>
            <a:r>
              <a:rPr lang="en-US" sz="2200" dirty="0">
                <a:latin typeface="Arial" panose="020B0604020202020204" pitchFamily="34" charset="0"/>
                <a:cs typeface="Arial" panose="020B0604020202020204" pitchFamily="34" charset="0"/>
              </a:rPr>
              <a:t>Reusable/recyclable/compostable items in the kitchen- plastic dinnerware, plates, cups</a:t>
            </a:r>
          </a:p>
          <a:p>
            <a:pPr lvl="1"/>
            <a:r>
              <a:rPr lang="en-US" sz="2200" dirty="0">
                <a:latin typeface="Arial" panose="020B0604020202020204" pitchFamily="34" charset="0"/>
                <a:cs typeface="Arial" panose="020B0604020202020204" pitchFamily="34" charset="0"/>
              </a:rPr>
              <a:t>plastic bags </a:t>
            </a:r>
          </a:p>
          <a:p>
            <a:pPr lvl="1"/>
            <a:r>
              <a:rPr lang="en-US" sz="2200" dirty="0">
                <a:latin typeface="Arial" panose="020B0604020202020204" pitchFamily="34" charset="0"/>
                <a:cs typeface="Arial" panose="020B0604020202020204" pitchFamily="34" charset="0"/>
              </a:rPr>
              <a:t>batteries from the microphones</a:t>
            </a:r>
          </a:p>
          <a:p>
            <a:pPr lvl="1"/>
            <a:r>
              <a:rPr lang="en-US" sz="2200" dirty="0">
                <a:latin typeface="Arial" panose="020B0604020202020204" pitchFamily="34" charset="0"/>
                <a:cs typeface="Arial" panose="020B0604020202020204" pitchFamily="34" charset="0"/>
              </a:rPr>
              <a:t>food waste- left over food, coffee grounds, etc.</a:t>
            </a:r>
          </a:p>
          <a:p>
            <a:endParaRPr lang="en-US" dirty="0"/>
          </a:p>
          <a:p>
            <a:endParaRPr lang="en-US" dirty="0"/>
          </a:p>
        </p:txBody>
      </p:sp>
      <p:sp>
        <p:nvSpPr>
          <p:cNvPr id="4" name="Footer Placeholder 3">
            <a:extLst>
              <a:ext uri="{FF2B5EF4-FFF2-40B4-BE49-F238E27FC236}">
                <a16:creationId xmlns:a16="http://schemas.microsoft.com/office/drawing/2014/main" id="{4F8E31FC-FFC1-13BD-9651-924D049675FA}"/>
              </a:ext>
            </a:extLst>
          </p:cNvPr>
          <p:cNvSpPr>
            <a:spLocks noGrp="1"/>
          </p:cNvSpPr>
          <p:nvPr>
            <p:ph type="ftr" sz="quarter" idx="11"/>
          </p:nvPr>
        </p:nvSpPr>
        <p:spPr/>
        <p:txBody>
          <a:bodyPr/>
          <a:lstStyle/>
          <a:p>
            <a:r>
              <a:rPr lang="en-US"/>
              <a:t>"Go Big or Go Home: How to supercharge your green team" Walking Together 3-11-2023</a:t>
            </a:r>
          </a:p>
        </p:txBody>
      </p:sp>
    </p:spTree>
    <p:extLst>
      <p:ext uri="{BB962C8B-B14F-4D97-AF65-F5344CB8AC3E}">
        <p14:creationId xmlns:p14="http://schemas.microsoft.com/office/powerpoint/2010/main" val="12210408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9B6B4-661E-50FF-3890-AD8CE056E4CE}"/>
              </a:ext>
            </a:extLst>
          </p:cNvPr>
          <p:cNvSpPr>
            <a:spLocks noGrp="1"/>
          </p:cNvSpPr>
          <p:nvPr>
            <p:ph type="title"/>
          </p:nvPr>
        </p:nvSpPr>
        <p:spPr>
          <a:xfrm>
            <a:off x="558064" y="230189"/>
            <a:ext cx="8596668" cy="1320800"/>
          </a:xfrm>
        </p:spPr>
        <p:txBody>
          <a:bodyPr>
            <a:noAutofit/>
          </a:bodyPr>
          <a:lstStyle/>
          <a:p>
            <a:pPr algn="ctr"/>
            <a:r>
              <a:rPr lang="en-US" sz="4400" dirty="0">
                <a:latin typeface="Arial" panose="020B0604020202020204" pitchFamily="34" charset="0"/>
                <a:cs typeface="Arial" panose="020B0604020202020204" pitchFamily="34" charset="0"/>
              </a:rPr>
              <a:t>Some suggestions for a </a:t>
            </a:r>
            <a:br>
              <a:rPr lang="en-US" sz="4400" dirty="0">
                <a:latin typeface="Arial" panose="020B0604020202020204" pitchFamily="34" charset="0"/>
                <a:cs typeface="Arial" panose="020B0604020202020204" pitchFamily="34" charset="0"/>
              </a:rPr>
            </a:br>
            <a:r>
              <a:rPr lang="en-US" sz="4400" dirty="0">
                <a:latin typeface="Arial" panose="020B0604020202020204" pitchFamily="34" charset="0"/>
                <a:cs typeface="Arial" panose="020B0604020202020204" pitchFamily="34" charset="0"/>
              </a:rPr>
              <a:t>successful team:</a:t>
            </a:r>
          </a:p>
        </p:txBody>
      </p:sp>
      <p:sp>
        <p:nvSpPr>
          <p:cNvPr id="3" name="Content Placeholder 2">
            <a:extLst>
              <a:ext uri="{FF2B5EF4-FFF2-40B4-BE49-F238E27FC236}">
                <a16:creationId xmlns:a16="http://schemas.microsoft.com/office/drawing/2014/main" id="{4367E837-BE63-9CDD-AEF5-C710C03B6423}"/>
              </a:ext>
            </a:extLst>
          </p:cNvPr>
          <p:cNvSpPr>
            <a:spLocks noGrp="1"/>
          </p:cNvSpPr>
          <p:nvPr>
            <p:ph idx="1"/>
          </p:nvPr>
        </p:nvSpPr>
        <p:spPr>
          <a:xfrm>
            <a:off x="677334" y="1709076"/>
            <a:ext cx="9208346" cy="4697411"/>
          </a:xfrm>
        </p:spPr>
        <p:txBody>
          <a:bodyPr>
            <a:normAutofit fontScale="92500" lnSpcReduction="10000"/>
          </a:bodyPr>
          <a:lstStyle/>
          <a:p>
            <a:r>
              <a:rPr lang="en-US" sz="3200" dirty="0">
                <a:latin typeface="Arial" panose="020B0604020202020204" pitchFamily="34" charset="0"/>
                <a:cs typeface="Arial" panose="020B0604020202020204" pitchFamily="34" charset="0"/>
              </a:rPr>
              <a:t>Meet regularly and use an agenda</a:t>
            </a:r>
          </a:p>
          <a:p>
            <a:r>
              <a:rPr lang="en-US" sz="3200" dirty="0">
                <a:latin typeface="Arial" panose="020B0604020202020204" pitchFamily="34" charset="0"/>
                <a:cs typeface="Arial" panose="020B0604020202020204" pitchFamily="34" charset="0"/>
              </a:rPr>
              <a:t>Keep minutes of the meeting</a:t>
            </a:r>
          </a:p>
          <a:p>
            <a:r>
              <a:rPr lang="en-US" sz="3200" dirty="0">
                <a:latin typeface="Arial" panose="020B0604020202020204" pitchFamily="34" charset="0"/>
                <a:cs typeface="Arial" panose="020B0604020202020204" pitchFamily="34" charset="0"/>
              </a:rPr>
              <a:t>Have good communication with team members and the congregation and other leaders</a:t>
            </a:r>
          </a:p>
          <a:p>
            <a:r>
              <a:rPr lang="en-US" sz="3200" dirty="0">
                <a:latin typeface="Arial" panose="020B0604020202020204" pitchFamily="34" charset="0"/>
                <a:cs typeface="Arial" panose="020B0604020202020204" pitchFamily="34" charset="0"/>
              </a:rPr>
              <a:t>Make a one or two year plan</a:t>
            </a:r>
          </a:p>
          <a:p>
            <a:r>
              <a:rPr lang="en-US" sz="3200" dirty="0">
                <a:latin typeface="Arial" panose="020B0604020202020204" pitchFamily="34" charset="0"/>
                <a:cs typeface="Arial" panose="020B0604020202020204" pitchFamily="34" charset="0"/>
              </a:rPr>
              <a:t>Engage or partner with other congregations in your community (interfaith)</a:t>
            </a:r>
          </a:p>
          <a:p>
            <a:r>
              <a:rPr lang="en-US" sz="3200" dirty="0">
                <a:latin typeface="Arial" panose="020B0604020202020204" pitchFamily="34" charset="0"/>
                <a:cs typeface="Arial" panose="020B0604020202020204" pitchFamily="34" charset="0"/>
              </a:rPr>
              <a:t>Keep recruiting and partnering</a:t>
            </a:r>
          </a:p>
          <a:p>
            <a:r>
              <a:rPr lang="en-US" sz="3200" dirty="0">
                <a:latin typeface="Arial" panose="020B0604020202020204" pitchFamily="34" charset="0"/>
                <a:cs typeface="Arial" panose="020B0604020202020204" pitchFamily="34" charset="0"/>
              </a:rPr>
              <a:t>Keep going!</a:t>
            </a:r>
          </a:p>
        </p:txBody>
      </p:sp>
      <p:sp>
        <p:nvSpPr>
          <p:cNvPr id="4" name="Footer Placeholder 3">
            <a:extLst>
              <a:ext uri="{FF2B5EF4-FFF2-40B4-BE49-F238E27FC236}">
                <a16:creationId xmlns:a16="http://schemas.microsoft.com/office/drawing/2014/main" id="{F081C323-B5AB-A155-2C6F-5BA33FC32DB3}"/>
              </a:ext>
            </a:extLst>
          </p:cNvPr>
          <p:cNvSpPr>
            <a:spLocks noGrp="1"/>
          </p:cNvSpPr>
          <p:nvPr>
            <p:ph type="ftr" sz="quarter" idx="11"/>
          </p:nvPr>
        </p:nvSpPr>
        <p:spPr/>
        <p:txBody>
          <a:bodyPr/>
          <a:lstStyle/>
          <a:p>
            <a:r>
              <a:rPr lang="en-US"/>
              <a:t>"Go Big or Go Home: How to supercharge your green team" Walking Together 3-11-2023</a:t>
            </a:r>
          </a:p>
        </p:txBody>
      </p:sp>
    </p:spTree>
    <p:extLst>
      <p:ext uri="{BB962C8B-B14F-4D97-AF65-F5344CB8AC3E}">
        <p14:creationId xmlns:p14="http://schemas.microsoft.com/office/powerpoint/2010/main" val="31624795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A635E-1115-B03A-957C-80BA39FEA2D1}"/>
              </a:ext>
            </a:extLst>
          </p:cNvPr>
          <p:cNvSpPr>
            <a:spLocks noGrp="1"/>
          </p:cNvSpPr>
          <p:nvPr>
            <p:ph type="title"/>
          </p:nvPr>
        </p:nvSpPr>
        <p:spPr>
          <a:xfrm>
            <a:off x="677334" y="609600"/>
            <a:ext cx="8596668" cy="5405120"/>
          </a:xfrm>
        </p:spPr>
        <p:txBody>
          <a:bodyPr>
            <a:normAutofit fontScale="90000"/>
          </a:bodyPr>
          <a:lstStyle/>
          <a:p>
            <a:pPr algn="ctr"/>
            <a:r>
              <a:rPr lang="en-US" dirty="0">
                <a:solidFill>
                  <a:schemeClr val="tx1"/>
                </a:solidFill>
              </a:rPr>
              <a:t>You many need to be a “leader” for the congregation but be sure to </a:t>
            </a:r>
            <a:r>
              <a:rPr lang="en-US" b="1" dirty="0">
                <a:solidFill>
                  <a:schemeClr val="tx1"/>
                </a:solidFill>
              </a:rPr>
              <a:t>partner, partner, partner</a:t>
            </a:r>
            <a:r>
              <a:rPr lang="en-US" dirty="0">
                <a:solidFill>
                  <a:schemeClr val="tx1"/>
                </a:solidFill>
              </a:rPr>
              <a:t> with other groups in the church, community groups, pastor(s), church council, custodian, women/</a:t>
            </a:r>
            <a:r>
              <a:rPr lang="en-US" dirty="0" err="1">
                <a:solidFill>
                  <a:schemeClr val="tx1"/>
                </a:solidFill>
              </a:rPr>
              <a:t>mens</a:t>
            </a:r>
            <a:r>
              <a:rPr lang="en-US" dirty="0">
                <a:solidFill>
                  <a:schemeClr val="tx1"/>
                </a:solidFill>
              </a:rPr>
              <a:t> groups, and the CHILDREN.</a:t>
            </a:r>
            <a:br>
              <a:rPr lang="en-US" dirty="0">
                <a:solidFill>
                  <a:schemeClr val="tx1"/>
                </a:solidFill>
              </a:rPr>
            </a:br>
            <a:br>
              <a:rPr lang="en-US" dirty="0">
                <a:solidFill>
                  <a:schemeClr val="tx1"/>
                </a:solidFill>
              </a:rPr>
            </a:br>
            <a:r>
              <a:rPr lang="en-US" dirty="0">
                <a:solidFill>
                  <a:schemeClr val="tx1"/>
                </a:solidFill>
              </a:rPr>
              <a:t>The green team may be the leader but share the work and the glory! </a:t>
            </a:r>
          </a:p>
        </p:txBody>
      </p:sp>
      <p:sp>
        <p:nvSpPr>
          <p:cNvPr id="4" name="Footer Placeholder 3">
            <a:extLst>
              <a:ext uri="{FF2B5EF4-FFF2-40B4-BE49-F238E27FC236}">
                <a16:creationId xmlns:a16="http://schemas.microsoft.com/office/drawing/2014/main" id="{03965805-6652-DBA8-ED8F-89B49F8A78AA}"/>
              </a:ext>
            </a:extLst>
          </p:cNvPr>
          <p:cNvSpPr>
            <a:spLocks noGrp="1"/>
          </p:cNvSpPr>
          <p:nvPr>
            <p:ph type="ftr" sz="quarter" idx="11"/>
          </p:nvPr>
        </p:nvSpPr>
        <p:spPr/>
        <p:txBody>
          <a:bodyPr/>
          <a:lstStyle/>
          <a:p>
            <a:r>
              <a:rPr lang="en-US"/>
              <a:t>"Go Big or Go Home: How to supercharge your green team" Walking Together 3-11-2023</a:t>
            </a:r>
          </a:p>
        </p:txBody>
      </p:sp>
    </p:spTree>
    <p:extLst>
      <p:ext uri="{BB962C8B-B14F-4D97-AF65-F5344CB8AC3E}">
        <p14:creationId xmlns:p14="http://schemas.microsoft.com/office/powerpoint/2010/main" val="19813407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8A35A-3D50-E477-26FD-37D49EA2A1CB}"/>
              </a:ext>
            </a:extLst>
          </p:cNvPr>
          <p:cNvSpPr>
            <a:spLocks noGrp="1"/>
          </p:cNvSpPr>
          <p:nvPr>
            <p:ph type="title"/>
          </p:nvPr>
        </p:nvSpPr>
        <p:spPr>
          <a:xfrm>
            <a:off x="707448" y="179925"/>
            <a:ext cx="8596668" cy="6678075"/>
          </a:xfrm>
        </p:spPr>
        <p:txBody>
          <a:bodyPr>
            <a:noAutofit/>
          </a:bodyPr>
          <a:lstStyle/>
          <a:p>
            <a:r>
              <a:rPr lang="en-US" sz="3200" dirty="0">
                <a:solidFill>
                  <a:schemeClr val="tx1"/>
                </a:solidFill>
              </a:rPr>
              <a:t>Starting a green team is like making bread…</a:t>
            </a:r>
            <a:br>
              <a:rPr lang="en-US" sz="3200" dirty="0">
                <a:solidFill>
                  <a:schemeClr val="tx1"/>
                </a:solidFill>
              </a:rPr>
            </a:br>
            <a:r>
              <a:rPr lang="en-US" sz="3200" dirty="0">
                <a:solidFill>
                  <a:schemeClr val="tx1"/>
                </a:solidFill>
              </a:rPr>
              <a:t>you start by proofing the yeast(add warm water and sugar and let it grow),</a:t>
            </a:r>
            <a:br>
              <a:rPr lang="en-US" sz="3200" dirty="0">
                <a:solidFill>
                  <a:schemeClr val="tx1"/>
                </a:solidFill>
              </a:rPr>
            </a:br>
            <a:r>
              <a:rPr lang="en-US" sz="3200" dirty="0">
                <a:solidFill>
                  <a:schemeClr val="tx1"/>
                </a:solidFill>
              </a:rPr>
              <a:t>mix it in with the rest of the ingredients, </a:t>
            </a:r>
            <a:br>
              <a:rPr lang="en-US" sz="3200" dirty="0">
                <a:solidFill>
                  <a:schemeClr val="tx1"/>
                </a:solidFill>
              </a:rPr>
            </a:br>
            <a:r>
              <a:rPr lang="en-US" sz="3200" dirty="0">
                <a:solidFill>
                  <a:schemeClr val="tx1"/>
                </a:solidFill>
              </a:rPr>
              <a:t>give it time to rise            </a:t>
            </a:r>
            <a:br>
              <a:rPr lang="en-US" sz="3200" dirty="0">
                <a:solidFill>
                  <a:schemeClr val="tx1"/>
                </a:solidFill>
              </a:rPr>
            </a:br>
            <a:br>
              <a:rPr lang="en-US" sz="3200" dirty="0">
                <a:solidFill>
                  <a:schemeClr val="tx1"/>
                </a:solidFill>
              </a:rPr>
            </a:br>
            <a:r>
              <a:rPr lang="en-US" sz="3200" dirty="0">
                <a:solidFill>
                  <a:schemeClr val="tx1"/>
                </a:solidFill>
              </a:rPr>
              <a:t>then knead it,                  bake it,</a:t>
            </a:r>
            <a:br>
              <a:rPr lang="en-US" sz="3200" dirty="0">
                <a:solidFill>
                  <a:schemeClr val="tx1"/>
                </a:solidFill>
              </a:rPr>
            </a:br>
            <a:br>
              <a:rPr lang="en-US" sz="3200" dirty="0">
                <a:solidFill>
                  <a:schemeClr val="tx1"/>
                </a:solidFill>
              </a:rPr>
            </a:br>
            <a:r>
              <a:rPr lang="en-US" sz="3200" dirty="0">
                <a:solidFill>
                  <a:schemeClr val="tx1"/>
                </a:solidFill>
              </a:rPr>
              <a:t>then, VOILA, a beautiful loaf of bread.</a:t>
            </a:r>
            <a:br>
              <a:rPr lang="en-US" sz="3200" dirty="0">
                <a:solidFill>
                  <a:schemeClr val="tx1"/>
                </a:solidFill>
              </a:rPr>
            </a:br>
            <a:r>
              <a:rPr lang="en-US" sz="3200" dirty="0">
                <a:solidFill>
                  <a:schemeClr val="tx1"/>
                </a:solidFill>
              </a:rPr>
              <a:t> </a:t>
            </a:r>
            <a:br>
              <a:rPr lang="en-US" sz="3200" dirty="0">
                <a:solidFill>
                  <a:schemeClr val="tx1"/>
                </a:solidFill>
              </a:rPr>
            </a:br>
            <a:r>
              <a:rPr lang="en-US" sz="3200" b="1" dirty="0">
                <a:solidFill>
                  <a:schemeClr val="tx1"/>
                </a:solidFill>
              </a:rPr>
              <a:t>The green team is the yeast, the starter,         for a green congregation. </a:t>
            </a:r>
          </a:p>
        </p:txBody>
      </p:sp>
      <p:pic>
        <p:nvPicPr>
          <p:cNvPr id="1026" name="Picture 2" descr="Image result for picture of bread yeast">
            <a:extLst>
              <a:ext uri="{FF2B5EF4-FFF2-40B4-BE49-F238E27FC236}">
                <a16:creationId xmlns:a16="http://schemas.microsoft.com/office/drawing/2014/main" id="{20285107-24EF-E779-BF59-2B80E26DA89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969760" y="1098957"/>
            <a:ext cx="910724" cy="66316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picture of bread ingredients">
            <a:extLst>
              <a:ext uri="{FF2B5EF4-FFF2-40B4-BE49-F238E27FC236}">
                <a16:creationId xmlns:a16="http://schemas.microsoft.com/office/drawing/2014/main" id="{439AF71E-EADF-8513-F8DA-7F24D1B458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35342" y="1692715"/>
            <a:ext cx="981783" cy="12846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omemade freshly baked rye bread, whole loaf cools on the table at sunset Homemade freshly baked rye bread, whole loaf cools on the table at sunset. bread stock pictures, royalty-free photos &amp; images">
            <a:extLst>
              <a:ext uri="{FF2B5EF4-FFF2-40B4-BE49-F238E27FC236}">
                <a16:creationId xmlns:a16="http://schemas.microsoft.com/office/drawing/2014/main" id="{3AEE423F-C714-9C49-3AAF-5EF930B34F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48977" y="4246879"/>
            <a:ext cx="1222088" cy="82271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picture of kneading bread dough">
            <a:extLst>
              <a:ext uri="{FF2B5EF4-FFF2-40B4-BE49-F238E27FC236}">
                <a16:creationId xmlns:a16="http://schemas.microsoft.com/office/drawing/2014/main" id="{907F7432-F7C3-6740-1AAF-7B0E3AD158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4990" y="3199947"/>
            <a:ext cx="1734719" cy="89580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picture of bread dough">
            <a:extLst>
              <a:ext uri="{FF2B5EF4-FFF2-40B4-BE49-F238E27FC236}">
                <a16:creationId xmlns:a16="http://schemas.microsoft.com/office/drawing/2014/main" id="{F0F67734-C932-BC99-E8AF-129D7373010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36866" y="2233610"/>
            <a:ext cx="1467824" cy="82271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picture of bread in the oven">
            <a:extLst>
              <a:ext uri="{FF2B5EF4-FFF2-40B4-BE49-F238E27FC236}">
                <a16:creationId xmlns:a16="http://schemas.microsoft.com/office/drawing/2014/main" id="{5508E471-4B09-1AD0-93F3-70BBF70CD4C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37150" y="3029171"/>
            <a:ext cx="1106750" cy="959699"/>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a:extLst>
              <a:ext uri="{FF2B5EF4-FFF2-40B4-BE49-F238E27FC236}">
                <a16:creationId xmlns:a16="http://schemas.microsoft.com/office/drawing/2014/main" id="{714DD764-1124-6149-9A30-CEFF0B28ADFC}"/>
              </a:ext>
            </a:extLst>
          </p:cNvPr>
          <p:cNvSpPr>
            <a:spLocks noGrp="1"/>
          </p:cNvSpPr>
          <p:nvPr>
            <p:ph type="ftr" sz="quarter" idx="11"/>
          </p:nvPr>
        </p:nvSpPr>
        <p:spPr/>
        <p:txBody>
          <a:bodyPr/>
          <a:lstStyle/>
          <a:p>
            <a:r>
              <a:rPr lang="en-US"/>
              <a:t>"Go Big or Go Home: How to supercharge your green team" Walking Together 3-11-2023</a:t>
            </a:r>
          </a:p>
        </p:txBody>
      </p:sp>
    </p:spTree>
    <p:extLst>
      <p:ext uri="{BB962C8B-B14F-4D97-AF65-F5344CB8AC3E}">
        <p14:creationId xmlns:p14="http://schemas.microsoft.com/office/powerpoint/2010/main" val="12103374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B4C91-E796-22AA-1A6E-819D95747E2E}"/>
              </a:ext>
            </a:extLst>
          </p:cNvPr>
          <p:cNvSpPr>
            <a:spLocks noGrp="1"/>
          </p:cNvSpPr>
          <p:nvPr>
            <p:ph type="title"/>
          </p:nvPr>
        </p:nvSpPr>
        <p:spPr>
          <a:xfrm>
            <a:off x="677334" y="609600"/>
            <a:ext cx="8596668" cy="901148"/>
          </a:xfrm>
        </p:spPr>
        <p:txBody>
          <a:bodyPr/>
          <a:lstStyle/>
          <a:p>
            <a:pPr algn="ctr"/>
            <a:r>
              <a:rPr lang="en-US" dirty="0"/>
              <a:t>Ready, Set, Go</a:t>
            </a:r>
          </a:p>
        </p:txBody>
      </p:sp>
      <p:sp>
        <p:nvSpPr>
          <p:cNvPr id="3" name="Content Placeholder 2">
            <a:extLst>
              <a:ext uri="{FF2B5EF4-FFF2-40B4-BE49-F238E27FC236}">
                <a16:creationId xmlns:a16="http://schemas.microsoft.com/office/drawing/2014/main" id="{3CBCBB6B-EF89-BED2-B37E-3030071413F4}"/>
              </a:ext>
            </a:extLst>
          </p:cNvPr>
          <p:cNvSpPr>
            <a:spLocks noGrp="1"/>
          </p:cNvSpPr>
          <p:nvPr>
            <p:ph idx="1"/>
          </p:nvPr>
        </p:nvSpPr>
        <p:spPr>
          <a:xfrm>
            <a:off x="677334" y="1510748"/>
            <a:ext cx="8596668" cy="5263763"/>
          </a:xfrm>
        </p:spPr>
        <p:txBody>
          <a:bodyPr>
            <a:normAutofit/>
          </a:bodyPr>
          <a:lstStyle/>
          <a:p>
            <a:r>
              <a:rPr lang="en-US" sz="2800" dirty="0">
                <a:latin typeface="Arial" panose="020B0604020202020204" pitchFamily="34" charset="0"/>
                <a:cs typeface="Arial" panose="020B0604020202020204" pitchFamily="34" charset="0"/>
              </a:rPr>
              <a:t>Once you have: </a:t>
            </a:r>
          </a:p>
          <a:p>
            <a:pPr lvl="1"/>
            <a:r>
              <a:rPr lang="en-US" sz="2600" dirty="0">
                <a:latin typeface="Arial" panose="020B0604020202020204" pitchFamily="34" charset="0"/>
                <a:cs typeface="Arial" panose="020B0604020202020204" pitchFamily="34" charset="0"/>
              </a:rPr>
              <a:t>A mission statement</a:t>
            </a:r>
          </a:p>
          <a:p>
            <a:pPr lvl="1"/>
            <a:r>
              <a:rPr lang="en-US" sz="2800" dirty="0">
                <a:latin typeface="Arial" panose="020B0604020202020204" pitchFamily="34" charset="0"/>
                <a:cs typeface="Arial" panose="020B0604020202020204" pitchFamily="34" charset="0"/>
              </a:rPr>
              <a:t>Educated yourselves – very important!</a:t>
            </a:r>
          </a:p>
          <a:p>
            <a:pPr lvl="1"/>
            <a:r>
              <a:rPr lang="en-US" sz="2800" dirty="0">
                <a:latin typeface="Arial" panose="020B0604020202020204" pitchFamily="34" charset="0"/>
                <a:cs typeface="Arial" panose="020B0604020202020204" pitchFamily="34" charset="0"/>
              </a:rPr>
              <a:t>Reviewed the current status of things in the church</a:t>
            </a:r>
          </a:p>
          <a:p>
            <a:pPr lvl="1"/>
            <a:r>
              <a:rPr lang="en-US" sz="2800" dirty="0">
                <a:latin typeface="Arial" panose="020B0604020202020204" pitchFamily="34" charset="0"/>
                <a:cs typeface="Arial" panose="020B0604020202020204" pitchFamily="34" charset="0"/>
              </a:rPr>
              <a:t>Looked at your resources </a:t>
            </a:r>
          </a:p>
          <a:p>
            <a:pPr lvl="1"/>
            <a:r>
              <a:rPr lang="en-US" sz="2800" dirty="0">
                <a:latin typeface="Arial" panose="020B0604020202020204" pitchFamily="34" charset="0"/>
                <a:cs typeface="Arial" panose="020B0604020202020204" pitchFamily="34" charset="0"/>
              </a:rPr>
              <a:t>Considered the team members’ areas of interest</a:t>
            </a:r>
          </a:p>
          <a:p>
            <a:pPr marL="457200" lvl="1" indent="0" algn="ctr">
              <a:buNone/>
            </a:pPr>
            <a:r>
              <a:rPr lang="en-US" sz="4000" dirty="0">
                <a:latin typeface="Arial" panose="020B0604020202020204" pitchFamily="34" charset="0"/>
                <a:cs typeface="Arial" panose="020B0604020202020204" pitchFamily="34" charset="0"/>
              </a:rPr>
              <a:t>Then, plan your first project.</a:t>
            </a:r>
          </a:p>
          <a:p>
            <a:pPr marL="457200" lvl="1" indent="0">
              <a:buNone/>
            </a:pPr>
            <a:endParaRPr lang="en-US" sz="2800" dirty="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C6EC3B5D-63BF-5F1D-AB32-F3F1EA43A6DD}"/>
              </a:ext>
            </a:extLst>
          </p:cNvPr>
          <p:cNvSpPr>
            <a:spLocks noGrp="1"/>
          </p:cNvSpPr>
          <p:nvPr>
            <p:ph type="ftr" sz="quarter" idx="11"/>
          </p:nvPr>
        </p:nvSpPr>
        <p:spPr/>
        <p:txBody>
          <a:bodyPr/>
          <a:lstStyle/>
          <a:p>
            <a:r>
              <a:rPr lang="en-US"/>
              <a:t>"Go Big or Go Home: How to supercharge your green team" Walking Together 3-11-2023</a:t>
            </a:r>
          </a:p>
        </p:txBody>
      </p:sp>
    </p:spTree>
    <p:extLst>
      <p:ext uri="{BB962C8B-B14F-4D97-AF65-F5344CB8AC3E}">
        <p14:creationId xmlns:p14="http://schemas.microsoft.com/office/powerpoint/2010/main" val="5463611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ADC29-3266-2D68-1D1E-79D899BC9E6E}"/>
              </a:ext>
            </a:extLst>
          </p:cNvPr>
          <p:cNvSpPr>
            <a:spLocks noGrp="1"/>
          </p:cNvSpPr>
          <p:nvPr>
            <p:ph type="title"/>
          </p:nvPr>
        </p:nvSpPr>
        <p:spPr>
          <a:xfrm>
            <a:off x="677334" y="609599"/>
            <a:ext cx="8596668" cy="4409441"/>
          </a:xfrm>
        </p:spPr>
        <p:txBody>
          <a:bodyPr>
            <a:normAutofit fontScale="90000"/>
          </a:bodyPr>
          <a:lstStyle/>
          <a:p>
            <a:pPr algn="ctr"/>
            <a:r>
              <a:rPr lang="en-US" sz="4800" dirty="0">
                <a:latin typeface="Arial" panose="020B0604020202020204" pitchFamily="34" charset="0"/>
                <a:cs typeface="Arial" panose="020B0604020202020204" pitchFamily="34" charset="0"/>
              </a:rPr>
              <a:t> </a:t>
            </a:r>
            <a:r>
              <a:rPr lang="en-US" sz="6700" dirty="0">
                <a:solidFill>
                  <a:schemeClr val="tx1"/>
                </a:solidFill>
                <a:latin typeface="Arial" panose="020B0604020202020204" pitchFamily="34" charset="0"/>
                <a:cs typeface="Arial" panose="020B0604020202020204" pitchFamily="34" charset="0"/>
              </a:rPr>
              <a:t>To give you a jump start, here are three projects our teams have started in our different congregations.</a:t>
            </a:r>
          </a:p>
        </p:txBody>
      </p:sp>
      <p:sp>
        <p:nvSpPr>
          <p:cNvPr id="4" name="Footer Placeholder 3">
            <a:extLst>
              <a:ext uri="{FF2B5EF4-FFF2-40B4-BE49-F238E27FC236}">
                <a16:creationId xmlns:a16="http://schemas.microsoft.com/office/drawing/2014/main" id="{26ACC572-F7B9-4102-F919-521D4C5FB1D1}"/>
              </a:ext>
            </a:extLst>
          </p:cNvPr>
          <p:cNvSpPr>
            <a:spLocks noGrp="1"/>
          </p:cNvSpPr>
          <p:nvPr>
            <p:ph type="ftr" sz="quarter" idx="11"/>
          </p:nvPr>
        </p:nvSpPr>
        <p:spPr/>
        <p:txBody>
          <a:bodyPr/>
          <a:lstStyle/>
          <a:p>
            <a:r>
              <a:rPr lang="en-US"/>
              <a:t>"Go Big or Go Home: How to supercharge your green team" Walking Together 3-11-2023</a:t>
            </a:r>
          </a:p>
        </p:txBody>
      </p:sp>
    </p:spTree>
    <p:extLst>
      <p:ext uri="{BB962C8B-B14F-4D97-AF65-F5344CB8AC3E}">
        <p14:creationId xmlns:p14="http://schemas.microsoft.com/office/powerpoint/2010/main" val="30158676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icon&#10;&#10;Description automatically generated">
            <a:extLst>
              <a:ext uri="{FF2B5EF4-FFF2-40B4-BE49-F238E27FC236}">
                <a16:creationId xmlns:a16="http://schemas.microsoft.com/office/drawing/2014/main" id="{741E60DD-2E97-709E-A6BD-FC26505231E1}"/>
              </a:ext>
            </a:extLst>
          </p:cNvPr>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13693267">
            <a:off x="7099828" y="619825"/>
            <a:ext cx="2054021" cy="2054021"/>
          </a:xfrm>
          <a:prstGeom prst="rect">
            <a:avLst/>
          </a:prstGeom>
        </p:spPr>
      </p:pic>
      <p:sp>
        <p:nvSpPr>
          <p:cNvPr id="2" name="Title 1">
            <a:extLst>
              <a:ext uri="{FF2B5EF4-FFF2-40B4-BE49-F238E27FC236}">
                <a16:creationId xmlns:a16="http://schemas.microsoft.com/office/drawing/2014/main" id="{8861DFB4-7D84-3227-004E-43F1EA061648}"/>
              </a:ext>
            </a:extLst>
          </p:cNvPr>
          <p:cNvSpPr>
            <a:spLocks noGrp="1"/>
          </p:cNvSpPr>
          <p:nvPr>
            <p:ph type="title"/>
          </p:nvPr>
        </p:nvSpPr>
        <p:spPr>
          <a:xfrm>
            <a:off x="311574" y="196719"/>
            <a:ext cx="8596668" cy="1320800"/>
          </a:xfrm>
        </p:spPr>
        <p:txBody>
          <a:bodyPr/>
          <a:lstStyle/>
          <a:p>
            <a:r>
              <a:rPr lang="en-US" dirty="0">
                <a:latin typeface="Arial" panose="020B0604020202020204" pitchFamily="34" charset="0"/>
                <a:cs typeface="Arial" panose="020B0604020202020204" pitchFamily="34" charset="0"/>
              </a:rPr>
              <a:t>Project #1 – Lynn</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Spirit Lutheran Recycling Kiosk</a:t>
            </a:r>
          </a:p>
        </p:txBody>
      </p:sp>
      <p:sp>
        <p:nvSpPr>
          <p:cNvPr id="3" name="Content Placeholder 2">
            <a:extLst>
              <a:ext uri="{FF2B5EF4-FFF2-40B4-BE49-F238E27FC236}">
                <a16:creationId xmlns:a16="http://schemas.microsoft.com/office/drawing/2014/main" id="{7DF77815-80D8-0643-EADA-9794C4ACCDA5}"/>
              </a:ext>
            </a:extLst>
          </p:cNvPr>
          <p:cNvSpPr>
            <a:spLocks noGrp="1"/>
          </p:cNvSpPr>
          <p:nvPr>
            <p:ph idx="1"/>
          </p:nvPr>
        </p:nvSpPr>
        <p:spPr>
          <a:xfrm>
            <a:off x="575734" y="1788508"/>
            <a:ext cx="8596668" cy="4703732"/>
          </a:xfrm>
        </p:spPr>
        <p:txBody>
          <a:bodyPr>
            <a:normAutofit fontScale="40000" lnSpcReduction="20000"/>
          </a:bodyPr>
          <a:lstStyle/>
          <a:p>
            <a:r>
              <a:rPr lang="en-US" sz="7000" dirty="0">
                <a:latin typeface="Arial" panose="020B0604020202020204" pitchFamily="34" charset="0"/>
                <a:cs typeface="Arial" panose="020B0604020202020204" pitchFamily="34" charset="0"/>
              </a:rPr>
              <a:t>Household batteries</a:t>
            </a:r>
          </a:p>
          <a:p>
            <a:r>
              <a:rPr lang="en-US" sz="7000" dirty="0">
                <a:latin typeface="Arial" panose="020B0604020202020204" pitchFamily="34" charset="0"/>
                <a:cs typeface="Arial" panose="020B0604020202020204" pitchFamily="34" charset="0"/>
              </a:rPr>
              <a:t>Electric cords/wire</a:t>
            </a:r>
          </a:p>
          <a:p>
            <a:r>
              <a:rPr lang="en-US" sz="7000" dirty="0">
                <a:latin typeface="Arial" panose="020B0604020202020204" pitchFamily="34" charset="0"/>
                <a:cs typeface="Arial" panose="020B0604020202020204" pitchFamily="34" charset="0"/>
              </a:rPr>
              <a:t>Christmas tree lights</a:t>
            </a:r>
          </a:p>
          <a:p>
            <a:r>
              <a:rPr lang="en-US" sz="7000" dirty="0">
                <a:latin typeface="Arial" panose="020B0604020202020204" pitchFamily="34" charset="0"/>
                <a:cs typeface="Arial" panose="020B0604020202020204" pitchFamily="34" charset="0"/>
              </a:rPr>
              <a:t>Metal jar lids</a:t>
            </a:r>
          </a:p>
          <a:p>
            <a:r>
              <a:rPr lang="en-US" sz="7000" dirty="0">
                <a:latin typeface="Arial" panose="020B0604020202020204" pitchFamily="34" charset="0"/>
                <a:cs typeface="Arial" panose="020B0604020202020204" pitchFamily="34" charset="0"/>
              </a:rPr>
              <a:t>Eyeglasses</a:t>
            </a:r>
          </a:p>
          <a:p>
            <a:r>
              <a:rPr lang="en-US" sz="7000" dirty="0">
                <a:latin typeface="Arial" panose="020B0604020202020204" pitchFamily="34" charset="0"/>
                <a:cs typeface="Arial" panose="020B0604020202020204" pitchFamily="34" charset="0"/>
              </a:rPr>
              <a:t>Computers/cell phones/electronics</a:t>
            </a:r>
          </a:p>
          <a:p>
            <a:endParaRPr lang="en-US" sz="7000" dirty="0">
              <a:latin typeface="Arial" panose="020B0604020202020204" pitchFamily="34" charset="0"/>
              <a:cs typeface="Arial" panose="020B0604020202020204" pitchFamily="34" charset="0"/>
            </a:endParaRPr>
          </a:p>
          <a:p>
            <a:r>
              <a:rPr lang="en-US" sz="7000" dirty="0">
                <a:latin typeface="Arial" panose="020B0604020202020204" pitchFamily="34" charset="0"/>
                <a:cs typeface="Arial" panose="020B0604020202020204" pitchFamily="34" charset="0"/>
              </a:rPr>
              <a:t>Cart can be purchased: </a:t>
            </a:r>
            <a:r>
              <a:rPr lang="en-US" sz="7000" dirty="0">
                <a:latin typeface="Arial" panose="020B0604020202020204" pitchFamily="34" charset="0"/>
                <a:cs typeface="Arial" panose="020B0604020202020204" pitchFamily="34" charset="0"/>
                <a:hlinkClick r:id="rId3"/>
              </a:rPr>
              <a:t>https://www.amazon.com/dp/B082VJV7NP?ref_=cm_sw_r_cp_ud_dp_WF75Q6XX141ENPZMPZW1</a:t>
            </a:r>
            <a:r>
              <a:rPr lang="en-US" sz="7000" dirty="0">
                <a:latin typeface="Arial" panose="020B0604020202020204" pitchFamily="34" charset="0"/>
                <a:cs typeface="Arial" panose="020B0604020202020204" pitchFamily="34" charset="0"/>
              </a:rPr>
              <a:t> </a:t>
            </a:r>
          </a:p>
          <a:p>
            <a:endParaRPr lang="en-US" sz="2400" dirty="0">
              <a:latin typeface="Arial" panose="020B0604020202020204" pitchFamily="34" charset="0"/>
              <a:cs typeface="Arial" panose="020B0604020202020204" pitchFamily="34" charset="0"/>
            </a:endParaRPr>
          </a:p>
        </p:txBody>
      </p:sp>
      <p:pic>
        <p:nvPicPr>
          <p:cNvPr id="2050" name="Picture 2">
            <a:extLst>
              <a:ext uri="{FF2B5EF4-FFF2-40B4-BE49-F238E27FC236}">
                <a16:creationId xmlns:a16="http://schemas.microsoft.com/office/drawing/2014/main" id="{5D828120-3ECD-AF93-3771-DCC54F5D0C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08160" y="2517248"/>
            <a:ext cx="2126062" cy="3730539"/>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a:extLst>
              <a:ext uri="{FF2B5EF4-FFF2-40B4-BE49-F238E27FC236}">
                <a16:creationId xmlns:a16="http://schemas.microsoft.com/office/drawing/2014/main" id="{6A3BA0A0-9064-BEFD-5B26-C849E246F478}"/>
              </a:ext>
            </a:extLst>
          </p:cNvPr>
          <p:cNvSpPr>
            <a:spLocks noGrp="1"/>
          </p:cNvSpPr>
          <p:nvPr>
            <p:ph type="ftr" sz="quarter" idx="11"/>
          </p:nvPr>
        </p:nvSpPr>
        <p:spPr/>
        <p:txBody>
          <a:bodyPr/>
          <a:lstStyle/>
          <a:p>
            <a:r>
              <a:rPr lang="en-US"/>
              <a:t>"Go Big or Go Home: How to supercharge your green team" Walking Together 3-11-2023</a:t>
            </a:r>
          </a:p>
        </p:txBody>
      </p:sp>
    </p:spTree>
    <p:extLst>
      <p:ext uri="{BB962C8B-B14F-4D97-AF65-F5344CB8AC3E}">
        <p14:creationId xmlns:p14="http://schemas.microsoft.com/office/powerpoint/2010/main" val="20134050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0" name="Picture 26">
            <a:extLst>
              <a:ext uri="{FF2B5EF4-FFF2-40B4-BE49-F238E27FC236}">
                <a16:creationId xmlns:a16="http://schemas.microsoft.com/office/drawing/2014/main" id="{7FA1B715-2C6D-B1D0-7337-0DEFA530A1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4343" y="2138901"/>
            <a:ext cx="3902461" cy="390246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FD0E162-EAE4-C4A6-865E-1392E5F37D58}"/>
              </a:ext>
            </a:extLst>
          </p:cNvPr>
          <p:cNvSpPr>
            <a:spLocks noGrp="1"/>
          </p:cNvSpPr>
          <p:nvPr>
            <p:ph type="title"/>
          </p:nvPr>
        </p:nvSpPr>
        <p:spPr>
          <a:xfrm>
            <a:off x="677334" y="609600"/>
            <a:ext cx="8596668" cy="1608814"/>
          </a:xfrm>
        </p:spPr>
        <p:txBody>
          <a:bodyPr>
            <a:normAutofit fontScale="90000"/>
          </a:bodyPr>
          <a:lstStyle/>
          <a:p>
            <a:r>
              <a:rPr lang="en-US" dirty="0"/>
              <a:t>Project #2- Pat</a:t>
            </a:r>
            <a:br>
              <a:rPr lang="en-US" dirty="0"/>
            </a:br>
            <a:r>
              <a:rPr lang="en-US" dirty="0"/>
              <a:t>Trinity Lutheran - Reducing Single Use </a:t>
            </a:r>
            <a:br>
              <a:rPr lang="en-US" dirty="0"/>
            </a:br>
            <a:r>
              <a:rPr lang="en-US" dirty="0"/>
              <a:t>Plastic Shopping Bags </a:t>
            </a:r>
          </a:p>
        </p:txBody>
      </p:sp>
      <p:pic>
        <p:nvPicPr>
          <p:cNvPr id="4" name="Picture 3" descr="A picture containing icon&#10;&#10;Description automatically generated">
            <a:extLst>
              <a:ext uri="{FF2B5EF4-FFF2-40B4-BE49-F238E27FC236}">
                <a16:creationId xmlns:a16="http://schemas.microsoft.com/office/drawing/2014/main" id="{13D53CE4-528F-D1B3-E576-AEDEDD67815C}"/>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13693267">
            <a:off x="9893002" y="392682"/>
            <a:ext cx="1906317" cy="1906317"/>
          </a:xfrm>
          <a:prstGeom prst="rect">
            <a:avLst/>
          </a:prstGeom>
        </p:spPr>
      </p:pic>
      <p:sp>
        <p:nvSpPr>
          <p:cNvPr id="5" name="Footer Placeholder 4">
            <a:extLst>
              <a:ext uri="{FF2B5EF4-FFF2-40B4-BE49-F238E27FC236}">
                <a16:creationId xmlns:a16="http://schemas.microsoft.com/office/drawing/2014/main" id="{FDFA1F06-5CE9-4CB5-0BD2-AD8EB6DA8AC9}"/>
              </a:ext>
            </a:extLst>
          </p:cNvPr>
          <p:cNvSpPr>
            <a:spLocks noGrp="1"/>
          </p:cNvSpPr>
          <p:nvPr>
            <p:ph type="ftr" sz="quarter" idx="11"/>
          </p:nvPr>
        </p:nvSpPr>
        <p:spPr/>
        <p:txBody>
          <a:bodyPr/>
          <a:lstStyle/>
          <a:p>
            <a:r>
              <a:rPr lang="en-US"/>
              <a:t>"Go Big or Go Home: How to supercharge your green team" Walking Together 3-11-2023</a:t>
            </a:r>
          </a:p>
        </p:txBody>
      </p:sp>
      <p:sp>
        <p:nvSpPr>
          <p:cNvPr id="11" name="AutoShape 12">
            <a:extLst>
              <a:ext uri="{FF2B5EF4-FFF2-40B4-BE49-F238E27FC236}">
                <a16:creationId xmlns:a16="http://schemas.microsoft.com/office/drawing/2014/main" id="{AE7BDF73-0E0B-A6A1-3BEC-DFE46F3A4C4A}"/>
              </a:ext>
            </a:extLst>
          </p:cNvPr>
          <p:cNvSpPr>
            <a:spLocks noChangeAspect="1" noChangeArrowheads="1"/>
          </p:cNvSpPr>
          <p:nvPr/>
        </p:nvSpPr>
        <p:spPr bwMode="auto">
          <a:xfrm>
            <a:off x="3737113" y="3276599"/>
            <a:ext cx="2511287" cy="251128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8" name="Picture 14" descr="Image result for plastic bags">
            <a:extLst>
              <a:ext uri="{FF2B5EF4-FFF2-40B4-BE49-F238E27FC236}">
                <a16:creationId xmlns:a16="http://schemas.microsoft.com/office/drawing/2014/main" id="{0A579745-ED63-20DE-CA6D-4F9FE92E1D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8373" y="2809874"/>
            <a:ext cx="2438151" cy="3371911"/>
          </a:xfrm>
          <a:prstGeom prst="rect">
            <a:avLst/>
          </a:prstGeom>
          <a:noFill/>
          <a:extLst>
            <a:ext uri="{909E8E84-426E-40DD-AFC4-6F175D3DCCD1}">
              <a14:hiddenFill xmlns:a14="http://schemas.microsoft.com/office/drawing/2010/main">
                <a:solidFill>
                  <a:srgbClr val="FFFFFF"/>
                </a:solidFill>
              </a14:hiddenFill>
            </a:ext>
          </a:extLst>
        </p:spPr>
      </p:pic>
      <p:sp>
        <p:nvSpPr>
          <p:cNvPr id="13" name="Arrow: Right 12">
            <a:extLst>
              <a:ext uri="{FF2B5EF4-FFF2-40B4-BE49-F238E27FC236}">
                <a16:creationId xmlns:a16="http://schemas.microsoft.com/office/drawing/2014/main" id="{F13926CB-DF74-FF4C-FDA3-8FF0DC8A01D8}"/>
              </a:ext>
            </a:extLst>
          </p:cNvPr>
          <p:cNvSpPr/>
          <p:nvPr/>
        </p:nvSpPr>
        <p:spPr>
          <a:xfrm>
            <a:off x="4116787" y="3549926"/>
            <a:ext cx="1407381" cy="13040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utoShape 18" descr="Reusable shopping bag filled with vegetables and fruits">
            <a:extLst>
              <a:ext uri="{FF2B5EF4-FFF2-40B4-BE49-F238E27FC236}">
                <a16:creationId xmlns:a16="http://schemas.microsoft.com/office/drawing/2014/main" id="{FA52AB1E-E594-FBA1-F15A-3161673386E1}"/>
              </a:ext>
            </a:extLst>
          </p:cNvPr>
          <p:cNvSpPr>
            <a:spLocks noChangeAspect="1" noChangeArrowheads="1"/>
          </p:cNvSpPr>
          <p:nvPr/>
        </p:nvSpPr>
        <p:spPr bwMode="auto">
          <a:xfrm>
            <a:off x="5943599" y="3276599"/>
            <a:ext cx="2270097" cy="227009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20" descr="Reusable shopping bag filled with vegetables and fruits">
            <a:extLst>
              <a:ext uri="{FF2B5EF4-FFF2-40B4-BE49-F238E27FC236}">
                <a16:creationId xmlns:a16="http://schemas.microsoft.com/office/drawing/2014/main" id="{CA7CF4A5-D5B8-5B5D-1724-1F00E2B6BD05}"/>
              </a:ext>
            </a:extLst>
          </p:cNvPr>
          <p:cNvSpPr>
            <a:spLocks noChangeAspect="1" noChangeArrowheads="1"/>
          </p:cNvSpPr>
          <p:nvPr/>
        </p:nvSpPr>
        <p:spPr bwMode="auto">
          <a:xfrm>
            <a:off x="5943600" y="3276600"/>
            <a:ext cx="2190584" cy="219058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891178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3BB3B-6B66-2818-BFB1-222C538F90EB}"/>
              </a:ext>
            </a:extLst>
          </p:cNvPr>
          <p:cNvSpPr>
            <a:spLocks noGrp="1"/>
          </p:cNvSpPr>
          <p:nvPr>
            <p:ph type="title"/>
          </p:nvPr>
        </p:nvSpPr>
        <p:spPr/>
        <p:txBody>
          <a:bodyPr/>
          <a:lstStyle/>
          <a:p>
            <a:r>
              <a:rPr lang="en-US" dirty="0"/>
              <a:t>Project #3-Sue</a:t>
            </a:r>
            <a:br>
              <a:rPr lang="en-US" dirty="0"/>
            </a:br>
            <a:r>
              <a:rPr lang="en-US" dirty="0"/>
              <a:t>First Presbyterian- Community Garden</a:t>
            </a:r>
          </a:p>
        </p:txBody>
      </p:sp>
      <p:pic>
        <p:nvPicPr>
          <p:cNvPr id="7" name="Content Placeholder 6" descr="A picture containing grass, tree, outdoor, sky&#10;&#10;Description automatically generated">
            <a:extLst>
              <a:ext uri="{FF2B5EF4-FFF2-40B4-BE49-F238E27FC236}">
                <a16:creationId xmlns:a16="http://schemas.microsoft.com/office/drawing/2014/main" id="{B141125B-C7D7-B3B7-5E45-D6D099AFE75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20414" y="2160588"/>
            <a:ext cx="7911209" cy="3881437"/>
          </a:xfrm>
        </p:spPr>
      </p:pic>
      <p:pic>
        <p:nvPicPr>
          <p:cNvPr id="4" name="Picture 3" descr="A picture containing icon&#10;&#10;Description automatically generated">
            <a:extLst>
              <a:ext uri="{FF2B5EF4-FFF2-40B4-BE49-F238E27FC236}">
                <a16:creationId xmlns:a16="http://schemas.microsoft.com/office/drawing/2014/main" id="{6B7849C1-16BB-1C79-AD84-FFDFF4008B5D}"/>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13299856">
            <a:off x="10200258" y="582618"/>
            <a:ext cx="1308532" cy="1308532"/>
          </a:xfrm>
          <a:prstGeom prst="rect">
            <a:avLst/>
          </a:prstGeom>
        </p:spPr>
      </p:pic>
      <p:sp>
        <p:nvSpPr>
          <p:cNvPr id="5" name="Footer Placeholder 4">
            <a:extLst>
              <a:ext uri="{FF2B5EF4-FFF2-40B4-BE49-F238E27FC236}">
                <a16:creationId xmlns:a16="http://schemas.microsoft.com/office/drawing/2014/main" id="{950BAD97-B026-5382-3B25-AC0AB5E9B3E7}"/>
              </a:ext>
            </a:extLst>
          </p:cNvPr>
          <p:cNvSpPr>
            <a:spLocks noGrp="1"/>
          </p:cNvSpPr>
          <p:nvPr>
            <p:ph type="ftr" sz="quarter" idx="11"/>
          </p:nvPr>
        </p:nvSpPr>
        <p:spPr/>
        <p:txBody>
          <a:bodyPr/>
          <a:lstStyle/>
          <a:p>
            <a:r>
              <a:rPr lang="en-US"/>
              <a:t>"Go Big or Go Home: How to supercharge your green team" Walking Together 3-11-2023</a:t>
            </a:r>
          </a:p>
        </p:txBody>
      </p:sp>
    </p:spTree>
    <p:extLst>
      <p:ext uri="{BB962C8B-B14F-4D97-AF65-F5344CB8AC3E}">
        <p14:creationId xmlns:p14="http://schemas.microsoft.com/office/powerpoint/2010/main" val="1378254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icture containing vegetable, carrot&#10;&#10;Description automatically generated">
            <a:extLst>
              <a:ext uri="{FF2B5EF4-FFF2-40B4-BE49-F238E27FC236}">
                <a16:creationId xmlns:a16="http://schemas.microsoft.com/office/drawing/2014/main" id="{370CDD13-837A-0583-73F1-BEAB3543337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0083" y="331788"/>
            <a:ext cx="7847389" cy="5615788"/>
          </a:xfrm>
        </p:spPr>
      </p:pic>
      <p:sp>
        <p:nvSpPr>
          <p:cNvPr id="4" name="Footer Placeholder 3">
            <a:extLst>
              <a:ext uri="{FF2B5EF4-FFF2-40B4-BE49-F238E27FC236}">
                <a16:creationId xmlns:a16="http://schemas.microsoft.com/office/drawing/2014/main" id="{0C14DC71-4894-13CE-2A68-2A68EE1BAF0D}"/>
              </a:ext>
            </a:extLst>
          </p:cNvPr>
          <p:cNvSpPr>
            <a:spLocks noGrp="1"/>
          </p:cNvSpPr>
          <p:nvPr>
            <p:ph type="ftr" sz="quarter" idx="11"/>
          </p:nvPr>
        </p:nvSpPr>
        <p:spPr/>
        <p:txBody>
          <a:bodyPr/>
          <a:lstStyle/>
          <a:p>
            <a:r>
              <a:rPr lang="en-US"/>
              <a:t>"Go Big or Go Home: How to supercharge your green team" Walking Together 3-11-2023</a:t>
            </a:r>
          </a:p>
        </p:txBody>
      </p:sp>
    </p:spTree>
    <p:extLst>
      <p:ext uri="{BB962C8B-B14F-4D97-AF65-F5344CB8AC3E}">
        <p14:creationId xmlns:p14="http://schemas.microsoft.com/office/powerpoint/2010/main" val="3360956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CED03-4D11-C9D6-E123-6DAB805E46CA}"/>
              </a:ext>
            </a:extLst>
          </p:cNvPr>
          <p:cNvSpPr>
            <a:spLocks noGrp="1"/>
          </p:cNvSpPr>
          <p:nvPr>
            <p:ph type="title"/>
          </p:nvPr>
        </p:nvSpPr>
        <p:spPr>
          <a:xfrm>
            <a:off x="677334" y="609599"/>
            <a:ext cx="8913706" cy="5293361"/>
          </a:xfrm>
        </p:spPr>
        <p:txBody>
          <a:bodyPr>
            <a:noAutofit/>
          </a:bodyPr>
          <a:lstStyle/>
          <a:p>
            <a:pPr algn="ctr"/>
            <a:r>
              <a:rPr lang="en-US" sz="7200" dirty="0">
                <a:solidFill>
                  <a:schemeClr val="tx1"/>
                </a:solidFill>
                <a:latin typeface="Arial" panose="020B0604020202020204" pitchFamily="34" charset="0"/>
                <a:cs typeface="Arial" panose="020B0604020202020204" pitchFamily="34" charset="0"/>
              </a:rPr>
              <a:t>If not now, then when?</a:t>
            </a:r>
            <a:br>
              <a:rPr lang="en-US" sz="7200" dirty="0">
                <a:solidFill>
                  <a:schemeClr val="tx1"/>
                </a:solidFill>
                <a:latin typeface="Arial" panose="020B0604020202020204" pitchFamily="34" charset="0"/>
                <a:cs typeface="Arial" panose="020B0604020202020204" pitchFamily="34" charset="0"/>
              </a:rPr>
            </a:br>
            <a:r>
              <a:rPr lang="en-US" sz="7200" dirty="0">
                <a:solidFill>
                  <a:schemeClr val="tx1"/>
                </a:solidFill>
                <a:latin typeface="Arial" panose="020B0604020202020204" pitchFamily="34" charset="0"/>
                <a:cs typeface="Arial" panose="020B0604020202020204" pitchFamily="34" charset="0"/>
              </a:rPr>
              <a:t>If not us, then who?</a:t>
            </a:r>
            <a:br>
              <a:rPr lang="en-US" sz="7200" dirty="0">
                <a:solidFill>
                  <a:schemeClr val="tx1"/>
                </a:solidFill>
                <a:latin typeface="Arial" panose="020B0604020202020204" pitchFamily="34" charset="0"/>
                <a:cs typeface="Arial" panose="020B0604020202020204" pitchFamily="34" charset="0"/>
              </a:rPr>
            </a:br>
            <a:br>
              <a:rPr lang="en-US" sz="7200"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Matthew West’s Do Something</a:t>
            </a:r>
            <a:br>
              <a:rPr lang="en-US" sz="72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https://www.youtube.com/watch?v=b_RjndG0IX8</a:t>
            </a:r>
          </a:p>
        </p:txBody>
      </p:sp>
      <p:sp>
        <p:nvSpPr>
          <p:cNvPr id="3" name="Footer Placeholder 2">
            <a:extLst>
              <a:ext uri="{FF2B5EF4-FFF2-40B4-BE49-F238E27FC236}">
                <a16:creationId xmlns:a16="http://schemas.microsoft.com/office/drawing/2014/main" id="{08567272-FE94-CFF0-7B5B-3B42E4BEE7B6}"/>
              </a:ext>
            </a:extLst>
          </p:cNvPr>
          <p:cNvSpPr>
            <a:spLocks noGrp="1"/>
          </p:cNvSpPr>
          <p:nvPr>
            <p:ph type="ftr" sz="quarter" idx="11"/>
          </p:nvPr>
        </p:nvSpPr>
        <p:spPr/>
        <p:txBody>
          <a:bodyPr/>
          <a:lstStyle/>
          <a:p>
            <a:r>
              <a:rPr lang="en-US"/>
              <a:t>"Go Big or Go Home: How to supercharge your green team" Walking Together 3-11-2023</a:t>
            </a:r>
          </a:p>
        </p:txBody>
      </p:sp>
    </p:spTree>
    <p:extLst>
      <p:ext uri="{BB962C8B-B14F-4D97-AF65-F5344CB8AC3E}">
        <p14:creationId xmlns:p14="http://schemas.microsoft.com/office/powerpoint/2010/main" val="36883978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icture containing food, fruit, vegetable, box&#10;&#10;Description automatically generated">
            <a:extLst>
              <a:ext uri="{FF2B5EF4-FFF2-40B4-BE49-F238E27FC236}">
                <a16:creationId xmlns:a16="http://schemas.microsoft.com/office/drawing/2014/main" id="{08D42D33-34F2-CE42-C6BC-55342CF18DA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28959" y="620685"/>
            <a:ext cx="7470985" cy="5603239"/>
          </a:xfrm>
        </p:spPr>
      </p:pic>
      <p:sp>
        <p:nvSpPr>
          <p:cNvPr id="4" name="Footer Placeholder 3">
            <a:extLst>
              <a:ext uri="{FF2B5EF4-FFF2-40B4-BE49-F238E27FC236}">
                <a16:creationId xmlns:a16="http://schemas.microsoft.com/office/drawing/2014/main" id="{B6547B00-4456-83F1-9F80-B8810D61BFFF}"/>
              </a:ext>
            </a:extLst>
          </p:cNvPr>
          <p:cNvSpPr>
            <a:spLocks noGrp="1"/>
          </p:cNvSpPr>
          <p:nvPr>
            <p:ph type="ftr" sz="quarter" idx="11"/>
          </p:nvPr>
        </p:nvSpPr>
        <p:spPr/>
        <p:txBody>
          <a:bodyPr/>
          <a:lstStyle/>
          <a:p>
            <a:r>
              <a:rPr lang="en-US"/>
              <a:t>"Go Big or Go Home: How to supercharge your green team" Walking Together 3-11-2023</a:t>
            </a:r>
          </a:p>
        </p:txBody>
      </p:sp>
    </p:spTree>
    <p:extLst>
      <p:ext uri="{BB962C8B-B14F-4D97-AF65-F5344CB8AC3E}">
        <p14:creationId xmlns:p14="http://schemas.microsoft.com/office/powerpoint/2010/main" val="18478681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icture containing text&#10;&#10;Description automatically generated">
            <a:extLst>
              <a:ext uri="{FF2B5EF4-FFF2-40B4-BE49-F238E27FC236}">
                <a16:creationId xmlns:a16="http://schemas.microsoft.com/office/drawing/2014/main" id="{74EC98D8-92C4-A593-B7DC-FFE6A41EA68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1981897" y="716675"/>
            <a:ext cx="5585721" cy="5064981"/>
          </a:xfrm>
        </p:spPr>
      </p:pic>
      <p:sp>
        <p:nvSpPr>
          <p:cNvPr id="4" name="Footer Placeholder 3">
            <a:extLst>
              <a:ext uri="{FF2B5EF4-FFF2-40B4-BE49-F238E27FC236}">
                <a16:creationId xmlns:a16="http://schemas.microsoft.com/office/drawing/2014/main" id="{E04982CB-7222-4B10-205C-B15422AB4A4D}"/>
              </a:ext>
            </a:extLst>
          </p:cNvPr>
          <p:cNvSpPr>
            <a:spLocks noGrp="1"/>
          </p:cNvSpPr>
          <p:nvPr>
            <p:ph type="ftr" sz="quarter" idx="11"/>
          </p:nvPr>
        </p:nvSpPr>
        <p:spPr/>
        <p:txBody>
          <a:bodyPr/>
          <a:lstStyle/>
          <a:p>
            <a:r>
              <a:rPr lang="en-US"/>
              <a:t>"Go Big or Go Home: How to supercharge your green team" Walking Together 3-11-2023</a:t>
            </a:r>
          </a:p>
        </p:txBody>
      </p:sp>
    </p:spTree>
    <p:extLst>
      <p:ext uri="{BB962C8B-B14F-4D97-AF65-F5344CB8AC3E}">
        <p14:creationId xmlns:p14="http://schemas.microsoft.com/office/powerpoint/2010/main" val="26893988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6176A-8416-B04C-48E6-D6CF720A8DB7}"/>
              </a:ext>
            </a:extLst>
          </p:cNvPr>
          <p:cNvSpPr>
            <a:spLocks noGrp="1"/>
          </p:cNvSpPr>
          <p:nvPr>
            <p:ph type="title"/>
          </p:nvPr>
        </p:nvSpPr>
        <p:spPr>
          <a:xfrm>
            <a:off x="677334" y="156238"/>
            <a:ext cx="8596668" cy="5783386"/>
          </a:xfrm>
        </p:spPr>
        <p:txBody>
          <a:bodyPr>
            <a:normAutofit/>
          </a:bodyPr>
          <a:lstStyle/>
          <a:p>
            <a:pPr algn="ctr"/>
            <a:r>
              <a:rPr lang="en-US" sz="5300" dirty="0">
                <a:solidFill>
                  <a:schemeClr val="tx1"/>
                </a:solidFill>
                <a:latin typeface="Arial" panose="020B0604020202020204" pitchFamily="34" charset="0"/>
                <a:cs typeface="Arial" panose="020B0604020202020204" pitchFamily="34" charset="0"/>
              </a:rPr>
              <a:t>Nothing succeeds like success!</a:t>
            </a:r>
            <a:br>
              <a:rPr lang="en-US" sz="5300" dirty="0">
                <a:solidFill>
                  <a:schemeClr val="tx1"/>
                </a:solidFill>
                <a:latin typeface="Arial" panose="020B0604020202020204" pitchFamily="34" charset="0"/>
                <a:cs typeface="Arial" panose="020B0604020202020204" pitchFamily="34" charset="0"/>
              </a:rPr>
            </a:br>
            <a:br>
              <a:rPr lang="en-US" sz="5300" dirty="0">
                <a:latin typeface="Arial" panose="020B0604020202020204" pitchFamily="34" charset="0"/>
                <a:cs typeface="Arial" panose="020B0604020202020204" pitchFamily="34" charset="0"/>
              </a:rPr>
            </a:br>
            <a:r>
              <a:rPr lang="en-US" sz="8000" dirty="0">
                <a:solidFill>
                  <a:schemeClr val="tx1"/>
                </a:solidFill>
                <a:latin typeface="Arial" panose="020B0604020202020204" pitchFamily="34" charset="0"/>
                <a:cs typeface="Arial" panose="020B0604020202020204" pitchFamily="34" charset="0"/>
              </a:rPr>
              <a:t>Do One Thing and Do it very well!</a:t>
            </a:r>
          </a:p>
        </p:txBody>
      </p:sp>
      <p:sp>
        <p:nvSpPr>
          <p:cNvPr id="4" name="Footer Placeholder 3">
            <a:extLst>
              <a:ext uri="{FF2B5EF4-FFF2-40B4-BE49-F238E27FC236}">
                <a16:creationId xmlns:a16="http://schemas.microsoft.com/office/drawing/2014/main" id="{03F051A3-B0CF-AC2A-8D0E-E6D2C5B49D86}"/>
              </a:ext>
            </a:extLst>
          </p:cNvPr>
          <p:cNvSpPr>
            <a:spLocks noGrp="1"/>
          </p:cNvSpPr>
          <p:nvPr>
            <p:ph type="ftr" sz="quarter" idx="11"/>
          </p:nvPr>
        </p:nvSpPr>
        <p:spPr/>
        <p:txBody>
          <a:bodyPr/>
          <a:lstStyle/>
          <a:p>
            <a:r>
              <a:rPr lang="en-US"/>
              <a:t>"Go Big or Go Home: How to supercharge your green team" Walking Together 3-11-2023</a:t>
            </a:r>
          </a:p>
        </p:txBody>
      </p:sp>
    </p:spTree>
    <p:extLst>
      <p:ext uri="{BB962C8B-B14F-4D97-AF65-F5344CB8AC3E}">
        <p14:creationId xmlns:p14="http://schemas.microsoft.com/office/powerpoint/2010/main" val="32099113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0A3AC-A806-0D66-9637-9999F8F53852}"/>
              </a:ext>
            </a:extLst>
          </p:cNvPr>
          <p:cNvSpPr>
            <a:spLocks noGrp="1"/>
          </p:cNvSpPr>
          <p:nvPr>
            <p:ph type="title"/>
          </p:nvPr>
        </p:nvSpPr>
        <p:spPr>
          <a:xfrm>
            <a:off x="677334" y="609599"/>
            <a:ext cx="8596668" cy="5044441"/>
          </a:xfrm>
        </p:spPr>
        <p:txBody>
          <a:bodyPr>
            <a:normAutofit/>
          </a:bodyPr>
          <a:lstStyle/>
          <a:p>
            <a:r>
              <a:rPr lang="en-US" dirty="0"/>
              <a:t>Every church has their own way of being.</a:t>
            </a:r>
            <a:br>
              <a:rPr lang="en-US" dirty="0"/>
            </a:br>
            <a:br>
              <a:rPr lang="en-US" dirty="0"/>
            </a:br>
            <a:r>
              <a:rPr lang="en-US" dirty="0"/>
              <a:t> Adapt your plans to include everyone that needs to be part of the planning. </a:t>
            </a:r>
            <a:br>
              <a:rPr lang="en-US" dirty="0"/>
            </a:br>
            <a:br>
              <a:rPr lang="en-US" dirty="0"/>
            </a:br>
            <a:r>
              <a:rPr lang="en-US" dirty="0"/>
              <a:t>Be prepared to answer questions, present a plan, and work towards “YES”.</a:t>
            </a:r>
          </a:p>
        </p:txBody>
      </p:sp>
      <p:sp>
        <p:nvSpPr>
          <p:cNvPr id="3" name="Content Placeholder 2">
            <a:extLst>
              <a:ext uri="{FF2B5EF4-FFF2-40B4-BE49-F238E27FC236}">
                <a16:creationId xmlns:a16="http://schemas.microsoft.com/office/drawing/2014/main" id="{64F92EBB-16E8-FE67-5E44-9D3465C9075C}"/>
              </a:ext>
            </a:extLst>
          </p:cNvPr>
          <p:cNvSpPr>
            <a:spLocks noGrp="1"/>
          </p:cNvSpPr>
          <p:nvPr>
            <p:ph idx="1"/>
          </p:nvPr>
        </p:nvSpPr>
        <p:spPr>
          <a:xfrm flipV="1">
            <a:off x="677334" y="6041361"/>
            <a:ext cx="8596668" cy="45719"/>
          </a:xfrm>
        </p:spPr>
        <p:txBody>
          <a:bodyPr>
            <a:normAutofit fontScale="25000" lnSpcReduction="20000"/>
          </a:bodyPr>
          <a:lstStyle/>
          <a:p>
            <a:endParaRPr lang="en-US" dirty="0"/>
          </a:p>
        </p:txBody>
      </p:sp>
      <p:sp>
        <p:nvSpPr>
          <p:cNvPr id="4" name="Footer Placeholder 3">
            <a:extLst>
              <a:ext uri="{FF2B5EF4-FFF2-40B4-BE49-F238E27FC236}">
                <a16:creationId xmlns:a16="http://schemas.microsoft.com/office/drawing/2014/main" id="{679948FD-B355-1B45-8B9F-5C84F4E973EB}"/>
              </a:ext>
            </a:extLst>
          </p:cNvPr>
          <p:cNvSpPr>
            <a:spLocks noGrp="1"/>
          </p:cNvSpPr>
          <p:nvPr>
            <p:ph type="ftr" sz="quarter" idx="11"/>
          </p:nvPr>
        </p:nvSpPr>
        <p:spPr/>
        <p:txBody>
          <a:bodyPr/>
          <a:lstStyle/>
          <a:p>
            <a:r>
              <a:rPr lang="en-US"/>
              <a:t>"Go Big or Go Home: How to supercharge your green team" Walking Together 3-11-2023</a:t>
            </a:r>
          </a:p>
        </p:txBody>
      </p:sp>
    </p:spTree>
    <p:extLst>
      <p:ext uri="{BB962C8B-B14F-4D97-AF65-F5344CB8AC3E}">
        <p14:creationId xmlns:p14="http://schemas.microsoft.com/office/powerpoint/2010/main" val="7688523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4D7F7-7430-CBB5-EED4-2B10AB7C8DDF}"/>
              </a:ext>
            </a:extLst>
          </p:cNvPr>
          <p:cNvSpPr>
            <a:spLocks noGrp="1"/>
          </p:cNvSpPr>
          <p:nvPr>
            <p:ph type="title"/>
          </p:nvPr>
        </p:nvSpPr>
        <p:spPr>
          <a:xfrm>
            <a:off x="677334" y="609600"/>
            <a:ext cx="8596668" cy="5110480"/>
          </a:xfrm>
        </p:spPr>
        <p:txBody>
          <a:bodyPr/>
          <a:lstStyle/>
          <a:p>
            <a:r>
              <a:rPr lang="en-US" dirty="0">
                <a:solidFill>
                  <a:schemeClr val="tx1"/>
                </a:solidFill>
              </a:rPr>
              <a:t>You don’t need a lot of money to start a green team. What you do need is a lot of enthusiasm.</a:t>
            </a:r>
            <a:br>
              <a:rPr lang="en-US" dirty="0">
                <a:solidFill>
                  <a:schemeClr val="tx1"/>
                </a:solidFill>
              </a:rPr>
            </a:br>
            <a:r>
              <a:rPr lang="en-US" dirty="0">
                <a:solidFill>
                  <a:schemeClr val="tx1"/>
                </a:solidFill>
              </a:rPr>
              <a:t>We are running short on time to turn this climate crisis around.</a:t>
            </a:r>
            <a:br>
              <a:rPr lang="en-US" dirty="0">
                <a:solidFill>
                  <a:schemeClr val="tx1"/>
                </a:solidFill>
              </a:rPr>
            </a:br>
            <a:r>
              <a:rPr lang="en-US" dirty="0">
                <a:solidFill>
                  <a:schemeClr val="tx1"/>
                </a:solidFill>
              </a:rPr>
              <a:t>If you ask God, why don’t you do something about this mess, </a:t>
            </a:r>
            <a:br>
              <a:rPr lang="en-US" dirty="0">
                <a:solidFill>
                  <a:schemeClr val="tx1"/>
                </a:solidFill>
              </a:rPr>
            </a:br>
            <a:r>
              <a:rPr lang="en-US" dirty="0">
                <a:solidFill>
                  <a:schemeClr val="tx1"/>
                </a:solidFill>
              </a:rPr>
              <a:t>God will answer, I did….</a:t>
            </a:r>
          </a:p>
        </p:txBody>
      </p:sp>
      <p:sp>
        <p:nvSpPr>
          <p:cNvPr id="3" name="Content Placeholder 2">
            <a:extLst>
              <a:ext uri="{FF2B5EF4-FFF2-40B4-BE49-F238E27FC236}">
                <a16:creationId xmlns:a16="http://schemas.microsoft.com/office/drawing/2014/main" id="{E6BE6453-4AF5-6286-3AEF-F66AF89FD7C3}"/>
              </a:ext>
            </a:extLst>
          </p:cNvPr>
          <p:cNvSpPr>
            <a:spLocks noGrp="1"/>
          </p:cNvSpPr>
          <p:nvPr>
            <p:ph idx="1"/>
          </p:nvPr>
        </p:nvSpPr>
        <p:spPr>
          <a:xfrm>
            <a:off x="677334" y="5995643"/>
            <a:ext cx="8596668" cy="45719"/>
          </a:xfrm>
        </p:spPr>
        <p:txBody>
          <a:bodyPr>
            <a:normAutofit fontScale="25000" lnSpcReduction="20000"/>
          </a:bodyPr>
          <a:lstStyle/>
          <a:p>
            <a:endParaRPr lang="en-US" dirty="0"/>
          </a:p>
        </p:txBody>
      </p:sp>
      <p:sp>
        <p:nvSpPr>
          <p:cNvPr id="4" name="Footer Placeholder 3">
            <a:extLst>
              <a:ext uri="{FF2B5EF4-FFF2-40B4-BE49-F238E27FC236}">
                <a16:creationId xmlns:a16="http://schemas.microsoft.com/office/drawing/2014/main" id="{2751F9E6-5A05-BEA9-F34A-EE759625CC70}"/>
              </a:ext>
            </a:extLst>
          </p:cNvPr>
          <p:cNvSpPr>
            <a:spLocks noGrp="1"/>
          </p:cNvSpPr>
          <p:nvPr>
            <p:ph type="ftr" sz="quarter" idx="11"/>
          </p:nvPr>
        </p:nvSpPr>
        <p:spPr/>
        <p:txBody>
          <a:bodyPr/>
          <a:lstStyle/>
          <a:p>
            <a:r>
              <a:rPr lang="en-US"/>
              <a:t>"Go Big or Go Home: How to supercharge your green team" Walking Together 3-11-2023</a:t>
            </a:r>
          </a:p>
        </p:txBody>
      </p:sp>
    </p:spTree>
    <p:extLst>
      <p:ext uri="{BB962C8B-B14F-4D97-AF65-F5344CB8AC3E}">
        <p14:creationId xmlns:p14="http://schemas.microsoft.com/office/powerpoint/2010/main" val="32426149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1E3F1-3AC7-7E9F-6A3C-19B027CACC19}"/>
              </a:ext>
            </a:extLst>
          </p:cNvPr>
          <p:cNvSpPr>
            <a:spLocks noGrp="1"/>
          </p:cNvSpPr>
          <p:nvPr>
            <p:ph type="title"/>
          </p:nvPr>
        </p:nvSpPr>
        <p:spPr>
          <a:xfrm>
            <a:off x="677334" y="609600"/>
            <a:ext cx="8596668" cy="4693920"/>
          </a:xfrm>
        </p:spPr>
        <p:txBody>
          <a:bodyPr>
            <a:normAutofit/>
          </a:bodyPr>
          <a:lstStyle/>
          <a:p>
            <a:pPr algn="ctr"/>
            <a:r>
              <a:rPr lang="en-US" sz="9600" dirty="0">
                <a:latin typeface="Arial" panose="020B0604020202020204" pitchFamily="34" charset="0"/>
                <a:cs typeface="Arial" panose="020B0604020202020204" pitchFamily="34" charset="0"/>
              </a:rPr>
              <a:t>I created </a:t>
            </a:r>
            <a:br>
              <a:rPr lang="en-US" sz="9600" dirty="0">
                <a:latin typeface="Arial" panose="020B0604020202020204" pitchFamily="34" charset="0"/>
                <a:cs typeface="Arial" panose="020B0604020202020204" pitchFamily="34" charset="0"/>
              </a:rPr>
            </a:br>
            <a:r>
              <a:rPr lang="en-US" sz="9600" dirty="0">
                <a:latin typeface="Arial" panose="020B0604020202020204" pitchFamily="34" charset="0"/>
                <a:cs typeface="Arial" panose="020B0604020202020204" pitchFamily="34" charset="0"/>
              </a:rPr>
              <a:t>YOU!</a:t>
            </a:r>
          </a:p>
        </p:txBody>
      </p:sp>
      <p:pic>
        <p:nvPicPr>
          <p:cNvPr id="4" name="Picture 3" descr="A picture containing icon&#10;&#10;Description automatically generated">
            <a:extLst>
              <a:ext uri="{FF2B5EF4-FFF2-40B4-BE49-F238E27FC236}">
                <a16:creationId xmlns:a16="http://schemas.microsoft.com/office/drawing/2014/main" id="{CEC48428-1504-570F-9A5C-A022FF5B195B}"/>
              </a:ext>
            </a:extLst>
          </p:cNvPr>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13539713">
            <a:off x="3804091" y="3794181"/>
            <a:ext cx="2343150" cy="2343150"/>
          </a:xfrm>
          <a:prstGeom prst="rect">
            <a:avLst/>
          </a:prstGeom>
        </p:spPr>
      </p:pic>
      <p:sp>
        <p:nvSpPr>
          <p:cNvPr id="5" name="Footer Placeholder 4">
            <a:extLst>
              <a:ext uri="{FF2B5EF4-FFF2-40B4-BE49-F238E27FC236}">
                <a16:creationId xmlns:a16="http://schemas.microsoft.com/office/drawing/2014/main" id="{A39A8539-C6D1-8EED-3D40-4AF679748B78}"/>
              </a:ext>
            </a:extLst>
          </p:cNvPr>
          <p:cNvSpPr>
            <a:spLocks noGrp="1"/>
          </p:cNvSpPr>
          <p:nvPr>
            <p:ph type="ftr" sz="quarter" idx="11"/>
          </p:nvPr>
        </p:nvSpPr>
        <p:spPr/>
        <p:txBody>
          <a:bodyPr/>
          <a:lstStyle/>
          <a:p>
            <a:r>
              <a:rPr lang="en-US"/>
              <a:t>"Go Big or Go Home: How to supercharge your green team" Walking Together 3-11-2023</a:t>
            </a:r>
          </a:p>
        </p:txBody>
      </p:sp>
    </p:spTree>
    <p:extLst>
      <p:ext uri="{BB962C8B-B14F-4D97-AF65-F5344CB8AC3E}">
        <p14:creationId xmlns:p14="http://schemas.microsoft.com/office/powerpoint/2010/main" val="11137209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26E39-4182-59A1-5CC6-5E4D9BCAD95C}"/>
              </a:ext>
            </a:extLst>
          </p:cNvPr>
          <p:cNvSpPr>
            <a:spLocks noGrp="1"/>
          </p:cNvSpPr>
          <p:nvPr>
            <p:ph type="title"/>
          </p:nvPr>
        </p:nvSpPr>
        <p:spPr>
          <a:xfrm>
            <a:off x="677334" y="609600"/>
            <a:ext cx="8596668" cy="5303520"/>
          </a:xfrm>
        </p:spPr>
        <p:txBody>
          <a:bodyPr>
            <a:normAutofit fontScale="90000"/>
          </a:bodyPr>
          <a:lstStyle/>
          <a:p>
            <a:pPr algn="ctr"/>
            <a:br>
              <a:rPr lang="en-US" sz="9600" dirty="0">
                <a:latin typeface="Arial" panose="020B0604020202020204" pitchFamily="34" charset="0"/>
                <a:cs typeface="Arial" panose="020B0604020202020204" pitchFamily="34" charset="0"/>
              </a:rPr>
            </a:br>
            <a:r>
              <a:rPr lang="en-US" sz="9600" dirty="0">
                <a:latin typeface="Arial" panose="020B0604020202020204" pitchFamily="34" charset="0"/>
                <a:cs typeface="Arial" panose="020B0604020202020204" pitchFamily="34" charset="0"/>
              </a:rPr>
              <a:t> QUESTIONS?</a:t>
            </a:r>
            <a:br>
              <a:rPr lang="en-US" sz="9600" dirty="0">
                <a:latin typeface="Arial" panose="020B0604020202020204" pitchFamily="34" charset="0"/>
                <a:cs typeface="Arial" panose="020B0604020202020204" pitchFamily="34" charset="0"/>
              </a:rPr>
            </a:br>
            <a:br>
              <a:rPr lang="en-US" sz="9600" dirty="0">
                <a:latin typeface="Arial" panose="020B0604020202020204" pitchFamily="34" charset="0"/>
                <a:cs typeface="Arial" panose="020B0604020202020204" pitchFamily="34" charset="0"/>
              </a:rPr>
            </a:br>
            <a:r>
              <a:rPr lang="en-US" dirty="0" err="1">
                <a:latin typeface="Arial" panose="020B0604020202020204" pitchFamily="34" charset="0"/>
                <a:cs typeface="Arial" panose="020B0604020202020204" pitchFamily="34" charset="0"/>
              </a:rPr>
              <a:t>Powerpoint</a:t>
            </a:r>
            <a:r>
              <a:rPr lang="en-US" dirty="0">
                <a:latin typeface="Arial" panose="020B0604020202020204" pitchFamily="34" charset="0"/>
                <a:cs typeface="Arial" panose="020B0604020202020204" pitchFamily="34" charset="0"/>
              </a:rPr>
              <a:t> with additional resources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available on the Synod Website.</a:t>
            </a:r>
          </a:p>
        </p:txBody>
      </p:sp>
      <p:sp>
        <p:nvSpPr>
          <p:cNvPr id="4" name="Footer Placeholder 3">
            <a:extLst>
              <a:ext uri="{FF2B5EF4-FFF2-40B4-BE49-F238E27FC236}">
                <a16:creationId xmlns:a16="http://schemas.microsoft.com/office/drawing/2014/main" id="{DFA5C057-D3DE-0441-EC73-C4F720E6F08C}"/>
              </a:ext>
            </a:extLst>
          </p:cNvPr>
          <p:cNvSpPr>
            <a:spLocks noGrp="1"/>
          </p:cNvSpPr>
          <p:nvPr>
            <p:ph type="ftr" sz="quarter" idx="11"/>
          </p:nvPr>
        </p:nvSpPr>
        <p:spPr>
          <a:xfrm>
            <a:off x="677334" y="6065837"/>
            <a:ext cx="6297612" cy="365125"/>
          </a:xfrm>
        </p:spPr>
        <p:txBody>
          <a:bodyPr/>
          <a:lstStyle/>
          <a:p>
            <a:r>
              <a:rPr lang="en-US"/>
              <a:t>"Go Big or Go Home: How to supercharge your green team" Walking Together 3-11-2023</a:t>
            </a:r>
          </a:p>
        </p:txBody>
      </p:sp>
    </p:spTree>
    <p:extLst>
      <p:ext uri="{BB962C8B-B14F-4D97-AF65-F5344CB8AC3E}">
        <p14:creationId xmlns:p14="http://schemas.microsoft.com/office/powerpoint/2010/main" val="5343807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0823F-25D2-7693-6014-C80B0E3AB201}"/>
              </a:ext>
            </a:extLst>
          </p:cNvPr>
          <p:cNvSpPr>
            <a:spLocks noGrp="1"/>
          </p:cNvSpPr>
          <p:nvPr>
            <p:ph type="title"/>
          </p:nvPr>
        </p:nvSpPr>
        <p:spPr/>
        <p:txBody>
          <a:bodyPr/>
          <a:lstStyle/>
          <a:p>
            <a:pPr algn="ctr"/>
            <a:r>
              <a:rPr lang="en-US" dirty="0"/>
              <a:t>Other project possibilities</a:t>
            </a:r>
          </a:p>
        </p:txBody>
      </p:sp>
      <p:sp>
        <p:nvSpPr>
          <p:cNvPr id="3" name="Content Placeholder 2">
            <a:extLst>
              <a:ext uri="{FF2B5EF4-FFF2-40B4-BE49-F238E27FC236}">
                <a16:creationId xmlns:a16="http://schemas.microsoft.com/office/drawing/2014/main" id="{01D5E3A2-7334-8DE5-210D-53B2EE324AF5}"/>
              </a:ext>
            </a:extLst>
          </p:cNvPr>
          <p:cNvSpPr>
            <a:spLocks noGrp="1"/>
          </p:cNvSpPr>
          <p:nvPr>
            <p:ph idx="1"/>
          </p:nvPr>
        </p:nvSpPr>
        <p:spPr>
          <a:xfrm>
            <a:off x="677334" y="1310640"/>
            <a:ext cx="8596668" cy="5171439"/>
          </a:xfrm>
        </p:spPr>
        <p:txBody>
          <a:bodyPr>
            <a:normAutofit fontScale="92500" lnSpcReduction="10000"/>
          </a:bodyPr>
          <a:lstStyle/>
          <a:p>
            <a:r>
              <a:rPr lang="en-US" sz="2600" dirty="0">
                <a:latin typeface="Arial" panose="020B0604020202020204" pitchFamily="34" charset="0"/>
                <a:cs typeface="Arial" panose="020B0604020202020204" pitchFamily="34" charset="0"/>
              </a:rPr>
              <a:t>Write a regular green information item(s) for the newsletter or bulletin</a:t>
            </a:r>
          </a:p>
          <a:p>
            <a:r>
              <a:rPr lang="en-US" sz="2600" dirty="0">
                <a:latin typeface="Arial" panose="020B0604020202020204" pitchFamily="34" charset="0"/>
                <a:cs typeface="Arial" panose="020B0604020202020204" pitchFamily="34" charset="0"/>
              </a:rPr>
              <a:t>Community garden</a:t>
            </a:r>
          </a:p>
          <a:p>
            <a:r>
              <a:rPr lang="en-US" sz="2600" dirty="0">
                <a:latin typeface="Arial" panose="020B0604020202020204" pitchFamily="34" charset="0"/>
                <a:cs typeface="Arial" panose="020B0604020202020204" pitchFamily="34" charset="0"/>
              </a:rPr>
              <a:t>Solar panels for the church</a:t>
            </a:r>
          </a:p>
          <a:p>
            <a:r>
              <a:rPr lang="en-US" sz="2600" dirty="0">
                <a:latin typeface="Arial" panose="020B0604020202020204" pitchFamily="34" charset="0"/>
                <a:cs typeface="Arial" panose="020B0604020202020204" pitchFamily="34" charset="0"/>
              </a:rPr>
              <a:t>Shop locally promotion</a:t>
            </a:r>
          </a:p>
          <a:p>
            <a:r>
              <a:rPr lang="en-US" sz="2600" dirty="0">
                <a:latin typeface="Arial" panose="020B0604020202020204" pitchFamily="34" charset="0"/>
                <a:cs typeface="Arial" panose="020B0604020202020204" pitchFamily="34" charset="0"/>
              </a:rPr>
              <a:t>Display of sustainable products</a:t>
            </a:r>
          </a:p>
          <a:p>
            <a:r>
              <a:rPr lang="en-US" sz="2600" dirty="0">
                <a:latin typeface="Arial" panose="020B0604020202020204" pitchFamily="34" charset="0"/>
                <a:cs typeface="Arial" panose="020B0604020202020204" pitchFamily="34" charset="0"/>
              </a:rPr>
              <a:t>Green techniques for church lawn care- delayed mowing for pollinators</a:t>
            </a:r>
          </a:p>
          <a:p>
            <a:r>
              <a:rPr lang="en-US" sz="2600" dirty="0">
                <a:latin typeface="Arial" panose="020B0604020202020204" pitchFamily="34" charset="0"/>
                <a:cs typeface="Arial" panose="020B0604020202020204" pitchFamily="34" charset="0"/>
              </a:rPr>
              <a:t>Displays of locally recyclable items- what to recycle and how</a:t>
            </a:r>
          </a:p>
          <a:p>
            <a:r>
              <a:rPr lang="en-US" sz="2600" dirty="0">
                <a:latin typeface="Arial" panose="020B0604020202020204" pitchFamily="34" charset="0"/>
                <a:cs typeface="Arial" panose="020B0604020202020204" pitchFamily="34" charset="0"/>
              </a:rPr>
              <a:t>Reduce use of plastic single use plastic bags/use of reusable shopping bags</a:t>
            </a:r>
          </a:p>
          <a:p>
            <a:endParaRPr lang="en-US" dirty="0"/>
          </a:p>
        </p:txBody>
      </p:sp>
      <p:sp>
        <p:nvSpPr>
          <p:cNvPr id="4" name="Footer Placeholder 3">
            <a:extLst>
              <a:ext uri="{FF2B5EF4-FFF2-40B4-BE49-F238E27FC236}">
                <a16:creationId xmlns:a16="http://schemas.microsoft.com/office/drawing/2014/main" id="{F83F0594-08E7-7909-A046-5648D57399C0}"/>
              </a:ext>
            </a:extLst>
          </p:cNvPr>
          <p:cNvSpPr>
            <a:spLocks noGrp="1"/>
          </p:cNvSpPr>
          <p:nvPr>
            <p:ph type="ftr" sz="quarter" idx="11"/>
          </p:nvPr>
        </p:nvSpPr>
        <p:spPr/>
        <p:txBody>
          <a:bodyPr/>
          <a:lstStyle/>
          <a:p>
            <a:r>
              <a:rPr lang="en-US"/>
              <a:t>"Go Big or Go Home: How to supercharge your green team" Walking Together 3-11-2023</a:t>
            </a:r>
          </a:p>
        </p:txBody>
      </p:sp>
    </p:spTree>
    <p:extLst>
      <p:ext uri="{BB962C8B-B14F-4D97-AF65-F5344CB8AC3E}">
        <p14:creationId xmlns:p14="http://schemas.microsoft.com/office/powerpoint/2010/main" val="11076922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BFE8D-42BB-DB7A-40E4-72EFF437D97E}"/>
              </a:ext>
            </a:extLst>
          </p:cNvPr>
          <p:cNvSpPr>
            <a:spLocks noGrp="1"/>
          </p:cNvSpPr>
          <p:nvPr>
            <p:ph type="title"/>
          </p:nvPr>
        </p:nvSpPr>
        <p:spPr>
          <a:xfrm>
            <a:off x="677334" y="105437"/>
            <a:ext cx="8596668" cy="711200"/>
          </a:xfrm>
        </p:spPr>
        <p:txBody>
          <a:bodyPr/>
          <a:lstStyle/>
          <a:p>
            <a:r>
              <a:rPr lang="en-US" dirty="0"/>
              <a:t>Resources:</a:t>
            </a:r>
          </a:p>
        </p:txBody>
      </p:sp>
      <p:sp>
        <p:nvSpPr>
          <p:cNvPr id="3" name="Content Placeholder 2">
            <a:extLst>
              <a:ext uri="{FF2B5EF4-FFF2-40B4-BE49-F238E27FC236}">
                <a16:creationId xmlns:a16="http://schemas.microsoft.com/office/drawing/2014/main" id="{55EDE730-23ED-9057-BE17-D96295E1B104}"/>
              </a:ext>
            </a:extLst>
          </p:cNvPr>
          <p:cNvSpPr>
            <a:spLocks noGrp="1"/>
          </p:cNvSpPr>
          <p:nvPr>
            <p:ph idx="1"/>
          </p:nvPr>
        </p:nvSpPr>
        <p:spPr>
          <a:xfrm>
            <a:off x="677334" y="553453"/>
            <a:ext cx="8596668" cy="6845968"/>
          </a:xfrm>
        </p:spPr>
        <p:txBody>
          <a:bodyPr/>
          <a:lstStyle/>
          <a:p>
            <a:r>
              <a:rPr lang="en-US" dirty="0">
                <a:latin typeface="Arial" panose="020B0604020202020204" pitchFamily="34" charset="0"/>
                <a:cs typeface="Arial" panose="020B0604020202020204" pitchFamily="34" charset="0"/>
              </a:rPr>
              <a:t>Books:</a:t>
            </a:r>
          </a:p>
          <a:p>
            <a:r>
              <a:rPr lang="en-US" dirty="0">
                <a:latin typeface="Arial" panose="020B0604020202020204" pitchFamily="34" charset="0"/>
                <a:cs typeface="Arial" panose="020B0604020202020204" pitchFamily="34" charset="0"/>
              </a:rPr>
              <a:t>“Cathedral on Fire: a church handbook for the climate crisis” by Brooks Berndt - order from </a:t>
            </a:r>
            <a:r>
              <a:rPr lang="en-US" dirty="0">
                <a:latin typeface="Arial" panose="020B0604020202020204" pitchFamily="34" charset="0"/>
                <a:cs typeface="Arial" panose="020B0604020202020204" pitchFamily="34" charset="0"/>
                <a:hlinkClick r:id="rId2"/>
              </a:rPr>
              <a:t>www.ucc.org</a:t>
            </a:r>
            <a:r>
              <a:rPr lang="en-US" dirty="0">
                <a:latin typeface="Arial" panose="020B0604020202020204" pitchFamily="34" charset="0"/>
                <a:cs typeface="Arial" panose="020B0604020202020204" pitchFamily="34" charset="0"/>
              </a:rPr>
              <a:t> – cost $6.95 plus shipping- $14.45 total</a:t>
            </a:r>
          </a:p>
          <a:p>
            <a:r>
              <a:rPr lang="en-US" dirty="0">
                <a:latin typeface="Arial" panose="020B0604020202020204" pitchFamily="34" charset="0"/>
                <a:cs typeface="Arial" panose="020B0604020202020204" pitchFamily="34" charset="0"/>
              </a:rPr>
              <a:t>Internet sites:</a:t>
            </a:r>
          </a:p>
          <a:p>
            <a:pPr lvl="1"/>
            <a:r>
              <a:rPr lang="en-US" b="1" dirty="0">
                <a:latin typeface="Arial" panose="020B0604020202020204" pitchFamily="34" charset="0"/>
                <a:cs typeface="Arial" panose="020B0604020202020204" pitchFamily="34" charset="0"/>
              </a:rPr>
              <a:t>Lutherans Restoring Creation </a:t>
            </a:r>
            <a:r>
              <a:rPr lang="en-US" dirty="0">
                <a:latin typeface="Arial" panose="020B0604020202020204" pitchFamily="34" charset="0"/>
                <a:cs typeface="Arial" panose="020B0604020202020204" pitchFamily="34" charset="0"/>
              </a:rPr>
              <a:t>( a grassroots organization to fight climate change)- </a:t>
            </a:r>
            <a:r>
              <a:rPr lang="en-US" dirty="0">
                <a:latin typeface="Arial" panose="020B0604020202020204" pitchFamily="34" charset="0"/>
                <a:cs typeface="Arial" panose="020B0604020202020204" pitchFamily="34" charset="0"/>
                <a:hlinkClick r:id="rId3"/>
              </a:rPr>
              <a:t>https://lutheransrestoringcreation.org/</a:t>
            </a:r>
            <a:r>
              <a:rPr lang="en-US" dirty="0">
                <a:latin typeface="Arial" panose="020B0604020202020204" pitchFamily="34" charset="0"/>
                <a:cs typeface="Arial" panose="020B0604020202020204" pitchFamily="34" charset="0"/>
              </a:rPr>
              <a:t> </a:t>
            </a:r>
          </a:p>
          <a:p>
            <a:pPr lvl="1"/>
            <a:r>
              <a:rPr lang="en-US" b="1" dirty="0">
                <a:latin typeface="Arial" panose="020B0604020202020204" pitchFamily="34" charset="0"/>
                <a:cs typeface="Arial" panose="020B0604020202020204" pitchFamily="34" charset="0"/>
              </a:rPr>
              <a:t>NW Synod ELCS- </a:t>
            </a:r>
            <a:r>
              <a:rPr lang="en-US" dirty="0">
                <a:latin typeface="Arial" panose="020B0604020202020204" pitchFamily="34" charset="0"/>
                <a:cs typeface="Arial" panose="020B0604020202020204" pitchFamily="34" charset="0"/>
              </a:rPr>
              <a:t>Caring for Creation- </a:t>
            </a:r>
            <a:r>
              <a:rPr lang="en-US" dirty="0">
                <a:latin typeface="Arial" panose="020B0604020202020204" pitchFamily="34" charset="0"/>
                <a:cs typeface="Arial" panose="020B0604020202020204" pitchFamily="34" charset="0"/>
                <a:hlinkClick r:id="rId4"/>
              </a:rPr>
              <a:t>https://nwswi.org/social-justice-advocacy/creation-care</a:t>
            </a:r>
            <a:endParaRPr lang="en-US" dirty="0">
              <a:latin typeface="Arial" panose="020B0604020202020204" pitchFamily="34" charset="0"/>
              <a:cs typeface="Arial" panose="020B0604020202020204" pitchFamily="34" charset="0"/>
            </a:endParaRPr>
          </a:p>
          <a:p>
            <a:pPr lvl="1"/>
            <a:r>
              <a:rPr lang="en-US" b="1" dirty="0">
                <a:latin typeface="Arial" panose="020B0604020202020204" pitchFamily="34" charset="0"/>
                <a:cs typeface="Arial" panose="020B0604020202020204" pitchFamily="34" charset="0"/>
              </a:rPr>
              <a:t>Soles4Souls</a:t>
            </a:r>
            <a:r>
              <a:rPr lang="en-US" dirty="0">
                <a:latin typeface="Arial" panose="020B0604020202020204" pitchFamily="34" charset="0"/>
                <a:cs typeface="Arial" panose="020B0604020202020204" pitchFamily="34" charset="0"/>
              </a:rPr>
              <a:t>(collecting shoes for homeless and micro loans)- https://soles4souls.org/?utm_term=soles4souls&amp;utm_campaign=Branded%20-%20MXC&amp;utm_source=adwords&amp;utm_medium=ppc&amp;hsa_acc=4331453876&amp;hsa_cam=12315872629&amp;hsa_grp=120646427267&amp;hsa_ad=498040665557&amp;hsa_src=g&amp;hsa_tgt=kwd-4681319325&amp;hsa_kw=soles4souls&amp;hsa_mt=b&amp;hsa_net=adwords&amp;hsa_ver=3&amp;gclid=CjwKCAiAjPyfBhBMEiwAB2CCIiyofLeZtOauVRvAu7kkd4notqnJaf1vNKR4OVinYqNpaaE-V828BxoCKs8QAvD_BwE </a:t>
            </a:r>
          </a:p>
          <a:p>
            <a:pPr lvl="1"/>
            <a:r>
              <a:rPr lang="en-US" b="1" dirty="0">
                <a:latin typeface="Arial" panose="020B0604020202020204" pitchFamily="34" charset="0"/>
                <a:cs typeface="Arial" panose="020B0604020202020204" pitchFamily="34" charset="0"/>
              </a:rPr>
              <a:t>US Department of Energy</a:t>
            </a:r>
            <a:r>
              <a:rPr lang="en-US"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hlinkClick r:id="rId5"/>
              </a:rPr>
              <a:t>https://www.energy.gov/energysaver/energy-saver</a:t>
            </a:r>
            <a:r>
              <a:rPr lang="en-US" dirty="0">
                <a:latin typeface="Arial" panose="020B0604020202020204" pitchFamily="34" charset="0"/>
                <a:cs typeface="Arial" panose="020B0604020202020204" pitchFamily="34" charset="0"/>
              </a:rPr>
              <a:t> </a:t>
            </a:r>
          </a:p>
          <a:p>
            <a:pPr lvl="1"/>
            <a:r>
              <a:rPr lang="en-US" b="1" dirty="0">
                <a:latin typeface="Arial" panose="020B0604020202020204" pitchFamily="34" charset="0"/>
                <a:cs typeface="Arial" panose="020B0604020202020204" pitchFamily="34" charset="0"/>
              </a:rPr>
              <a:t>Interfaith Power and Light </a:t>
            </a:r>
            <a:r>
              <a:rPr lang="en-US" dirty="0">
                <a:latin typeface="Arial" panose="020B0604020202020204" pitchFamily="34" charset="0"/>
                <a:cs typeface="Arial" panose="020B0604020202020204" pitchFamily="34" charset="0"/>
              </a:rPr>
              <a:t>(</a:t>
            </a:r>
            <a:r>
              <a:rPr lang="en-US" b="0" i="0" dirty="0">
                <a:solidFill>
                  <a:srgbClr val="1E1D1D"/>
                </a:solidFill>
                <a:effectLst/>
                <a:latin typeface="Mulish"/>
              </a:rPr>
              <a:t>IPL inspires and mobilizes people of faith and conscience to take bold and just action on climate change.</a:t>
            </a:r>
            <a:r>
              <a:rPr lang="en-US" dirty="0">
                <a:latin typeface="Arial" panose="020B0604020202020204" pitchFamily="34" charset="0"/>
                <a:cs typeface="Arial" panose="020B0604020202020204" pitchFamily="34" charset="0"/>
              </a:rPr>
              <a:t>) - </a:t>
            </a:r>
            <a:r>
              <a:rPr lang="en-US" dirty="0">
                <a:latin typeface="Arial" panose="020B0604020202020204" pitchFamily="34" charset="0"/>
                <a:cs typeface="Arial" panose="020B0604020202020204" pitchFamily="34" charset="0"/>
                <a:hlinkClick r:id="rId6"/>
              </a:rPr>
              <a:t>https://www.interfaithpowerandlight.org/</a:t>
            </a:r>
            <a:r>
              <a:rPr lang="en-US" dirty="0">
                <a:latin typeface="Arial" panose="020B0604020202020204" pitchFamily="34" charset="0"/>
                <a:cs typeface="Arial" panose="020B0604020202020204" pitchFamily="34" charset="0"/>
              </a:rPr>
              <a:t> </a:t>
            </a:r>
          </a:p>
        </p:txBody>
      </p:sp>
      <p:sp>
        <p:nvSpPr>
          <p:cNvPr id="4" name="Footer Placeholder 3">
            <a:extLst>
              <a:ext uri="{FF2B5EF4-FFF2-40B4-BE49-F238E27FC236}">
                <a16:creationId xmlns:a16="http://schemas.microsoft.com/office/drawing/2014/main" id="{520E4244-F91A-6E40-5DD3-F15A1B8AE35F}"/>
              </a:ext>
            </a:extLst>
          </p:cNvPr>
          <p:cNvSpPr>
            <a:spLocks noGrp="1"/>
          </p:cNvSpPr>
          <p:nvPr>
            <p:ph type="ftr" sz="quarter" idx="11"/>
          </p:nvPr>
        </p:nvSpPr>
        <p:spPr/>
        <p:txBody>
          <a:bodyPr/>
          <a:lstStyle/>
          <a:p>
            <a:r>
              <a:rPr lang="en-US"/>
              <a:t>"Go Big or Go Home: How to supercharge your green team" Walking Together 3-11-2023</a:t>
            </a:r>
          </a:p>
        </p:txBody>
      </p:sp>
    </p:spTree>
    <p:extLst>
      <p:ext uri="{BB962C8B-B14F-4D97-AF65-F5344CB8AC3E}">
        <p14:creationId xmlns:p14="http://schemas.microsoft.com/office/powerpoint/2010/main" val="23032898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09FC8-EF54-CE4A-7C8A-BD04C454DDB8}"/>
              </a:ext>
            </a:extLst>
          </p:cNvPr>
          <p:cNvSpPr>
            <a:spLocks noGrp="1"/>
          </p:cNvSpPr>
          <p:nvPr>
            <p:ph type="title"/>
          </p:nvPr>
        </p:nvSpPr>
        <p:spPr>
          <a:xfrm>
            <a:off x="677334" y="235888"/>
            <a:ext cx="8596668" cy="734170"/>
          </a:xfrm>
        </p:spPr>
        <p:txBody>
          <a:bodyPr/>
          <a:lstStyle/>
          <a:p>
            <a:pPr algn="ctr"/>
            <a:r>
              <a:rPr lang="en-US" dirty="0"/>
              <a:t>More Resources</a:t>
            </a:r>
          </a:p>
        </p:txBody>
      </p:sp>
      <p:sp>
        <p:nvSpPr>
          <p:cNvPr id="3" name="Content Placeholder 2">
            <a:extLst>
              <a:ext uri="{FF2B5EF4-FFF2-40B4-BE49-F238E27FC236}">
                <a16:creationId xmlns:a16="http://schemas.microsoft.com/office/drawing/2014/main" id="{840FB720-6836-7F1F-6B3D-718DD54F6290}"/>
              </a:ext>
            </a:extLst>
          </p:cNvPr>
          <p:cNvSpPr>
            <a:spLocks noGrp="1"/>
          </p:cNvSpPr>
          <p:nvPr>
            <p:ph idx="1"/>
          </p:nvPr>
        </p:nvSpPr>
        <p:spPr>
          <a:xfrm>
            <a:off x="677334" y="1109207"/>
            <a:ext cx="8596668" cy="5748793"/>
          </a:xfrm>
        </p:spPr>
        <p:txBody>
          <a:bodyPr>
            <a:normAutofit fontScale="70000" lnSpcReduction="20000"/>
          </a:bodyPr>
          <a:lstStyle/>
          <a:p>
            <a:r>
              <a:rPr lang="en-US" sz="2900" b="1" dirty="0">
                <a:latin typeface="Arial" panose="020B0604020202020204" pitchFamily="34" charset="0"/>
                <a:cs typeface="Arial" panose="020B0604020202020204" pitchFamily="34" charset="0"/>
              </a:rPr>
              <a:t>Cool Congregations </a:t>
            </a:r>
            <a:r>
              <a:rPr lang="en-US" sz="2900" dirty="0">
                <a:latin typeface="Arial" panose="020B0604020202020204" pitchFamily="34" charset="0"/>
                <a:cs typeface="Arial" panose="020B0604020202020204" pitchFamily="34" charset="0"/>
              </a:rPr>
              <a:t>(The Cool Congregations program is designed to support faith communities as they “walk the talk” by reducing their own carbon footprint, thus helping to cool the planet.)- </a:t>
            </a:r>
            <a:r>
              <a:rPr lang="en-US" sz="2900" dirty="0">
                <a:solidFill>
                  <a:schemeClr val="accent1"/>
                </a:solidFill>
                <a:latin typeface="Arial" panose="020B0604020202020204" pitchFamily="34" charset="0"/>
                <a:cs typeface="Arial" panose="020B0604020202020204" pitchFamily="34" charset="0"/>
              </a:rPr>
              <a:t>coolcongregations.org  </a:t>
            </a:r>
          </a:p>
          <a:p>
            <a:r>
              <a:rPr lang="en-US" sz="2900" b="1" dirty="0">
                <a:latin typeface="Arial" panose="020B0604020202020204" pitchFamily="34" charset="0"/>
                <a:cs typeface="Arial" panose="020B0604020202020204" pitchFamily="34" charset="0"/>
              </a:rPr>
              <a:t>Lutherans Restoring Creating Congregational Self-Organizing Kit</a:t>
            </a:r>
            <a:r>
              <a:rPr lang="en-US" sz="2900" dirty="0">
                <a:latin typeface="Arial" panose="020B0604020202020204" pitchFamily="34" charset="0"/>
                <a:cs typeface="Arial" panose="020B0604020202020204" pitchFamily="34" charset="0"/>
              </a:rPr>
              <a:t>; becoming a Creation Care Congregation- </a:t>
            </a:r>
            <a:r>
              <a:rPr lang="en-US" sz="2900" dirty="0">
                <a:latin typeface="Arial" panose="020B0604020202020204" pitchFamily="34" charset="0"/>
                <a:cs typeface="Arial" panose="020B0604020202020204" pitchFamily="34" charset="0"/>
                <a:hlinkClick r:id="rId2"/>
              </a:rPr>
              <a:t>https://lutheransrestoringcreation.org/how-to-become-a-creation-care-congregation/</a:t>
            </a:r>
            <a:endParaRPr lang="en-US" sz="2900" dirty="0">
              <a:latin typeface="Arial" panose="020B0604020202020204" pitchFamily="34" charset="0"/>
              <a:cs typeface="Arial" panose="020B0604020202020204" pitchFamily="34" charset="0"/>
            </a:endParaRPr>
          </a:p>
          <a:p>
            <a:r>
              <a:rPr lang="en-US" sz="2900" b="1" dirty="0">
                <a:latin typeface="Arial" panose="020B0604020202020204" pitchFamily="34" charset="0"/>
                <a:cs typeface="Arial" panose="020B0604020202020204" pitchFamily="34" charset="0"/>
              </a:rPr>
              <a:t>Thrivent Action Team grant </a:t>
            </a:r>
            <a:r>
              <a:rPr lang="en-US" sz="2900" dirty="0">
                <a:latin typeface="Arial" panose="020B0604020202020204" pitchFamily="34" charset="0"/>
                <a:cs typeface="Arial" panose="020B0604020202020204" pitchFamily="34" charset="0"/>
              </a:rPr>
              <a:t>$250 (for Thrivent product owners)- </a:t>
            </a:r>
            <a:r>
              <a:rPr lang="en-US" sz="2900" dirty="0">
                <a:solidFill>
                  <a:schemeClr val="accent1"/>
                </a:solidFill>
                <a:latin typeface="Arial" panose="020B0604020202020204" pitchFamily="34" charset="0"/>
                <a:cs typeface="Arial" panose="020B0604020202020204" pitchFamily="34" charset="0"/>
              </a:rPr>
              <a:t>thrivent.com</a:t>
            </a:r>
          </a:p>
          <a:p>
            <a:pPr algn="l"/>
            <a:r>
              <a:rPr lang="en-US" sz="2900" b="0" i="0" dirty="0">
                <a:solidFill>
                  <a:srgbClr val="222222"/>
                </a:solidFill>
                <a:effectLst/>
                <a:latin typeface="Arial" panose="020B0604020202020204" pitchFamily="34" charset="0"/>
                <a:cs typeface="Arial" panose="020B0604020202020204" pitchFamily="34" charset="0"/>
              </a:rPr>
              <a:t>Citizen’s Climate Lobby   </a:t>
            </a:r>
            <a:r>
              <a:rPr lang="en-US" sz="2900" b="0" i="0" dirty="0">
                <a:solidFill>
                  <a:srgbClr val="1155CC"/>
                </a:solidFill>
                <a:effectLst/>
                <a:latin typeface="Arial" panose="020B0604020202020204" pitchFamily="34" charset="0"/>
                <a:cs typeface="Arial" panose="020B0604020202020204" pitchFamily="34" charset="0"/>
                <a:hlinkClick r:id="rId3"/>
              </a:rPr>
              <a:t>cclusa.org</a:t>
            </a:r>
            <a:endParaRPr lang="en-US" sz="2900" b="0" i="0" dirty="0">
              <a:solidFill>
                <a:srgbClr val="222222"/>
              </a:solidFill>
              <a:effectLst/>
              <a:latin typeface="Arial" panose="020B0604020202020204" pitchFamily="34" charset="0"/>
              <a:cs typeface="Arial" panose="020B0604020202020204" pitchFamily="34" charset="0"/>
            </a:endParaRPr>
          </a:p>
          <a:p>
            <a:pPr algn="l"/>
            <a:r>
              <a:rPr lang="en-US" sz="2900" b="0" i="0" dirty="0">
                <a:solidFill>
                  <a:srgbClr val="222222"/>
                </a:solidFill>
                <a:effectLst/>
                <a:latin typeface="Arial" panose="020B0604020202020204" pitchFamily="34" charset="0"/>
                <a:cs typeface="Arial" panose="020B0604020202020204" pitchFamily="34" charset="0"/>
              </a:rPr>
              <a:t>Rewiring America IRA (</a:t>
            </a:r>
            <a:r>
              <a:rPr lang="en-US" sz="2900" b="0" i="0" dirty="0" err="1">
                <a:solidFill>
                  <a:srgbClr val="222222"/>
                </a:solidFill>
                <a:effectLst/>
                <a:latin typeface="Arial" panose="020B0604020202020204" pitchFamily="34" charset="0"/>
                <a:cs typeface="Arial" panose="020B0604020202020204" pitchFamily="34" charset="0"/>
              </a:rPr>
              <a:t>InflationReduction</a:t>
            </a:r>
            <a:r>
              <a:rPr lang="en-US" sz="2900" b="0" i="0" dirty="0">
                <a:solidFill>
                  <a:srgbClr val="222222"/>
                </a:solidFill>
                <a:effectLst/>
                <a:latin typeface="Arial" panose="020B0604020202020204" pitchFamily="34" charset="0"/>
                <a:cs typeface="Arial" panose="020B0604020202020204" pitchFamily="34" charset="0"/>
              </a:rPr>
              <a:t> Act of 2022) info /calculator </a:t>
            </a:r>
            <a:r>
              <a:rPr lang="en-US" sz="2900" b="0" i="0" dirty="0">
                <a:solidFill>
                  <a:srgbClr val="1155CC"/>
                </a:solidFill>
                <a:effectLst/>
                <a:latin typeface="Arial" panose="020B0604020202020204" pitchFamily="34" charset="0"/>
                <a:cs typeface="Arial" panose="020B0604020202020204" pitchFamily="34" charset="0"/>
                <a:hlinkClick r:id="rId4"/>
              </a:rPr>
              <a:t>rewiringamerica.org</a:t>
            </a:r>
            <a:endParaRPr lang="en-US" sz="2900" b="0" i="0" dirty="0">
              <a:solidFill>
                <a:srgbClr val="222222"/>
              </a:solidFill>
              <a:effectLst/>
              <a:latin typeface="Arial" panose="020B0604020202020204" pitchFamily="34" charset="0"/>
              <a:cs typeface="Arial" panose="020B0604020202020204" pitchFamily="34" charset="0"/>
            </a:endParaRPr>
          </a:p>
          <a:p>
            <a:r>
              <a:rPr lang="en-US" sz="2900" b="0" i="0" dirty="0">
                <a:solidFill>
                  <a:srgbClr val="222222"/>
                </a:solidFill>
                <a:effectLst/>
                <a:latin typeface="Arial" panose="020B0604020202020204" pitchFamily="34" charset="0"/>
                <a:cs typeface="Arial" panose="020B0604020202020204" pitchFamily="34" charset="0"/>
              </a:rPr>
              <a:t>Investing in Our Planet Earth Day 2023 </a:t>
            </a:r>
            <a:r>
              <a:rPr lang="en-US" sz="2900" b="0" i="0" dirty="0">
                <a:solidFill>
                  <a:srgbClr val="222222"/>
                </a:solidFill>
                <a:effectLst/>
                <a:latin typeface="Arial" panose="020B0604020202020204" pitchFamily="34" charset="0"/>
                <a:cs typeface="Arial" panose="020B0604020202020204" pitchFamily="34" charset="0"/>
                <a:hlinkClick r:id="rId5"/>
              </a:rPr>
              <a:t>h</a:t>
            </a:r>
            <a:r>
              <a:rPr lang="en-US" sz="2900" b="0" i="0" dirty="0">
                <a:solidFill>
                  <a:srgbClr val="1155CC"/>
                </a:solidFill>
                <a:effectLst/>
                <a:latin typeface="Arial" panose="020B0604020202020204" pitchFamily="34" charset="0"/>
                <a:cs typeface="Arial" panose="020B0604020202020204" pitchFamily="34" charset="0"/>
                <a:hlinkClick r:id="rId5"/>
              </a:rPr>
              <a:t>ttp://www.earthday.org</a:t>
            </a:r>
            <a:endParaRPr lang="en-US" sz="2900" b="0" i="0" dirty="0">
              <a:solidFill>
                <a:srgbClr val="1155CC"/>
              </a:solidFill>
              <a:effectLst/>
              <a:latin typeface="Arial" panose="020B0604020202020204" pitchFamily="34" charset="0"/>
              <a:cs typeface="Arial" panose="020B0604020202020204" pitchFamily="34" charset="0"/>
            </a:endParaRPr>
          </a:p>
          <a:p>
            <a:r>
              <a:rPr lang="en-US" sz="2900" b="0" i="0" dirty="0">
                <a:solidFill>
                  <a:srgbClr val="222222"/>
                </a:solidFill>
                <a:effectLst/>
                <a:latin typeface="Arial" panose="020B0604020202020204" pitchFamily="34" charset="0"/>
                <a:cs typeface="Arial" panose="020B0604020202020204" pitchFamily="34" charset="0"/>
              </a:rPr>
              <a:t>EN-ROADS climate simulator </a:t>
            </a:r>
            <a:r>
              <a:rPr lang="en-US" sz="2900" b="0" i="0" dirty="0">
                <a:solidFill>
                  <a:srgbClr val="1155CC"/>
                </a:solidFill>
                <a:effectLst/>
                <a:latin typeface="Arial" panose="020B0604020202020204" pitchFamily="34" charset="0"/>
                <a:cs typeface="Arial" panose="020B0604020202020204" pitchFamily="34" charset="0"/>
                <a:hlinkClick r:id="rId6"/>
              </a:rPr>
              <a:t>enroads.org</a:t>
            </a:r>
            <a:endParaRPr lang="en-US" sz="2900" b="0" i="0" dirty="0">
              <a:solidFill>
                <a:srgbClr val="222222"/>
              </a:solidFill>
              <a:effectLst/>
              <a:latin typeface="Arial" panose="020B0604020202020204" pitchFamily="34" charset="0"/>
              <a:cs typeface="Arial" panose="020B0604020202020204" pitchFamily="34" charset="0"/>
            </a:endParaRPr>
          </a:p>
          <a:p>
            <a:endParaRPr lang="en-US" dirty="0"/>
          </a:p>
          <a:p>
            <a:endParaRPr lang="en-US" dirty="0"/>
          </a:p>
          <a:p>
            <a:r>
              <a:rPr lang="en-US" dirty="0"/>
              <a:t>	</a:t>
            </a:r>
          </a:p>
        </p:txBody>
      </p:sp>
      <p:sp>
        <p:nvSpPr>
          <p:cNvPr id="10" name="Footer Placeholder 9">
            <a:extLst>
              <a:ext uri="{FF2B5EF4-FFF2-40B4-BE49-F238E27FC236}">
                <a16:creationId xmlns:a16="http://schemas.microsoft.com/office/drawing/2014/main" id="{38E090C2-4884-B2D9-57AD-ECC451FB1895}"/>
              </a:ext>
            </a:extLst>
          </p:cNvPr>
          <p:cNvSpPr>
            <a:spLocks noGrp="1"/>
          </p:cNvSpPr>
          <p:nvPr>
            <p:ph type="ftr" sz="quarter" idx="11"/>
          </p:nvPr>
        </p:nvSpPr>
        <p:spPr/>
        <p:txBody>
          <a:bodyPr/>
          <a:lstStyle/>
          <a:p>
            <a:r>
              <a:rPr lang="en-US"/>
              <a:t>"Go Big or Go Home: How to supercharge your green team" Walking Together 3-11-2023</a:t>
            </a:r>
          </a:p>
        </p:txBody>
      </p:sp>
    </p:spTree>
    <p:extLst>
      <p:ext uri="{BB962C8B-B14F-4D97-AF65-F5344CB8AC3E}">
        <p14:creationId xmlns:p14="http://schemas.microsoft.com/office/powerpoint/2010/main" val="5634146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2D408-6B9E-52E2-3F95-E91B21F601B3}"/>
              </a:ext>
            </a:extLst>
          </p:cNvPr>
          <p:cNvSpPr>
            <a:spLocks noGrp="1"/>
          </p:cNvSpPr>
          <p:nvPr>
            <p:ph type="title"/>
          </p:nvPr>
        </p:nvSpPr>
        <p:spPr/>
        <p:txBody>
          <a:bodyPr>
            <a:normAutofit/>
          </a:bodyPr>
          <a:lstStyle/>
          <a:p>
            <a:pPr algn="ctr"/>
            <a:r>
              <a:rPr lang="en-US" sz="4400" dirty="0" err="1"/>
              <a:t>Eau</a:t>
            </a:r>
            <a:r>
              <a:rPr lang="en-US" sz="4400" dirty="0"/>
              <a:t> Claire Interfaith Green Team</a:t>
            </a:r>
          </a:p>
        </p:txBody>
      </p:sp>
      <p:sp>
        <p:nvSpPr>
          <p:cNvPr id="3" name="Content Placeholder 2">
            <a:extLst>
              <a:ext uri="{FF2B5EF4-FFF2-40B4-BE49-F238E27FC236}">
                <a16:creationId xmlns:a16="http://schemas.microsoft.com/office/drawing/2014/main" id="{5CFDE5C2-8B37-AE9C-5155-5806474E880A}"/>
              </a:ext>
            </a:extLst>
          </p:cNvPr>
          <p:cNvSpPr>
            <a:spLocks noGrp="1"/>
          </p:cNvSpPr>
          <p:nvPr>
            <p:ph idx="1"/>
          </p:nvPr>
        </p:nvSpPr>
        <p:spPr>
          <a:xfrm>
            <a:off x="677334" y="1510349"/>
            <a:ext cx="8596668" cy="4144795"/>
          </a:xfrm>
        </p:spPr>
        <p:txBody>
          <a:bodyPr>
            <a:noAutofit/>
          </a:bodyPr>
          <a:lstStyle/>
          <a:p>
            <a:r>
              <a:rPr lang="en-US" sz="2000" dirty="0">
                <a:latin typeface="Arial" panose="020B0604020202020204" pitchFamily="34" charset="0"/>
                <a:cs typeface="Arial" panose="020B0604020202020204" pitchFamily="34" charset="0"/>
              </a:rPr>
              <a:t>Sue Wagner- First Presbyterian Church-           swagner@chipvalley.com</a:t>
            </a:r>
          </a:p>
          <a:p>
            <a:r>
              <a:rPr lang="en-US" sz="2000" dirty="0">
                <a:latin typeface="Arial" panose="020B0604020202020204" pitchFamily="34" charset="0"/>
                <a:cs typeface="Arial" panose="020B0604020202020204" pitchFamily="34" charset="0"/>
              </a:rPr>
              <a:t>Pat Mertens- Trinity Lutheran Church-                   pmertens@charter.net</a:t>
            </a:r>
          </a:p>
          <a:p>
            <a:r>
              <a:rPr lang="en-US" sz="2000" dirty="0">
                <a:latin typeface="Arial" panose="020B0604020202020204" pitchFamily="34" charset="0"/>
                <a:cs typeface="Arial" panose="020B0604020202020204" pitchFamily="34" charset="0"/>
              </a:rPr>
              <a:t>Lynn </a:t>
            </a:r>
            <a:r>
              <a:rPr lang="en-US" sz="2000" dirty="0" err="1">
                <a:latin typeface="Arial" panose="020B0604020202020204" pitchFamily="34" charset="0"/>
                <a:cs typeface="Arial" panose="020B0604020202020204" pitchFamily="34" charset="0"/>
              </a:rPr>
              <a:t>Fering</a:t>
            </a:r>
            <a:r>
              <a:rPr lang="en-US" sz="2000" dirty="0">
                <a:latin typeface="Arial" panose="020B0604020202020204" pitchFamily="34" charset="0"/>
                <a:cs typeface="Arial" panose="020B0604020202020204" pitchFamily="34" charset="0"/>
              </a:rPr>
              <a:t>- Spirit Lutheran Church                              lafering@aol.com</a:t>
            </a:r>
          </a:p>
          <a:p>
            <a:r>
              <a:rPr lang="en-US" sz="2000" dirty="0">
                <a:latin typeface="Arial" panose="020B0604020202020204" pitchFamily="34" charset="0"/>
                <a:cs typeface="Arial" panose="020B0604020202020204" pitchFamily="34" charset="0"/>
              </a:rPr>
              <a:t>Kathy Stockton-Behnke- Spirit Lutheran Church- kasbehnke@gmail.com</a:t>
            </a:r>
          </a:p>
          <a:p>
            <a:endParaRPr lang="en-US" sz="2000" dirty="0">
              <a:latin typeface="Arial" panose="020B0604020202020204" pitchFamily="34" charset="0"/>
              <a:cs typeface="Arial" panose="020B0604020202020204" pitchFamily="34" charset="0"/>
            </a:endParaRPr>
          </a:p>
          <a:p>
            <a:pPr algn="ctr"/>
            <a:r>
              <a:rPr lang="en-US" sz="2000" dirty="0">
                <a:latin typeface="Arial" panose="020B0604020202020204" pitchFamily="34" charset="0"/>
                <a:cs typeface="Arial" panose="020B0604020202020204" pitchFamily="34" charset="0"/>
              </a:rPr>
              <a:t>We are members of a coalition of green teams of multiple faith communities in and around the Chippewa Valley sharing a common concern for the health of Earth. We are a part of the Environmental Task Force of JONAH (Joining Our Neighbors Advancing Hope)</a:t>
            </a:r>
          </a:p>
        </p:txBody>
      </p:sp>
      <p:sp>
        <p:nvSpPr>
          <p:cNvPr id="4" name="Footer Placeholder 3">
            <a:extLst>
              <a:ext uri="{FF2B5EF4-FFF2-40B4-BE49-F238E27FC236}">
                <a16:creationId xmlns:a16="http://schemas.microsoft.com/office/drawing/2014/main" id="{20473878-9A14-C0BA-1A3E-C1272BB6E508}"/>
              </a:ext>
            </a:extLst>
          </p:cNvPr>
          <p:cNvSpPr>
            <a:spLocks noGrp="1"/>
          </p:cNvSpPr>
          <p:nvPr>
            <p:ph type="ftr" sz="quarter" idx="11"/>
          </p:nvPr>
        </p:nvSpPr>
        <p:spPr/>
        <p:txBody>
          <a:bodyPr/>
          <a:lstStyle/>
          <a:p>
            <a:r>
              <a:rPr lang="en-US"/>
              <a:t>"Go Big or Go Home: How to supercharge your green team" Walking Together 3-11-2023</a:t>
            </a:r>
          </a:p>
        </p:txBody>
      </p:sp>
    </p:spTree>
    <p:extLst>
      <p:ext uri="{BB962C8B-B14F-4D97-AF65-F5344CB8AC3E}">
        <p14:creationId xmlns:p14="http://schemas.microsoft.com/office/powerpoint/2010/main" val="16136055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31ADC-AD92-0055-65C3-EA9FDE12F7F2}"/>
              </a:ext>
            </a:extLst>
          </p:cNvPr>
          <p:cNvSpPr>
            <a:spLocks noGrp="1"/>
          </p:cNvSpPr>
          <p:nvPr>
            <p:ph type="title"/>
          </p:nvPr>
        </p:nvSpPr>
        <p:spPr/>
        <p:txBody>
          <a:bodyPr/>
          <a:lstStyle/>
          <a:p>
            <a:r>
              <a:rPr lang="en-US" dirty="0"/>
              <a:t>Movies for kids/youth with a green theme:</a:t>
            </a:r>
          </a:p>
        </p:txBody>
      </p:sp>
      <p:sp>
        <p:nvSpPr>
          <p:cNvPr id="4" name="Footer Placeholder 3">
            <a:extLst>
              <a:ext uri="{FF2B5EF4-FFF2-40B4-BE49-F238E27FC236}">
                <a16:creationId xmlns:a16="http://schemas.microsoft.com/office/drawing/2014/main" id="{FADC573B-8BE0-A763-EAD2-AEB1954902BE}"/>
              </a:ext>
            </a:extLst>
          </p:cNvPr>
          <p:cNvSpPr>
            <a:spLocks noGrp="1"/>
          </p:cNvSpPr>
          <p:nvPr>
            <p:ph type="ftr" sz="quarter" idx="11"/>
          </p:nvPr>
        </p:nvSpPr>
        <p:spPr/>
        <p:txBody>
          <a:bodyPr/>
          <a:lstStyle/>
          <a:p>
            <a:r>
              <a:rPr lang="en-US"/>
              <a:t>"Go Big or Go Home: How to supercharge your green team" Walking Together 3-11-2023</a:t>
            </a:r>
          </a:p>
        </p:txBody>
      </p:sp>
      <p:sp>
        <p:nvSpPr>
          <p:cNvPr id="6" name="TextBox 5">
            <a:extLst>
              <a:ext uri="{FF2B5EF4-FFF2-40B4-BE49-F238E27FC236}">
                <a16:creationId xmlns:a16="http://schemas.microsoft.com/office/drawing/2014/main" id="{989624D7-DF96-1A37-41A8-14DE1F05B198}"/>
              </a:ext>
            </a:extLst>
          </p:cNvPr>
          <p:cNvSpPr txBox="1"/>
          <p:nvPr/>
        </p:nvSpPr>
        <p:spPr>
          <a:xfrm>
            <a:off x="774827" y="2160589"/>
            <a:ext cx="6102626" cy="2031325"/>
          </a:xfrm>
          <a:prstGeom prst="rect">
            <a:avLst/>
          </a:prstGeom>
          <a:noFill/>
        </p:spPr>
        <p:txBody>
          <a:bodyPr wrap="square">
            <a:spAutoFit/>
          </a:bodyPr>
          <a:lstStyle/>
          <a:p>
            <a:pPr marL="0" indent="0">
              <a:buNone/>
            </a:pPr>
            <a:r>
              <a:rPr lang="en-US" dirty="0"/>
              <a:t>		</a:t>
            </a:r>
          </a:p>
          <a:p>
            <a:pPr lvl="1"/>
            <a:r>
              <a:rPr lang="en-US" dirty="0">
                <a:hlinkClick r:id="rId2">
                  <a:extLst>
                    <a:ext uri="{A12FA001-AC4F-418D-AE19-62706E023703}">
                      <ahyp:hlinkClr xmlns:ahyp="http://schemas.microsoft.com/office/drawing/2018/hyperlinkcolor" val="tx"/>
                    </a:ext>
                  </a:extLst>
                </a:hlinkClick>
              </a:rPr>
              <a:t>https://www.smithsonianmag.com/science-nature/top-ten-kids-movies-	with-a-green-theme-19409104/</a:t>
            </a:r>
            <a:endParaRPr lang="en-US" dirty="0"/>
          </a:p>
          <a:p>
            <a:pPr lvl="1"/>
            <a:endParaRPr lang="en-US" dirty="0">
              <a:solidFill>
                <a:schemeClr val="tx2"/>
              </a:solidFill>
            </a:endParaRPr>
          </a:p>
          <a:p>
            <a:pPr lvl="1"/>
            <a:r>
              <a:rPr lang="en-US" dirty="0">
                <a:solidFill>
                  <a:schemeClr val="tx2"/>
                </a:solidFill>
                <a:hlinkClick r:id="rId3">
                  <a:extLst>
                    <a:ext uri="{A12FA001-AC4F-418D-AE19-62706E023703}">
                      <ahyp:hlinkClr xmlns:ahyp="http://schemas.microsoft.com/office/drawing/2018/hyperlinkcolor" val="tx"/>
                    </a:ext>
                  </a:extLst>
                </a:hlinkClick>
              </a:rPr>
              <a:t>https://www.commonsensemedia.org/lists/movies-that-teach-kids-about-climate-change</a:t>
            </a:r>
            <a:r>
              <a:rPr lang="en-US" dirty="0">
                <a:solidFill>
                  <a:schemeClr val="tx2"/>
                </a:solidFill>
              </a:rPr>
              <a:t> </a:t>
            </a:r>
          </a:p>
        </p:txBody>
      </p:sp>
    </p:spTree>
    <p:extLst>
      <p:ext uri="{BB962C8B-B14F-4D97-AF65-F5344CB8AC3E}">
        <p14:creationId xmlns:p14="http://schemas.microsoft.com/office/powerpoint/2010/main" val="4769883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30EDB-9BA3-B799-9250-D811B332EC46}"/>
              </a:ext>
            </a:extLst>
          </p:cNvPr>
          <p:cNvSpPr>
            <a:spLocks noGrp="1"/>
          </p:cNvSpPr>
          <p:nvPr>
            <p:ph type="title"/>
          </p:nvPr>
        </p:nvSpPr>
        <p:spPr>
          <a:xfrm>
            <a:off x="677334" y="609600"/>
            <a:ext cx="8596668" cy="686463"/>
          </a:xfrm>
        </p:spPr>
        <p:txBody>
          <a:bodyPr/>
          <a:lstStyle/>
          <a:p>
            <a:pPr algn="ctr"/>
            <a:r>
              <a:rPr lang="en-US" dirty="0"/>
              <a:t>Green Products</a:t>
            </a:r>
          </a:p>
        </p:txBody>
      </p:sp>
      <p:sp>
        <p:nvSpPr>
          <p:cNvPr id="3" name="Content Placeholder 2">
            <a:extLst>
              <a:ext uri="{FF2B5EF4-FFF2-40B4-BE49-F238E27FC236}">
                <a16:creationId xmlns:a16="http://schemas.microsoft.com/office/drawing/2014/main" id="{AAA9D77A-527F-FF19-D9D9-54931861BBB9}"/>
              </a:ext>
            </a:extLst>
          </p:cNvPr>
          <p:cNvSpPr>
            <a:spLocks noGrp="1"/>
          </p:cNvSpPr>
          <p:nvPr>
            <p:ph idx="1"/>
          </p:nvPr>
        </p:nvSpPr>
        <p:spPr>
          <a:xfrm>
            <a:off x="677334" y="1431235"/>
            <a:ext cx="8596668" cy="4610127"/>
          </a:xfrm>
        </p:spPr>
        <p:txBody>
          <a:bodyPr/>
          <a:lstStyle/>
          <a:p>
            <a:r>
              <a:rPr lang="en-US" b="1" dirty="0"/>
              <a:t>Grove Collaborative-</a:t>
            </a:r>
            <a:r>
              <a:rPr lang="en-US" dirty="0">
                <a:solidFill>
                  <a:srgbClr val="1A0DAB"/>
                </a:solidFill>
                <a:latin typeface="Roboto" panose="02000000000000000000" pitchFamily="2" charset="0"/>
              </a:rPr>
              <a:t> </a:t>
            </a:r>
            <a:r>
              <a:rPr lang="en-US" sz="1800" dirty="0">
                <a:solidFill>
                  <a:srgbClr val="202124"/>
                </a:solidFill>
                <a:effectLst/>
                <a:latin typeface="Arial" panose="020B0604020202020204" pitchFamily="34" charset="0"/>
                <a:ea typeface="Calibri" panose="020F0502020204030204" pitchFamily="34" charset="0"/>
                <a:cs typeface="Times New Roman" panose="02020603050405020304" pitchFamily="18" charset="0"/>
              </a:rPr>
              <a:t>Grove Collaborative, a creator and curator of 150+ healthy, effective, ethically produced, and cruelty-free personal care and household cleaning brands sold primarily online, has just three short years to meet its goal of </a:t>
            </a:r>
            <a:r>
              <a:rPr lang="en-US" sz="1800" b="1" dirty="0">
                <a:solidFill>
                  <a:srgbClr val="202124"/>
                </a:solidFill>
                <a:effectLst/>
                <a:latin typeface="Arial" panose="020B0604020202020204" pitchFamily="34" charset="0"/>
                <a:ea typeface="Calibri" panose="020F0502020204030204" pitchFamily="34" charset="0"/>
                <a:cs typeface="Times New Roman" panose="02020603050405020304" pitchFamily="18" charset="0"/>
              </a:rPr>
              <a:t>being plastic-free by 2025</a:t>
            </a:r>
            <a:r>
              <a:rPr lang="en-US" sz="1800" dirty="0">
                <a:solidFill>
                  <a:srgbClr val="202124"/>
                </a:solidFill>
                <a:effectLst/>
                <a:latin typeface="Arial" panose="020B0604020202020204" pitchFamily="34" charset="0"/>
                <a:ea typeface="Calibri" panose="020F0502020204030204" pitchFamily="34" charset="0"/>
                <a:cs typeface="Times New Roman" panose="02020603050405020304" pitchFamily="18" charset="0"/>
              </a:rPr>
              <a:t>.</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b="0" i="0" u="none" strike="noStrike" dirty="0">
                <a:solidFill>
                  <a:srgbClr val="202124"/>
                </a:solidFill>
                <a:effectLst/>
                <a:latin typeface="Roboto" panose="02000000000000000000" pitchFamily="2" charset="0"/>
                <a:hlinkClick r:id="rId2"/>
              </a:rPr>
              <a:t>https://www.grove.co</a:t>
            </a:r>
            <a:endParaRPr lang="en-US" b="0" i="0" u="none" strike="noStrike" dirty="0">
              <a:solidFill>
                <a:srgbClr val="1A0DAB"/>
              </a:solidFill>
              <a:effectLst/>
              <a:latin typeface="Roboto" panose="02000000000000000000" pitchFamily="2" charset="0"/>
              <a:hlinkClick r:id="rId2"/>
            </a:endParaRPr>
          </a:p>
          <a:p>
            <a:r>
              <a:rPr lang="en-US" b="1" dirty="0"/>
              <a:t>Misfits Market (</a:t>
            </a:r>
            <a:r>
              <a:rPr lang="en-US" b="1" dirty="0">
                <a:latin typeface="Arial" panose="020B0604020202020204" pitchFamily="34" charset="0"/>
              </a:rPr>
              <a:t>It has</a:t>
            </a:r>
            <a:r>
              <a:rPr lang="en-US" sz="1800" dirty="0">
                <a:effectLst/>
                <a:latin typeface="Arial" panose="020B0604020202020204" pitchFamily="34" charset="0"/>
                <a:ea typeface="Times New Roman" panose="02020603050405020304" pitchFamily="18" charset="0"/>
              </a:rPr>
              <a:t> a two-pronged mission to provide affordable access to healthy food and to fight the food waste crisis.</a:t>
            </a:r>
            <a:r>
              <a:rPr lang="en-US" b="1" dirty="0"/>
              <a:t>- </a:t>
            </a:r>
            <a:r>
              <a:rPr lang="en-US" b="1" dirty="0">
                <a:hlinkClick r:id="rId3"/>
              </a:rPr>
              <a:t>https://www.misfitsmarket.com/</a:t>
            </a:r>
            <a:r>
              <a:rPr lang="en-US" b="1" dirty="0"/>
              <a:t> </a:t>
            </a:r>
          </a:p>
          <a:p>
            <a:r>
              <a:rPr lang="en-US" b="1" i="0" dirty="0">
                <a:effectLst/>
                <a:latin typeface="Work Sans" panose="020B0604020202020204" pitchFamily="2" charset="0"/>
              </a:rPr>
              <a:t>Good Start Packaging</a:t>
            </a:r>
            <a:r>
              <a:rPr lang="en-US" b="0" i="0" dirty="0">
                <a:effectLst/>
                <a:latin typeface="Work Sans" panose="020B0604020202020204" pitchFamily="2" charset="0"/>
              </a:rPr>
              <a:t>: All products on this page were </a:t>
            </a:r>
            <a:r>
              <a:rPr lang="en-US" b="1" i="0" dirty="0">
                <a:effectLst/>
                <a:latin typeface="Work Sans" panose="020B0604020202020204" pitchFamily="2" charset="0"/>
              </a:rPr>
              <a:t>MADE IN the USA!</a:t>
            </a:r>
            <a:r>
              <a:rPr lang="en-US" b="0" i="0" dirty="0">
                <a:effectLst/>
                <a:latin typeface="Work Sans" panose="020B0604020202020204" pitchFamily="2" charset="0"/>
              </a:rPr>
              <a:t> Lots of great American-made compostable food packaging &amp; bag options with more and more coming in regularly. Wholesale Pricing &amp; Fast Shipping! </a:t>
            </a:r>
            <a:r>
              <a:rPr lang="en-US" b="0" i="0" dirty="0">
                <a:effectLst/>
                <a:latin typeface="Work Sans" panose="020B0604020202020204" pitchFamily="2" charset="0"/>
                <a:hlinkClick r:id="rId4"/>
              </a:rPr>
              <a:t>https://www.goodstartpackaging.com/</a:t>
            </a:r>
            <a:r>
              <a:rPr lang="en-US" b="0" i="0" dirty="0">
                <a:effectLst/>
                <a:latin typeface="Work Sans" panose="020B0604020202020204" pitchFamily="2" charset="0"/>
              </a:rPr>
              <a:t> </a:t>
            </a:r>
          </a:p>
        </p:txBody>
      </p:sp>
      <p:sp>
        <p:nvSpPr>
          <p:cNvPr id="4" name="Footer Placeholder 3">
            <a:extLst>
              <a:ext uri="{FF2B5EF4-FFF2-40B4-BE49-F238E27FC236}">
                <a16:creationId xmlns:a16="http://schemas.microsoft.com/office/drawing/2014/main" id="{5A2A63FE-5566-E178-F2DA-CF59D76AF75C}"/>
              </a:ext>
            </a:extLst>
          </p:cNvPr>
          <p:cNvSpPr>
            <a:spLocks noGrp="1"/>
          </p:cNvSpPr>
          <p:nvPr>
            <p:ph type="ftr" sz="quarter" idx="11"/>
          </p:nvPr>
        </p:nvSpPr>
        <p:spPr/>
        <p:txBody>
          <a:bodyPr/>
          <a:lstStyle/>
          <a:p>
            <a:r>
              <a:rPr lang="en-US"/>
              <a:t>"Go Big or Go Home: How to supercharge your green team" Walking Together 3-11-2023</a:t>
            </a:r>
          </a:p>
        </p:txBody>
      </p:sp>
    </p:spTree>
    <p:extLst>
      <p:ext uri="{BB962C8B-B14F-4D97-AF65-F5344CB8AC3E}">
        <p14:creationId xmlns:p14="http://schemas.microsoft.com/office/powerpoint/2010/main" val="4941791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A37F5-994E-8500-94ED-FD7890B93BED}"/>
              </a:ext>
            </a:extLst>
          </p:cNvPr>
          <p:cNvSpPr>
            <a:spLocks noGrp="1"/>
          </p:cNvSpPr>
          <p:nvPr>
            <p:ph type="title"/>
          </p:nvPr>
        </p:nvSpPr>
        <p:spPr>
          <a:xfrm>
            <a:off x="677334" y="609600"/>
            <a:ext cx="8293946" cy="955040"/>
          </a:xfrm>
        </p:spPr>
        <p:txBody>
          <a:bodyPr>
            <a:normAutofit fontScale="90000"/>
          </a:bodyPr>
          <a:lstStyle/>
          <a:p>
            <a:pPr algn="ctr"/>
            <a:r>
              <a:rPr lang="en-US" dirty="0"/>
              <a:t>Mission Statement- Trinity</a:t>
            </a:r>
            <a:br>
              <a:rPr lang="en-US" dirty="0"/>
            </a:br>
            <a:r>
              <a:rPr lang="en-US" dirty="0"/>
              <a:t> Lutheran Church</a:t>
            </a:r>
            <a:br>
              <a:rPr lang="en-US" dirty="0"/>
            </a:br>
            <a:r>
              <a:rPr lang="en-US" sz="3100" b="0" i="0" dirty="0">
                <a:solidFill>
                  <a:srgbClr val="222222"/>
                </a:solidFill>
                <a:effectLst/>
                <a:latin typeface="Arial" panose="020B0604020202020204" pitchFamily="34" charset="0"/>
              </a:rPr>
              <a:t>To serve in Christ’s love and to promote</a:t>
            </a:r>
            <a:br>
              <a:rPr lang="en-US" sz="3100" b="0" i="0" dirty="0">
                <a:solidFill>
                  <a:srgbClr val="222222"/>
                </a:solidFill>
                <a:effectLst/>
                <a:latin typeface="Arial" panose="020B0604020202020204" pitchFamily="34" charset="0"/>
              </a:rPr>
            </a:br>
            <a:r>
              <a:rPr lang="en-US" sz="3100" b="0" i="0" dirty="0">
                <a:solidFill>
                  <a:srgbClr val="222222"/>
                </a:solidFill>
                <a:effectLst/>
                <a:latin typeface="Arial" panose="020B0604020202020204" pitchFamily="34" charset="0"/>
              </a:rPr>
              <a:t> justice for creation.</a:t>
            </a:r>
            <a:endParaRPr lang="en-US" sz="3100" dirty="0"/>
          </a:p>
        </p:txBody>
      </p:sp>
      <p:sp>
        <p:nvSpPr>
          <p:cNvPr id="3" name="Content Placeholder 2">
            <a:extLst>
              <a:ext uri="{FF2B5EF4-FFF2-40B4-BE49-F238E27FC236}">
                <a16:creationId xmlns:a16="http://schemas.microsoft.com/office/drawing/2014/main" id="{322BED59-61FF-7BB7-D708-9654FC6286AD}"/>
              </a:ext>
            </a:extLst>
          </p:cNvPr>
          <p:cNvSpPr>
            <a:spLocks noGrp="1"/>
          </p:cNvSpPr>
          <p:nvPr>
            <p:ph idx="1"/>
          </p:nvPr>
        </p:nvSpPr>
        <p:spPr>
          <a:xfrm>
            <a:off x="575734" y="2587309"/>
            <a:ext cx="8596668" cy="3880773"/>
          </a:xfrm>
        </p:spPr>
        <p:txBody>
          <a:bodyPr>
            <a:normAutofit fontScale="47500" lnSpcReduction="20000"/>
          </a:bodyPr>
          <a:lstStyle/>
          <a:p>
            <a:pPr algn="l"/>
            <a:r>
              <a:rPr lang="en-US" sz="4200" b="0" i="0" dirty="0">
                <a:solidFill>
                  <a:srgbClr val="222222"/>
                </a:solidFill>
                <a:effectLst/>
                <a:latin typeface="Arial" panose="020B0604020202020204" pitchFamily="34" charset="0"/>
              </a:rPr>
              <a:t>Encourage through worship, music, forums, and educational resources an awareness of the urgent  need to care for God’s Creation</a:t>
            </a:r>
          </a:p>
          <a:p>
            <a:pPr algn="l"/>
            <a:r>
              <a:rPr lang="en-US" sz="4200" b="0" i="0" dirty="0">
                <a:solidFill>
                  <a:srgbClr val="222222"/>
                </a:solidFill>
                <a:effectLst/>
                <a:latin typeface="Arial" panose="020B0604020202020204" pitchFamily="34" charset="0"/>
              </a:rPr>
              <a:t>Support and encourage church life activities that work toward earth stewardship</a:t>
            </a:r>
            <a:br>
              <a:rPr lang="en-US" sz="4200" b="0" i="0" dirty="0">
                <a:solidFill>
                  <a:srgbClr val="222222"/>
                </a:solidFill>
                <a:effectLst/>
                <a:latin typeface="Arial" panose="020B0604020202020204" pitchFamily="34" charset="0"/>
              </a:rPr>
            </a:br>
            <a:endParaRPr lang="en-US" sz="4200" b="0" i="0" dirty="0">
              <a:solidFill>
                <a:srgbClr val="222222"/>
              </a:solidFill>
              <a:effectLst/>
              <a:latin typeface="Arial" panose="020B0604020202020204" pitchFamily="34" charset="0"/>
            </a:endParaRPr>
          </a:p>
          <a:p>
            <a:r>
              <a:rPr lang="en-US" sz="4200" b="0" i="0" dirty="0">
                <a:solidFill>
                  <a:srgbClr val="222222"/>
                </a:solidFill>
                <a:effectLst/>
                <a:latin typeface="Arial" panose="020B0604020202020204" pitchFamily="34" charset="0"/>
              </a:rPr>
              <a:t>Encourage and support environmental activities that protect the earth and connect faith with sustainable living through energy efficiency, conservation, decreased consumption and waste, and use of clean and renewable energy.</a:t>
            </a:r>
          </a:p>
          <a:p>
            <a:r>
              <a:rPr lang="en-US" sz="4200" b="0" i="0" dirty="0">
                <a:solidFill>
                  <a:srgbClr val="222222"/>
                </a:solidFill>
                <a:effectLst/>
                <a:latin typeface="Arial" panose="020B0604020202020204" pitchFamily="34" charset="0"/>
              </a:rPr>
              <a:t>Work with the interfaith community to share ideas and work together to support environmental actions that advocate sustainability.  The interfaith community could join sustainability actions at the city, state, and local levels. </a:t>
            </a:r>
          </a:p>
          <a:p>
            <a:pPr algn="ctr"/>
            <a:endParaRPr lang="en-US" sz="4000" b="0" i="0" dirty="0">
              <a:solidFill>
                <a:srgbClr val="222222"/>
              </a:solidFill>
              <a:effectLst/>
              <a:latin typeface="Arial" panose="020B0604020202020204" pitchFamily="34" charset="0"/>
            </a:endParaRPr>
          </a:p>
          <a:p>
            <a:endParaRPr lang="en-US" dirty="0"/>
          </a:p>
        </p:txBody>
      </p:sp>
      <p:sp>
        <p:nvSpPr>
          <p:cNvPr id="4" name="Footer Placeholder 3">
            <a:extLst>
              <a:ext uri="{FF2B5EF4-FFF2-40B4-BE49-F238E27FC236}">
                <a16:creationId xmlns:a16="http://schemas.microsoft.com/office/drawing/2014/main" id="{102A1D86-AEE8-913D-BC4B-61B1ECF30D89}"/>
              </a:ext>
            </a:extLst>
          </p:cNvPr>
          <p:cNvSpPr>
            <a:spLocks noGrp="1"/>
          </p:cNvSpPr>
          <p:nvPr>
            <p:ph type="ftr" sz="quarter" idx="11"/>
          </p:nvPr>
        </p:nvSpPr>
        <p:spPr/>
        <p:txBody>
          <a:bodyPr/>
          <a:lstStyle/>
          <a:p>
            <a:r>
              <a:rPr lang="en-US"/>
              <a:t>"Go Big or Go Home: How to supercharge your green team" Walking Together 3-11-2023</a:t>
            </a:r>
          </a:p>
        </p:txBody>
      </p:sp>
    </p:spTree>
    <p:extLst>
      <p:ext uri="{BB962C8B-B14F-4D97-AF65-F5344CB8AC3E}">
        <p14:creationId xmlns:p14="http://schemas.microsoft.com/office/powerpoint/2010/main" val="23349018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A5072-6679-1666-62D2-C25304F12B56}"/>
              </a:ext>
            </a:extLst>
          </p:cNvPr>
          <p:cNvSpPr>
            <a:spLocks noGrp="1"/>
          </p:cNvSpPr>
          <p:nvPr>
            <p:ph type="title"/>
          </p:nvPr>
        </p:nvSpPr>
        <p:spPr/>
        <p:txBody>
          <a:bodyPr/>
          <a:lstStyle/>
          <a:p>
            <a:r>
              <a:rPr lang="en-US" dirty="0"/>
              <a:t>Mission Statement- Spirit Lutheran</a:t>
            </a:r>
          </a:p>
        </p:txBody>
      </p:sp>
      <p:sp>
        <p:nvSpPr>
          <p:cNvPr id="3" name="Content Placeholder 2">
            <a:extLst>
              <a:ext uri="{FF2B5EF4-FFF2-40B4-BE49-F238E27FC236}">
                <a16:creationId xmlns:a16="http://schemas.microsoft.com/office/drawing/2014/main" id="{DCD480E7-24BE-480F-53A2-8D29CEB1C290}"/>
              </a:ext>
            </a:extLst>
          </p:cNvPr>
          <p:cNvSpPr>
            <a:spLocks noGrp="1"/>
          </p:cNvSpPr>
          <p:nvPr>
            <p:ph idx="1"/>
          </p:nvPr>
        </p:nvSpPr>
        <p:spPr/>
        <p:txBody>
          <a:bodyPr>
            <a:normAutofit fontScale="92500" lnSpcReduction="10000"/>
          </a:bodyPr>
          <a:lstStyle/>
          <a:p>
            <a:r>
              <a:rPr lang="en-US" sz="2800" dirty="0">
                <a:effectLst/>
                <a:latin typeface="Arial" panose="020B0604020202020204" pitchFamily="34" charset="0"/>
                <a:ea typeface="Calibri" panose="020F0502020204030204" pitchFamily="34" charset="0"/>
                <a:cs typeface="Arial" panose="020B0604020202020204" pitchFamily="34" charset="0"/>
              </a:rPr>
              <a:t>The Spirit green team can help our congregation identify the ways in which our own human activity is negatively affecting the earth. Once we see what we are doing, we can learn new ways. We can, then, each share that information with others and promote the care of our world through our words and actions. Learning to live in ways that support the earth allows humans and all aspects of nature to live in harmony. The earth is God’s beautiful creation. It is up to us to take care of it.  </a:t>
            </a:r>
          </a:p>
          <a:p>
            <a:endParaRPr lang="en-US" dirty="0"/>
          </a:p>
        </p:txBody>
      </p:sp>
      <p:sp>
        <p:nvSpPr>
          <p:cNvPr id="4" name="Footer Placeholder 3">
            <a:extLst>
              <a:ext uri="{FF2B5EF4-FFF2-40B4-BE49-F238E27FC236}">
                <a16:creationId xmlns:a16="http://schemas.microsoft.com/office/drawing/2014/main" id="{06505F64-9A4C-C1E7-F420-44835709AE3B}"/>
              </a:ext>
            </a:extLst>
          </p:cNvPr>
          <p:cNvSpPr>
            <a:spLocks noGrp="1"/>
          </p:cNvSpPr>
          <p:nvPr>
            <p:ph type="ftr" sz="quarter" idx="11"/>
          </p:nvPr>
        </p:nvSpPr>
        <p:spPr/>
        <p:txBody>
          <a:bodyPr/>
          <a:lstStyle/>
          <a:p>
            <a:r>
              <a:rPr lang="en-US"/>
              <a:t>"Go Big or Go Home: How to supercharge your green team" Walking Together 3-11-2023</a:t>
            </a:r>
          </a:p>
        </p:txBody>
      </p:sp>
    </p:spTree>
    <p:extLst>
      <p:ext uri="{BB962C8B-B14F-4D97-AF65-F5344CB8AC3E}">
        <p14:creationId xmlns:p14="http://schemas.microsoft.com/office/powerpoint/2010/main" val="29657125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2ACC1F-F841-20BB-8F62-6ABD2BB09F53}"/>
              </a:ext>
            </a:extLst>
          </p:cNvPr>
          <p:cNvSpPr>
            <a:spLocks noGrp="1"/>
          </p:cNvSpPr>
          <p:nvPr>
            <p:ph idx="1"/>
          </p:nvPr>
        </p:nvSpPr>
        <p:spPr>
          <a:xfrm>
            <a:off x="462649" y="554425"/>
            <a:ext cx="8596668" cy="5949742"/>
          </a:xfrm>
        </p:spPr>
        <p:txBody>
          <a:bodyPr>
            <a:normAutofit fontScale="62500" lnSpcReduction="20000"/>
          </a:bodyPr>
          <a:lstStyle/>
          <a:p>
            <a:pPr marL="0" indent="0">
              <a:spcBef>
                <a:spcPts val="0"/>
              </a:spcBef>
              <a:buNone/>
            </a:pPr>
            <a:r>
              <a:rPr lang="en-US" sz="2600" b="1" dirty="0">
                <a:effectLst/>
                <a:latin typeface="Arial" panose="020B0604020202020204" pitchFamily="34" charset="0"/>
                <a:ea typeface="Calibri" panose="020F0502020204030204" pitchFamily="34" charset="0"/>
                <a:cs typeface="Arial" panose="020B0604020202020204" pitchFamily="34" charset="0"/>
              </a:rPr>
              <a:t>PRESBYTERIANS FOR EARTH CARE (PEC)</a:t>
            </a:r>
            <a:endParaRPr lang="en-US" sz="2600" dirty="0">
              <a:effectLst/>
              <a:latin typeface="Arial" panose="020B0604020202020204" pitchFamily="34" charset="0"/>
              <a:ea typeface="Calibri" panose="020F0502020204030204" pitchFamily="34" charset="0"/>
              <a:cs typeface="Arial" panose="020B0604020202020204" pitchFamily="34" charset="0"/>
            </a:endParaRPr>
          </a:p>
          <a:p>
            <a:pPr marL="0" indent="0">
              <a:spcBef>
                <a:spcPts val="0"/>
              </a:spcBef>
              <a:buNone/>
            </a:pPr>
            <a:r>
              <a:rPr lang="en-US" sz="2600" dirty="0">
                <a:effectLst/>
                <a:latin typeface="Arial" panose="020B0604020202020204" pitchFamily="34" charset="0"/>
                <a:ea typeface="Calibri" panose="020F0502020204030204" pitchFamily="34" charset="0"/>
                <a:cs typeface="Arial" panose="020B0604020202020204" pitchFamily="34" charset="0"/>
              </a:rPr>
              <a:t>is an eco-justice network that cares for God’s creation by connecting, equipping an inspiring Presbyterians to make creation care a central concern of the church.</a:t>
            </a:r>
          </a:p>
          <a:p>
            <a:pPr marL="0" marR="0" indent="0">
              <a:spcBef>
                <a:spcPts val="0"/>
              </a:spcBef>
              <a:spcAft>
                <a:spcPts val="0"/>
              </a:spcAft>
              <a:buNone/>
            </a:pPr>
            <a:r>
              <a:rPr lang="en-US" sz="2600" dirty="0">
                <a:effectLst/>
                <a:latin typeface="Arial" panose="020B0604020202020204" pitchFamily="34" charset="0"/>
                <a:ea typeface="Calibri" panose="020F0502020204030204" pitchFamily="34" charset="0"/>
                <a:cs typeface="Arial" panose="020B0604020202020204" pitchFamily="34" charset="0"/>
              </a:rPr>
              <a:t> </a:t>
            </a:r>
          </a:p>
          <a:p>
            <a:pPr marL="0" marR="0" indent="0">
              <a:spcBef>
                <a:spcPts val="0"/>
              </a:spcBef>
              <a:spcAft>
                <a:spcPts val="0"/>
              </a:spcAft>
              <a:buNone/>
            </a:pPr>
            <a:r>
              <a:rPr lang="en-US" sz="26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2"/>
              </a:rPr>
              <a:t>WWW.presbyearthcare.org</a:t>
            </a:r>
            <a:endParaRPr lang="en-US" sz="2600" dirty="0">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2600" dirty="0">
                <a:effectLst/>
                <a:latin typeface="Arial" panose="020B0604020202020204" pitchFamily="34" charset="0"/>
                <a:ea typeface="Calibri" panose="020F0502020204030204" pitchFamily="34" charset="0"/>
                <a:cs typeface="Arial" panose="020B0604020202020204" pitchFamily="34" charset="0"/>
              </a:rPr>
              <a:t> </a:t>
            </a:r>
          </a:p>
          <a:p>
            <a:pPr marL="0" marR="0" indent="0">
              <a:spcBef>
                <a:spcPts val="0"/>
              </a:spcBef>
              <a:spcAft>
                <a:spcPts val="0"/>
              </a:spcAft>
              <a:buNone/>
            </a:pPr>
            <a:r>
              <a:rPr lang="en-US" sz="2600" b="1" dirty="0">
                <a:effectLst/>
                <a:latin typeface="Arial" panose="020B0604020202020204" pitchFamily="34" charset="0"/>
                <a:ea typeface="Calibri" panose="020F0502020204030204" pitchFamily="34" charset="0"/>
                <a:cs typeface="Arial" panose="020B0604020202020204" pitchFamily="34" charset="0"/>
              </a:rPr>
              <a:t>Our Earth Care Pledge</a:t>
            </a:r>
            <a:endParaRPr lang="en-US" sz="2600" dirty="0">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2600" dirty="0">
                <a:effectLst/>
                <a:latin typeface="Arial" panose="020B0604020202020204" pitchFamily="34" charset="0"/>
                <a:ea typeface="Calibri" panose="020F0502020204030204" pitchFamily="34" charset="0"/>
                <a:cs typeface="Arial" panose="020B0604020202020204" pitchFamily="34" charset="0"/>
              </a:rPr>
              <a:t> </a:t>
            </a:r>
          </a:p>
          <a:p>
            <a:pPr marL="0" marR="0" indent="0">
              <a:spcBef>
                <a:spcPts val="0"/>
              </a:spcBef>
              <a:spcAft>
                <a:spcPts val="0"/>
              </a:spcAft>
              <a:buNone/>
            </a:pPr>
            <a:r>
              <a:rPr lang="en-US" sz="2600" dirty="0">
                <a:effectLst/>
                <a:latin typeface="Arial" panose="020B0604020202020204" pitchFamily="34" charset="0"/>
                <a:ea typeface="Calibri" panose="020F0502020204030204" pitchFamily="34" charset="0"/>
                <a:cs typeface="Arial" panose="020B0604020202020204" pitchFamily="34" charset="0"/>
              </a:rPr>
              <a:t>1. Our </a:t>
            </a:r>
            <a:r>
              <a:rPr lang="en-US" sz="2600" b="1" dirty="0">
                <a:effectLst/>
                <a:latin typeface="Arial" panose="020B0604020202020204" pitchFamily="34" charset="0"/>
                <a:ea typeface="Calibri" panose="020F0502020204030204" pitchFamily="34" charset="0"/>
                <a:cs typeface="Arial" panose="020B0604020202020204" pitchFamily="34" charset="0"/>
              </a:rPr>
              <a:t>worship</a:t>
            </a:r>
            <a:r>
              <a:rPr lang="en-US" sz="2600" dirty="0">
                <a:effectLst/>
                <a:latin typeface="Arial" panose="020B0604020202020204" pitchFamily="34" charset="0"/>
                <a:ea typeface="Calibri" panose="020F0502020204030204" pitchFamily="34" charset="0"/>
                <a:cs typeface="Arial" panose="020B0604020202020204" pitchFamily="34" charset="0"/>
              </a:rPr>
              <a:t> and discipleship will celebrate God’s grace and glory in creation and declare that God calls us to cherish, protect and restore this earth.</a:t>
            </a:r>
          </a:p>
          <a:p>
            <a:pPr marL="0" marR="0" indent="0">
              <a:spcBef>
                <a:spcPts val="0"/>
              </a:spcBef>
              <a:spcAft>
                <a:spcPts val="0"/>
              </a:spcAft>
              <a:buNone/>
            </a:pPr>
            <a:r>
              <a:rPr lang="en-US" sz="2600" dirty="0">
                <a:effectLst/>
                <a:latin typeface="Arial" panose="020B0604020202020204" pitchFamily="34" charset="0"/>
                <a:ea typeface="Calibri" panose="020F0502020204030204" pitchFamily="34" charset="0"/>
                <a:cs typeface="Arial" panose="020B0604020202020204" pitchFamily="34" charset="0"/>
              </a:rPr>
              <a:t> </a:t>
            </a:r>
          </a:p>
          <a:p>
            <a:pPr marL="0" marR="0" indent="0">
              <a:spcBef>
                <a:spcPts val="0"/>
              </a:spcBef>
              <a:spcAft>
                <a:spcPts val="0"/>
              </a:spcAft>
              <a:buNone/>
            </a:pPr>
            <a:r>
              <a:rPr lang="en-US" sz="2600" dirty="0">
                <a:effectLst/>
                <a:latin typeface="Arial" panose="020B0604020202020204" pitchFamily="34" charset="0"/>
                <a:ea typeface="Calibri" panose="020F0502020204030204" pitchFamily="34" charset="0"/>
                <a:cs typeface="Arial" panose="020B0604020202020204" pitchFamily="34" charset="0"/>
              </a:rPr>
              <a:t> 2. In </a:t>
            </a:r>
            <a:r>
              <a:rPr lang="en-US" sz="2600" b="1" dirty="0">
                <a:effectLst/>
                <a:latin typeface="Arial" panose="020B0604020202020204" pitchFamily="34" charset="0"/>
                <a:ea typeface="Calibri" panose="020F0502020204030204" pitchFamily="34" charset="0"/>
                <a:cs typeface="Arial" panose="020B0604020202020204" pitchFamily="34" charset="0"/>
              </a:rPr>
              <a:t>education</a:t>
            </a:r>
            <a:r>
              <a:rPr lang="en-US" sz="2600" dirty="0">
                <a:effectLst/>
                <a:latin typeface="Arial" panose="020B0604020202020204" pitchFamily="34" charset="0"/>
                <a:ea typeface="Calibri" panose="020F0502020204030204" pitchFamily="34" charset="0"/>
                <a:cs typeface="Arial" panose="020B0604020202020204" pitchFamily="34" charset="0"/>
              </a:rPr>
              <a:t>, we will seek learning and teaching opportunities to know and understand the threats to God’s creation and the damage already inflicted. We will encourage and support each other in finding ways of keeping and healing the creation in response to God’s call to earth-keeping, justice and community.</a:t>
            </a:r>
          </a:p>
          <a:p>
            <a:pPr marL="0" marR="0" indent="0">
              <a:spcBef>
                <a:spcPts val="0"/>
              </a:spcBef>
              <a:spcAft>
                <a:spcPts val="0"/>
              </a:spcAft>
              <a:buNone/>
            </a:pPr>
            <a:r>
              <a:rPr lang="en-US" sz="2600" dirty="0">
                <a:effectLst/>
                <a:latin typeface="Arial" panose="020B0604020202020204" pitchFamily="34" charset="0"/>
                <a:ea typeface="Calibri" panose="020F0502020204030204" pitchFamily="34" charset="0"/>
                <a:cs typeface="Arial" panose="020B0604020202020204" pitchFamily="34" charset="0"/>
              </a:rPr>
              <a:t> </a:t>
            </a:r>
          </a:p>
          <a:p>
            <a:pPr marL="0" marR="0" indent="0">
              <a:spcBef>
                <a:spcPts val="0"/>
              </a:spcBef>
              <a:spcAft>
                <a:spcPts val="0"/>
              </a:spcAft>
              <a:buNone/>
            </a:pPr>
            <a:r>
              <a:rPr lang="en-US" sz="2600" dirty="0">
                <a:effectLst/>
                <a:latin typeface="Arial" panose="020B0604020202020204" pitchFamily="34" charset="0"/>
                <a:ea typeface="Calibri" panose="020F0502020204030204" pitchFamily="34" charset="0"/>
                <a:cs typeface="Arial" panose="020B0604020202020204" pitchFamily="34" charset="0"/>
              </a:rPr>
              <a:t>3. Our </a:t>
            </a:r>
            <a:r>
              <a:rPr lang="en-US" sz="2600" b="1" dirty="0">
                <a:effectLst/>
                <a:latin typeface="Arial" panose="020B0604020202020204" pitchFamily="34" charset="0"/>
                <a:ea typeface="Calibri" panose="020F0502020204030204" pitchFamily="34" charset="0"/>
                <a:cs typeface="Arial" panose="020B0604020202020204" pitchFamily="34" charset="0"/>
              </a:rPr>
              <a:t>facilities </a:t>
            </a:r>
            <a:r>
              <a:rPr lang="en-US" sz="2600" dirty="0">
                <a:effectLst/>
                <a:latin typeface="Arial" panose="020B0604020202020204" pitchFamily="34" charset="0"/>
                <a:ea typeface="Calibri" panose="020F0502020204030204" pitchFamily="34" charset="0"/>
                <a:cs typeface="Arial" panose="020B0604020202020204" pitchFamily="34" charset="0"/>
              </a:rPr>
              <a:t>will be managed, maintained and upgraded in a manner that respects and cherishes all creation human and non-human, while meeting equitably the needs of all people. In our buildings and on our grounds we will use energy efficiently, conserve resources, and share what we have in abundance so that God’s holy creation will be sustainable for all life and future generations.</a:t>
            </a:r>
          </a:p>
          <a:p>
            <a:pPr marL="0" marR="0" indent="0">
              <a:spcBef>
                <a:spcPts val="0"/>
              </a:spcBef>
              <a:spcAft>
                <a:spcPts val="0"/>
              </a:spcAft>
              <a:buNone/>
            </a:pPr>
            <a:r>
              <a:rPr lang="en-US" sz="2600" dirty="0">
                <a:effectLst/>
                <a:latin typeface="Arial" panose="020B0604020202020204" pitchFamily="34" charset="0"/>
                <a:ea typeface="Calibri" panose="020F0502020204030204" pitchFamily="34" charset="0"/>
                <a:cs typeface="Arial" panose="020B0604020202020204" pitchFamily="34" charset="0"/>
              </a:rPr>
              <a:t> </a:t>
            </a:r>
          </a:p>
          <a:p>
            <a:pPr marL="0" indent="0">
              <a:spcBef>
                <a:spcPts val="0"/>
              </a:spcBef>
              <a:buNone/>
            </a:pPr>
            <a:r>
              <a:rPr lang="en-US" sz="2600" dirty="0">
                <a:effectLst/>
                <a:latin typeface="Arial" panose="020B0604020202020204" pitchFamily="34" charset="0"/>
                <a:ea typeface="Calibri" panose="020F0502020204030204" pitchFamily="34" charset="0"/>
                <a:cs typeface="Arial" panose="020B0604020202020204" pitchFamily="34" charset="0"/>
              </a:rPr>
              <a:t>4. Our </a:t>
            </a:r>
            <a:r>
              <a:rPr lang="en-US" sz="2600" b="1" dirty="0">
                <a:effectLst/>
                <a:latin typeface="Arial" panose="020B0604020202020204" pitchFamily="34" charset="0"/>
                <a:ea typeface="Calibri" panose="020F0502020204030204" pitchFamily="34" charset="0"/>
                <a:cs typeface="Arial" panose="020B0604020202020204" pitchFamily="34" charset="0"/>
              </a:rPr>
              <a:t>outreach </a:t>
            </a:r>
            <a:r>
              <a:rPr lang="en-US" sz="2600" dirty="0">
                <a:effectLst/>
                <a:latin typeface="Arial" panose="020B0604020202020204" pitchFamily="34" charset="0"/>
                <a:ea typeface="Calibri" panose="020F0502020204030204" pitchFamily="34" charset="0"/>
                <a:cs typeface="Arial" panose="020B0604020202020204" pitchFamily="34" charset="0"/>
              </a:rPr>
              <a:t>will encourage public policy and community involvement that protects and restores the vulnerable and degraded earth as well as oppressed and neglected people. We will be mindful that our personal and collective actions can positively affect our neighborhood, region, nation and world. We will seek to achieve environmental justice through coalitions and ecumenical partnership.</a:t>
            </a:r>
          </a:p>
          <a:p>
            <a:pPr marL="0" marR="0" indent="0">
              <a:spcBef>
                <a:spcPts val="0"/>
              </a:spcBef>
              <a:spcAft>
                <a:spcPts val="0"/>
              </a:spcAft>
              <a:buNone/>
            </a:pPr>
            <a:r>
              <a:rPr lang="en-US" sz="2600" dirty="0">
                <a:effectLst/>
                <a:latin typeface="Arial" panose="020B0604020202020204" pitchFamily="34" charset="0"/>
                <a:ea typeface="Calibri" panose="020F0502020204030204" pitchFamily="34" charset="0"/>
                <a:cs typeface="Arial" panose="020B0604020202020204" pitchFamily="34" charset="0"/>
              </a:rPr>
              <a:t> </a:t>
            </a:r>
          </a:p>
          <a:p>
            <a:endParaRPr lang="en-US" dirty="0"/>
          </a:p>
        </p:txBody>
      </p:sp>
      <p:sp>
        <p:nvSpPr>
          <p:cNvPr id="4" name="Footer Placeholder 3">
            <a:extLst>
              <a:ext uri="{FF2B5EF4-FFF2-40B4-BE49-F238E27FC236}">
                <a16:creationId xmlns:a16="http://schemas.microsoft.com/office/drawing/2014/main" id="{6F35BEB6-3FE4-1EE8-CEF5-D525B63CD896}"/>
              </a:ext>
            </a:extLst>
          </p:cNvPr>
          <p:cNvSpPr>
            <a:spLocks noGrp="1"/>
          </p:cNvSpPr>
          <p:nvPr>
            <p:ph type="ftr" sz="quarter" idx="11"/>
          </p:nvPr>
        </p:nvSpPr>
        <p:spPr/>
        <p:txBody>
          <a:bodyPr/>
          <a:lstStyle/>
          <a:p>
            <a:r>
              <a:rPr lang="en-US"/>
              <a:t>"Go Big or Go Home: How to supercharge your green team" Walking Together 3-11-2023</a:t>
            </a:r>
          </a:p>
        </p:txBody>
      </p:sp>
    </p:spTree>
    <p:extLst>
      <p:ext uri="{BB962C8B-B14F-4D97-AF65-F5344CB8AC3E}">
        <p14:creationId xmlns:p14="http://schemas.microsoft.com/office/powerpoint/2010/main" val="40173638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picture containing icon&#10;&#10;Description automatically generated">
            <a:extLst>
              <a:ext uri="{FF2B5EF4-FFF2-40B4-BE49-F238E27FC236}">
                <a16:creationId xmlns:a16="http://schemas.microsoft.com/office/drawing/2014/main" id="{F4D88DFD-ECA7-3194-FC6C-824EE0B9649D}"/>
              </a:ext>
            </a:extLst>
          </p:cNvPr>
          <p:cNvPicPr>
            <a:picLocks noGrp="1" noChangeAspect="1"/>
          </p:cNvPicPr>
          <p:nvPr>
            <p:ph idx="1"/>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13693267">
            <a:off x="2070299" y="986854"/>
            <a:ext cx="4651205" cy="4651205"/>
          </a:xfrm>
          <a:prstGeom prst="rect">
            <a:avLst/>
          </a:prstGeom>
        </p:spPr>
      </p:pic>
      <p:sp>
        <p:nvSpPr>
          <p:cNvPr id="5" name="Footer Placeholder 4">
            <a:extLst>
              <a:ext uri="{FF2B5EF4-FFF2-40B4-BE49-F238E27FC236}">
                <a16:creationId xmlns:a16="http://schemas.microsoft.com/office/drawing/2014/main" id="{5F1A1B22-6A99-B9E7-CD6B-606F85E1E3D4}"/>
              </a:ext>
            </a:extLst>
          </p:cNvPr>
          <p:cNvSpPr>
            <a:spLocks noGrp="1"/>
          </p:cNvSpPr>
          <p:nvPr>
            <p:ph type="ftr" sz="quarter" idx="11"/>
          </p:nvPr>
        </p:nvSpPr>
        <p:spPr/>
        <p:txBody>
          <a:bodyPr/>
          <a:lstStyle/>
          <a:p>
            <a:r>
              <a:rPr lang="en-US"/>
              <a:t>"Go Big or Go Home: How to supercharge your green team" Walking Together 3-11-2023</a:t>
            </a:r>
          </a:p>
        </p:txBody>
      </p:sp>
    </p:spTree>
    <p:extLst>
      <p:ext uri="{BB962C8B-B14F-4D97-AF65-F5344CB8AC3E}">
        <p14:creationId xmlns:p14="http://schemas.microsoft.com/office/powerpoint/2010/main" val="27460140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erson standing on a beach with a large wave in the background">
            <a:extLst>
              <a:ext uri="{FF2B5EF4-FFF2-40B4-BE49-F238E27FC236}">
                <a16:creationId xmlns:a16="http://schemas.microsoft.com/office/drawing/2014/main" id="{A39B774E-F66D-9DC2-C06C-71948BB4643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56562" y="2034802"/>
            <a:ext cx="6836649" cy="4823198"/>
          </a:xfrm>
        </p:spPr>
      </p:pic>
      <p:sp>
        <p:nvSpPr>
          <p:cNvPr id="2" name="Title 1">
            <a:extLst>
              <a:ext uri="{FF2B5EF4-FFF2-40B4-BE49-F238E27FC236}">
                <a16:creationId xmlns:a16="http://schemas.microsoft.com/office/drawing/2014/main" id="{CC51E861-AE10-6313-3B1A-8CDD01219C88}"/>
              </a:ext>
            </a:extLst>
          </p:cNvPr>
          <p:cNvSpPr>
            <a:spLocks noGrp="1"/>
          </p:cNvSpPr>
          <p:nvPr>
            <p:ph type="title"/>
          </p:nvPr>
        </p:nvSpPr>
        <p:spPr>
          <a:xfrm>
            <a:off x="677334" y="138666"/>
            <a:ext cx="8752416" cy="2080660"/>
          </a:xfrm>
        </p:spPr>
        <p:txBody>
          <a:bodyPr>
            <a:normAutofit fontScale="90000"/>
          </a:bodyPr>
          <a:lstStyle/>
          <a:p>
            <a:pPr algn="ctr"/>
            <a:r>
              <a:rPr lang="en-US" dirty="0">
                <a:solidFill>
                  <a:schemeClr val="tx1"/>
                </a:solidFill>
              </a:rPr>
              <a:t>The task of educating yourselves about the climate change, </a:t>
            </a:r>
            <a:r>
              <a:rPr lang="en-US" dirty="0" err="1">
                <a:solidFill>
                  <a:schemeClr val="tx1"/>
                </a:solidFill>
              </a:rPr>
              <a:t>Earthcare</a:t>
            </a:r>
            <a:r>
              <a:rPr lang="en-US" dirty="0">
                <a:solidFill>
                  <a:schemeClr val="tx1"/>
                </a:solidFill>
              </a:rPr>
              <a:t>, recycling, environmental justice, etc. may seem overwhelming!</a:t>
            </a:r>
          </a:p>
        </p:txBody>
      </p:sp>
      <p:sp>
        <p:nvSpPr>
          <p:cNvPr id="3" name="Footer Placeholder 2">
            <a:extLst>
              <a:ext uri="{FF2B5EF4-FFF2-40B4-BE49-F238E27FC236}">
                <a16:creationId xmlns:a16="http://schemas.microsoft.com/office/drawing/2014/main" id="{8CF79C0F-36AD-8E14-F450-C7CFFFBC9476}"/>
              </a:ext>
            </a:extLst>
          </p:cNvPr>
          <p:cNvSpPr>
            <a:spLocks noGrp="1"/>
          </p:cNvSpPr>
          <p:nvPr>
            <p:ph type="ftr" sz="quarter" idx="11"/>
          </p:nvPr>
        </p:nvSpPr>
        <p:spPr/>
        <p:txBody>
          <a:bodyPr/>
          <a:lstStyle/>
          <a:p>
            <a:r>
              <a:rPr lang="en-US"/>
              <a:t>"Go Big or Go Home: How to supercharge your green team" Walking Together 3-11-2023</a:t>
            </a:r>
          </a:p>
        </p:txBody>
      </p:sp>
    </p:spTree>
    <p:extLst>
      <p:ext uri="{BB962C8B-B14F-4D97-AF65-F5344CB8AC3E}">
        <p14:creationId xmlns:p14="http://schemas.microsoft.com/office/powerpoint/2010/main" val="26678571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9A0CC-79E1-1567-426D-F4BAE321634E}"/>
              </a:ext>
            </a:extLst>
          </p:cNvPr>
          <p:cNvSpPr>
            <a:spLocks noGrp="1"/>
          </p:cNvSpPr>
          <p:nvPr>
            <p:ph type="title"/>
          </p:nvPr>
        </p:nvSpPr>
        <p:spPr/>
        <p:txBody>
          <a:bodyPr/>
          <a:lstStyle/>
          <a:p>
            <a:r>
              <a:rPr lang="en-US" dirty="0">
                <a:solidFill>
                  <a:schemeClr val="tx1"/>
                </a:solidFill>
              </a:rPr>
              <a:t>Caring for Creation is a very big topic.</a:t>
            </a:r>
          </a:p>
        </p:txBody>
      </p:sp>
      <p:sp>
        <p:nvSpPr>
          <p:cNvPr id="3" name="Content Placeholder 2">
            <a:extLst>
              <a:ext uri="{FF2B5EF4-FFF2-40B4-BE49-F238E27FC236}">
                <a16:creationId xmlns:a16="http://schemas.microsoft.com/office/drawing/2014/main" id="{2A0A305E-41C0-5B80-E6D0-B9BA7974D771}"/>
              </a:ext>
            </a:extLst>
          </p:cNvPr>
          <p:cNvSpPr>
            <a:spLocks noGrp="1"/>
          </p:cNvSpPr>
          <p:nvPr>
            <p:ph idx="1"/>
          </p:nvPr>
        </p:nvSpPr>
        <p:spPr>
          <a:xfrm>
            <a:off x="677334" y="1381760"/>
            <a:ext cx="8596668" cy="5049519"/>
          </a:xfrm>
        </p:spPr>
        <p:txBody>
          <a:bodyPr>
            <a:normAutofit fontScale="77500" lnSpcReduction="20000"/>
          </a:bodyPr>
          <a:lstStyle/>
          <a:p>
            <a:r>
              <a:rPr lang="en-US" sz="2800" dirty="0">
                <a:latin typeface="Arial" panose="020B0604020202020204" pitchFamily="34" charset="0"/>
                <a:cs typeface="Arial" panose="020B0604020202020204" pitchFamily="34" charset="0"/>
              </a:rPr>
              <a:t>Preserving nature</a:t>
            </a:r>
          </a:p>
          <a:p>
            <a:r>
              <a:rPr lang="en-US" sz="2800" dirty="0">
                <a:latin typeface="Arial" panose="020B0604020202020204" pitchFamily="34" charset="0"/>
                <a:cs typeface="Arial" panose="020B0604020202020204" pitchFamily="34" charset="0"/>
              </a:rPr>
              <a:t>Environmental justice- who will suffer the impacts of climate change</a:t>
            </a:r>
          </a:p>
          <a:p>
            <a:r>
              <a:rPr lang="en-US" sz="2800" dirty="0">
                <a:latin typeface="Arial" panose="020B0604020202020204" pitchFamily="34" charset="0"/>
                <a:cs typeface="Arial" panose="020B0604020202020204" pitchFamily="34" charset="0"/>
              </a:rPr>
              <a:t>Looking at our personal and corporate impact on the world around us</a:t>
            </a:r>
          </a:p>
          <a:p>
            <a:r>
              <a:rPr lang="en-US" sz="2800" dirty="0">
                <a:latin typeface="Arial" panose="020B0604020202020204" pitchFamily="34" charset="0"/>
                <a:cs typeface="Arial" panose="020B0604020202020204" pitchFamily="34" charset="0"/>
              </a:rPr>
              <a:t>Social Justice- overconsumption, food deserts, affordable housing</a:t>
            </a:r>
          </a:p>
          <a:p>
            <a:r>
              <a:rPr lang="en-US" sz="2800" dirty="0">
                <a:latin typeface="Arial" panose="020B0604020202020204" pitchFamily="34" charset="0"/>
                <a:cs typeface="Arial" panose="020B0604020202020204" pitchFamily="34" charset="0"/>
              </a:rPr>
              <a:t>Pollution- what is our individual contribution?</a:t>
            </a:r>
          </a:p>
          <a:p>
            <a:r>
              <a:rPr lang="en-US" sz="2800" dirty="0">
                <a:latin typeface="Arial" panose="020B0604020202020204" pitchFamily="34" charset="0"/>
                <a:cs typeface="Arial" panose="020B0604020202020204" pitchFamily="34" charset="0"/>
              </a:rPr>
              <a:t>Many others</a:t>
            </a:r>
          </a:p>
          <a:p>
            <a:r>
              <a:rPr lang="en-US" sz="2800" dirty="0">
                <a:latin typeface="Arial" panose="020B0604020202020204" pitchFamily="34" charset="0"/>
                <a:cs typeface="Arial" panose="020B0604020202020204" pitchFamily="34" charset="0"/>
              </a:rPr>
              <a:t>We are focusing on one aspect of this topic- how to create a team in your church that will focus on one of the </a:t>
            </a:r>
            <a:r>
              <a:rPr lang="en-US" sz="2800" dirty="0" err="1">
                <a:latin typeface="Arial" panose="020B0604020202020204" pitchFamily="34" charset="0"/>
                <a:cs typeface="Arial" panose="020B0604020202020204" pitchFamily="34" charset="0"/>
              </a:rPr>
              <a:t>miriad</a:t>
            </a:r>
            <a:r>
              <a:rPr lang="en-US" sz="2800" dirty="0">
                <a:latin typeface="Arial" panose="020B0604020202020204" pitchFamily="34" charset="0"/>
                <a:cs typeface="Arial" panose="020B0604020202020204" pitchFamily="34" charset="0"/>
              </a:rPr>
              <a:t> of choices of ways to affect change in our congregational and personal lives…</a:t>
            </a:r>
          </a:p>
          <a:p>
            <a:pPr marL="0" indent="0" algn="ctr">
              <a:buNone/>
            </a:pPr>
            <a:r>
              <a:rPr lang="en-US" sz="3800" b="1" dirty="0">
                <a:solidFill>
                  <a:schemeClr val="accent1"/>
                </a:solidFill>
                <a:latin typeface="Arial" panose="020B0604020202020204" pitchFamily="34" charset="0"/>
                <a:cs typeface="Arial" panose="020B0604020202020204" pitchFamily="34" charset="0"/>
              </a:rPr>
              <a:t>A GREEN TEAM</a:t>
            </a:r>
          </a:p>
          <a:p>
            <a:endParaRPr lang="en-US" dirty="0"/>
          </a:p>
          <a:p>
            <a:endParaRPr lang="en-US" dirty="0"/>
          </a:p>
          <a:p>
            <a:endParaRPr lang="en-US" dirty="0"/>
          </a:p>
        </p:txBody>
      </p:sp>
      <p:sp>
        <p:nvSpPr>
          <p:cNvPr id="4" name="Footer Placeholder 3">
            <a:extLst>
              <a:ext uri="{FF2B5EF4-FFF2-40B4-BE49-F238E27FC236}">
                <a16:creationId xmlns:a16="http://schemas.microsoft.com/office/drawing/2014/main" id="{DD2CFF60-AB59-9582-53C6-AD2742376DF0}"/>
              </a:ext>
            </a:extLst>
          </p:cNvPr>
          <p:cNvSpPr>
            <a:spLocks noGrp="1"/>
          </p:cNvSpPr>
          <p:nvPr>
            <p:ph type="ftr" sz="quarter" idx="11"/>
          </p:nvPr>
        </p:nvSpPr>
        <p:spPr/>
        <p:txBody>
          <a:bodyPr/>
          <a:lstStyle/>
          <a:p>
            <a:r>
              <a:rPr lang="en-US"/>
              <a:t>"Go Big or Go Home: How to supercharge your green team" Walking Together 3-11-2023</a:t>
            </a:r>
          </a:p>
        </p:txBody>
      </p:sp>
    </p:spTree>
    <p:extLst>
      <p:ext uri="{BB962C8B-B14F-4D97-AF65-F5344CB8AC3E}">
        <p14:creationId xmlns:p14="http://schemas.microsoft.com/office/powerpoint/2010/main" val="26411467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FC3D4-6EC8-A4BC-96E8-2235E823D53C}"/>
              </a:ext>
            </a:extLst>
          </p:cNvPr>
          <p:cNvSpPr>
            <a:spLocks noGrp="1"/>
          </p:cNvSpPr>
          <p:nvPr>
            <p:ph type="title"/>
          </p:nvPr>
        </p:nvSpPr>
        <p:spPr/>
        <p:txBody>
          <a:bodyPr/>
          <a:lstStyle/>
          <a:p>
            <a:r>
              <a:rPr lang="en-US" dirty="0"/>
              <a:t>How to get started- Talk about it!	</a:t>
            </a:r>
          </a:p>
        </p:txBody>
      </p:sp>
      <p:sp>
        <p:nvSpPr>
          <p:cNvPr id="3" name="Content Placeholder 2">
            <a:extLst>
              <a:ext uri="{FF2B5EF4-FFF2-40B4-BE49-F238E27FC236}">
                <a16:creationId xmlns:a16="http://schemas.microsoft.com/office/drawing/2014/main" id="{E86B00ED-E79A-B13F-4FCD-9523445125EF}"/>
              </a:ext>
            </a:extLst>
          </p:cNvPr>
          <p:cNvSpPr>
            <a:spLocks noGrp="1"/>
          </p:cNvSpPr>
          <p:nvPr>
            <p:ph idx="1"/>
          </p:nvPr>
        </p:nvSpPr>
        <p:spPr>
          <a:xfrm>
            <a:off x="592962" y="1134828"/>
            <a:ext cx="8596668" cy="5394959"/>
          </a:xfrm>
        </p:spPr>
        <p:txBody>
          <a:bodyPr>
            <a:normAutofit lnSpcReduction="10000"/>
          </a:bodyPr>
          <a:lstStyle/>
          <a:p>
            <a:r>
              <a:rPr lang="en-US" sz="2400" dirty="0">
                <a:latin typeface="Arial" panose="020B0604020202020204" pitchFamily="34" charset="0"/>
                <a:cs typeface="Arial" panose="020B0604020202020204" pitchFamily="34" charset="0"/>
              </a:rPr>
              <a:t>Find your person(s) “on fire”- HOW?</a:t>
            </a:r>
          </a:p>
          <a:p>
            <a:pPr lvl="1"/>
            <a:r>
              <a:rPr lang="en-US" sz="2400" dirty="0">
                <a:latin typeface="Arial" panose="020B0604020202020204" pitchFamily="34" charset="0"/>
                <a:cs typeface="Arial" panose="020B0604020202020204" pitchFamily="34" charset="0"/>
              </a:rPr>
              <a:t>Preach about creation care/temple talks</a:t>
            </a:r>
          </a:p>
          <a:p>
            <a:pPr lvl="1"/>
            <a:r>
              <a:rPr lang="en-US" sz="2400" dirty="0">
                <a:latin typeface="Arial" panose="020B0604020202020204" pitchFamily="34" charset="0"/>
                <a:cs typeface="Arial" panose="020B0604020202020204" pitchFamily="34" charset="0"/>
              </a:rPr>
              <a:t>Bring in a speaker about climate change</a:t>
            </a:r>
          </a:p>
          <a:p>
            <a:pPr lvl="1"/>
            <a:r>
              <a:rPr lang="en-US" sz="2400" dirty="0">
                <a:latin typeface="Arial" panose="020B0604020202020204" pitchFamily="34" charset="0"/>
                <a:cs typeface="Arial" panose="020B0604020202020204" pitchFamily="34" charset="0"/>
              </a:rPr>
              <a:t>Do a book club on the topic </a:t>
            </a:r>
          </a:p>
          <a:p>
            <a:pPr lvl="1"/>
            <a:r>
              <a:rPr lang="en-US" sz="2400" dirty="0">
                <a:latin typeface="Arial" panose="020B0604020202020204" pitchFamily="34" charset="0"/>
                <a:cs typeface="Arial" panose="020B0604020202020204" pitchFamily="34" charset="0"/>
              </a:rPr>
              <a:t>Invite others to join the team </a:t>
            </a:r>
            <a:r>
              <a:rPr lang="en-US" sz="2400" b="1" dirty="0">
                <a:latin typeface="Arial" panose="020B0604020202020204" pitchFamily="34" charset="0"/>
                <a:cs typeface="Arial" panose="020B0604020202020204" pitchFamily="34" charset="0"/>
              </a:rPr>
              <a:t>every time you talk about it</a:t>
            </a:r>
          </a:p>
          <a:p>
            <a:pPr lvl="1"/>
            <a:r>
              <a:rPr lang="en-US" sz="2400" dirty="0">
                <a:latin typeface="Arial" panose="020B0604020202020204" pitchFamily="34" charset="0"/>
                <a:cs typeface="Arial" panose="020B0604020202020204" pitchFamily="34" charset="0"/>
              </a:rPr>
              <a:t>Make it personal- what will happen to your kids or grandkids or family?</a:t>
            </a:r>
          </a:p>
          <a:p>
            <a:pPr lvl="1"/>
            <a:r>
              <a:rPr lang="en-US" sz="2400" dirty="0">
                <a:latin typeface="Arial" panose="020B0604020202020204" pitchFamily="34" charset="0"/>
                <a:cs typeface="Arial" panose="020B0604020202020204" pitchFamily="34" charset="0"/>
              </a:rPr>
              <a:t>Make it easy to join the green team- it’s the whole congregation!</a:t>
            </a:r>
          </a:p>
          <a:p>
            <a:pPr lvl="1"/>
            <a:r>
              <a:rPr lang="en-US" sz="2400" dirty="0">
                <a:latin typeface="Arial" panose="020B0604020202020204" pitchFamily="34" charset="0"/>
                <a:cs typeface="Arial" panose="020B0604020202020204" pitchFamily="34" charset="0"/>
              </a:rPr>
              <a:t>Put information in the church newsletter</a:t>
            </a:r>
          </a:p>
          <a:p>
            <a:pPr lvl="1"/>
            <a:r>
              <a:rPr lang="en-US" sz="2400" dirty="0">
                <a:latin typeface="Arial" panose="020B0604020202020204" pitchFamily="34" charset="0"/>
                <a:cs typeface="Arial" panose="020B0604020202020204" pitchFamily="34" charset="0"/>
              </a:rPr>
              <a:t>Keep it positive- “ we can make a difference”</a:t>
            </a:r>
          </a:p>
          <a:p>
            <a:pPr lvl="1"/>
            <a:endParaRPr lang="en-US" sz="2400" dirty="0">
              <a:latin typeface="Arial" panose="020B0604020202020204" pitchFamily="34" charset="0"/>
              <a:cs typeface="Arial" panose="020B0604020202020204" pitchFamily="34" charset="0"/>
            </a:endParaRPr>
          </a:p>
          <a:p>
            <a:pPr lvl="1"/>
            <a:endParaRPr lang="en-US" sz="2400" dirty="0">
              <a:latin typeface="Arial" panose="020B0604020202020204" pitchFamily="34" charset="0"/>
              <a:cs typeface="Arial" panose="020B0604020202020204" pitchFamily="34" charset="0"/>
            </a:endParaRPr>
          </a:p>
          <a:p>
            <a:pPr marL="457200" lvl="1" indent="0">
              <a:buNone/>
            </a:pPr>
            <a:endParaRPr lang="en-US" dirty="0"/>
          </a:p>
        </p:txBody>
      </p:sp>
      <p:sp>
        <p:nvSpPr>
          <p:cNvPr id="4" name="Footer Placeholder 3">
            <a:extLst>
              <a:ext uri="{FF2B5EF4-FFF2-40B4-BE49-F238E27FC236}">
                <a16:creationId xmlns:a16="http://schemas.microsoft.com/office/drawing/2014/main" id="{89C93383-A853-26C4-E5D5-962205273C42}"/>
              </a:ext>
            </a:extLst>
          </p:cNvPr>
          <p:cNvSpPr>
            <a:spLocks noGrp="1"/>
          </p:cNvSpPr>
          <p:nvPr>
            <p:ph type="ftr" sz="quarter" idx="11"/>
          </p:nvPr>
        </p:nvSpPr>
        <p:spPr/>
        <p:txBody>
          <a:bodyPr/>
          <a:lstStyle/>
          <a:p>
            <a:r>
              <a:rPr lang="en-US"/>
              <a:t>"Go Big or Go Home: How to supercharge your green team" Walking Together 3-11-2023</a:t>
            </a:r>
          </a:p>
        </p:txBody>
      </p:sp>
    </p:spTree>
    <p:extLst>
      <p:ext uri="{BB962C8B-B14F-4D97-AF65-F5344CB8AC3E}">
        <p14:creationId xmlns:p14="http://schemas.microsoft.com/office/powerpoint/2010/main" val="42237985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01DA6-4369-7B18-B074-939080DEAC67}"/>
              </a:ext>
            </a:extLst>
          </p:cNvPr>
          <p:cNvSpPr>
            <a:spLocks noGrp="1"/>
          </p:cNvSpPr>
          <p:nvPr>
            <p:ph type="title"/>
          </p:nvPr>
        </p:nvSpPr>
        <p:spPr>
          <a:xfrm>
            <a:off x="677334" y="182880"/>
            <a:ext cx="8596668" cy="1395454"/>
          </a:xfrm>
        </p:spPr>
        <p:txBody>
          <a:bodyPr>
            <a:normAutofit/>
          </a:bodyPr>
          <a:lstStyle/>
          <a:p>
            <a:r>
              <a:rPr lang="en-US" dirty="0"/>
              <a:t>Find your natural partners: </a:t>
            </a:r>
            <a:br>
              <a:rPr lang="en-US" dirty="0"/>
            </a:br>
            <a:r>
              <a:rPr lang="en-US" dirty="0"/>
              <a:t>Inside the church</a:t>
            </a:r>
          </a:p>
        </p:txBody>
      </p:sp>
      <p:sp>
        <p:nvSpPr>
          <p:cNvPr id="3" name="Content Placeholder 2">
            <a:extLst>
              <a:ext uri="{FF2B5EF4-FFF2-40B4-BE49-F238E27FC236}">
                <a16:creationId xmlns:a16="http://schemas.microsoft.com/office/drawing/2014/main" id="{C16A1FBF-0C54-72ED-5299-20619341B988}"/>
              </a:ext>
            </a:extLst>
          </p:cNvPr>
          <p:cNvSpPr>
            <a:spLocks noGrp="1"/>
          </p:cNvSpPr>
          <p:nvPr>
            <p:ph idx="1"/>
          </p:nvPr>
        </p:nvSpPr>
        <p:spPr>
          <a:xfrm>
            <a:off x="677334" y="2204278"/>
            <a:ext cx="7886221" cy="3902324"/>
          </a:xfrm>
        </p:spPr>
        <p:txBody>
          <a:bodyPr>
            <a:normAutofit/>
          </a:bodyPr>
          <a:lstStyle/>
          <a:p>
            <a:r>
              <a:rPr lang="en-US" sz="2400" dirty="0">
                <a:latin typeface="Arial" panose="020B0604020202020204" pitchFamily="34" charset="0"/>
                <a:cs typeface="Arial" panose="020B0604020202020204" pitchFamily="34" charset="0"/>
              </a:rPr>
              <a:t>THE CHILDREN- they are who all this is for: Sunday School, Bible School, Youth groups, confirmation</a:t>
            </a:r>
          </a:p>
          <a:p>
            <a:r>
              <a:rPr lang="en-US" sz="2400" dirty="0">
                <a:latin typeface="Arial" panose="020B0604020202020204" pitchFamily="34" charset="0"/>
                <a:cs typeface="Arial" panose="020B0604020202020204" pitchFamily="34" charset="0"/>
              </a:rPr>
              <a:t>Pastor(s)/church council</a:t>
            </a:r>
          </a:p>
          <a:p>
            <a:r>
              <a:rPr lang="en-US" sz="2400" dirty="0">
                <a:latin typeface="Arial" panose="020B0604020202020204" pitchFamily="34" charset="0"/>
                <a:cs typeface="Arial" panose="020B0604020202020204" pitchFamily="34" charset="0"/>
              </a:rPr>
              <a:t>Synod resources- Caring for Creation team</a:t>
            </a:r>
          </a:p>
          <a:p>
            <a:r>
              <a:rPr lang="en-US" sz="2400" dirty="0">
                <a:latin typeface="Arial" panose="020B0604020202020204" pitchFamily="34" charset="0"/>
                <a:cs typeface="Arial" panose="020B0604020202020204" pitchFamily="34" charset="0"/>
              </a:rPr>
              <a:t>Church custodian</a:t>
            </a:r>
          </a:p>
          <a:p>
            <a:r>
              <a:rPr lang="en-US" sz="2400" dirty="0">
                <a:latin typeface="Arial" panose="020B0604020202020204" pitchFamily="34" charset="0"/>
                <a:cs typeface="Arial" panose="020B0604020202020204" pitchFamily="34" charset="0"/>
              </a:rPr>
              <a:t>Church secretary (knows everything and everyone)</a:t>
            </a:r>
          </a:p>
          <a:p>
            <a:r>
              <a:rPr lang="en-US" sz="2400" dirty="0">
                <a:latin typeface="Arial" panose="020B0604020202020204" pitchFamily="34" charset="0"/>
                <a:cs typeface="Arial" panose="020B0604020202020204" pitchFamily="34" charset="0"/>
              </a:rPr>
              <a:t>Mission teams already in place</a:t>
            </a:r>
          </a:p>
          <a:p>
            <a:r>
              <a:rPr lang="en-US" sz="2400" dirty="0">
                <a:latin typeface="Arial" panose="020B0604020202020204" pitchFamily="34" charset="0"/>
                <a:cs typeface="Arial" panose="020B0604020202020204" pitchFamily="34" charset="0"/>
              </a:rPr>
              <a:t>Men and women’s groups in the church</a:t>
            </a:r>
          </a:p>
          <a:p>
            <a:endParaRPr lang="en-US" dirty="0"/>
          </a:p>
        </p:txBody>
      </p:sp>
      <p:sp>
        <p:nvSpPr>
          <p:cNvPr id="4" name="Footer Placeholder 3">
            <a:extLst>
              <a:ext uri="{FF2B5EF4-FFF2-40B4-BE49-F238E27FC236}">
                <a16:creationId xmlns:a16="http://schemas.microsoft.com/office/drawing/2014/main" id="{F3156B46-038E-0FD6-CE68-9B48C9B678CA}"/>
              </a:ext>
            </a:extLst>
          </p:cNvPr>
          <p:cNvSpPr>
            <a:spLocks noGrp="1"/>
          </p:cNvSpPr>
          <p:nvPr>
            <p:ph type="ftr" sz="quarter" idx="11"/>
          </p:nvPr>
        </p:nvSpPr>
        <p:spPr/>
        <p:txBody>
          <a:bodyPr/>
          <a:lstStyle/>
          <a:p>
            <a:r>
              <a:rPr lang="en-US"/>
              <a:t>"Go Big or Go Home: How to supercharge your green team" Walking Together 3-11-2023</a:t>
            </a:r>
          </a:p>
        </p:txBody>
      </p:sp>
    </p:spTree>
    <p:extLst>
      <p:ext uri="{BB962C8B-B14F-4D97-AF65-F5344CB8AC3E}">
        <p14:creationId xmlns:p14="http://schemas.microsoft.com/office/powerpoint/2010/main" val="1930067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EFA9A-C4DE-61E0-038C-73A87181CEF2}"/>
              </a:ext>
            </a:extLst>
          </p:cNvPr>
          <p:cNvSpPr>
            <a:spLocks noGrp="1"/>
          </p:cNvSpPr>
          <p:nvPr>
            <p:ph type="title"/>
          </p:nvPr>
        </p:nvSpPr>
        <p:spPr/>
        <p:txBody>
          <a:bodyPr/>
          <a:lstStyle/>
          <a:p>
            <a:r>
              <a:rPr lang="en-US" dirty="0"/>
              <a:t>Outside the Church…</a:t>
            </a:r>
          </a:p>
        </p:txBody>
      </p:sp>
      <p:sp>
        <p:nvSpPr>
          <p:cNvPr id="4" name="Footer Placeholder 3">
            <a:extLst>
              <a:ext uri="{FF2B5EF4-FFF2-40B4-BE49-F238E27FC236}">
                <a16:creationId xmlns:a16="http://schemas.microsoft.com/office/drawing/2014/main" id="{A3E5E71C-04C3-708A-F181-CEC81EBAE51F}"/>
              </a:ext>
            </a:extLst>
          </p:cNvPr>
          <p:cNvSpPr>
            <a:spLocks noGrp="1"/>
          </p:cNvSpPr>
          <p:nvPr>
            <p:ph type="ftr" sz="quarter" idx="11"/>
          </p:nvPr>
        </p:nvSpPr>
        <p:spPr/>
        <p:txBody>
          <a:bodyPr/>
          <a:lstStyle/>
          <a:p>
            <a:r>
              <a:rPr lang="en-US"/>
              <a:t>"Go Big or Go Home: How to supercharge your green team" Walking Together 3-11-2023</a:t>
            </a:r>
          </a:p>
        </p:txBody>
      </p:sp>
      <p:sp>
        <p:nvSpPr>
          <p:cNvPr id="6" name="TextBox 5">
            <a:extLst>
              <a:ext uri="{FF2B5EF4-FFF2-40B4-BE49-F238E27FC236}">
                <a16:creationId xmlns:a16="http://schemas.microsoft.com/office/drawing/2014/main" id="{24AFC78A-702F-1104-9B98-4A48721B3D72}"/>
              </a:ext>
            </a:extLst>
          </p:cNvPr>
          <p:cNvSpPr txBox="1"/>
          <p:nvPr/>
        </p:nvSpPr>
        <p:spPr>
          <a:xfrm>
            <a:off x="1063486" y="1270000"/>
            <a:ext cx="6102626" cy="4985980"/>
          </a:xfrm>
          <a:prstGeom prst="rect">
            <a:avLst/>
          </a:prstGeom>
          <a:noFill/>
        </p:spPr>
        <p:txBody>
          <a:bodyPr wrap="square">
            <a:spAutoFit/>
          </a:bodyPr>
          <a:lstStyle/>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Local and county recycling – what are the local recycling guidelines; talk with them about compliance</a:t>
            </a:r>
          </a:p>
          <a:p>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County sustainability department/office</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County Extension agent</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Parishioners with similar interests and concerns</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Garden Club/other community organizations</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FFA/4H/High school groups</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Local composting service</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State and Federal congressional representatives</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US Department of Energy</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Wisconsin Department of Energy</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Wisconsin DNR</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Neighborhood associations</a:t>
            </a:r>
          </a:p>
          <a:p>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8680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F15BB-FB78-4E40-3989-50EE2B7C3E3A}"/>
              </a:ext>
            </a:extLst>
          </p:cNvPr>
          <p:cNvSpPr>
            <a:spLocks noGrp="1"/>
          </p:cNvSpPr>
          <p:nvPr>
            <p:ph type="title"/>
          </p:nvPr>
        </p:nvSpPr>
        <p:spPr/>
        <p:txBody>
          <a:bodyPr/>
          <a:lstStyle/>
          <a:p>
            <a:r>
              <a:rPr lang="en-US" dirty="0"/>
              <a:t>Educate yourself – people will expect you to be the experts</a:t>
            </a:r>
          </a:p>
        </p:txBody>
      </p:sp>
      <p:sp>
        <p:nvSpPr>
          <p:cNvPr id="3" name="Content Placeholder 2">
            <a:extLst>
              <a:ext uri="{FF2B5EF4-FFF2-40B4-BE49-F238E27FC236}">
                <a16:creationId xmlns:a16="http://schemas.microsoft.com/office/drawing/2014/main" id="{B54CEFA3-5B4B-112E-E1F3-26F6E1416D86}"/>
              </a:ext>
            </a:extLst>
          </p:cNvPr>
          <p:cNvSpPr>
            <a:spLocks noGrp="1"/>
          </p:cNvSpPr>
          <p:nvPr>
            <p:ph idx="1"/>
          </p:nvPr>
        </p:nvSpPr>
        <p:spPr>
          <a:xfrm>
            <a:off x="677334" y="1798321"/>
            <a:ext cx="8596668" cy="4754880"/>
          </a:xfrm>
        </p:spPr>
        <p:txBody>
          <a:bodyPr>
            <a:normAutofit lnSpcReduction="10000"/>
          </a:bodyPr>
          <a:lstStyle/>
          <a:p>
            <a:r>
              <a:rPr lang="en-US" sz="2000" dirty="0">
                <a:latin typeface="Arial" panose="020B0604020202020204" pitchFamily="34" charset="0"/>
                <a:cs typeface="Arial" panose="020B0604020202020204" pitchFamily="34" charset="0"/>
              </a:rPr>
              <a:t>Online resources</a:t>
            </a:r>
          </a:p>
          <a:p>
            <a:r>
              <a:rPr lang="en-US" sz="2000" dirty="0">
                <a:latin typeface="Arial" panose="020B0604020202020204" pitchFamily="34" charset="0"/>
                <a:cs typeface="Arial" panose="020B0604020202020204" pitchFamily="34" charset="0"/>
              </a:rPr>
              <a:t>Books on climate change, recycling, caring for creation</a:t>
            </a:r>
          </a:p>
          <a:p>
            <a:r>
              <a:rPr lang="en-US" sz="2000" dirty="0">
                <a:latin typeface="Arial" panose="020B0604020202020204" pitchFamily="34" charset="0"/>
                <a:cs typeface="Arial" panose="020B0604020202020204" pitchFamily="34" charset="0"/>
              </a:rPr>
              <a:t>Local and county office on recycling and sustainability education materials</a:t>
            </a:r>
          </a:p>
          <a:p>
            <a:r>
              <a:rPr lang="en-US" sz="2000" dirty="0">
                <a:latin typeface="Arial" panose="020B0604020202020204" pitchFamily="34" charset="0"/>
                <a:cs typeface="Arial" panose="020B0604020202020204" pitchFamily="34" charset="0"/>
              </a:rPr>
              <a:t>Technical schools or University resources</a:t>
            </a:r>
          </a:p>
          <a:p>
            <a:r>
              <a:rPr lang="en-US" sz="2000" dirty="0">
                <a:latin typeface="Arial" panose="020B0604020202020204" pitchFamily="34" charset="0"/>
                <a:cs typeface="Arial" panose="020B0604020202020204" pitchFamily="34" charset="0"/>
              </a:rPr>
              <a:t>Find out what is going on locally/who else is being active in this?</a:t>
            </a:r>
          </a:p>
          <a:p>
            <a:r>
              <a:rPr lang="en-US" sz="2000" dirty="0">
                <a:latin typeface="Arial" panose="020B0604020202020204" pitchFamily="34" charset="0"/>
                <a:cs typeface="Arial" panose="020B0604020202020204" pitchFamily="34" charset="0"/>
              </a:rPr>
              <a:t>Find out what is going on in the church regionally and nationally</a:t>
            </a:r>
          </a:p>
          <a:p>
            <a:r>
              <a:rPr lang="en-US" sz="2000" dirty="0">
                <a:latin typeface="Arial" panose="020B0604020202020204" pitchFamily="34" charset="0"/>
                <a:cs typeface="Arial" panose="020B0604020202020204" pitchFamily="34" charset="0"/>
              </a:rPr>
              <a:t>Lutherans Restoring Creation</a:t>
            </a:r>
          </a:p>
          <a:p>
            <a:r>
              <a:rPr lang="en-US" sz="2000" dirty="0">
                <a:latin typeface="Arial" panose="020B0604020202020204" pitchFamily="34" charset="0"/>
                <a:cs typeface="Arial" panose="020B0604020202020204" pitchFamily="34" charset="0"/>
              </a:rPr>
              <a:t>NW Synod Caring for Creation (Lutherans) group</a:t>
            </a:r>
          </a:p>
          <a:p>
            <a:r>
              <a:rPr lang="en-US" sz="2000" dirty="0">
                <a:latin typeface="Arial" panose="020B0604020202020204" pitchFamily="34" charset="0"/>
                <a:cs typeface="Arial" panose="020B0604020202020204" pitchFamily="34" charset="0"/>
              </a:rPr>
              <a:t>Check out other resources from other denominations and secular organizations</a:t>
            </a:r>
          </a:p>
          <a:p>
            <a:r>
              <a:rPr lang="en-US" sz="2000" dirty="0">
                <a:latin typeface="Arial" panose="020B0604020202020204" pitchFamily="34" charset="0"/>
                <a:cs typeface="Arial" panose="020B0604020202020204" pitchFamily="34" charset="0"/>
              </a:rPr>
              <a:t>Other national and international efforts- Greta Thunberg</a:t>
            </a:r>
          </a:p>
          <a:p>
            <a:endParaRPr lang="en-US" dirty="0"/>
          </a:p>
          <a:p>
            <a:endParaRPr lang="en-US" dirty="0"/>
          </a:p>
        </p:txBody>
      </p:sp>
      <p:sp>
        <p:nvSpPr>
          <p:cNvPr id="4" name="Footer Placeholder 3">
            <a:extLst>
              <a:ext uri="{FF2B5EF4-FFF2-40B4-BE49-F238E27FC236}">
                <a16:creationId xmlns:a16="http://schemas.microsoft.com/office/drawing/2014/main" id="{46821BAE-487C-B22A-C62E-AA21E10B9177}"/>
              </a:ext>
            </a:extLst>
          </p:cNvPr>
          <p:cNvSpPr>
            <a:spLocks noGrp="1"/>
          </p:cNvSpPr>
          <p:nvPr>
            <p:ph type="ftr" sz="quarter" idx="11"/>
          </p:nvPr>
        </p:nvSpPr>
        <p:spPr/>
        <p:txBody>
          <a:bodyPr/>
          <a:lstStyle/>
          <a:p>
            <a:r>
              <a:rPr lang="en-US"/>
              <a:t>"Go Big or Go Home: How to supercharge your green team" Walking Together 3-11-2023</a:t>
            </a:r>
          </a:p>
        </p:txBody>
      </p:sp>
    </p:spTree>
    <p:extLst>
      <p:ext uri="{BB962C8B-B14F-4D97-AF65-F5344CB8AC3E}">
        <p14:creationId xmlns:p14="http://schemas.microsoft.com/office/powerpoint/2010/main" val="4077909901"/>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2007</TotalTime>
  <Words>2884</Words>
  <Application>Microsoft Macintosh PowerPoint</Application>
  <PresentationFormat>Widescreen</PresentationFormat>
  <Paragraphs>209</Paragraphs>
  <Slides>35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Arial</vt:lpstr>
      <vt:lpstr>Calibri</vt:lpstr>
      <vt:lpstr>Mulish</vt:lpstr>
      <vt:lpstr>Roboto</vt:lpstr>
      <vt:lpstr>Trebuchet MS</vt:lpstr>
      <vt:lpstr>Wingdings 3</vt:lpstr>
      <vt:lpstr>Work Sans</vt:lpstr>
      <vt:lpstr>Facet</vt:lpstr>
      <vt:lpstr>Go Big or Go Home:</vt:lpstr>
      <vt:lpstr>If not now, then when? If not us, then who?  Matthew West’s Do Something https://www.youtube.com/watch?v=b_RjndG0IX8</vt:lpstr>
      <vt:lpstr>Eau Claire Interfaith Green Team</vt:lpstr>
      <vt:lpstr>The task of educating yourselves about the climate change, Earthcare, recycling, environmental justice, etc. may seem overwhelming!</vt:lpstr>
      <vt:lpstr>Caring for Creation is a very big topic.</vt:lpstr>
      <vt:lpstr>How to get started- Talk about it! </vt:lpstr>
      <vt:lpstr>Find your natural partners:  Inside the church</vt:lpstr>
      <vt:lpstr>Outside the Church…</vt:lpstr>
      <vt:lpstr>Educate yourself – people will expect you to be the experts</vt:lpstr>
      <vt:lpstr>Ideas for First Steps</vt:lpstr>
      <vt:lpstr>Some suggestions for a  successful team:</vt:lpstr>
      <vt:lpstr>You many need to be a “leader” for the congregation but be sure to partner, partner, partner with other groups in the church, community groups, pastor(s), church council, custodian, women/mens groups, and the CHILDREN.  The green team may be the leader but share the work and the glory! </vt:lpstr>
      <vt:lpstr>Starting a green team is like making bread… you start by proofing the yeast(add warm water and sugar and let it grow), mix it in with the rest of the ingredients,  give it time to rise              then knead it,                  bake it,  then, VOILA, a beautiful loaf of bread.   The green team is the yeast, the starter,         for a green congregation. </vt:lpstr>
      <vt:lpstr>Ready, Set, Go</vt:lpstr>
      <vt:lpstr> To give you a jump start, here are three projects our teams have started in our different congregations.</vt:lpstr>
      <vt:lpstr>Project #1 – Lynn Spirit Lutheran Recycling Kiosk</vt:lpstr>
      <vt:lpstr>Project #2- Pat Trinity Lutheran - Reducing Single Use  Plastic Shopping Bags </vt:lpstr>
      <vt:lpstr>Project #3-Sue First Presbyterian- Community Garden</vt:lpstr>
      <vt:lpstr>PowerPoint Presentation</vt:lpstr>
      <vt:lpstr>PowerPoint Presentation</vt:lpstr>
      <vt:lpstr>PowerPoint Presentation</vt:lpstr>
      <vt:lpstr>Nothing succeeds like success!  Do One Thing and Do it very well!</vt:lpstr>
      <vt:lpstr>Every church has their own way of being.   Adapt your plans to include everyone that needs to be part of the planning.   Be prepared to answer questions, present a plan, and work towards “YES”.</vt:lpstr>
      <vt:lpstr>You don’t need a lot of money to start a green team. What you do need is a lot of enthusiasm. We are running short on time to turn this climate crisis around. If you ask God, why don’t you do something about this mess,  God will answer, I did….</vt:lpstr>
      <vt:lpstr>I created  YOU!</vt:lpstr>
      <vt:lpstr>  QUESTIONS?  Powerpoint with additional resources  available on the Synod Website.</vt:lpstr>
      <vt:lpstr>Other project possibilities</vt:lpstr>
      <vt:lpstr>Resources:</vt:lpstr>
      <vt:lpstr>More Resources</vt:lpstr>
      <vt:lpstr>Movies for kids/youth with a green theme:</vt:lpstr>
      <vt:lpstr>Green Products</vt:lpstr>
      <vt:lpstr>Mission Statement- Trinity  Lutheran Church To serve in Christ’s love and to promote  justice for creation.</vt:lpstr>
      <vt:lpstr>Mission Statement- Spirit Lutheran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 Big or Go Home:</dc:title>
  <dc:creator>Kathy</dc:creator>
  <cp:lastModifiedBy>Nik Ramlow</cp:lastModifiedBy>
  <cp:revision>25</cp:revision>
  <cp:lastPrinted>2023-03-08T19:10:47Z</cp:lastPrinted>
  <dcterms:created xsi:type="dcterms:W3CDTF">2023-02-28T15:32:44Z</dcterms:created>
  <dcterms:modified xsi:type="dcterms:W3CDTF">2025-07-29T21:35:44Z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2b85287-d2c0-4558-8198-92aed361777e_Enabled">
    <vt:lpwstr>true</vt:lpwstr>
  </property>
  <property fmtid="{D5CDD505-2E9C-101B-9397-08002B2CF9AE}" pid="3" name="MSIP_Label_52b85287-d2c0-4558-8198-92aed361777e_SetDate">
    <vt:lpwstr>2025-07-29T21:35:23Z</vt:lpwstr>
  </property>
  <property fmtid="{D5CDD505-2E9C-101B-9397-08002B2CF9AE}" pid="4" name="MSIP_Label_52b85287-d2c0-4558-8198-92aed361777e_Method">
    <vt:lpwstr>Standard</vt:lpwstr>
  </property>
  <property fmtid="{D5CDD505-2E9C-101B-9397-08002B2CF9AE}" pid="5" name="MSIP_Label_52b85287-d2c0-4558-8198-92aed361777e_Name">
    <vt:lpwstr>Internal Use</vt:lpwstr>
  </property>
  <property fmtid="{D5CDD505-2E9C-101B-9397-08002B2CF9AE}" pid="6" name="MSIP_Label_52b85287-d2c0-4558-8198-92aed361777e_SiteId">
    <vt:lpwstr>7051e007-e244-4920-b801-febf10f818b9</vt:lpwstr>
  </property>
  <property fmtid="{D5CDD505-2E9C-101B-9397-08002B2CF9AE}" pid="7" name="MSIP_Label_52b85287-d2c0-4558-8198-92aed361777e_ActionId">
    <vt:lpwstr>8a763b6b-2252-4966-b940-dcbd7f7a3504</vt:lpwstr>
  </property>
  <property fmtid="{D5CDD505-2E9C-101B-9397-08002B2CF9AE}" pid="8" name="MSIP_Label_52b85287-d2c0-4558-8198-92aed361777e_ContentBits">
    <vt:lpwstr>0</vt:lpwstr>
  </property>
  <property fmtid="{D5CDD505-2E9C-101B-9397-08002B2CF9AE}" pid="9" name="MSIP_Label_52b85287-d2c0-4558-8198-92aed361777e_Tag">
    <vt:lpwstr>50, 3, 0, 1</vt:lpwstr>
  </property>
</Properties>
</file>