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57" r:id="rId4"/>
    <p:sldId id="266" r:id="rId5"/>
    <p:sldId id="258" r:id="rId6"/>
    <p:sldId id="263" r:id="rId7"/>
    <p:sldId id="259" r:id="rId8"/>
    <p:sldId id="267"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01"/>
  </p:normalViewPr>
  <p:slideViewPr>
    <p:cSldViewPr>
      <p:cViewPr varScale="1">
        <p:scale>
          <a:sx n="133" d="100"/>
          <a:sy n="133" d="100"/>
        </p:scale>
        <p:origin x="32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FC357E-36D9-4273-B17C-879AD2DAE6B9}" type="datetimeFigureOut">
              <a:rPr lang="en-US" smtClean="0"/>
              <a:t>7/9/25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238C0-40DE-4F80-86F8-4111B2C0BFFC}" type="slidenum">
              <a:rPr lang="en-US" smtClean="0"/>
              <a:t>‹#›</a:t>
            </a:fld>
            <a:endParaRPr lang="en-US"/>
          </a:p>
        </p:txBody>
      </p:sp>
    </p:spTree>
    <p:extLst>
      <p:ext uri="{BB962C8B-B14F-4D97-AF65-F5344CB8AC3E}">
        <p14:creationId xmlns:p14="http://schemas.microsoft.com/office/powerpoint/2010/main" val="202015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C357E-36D9-4273-B17C-879AD2DAE6B9}" type="datetimeFigureOut">
              <a:rPr lang="en-US" smtClean="0"/>
              <a:t>7/9/25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238C0-40DE-4F80-86F8-4111B2C0BFFC}" type="slidenum">
              <a:rPr lang="en-US" smtClean="0"/>
              <a:t>‹#›</a:t>
            </a:fld>
            <a:endParaRPr lang="en-US"/>
          </a:p>
        </p:txBody>
      </p:sp>
    </p:spTree>
    <p:extLst>
      <p:ext uri="{BB962C8B-B14F-4D97-AF65-F5344CB8AC3E}">
        <p14:creationId xmlns:p14="http://schemas.microsoft.com/office/powerpoint/2010/main" val="192823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C357E-36D9-4273-B17C-879AD2DAE6B9}" type="datetimeFigureOut">
              <a:rPr lang="en-US" smtClean="0"/>
              <a:t>7/9/25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238C0-40DE-4F80-86F8-4111B2C0BFFC}" type="slidenum">
              <a:rPr lang="en-US" smtClean="0"/>
              <a:t>‹#›</a:t>
            </a:fld>
            <a:endParaRPr lang="en-US"/>
          </a:p>
        </p:txBody>
      </p:sp>
    </p:spTree>
    <p:extLst>
      <p:ext uri="{BB962C8B-B14F-4D97-AF65-F5344CB8AC3E}">
        <p14:creationId xmlns:p14="http://schemas.microsoft.com/office/powerpoint/2010/main" val="87316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C357E-36D9-4273-B17C-879AD2DAE6B9}" type="datetimeFigureOut">
              <a:rPr lang="en-US" smtClean="0"/>
              <a:t>7/9/25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238C0-40DE-4F80-86F8-4111B2C0BFFC}" type="slidenum">
              <a:rPr lang="en-US" smtClean="0"/>
              <a:t>‹#›</a:t>
            </a:fld>
            <a:endParaRPr lang="en-US"/>
          </a:p>
        </p:txBody>
      </p:sp>
    </p:spTree>
    <p:extLst>
      <p:ext uri="{BB962C8B-B14F-4D97-AF65-F5344CB8AC3E}">
        <p14:creationId xmlns:p14="http://schemas.microsoft.com/office/powerpoint/2010/main" val="68916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FC357E-36D9-4273-B17C-879AD2DAE6B9}" type="datetimeFigureOut">
              <a:rPr lang="en-US" smtClean="0"/>
              <a:t>7/9/25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238C0-40DE-4F80-86F8-4111B2C0BFFC}" type="slidenum">
              <a:rPr lang="en-US" smtClean="0"/>
              <a:t>‹#›</a:t>
            </a:fld>
            <a:endParaRPr lang="en-US"/>
          </a:p>
        </p:txBody>
      </p:sp>
    </p:spTree>
    <p:extLst>
      <p:ext uri="{BB962C8B-B14F-4D97-AF65-F5344CB8AC3E}">
        <p14:creationId xmlns:p14="http://schemas.microsoft.com/office/powerpoint/2010/main" val="2136248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FC357E-36D9-4273-B17C-879AD2DAE6B9}" type="datetimeFigureOut">
              <a:rPr lang="en-US" smtClean="0"/>
              <a:t>7/9/25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238C0-40DE-4F80-86F8-4111B2C0BFFC}" type="slidenum">
              <a:rPr lang="en-US" smtClean="0"/>
              <a:t>‹#›</a:t>
            </a:fld>
            <a:endParaRPr lang="en-US"/>
          </a:p>
        </p:txBody>
      </p:sp>
    </p:spTree>
    <p:extLst>
      <p:ext uri="{BB962C8B-B14F-4D97-AF65-F5344CB8AC3E}">
        <p14:creationId xmlns:p14="http://schemas.microsoft.com/office/powerpoint/2010/main" val="368331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FC357E-36D9-4273-B17C-879AD2DAE6B9}" type="datetimeFigureOut">
              <a:rPr lang="en-US" smtClean="0"/>
              <a:t>7/9/25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1238C0-40DE-4F80-86F8-4111B2C0BFFC}" type="slidenum">
              <a:rPr lang="en-US" smtClean="0"/>
              <a:t>‹#›</a:t>
            </a:fld>
            <a:endParaRPr lang="en-US"/>
          </a:p>
        </p:txBody>
      </p:sp>
    </p:spTree>
    <p:extLst>
      <p:ext uri="{BB962C8B-B14F-4D97-AF65-F5344CB8AC3E}">
        <p14:creationId xmlns:p14="http://schemas.microsoft.com/office/powerpoint/2010/main" val="320073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FC357E-36D9-4273-B17C-879AD2DAE6B9}" type="datetimeFigureOut">
              <a:rPr lang="en-US" smtClean="0"/>
              <a:t>7/9/25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1238C0-40DE-4F80-86F8-4111B2C0BFFC}" type="slidenum">
              <a:rPr lang="en-US" smtClean="0"/>
              <a:t>‹#›</a:t>
            </a:fld>
            <a:endParaRPr lang="en-US"/>
          </a:p>
        </p:txBody>
      </p:sp>
    </p:spTree>
    <p:extLst>
      <p:ext uri="{BB962C8B-B14F-4D97-AF65-F5344CB8AC3E}">
        <p14:creationId xmlns:p14="http://schemas.microsoft.com/office/powerpoint/2010/main" val="337574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C357E-36D9-4273-B17C-879AD2DAE6B9}" type="datetimeFigureOut">
              <a:rPr lang="en-US" smtClean="0"/>
              <a:t>7/9/25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1238C0-40DE-4F80-86F8-4111B2C0BFFC}" type="slidenum">
              <a:rPr lang="en-US" smtClean="0"/>
              <a:t>‹#›</a:t>
            </a:fld>
            <a:endParaRPr lang="en-US"/>
          </a:p>
        </p:txBody>
      </p:sp>
    </p:spTree>
    <p:extLst>
      <p:ext uri="{BB962C8B-B14F-4D97-AF65-F5344CB8AC3E}">
        <p14:creationId xmlns:p14="http://schemas.microsoft.com/office/powerpoint/2010/main" val="1885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FC357E-36D9-4273-B17C-879AD2DAE6B9}" type="datetimeFigureOut">
              <a:rPr lang="en-US" smtClean="0"/>
              <a:t>7/9/25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238C0-40DE-4F80-86F8-4111B2C0BFFC}" type="slidenum">
              <a:rPr lang="en-US" smtClean="0"/>
              <a:t>‹#›</a:t>
            </a:fld>
            <a:endParaRPr lang="en-US"/>
          </a:p>
        </p:txBody>
      </p:sp>
    </p:spTree>
    <p:extLst>
      <p:ext uri="{BB962C8B-B14F-4D97-AF65-F5344CB8AC3E}">
        <p14:creationId xmlns:p14="http://schemas.microsoft.com/office/powerpoint/2010/main" val="215833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FC357E-36D9-4273-B17C-879AD2DAE6B9}" type="datetimeFigureOut">
              <a:rPr lang="en-US" smtClean="0"/>
              <a:t>7/9/25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238C0-40DE-4F80-86F8-4111B2C0BFFC}" type="slidenum">
              <a:rPr lang="en-US" smtClean="0"/>
              <a:t>‹#›</a:t>
            </a:fld>
            <a:endParaRPr lang="en-US"/>
          </a:p>
        </p:txBody>
      </p:sp>
    </p:spTree>
    <p:extLst>
      <p:ext uri="{BB962C8B-B14F-4D97-AF65-F5344CB8AC3E}">
        <p14:creationId xmlns:p14="http://schemas.microsoft.com/office/powerpoint/2010/main" val="657261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C357E-36D9-4273-B17C-879AD2DAE6B9}" type="datetimeFigureOut">
              <a:rPr lang="en-US" smtClean="0"/>
              <a:t>7/9/25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1238C0-40DE-4F80-86F8-4111B2C0BFFC}" type="slidenum">
              <a:rPr lang="en-US" smtClean="0"/>
              <a:t>‹#›</a:t>
            </a:fld>
            <a:endParaRPr lang="en-US"/>
          </a:p>
        </p:txBody>
      </p:sp>
    </p:spTree>
    <p:extLst>
      <p:ext uri="{BB962C8B-B14F-4D97-AF65-F5344CB8AC3E}">
        <p14:creationId xmlns:p14="http://schemas.microsoft.com/office/powerpoint/2010/main" val="41614472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4228" y="1524000"/>
            <a:ext cx="5445372" cy="2889114"/>
          </a:xfrm>
        </p:spPr>
        <p:txBody>
          <a:bodyPr anchor="b">
            <a:noAutofit/>
          </a:bodyPr>
          <a:lstStyle/>
          <a:p>
            <a:pPr algn="l"/>
            <a:r>
              <a:rPr lang="en-US" sz="5400" b="1" dirty="0">
                <a:solidFill>
                  <a:schemeClr val="bg1"/>
                </a:solidFill>
              </a:rPr>
              <a:t>EPIC</a:t>
            </a:r>
            <a:br>
              <a:rPr lang="en-US" sz="5400" b="1" dirty="0">
                <a:solidFill>
                  <a:schemeClr val="bg1"/>
                </a:solidFill>
              </a:rPr>
            </a:br>
            <a:r>
              <a:rPr lang="en-US" sz="5400" b="1" dirty="0">
                <a:solidFill>
                  <a:schemeClr val="bg1"/>
                </a:solidFill>
              </a:rPr>
              <a:t>Effective Practices in Church Councils</a:t>
            </a:r>
          </a:p>
        </p:txBody>
      </p:sp>
      <p:sp>
        <p:nvSpPr>
          <p:cNvPr id="3" name="Subtitle 2"/>
          <p:cNvSpPr>
            <a:spLocks noGrp="1"/>
          </p:cNvSpPr>
          <p:nvPr>
            <p:ph type="subTitle" idx="1"/>
          </p:nvPr>
        </p:nvSpPr>
        <p:spPr>
          <a:xfrm>
            <a:off x="5029200" y="4934748"/>
            <a:ext cx="6591277" cy="1147863"/>
          </a:xfrm>
        </p:spPr>
        <p:txBody>
          <a:bodyPr anchor="t">
            <a:noAutofit/>
          </a:bodyPr>
          <a:lstStyle/>
          <a:p>
            <a:pPr algn="l"/>
            <a:r>
              <a:rPr lang="en-US" sz="3600" b="1" dirty="0">
                <a:solidFill>
                  <a:schemeClr val="bg1"/>
                </a:solidFill>
              </a:rPr>
              <a:t>How to run a good meeting</a:t>
            </a:r>
          </a:p>
          <a:p>
            <a:pPr algn="l"/>
            <a:r>
              <a:rPr lang="en-US" sz="3600" b="1" dirty="0">
                <a:solidFill>
                  <a:schemeClr val="bg1"/>
                </a:solidFill>
              </a:rPr>
              <a:t>Pastor Laurie </a:t>
            </a:r>
            <a:r>
              <a:rPr lang="en-US" sz="3600" b="1" dirty="0" err="1">
                <a:solidFill>
                  <a:schemeClr val="bg1"/>
                </a:solidFill>
              </a:rPr>
              <a:t>Skow</a:t>
            </a:r>
            <a:r>
              <a:rPr lang="en-US" sz="3600" b="1" dirty="0">
                <a:solidFill>
                  <a:schemeClr val="bg1"/>
                </a:solidFill>
              </a:rPr>
              <a:t>-Anderson &amp;                                        Leslie Frost</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783959"/>
            <a:ext cx="5577616" cy="1073690"/>
          </a:xfrm>
          <a:prstGeom prst="rect">
            <a:avLst/>
          </a:prstGeom>
        </p:spPr>
      </p:pic>
    </p:spTree>
    <p:extLst>
      <p:ext uri="{BB962C8B-B14F-4D97-AF65-F5344CB8AC3E}">
        <p14:creationId xmlns:p14="http://schemas.microsoft.com/office/powerpoint/2010/main" val="3149375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555631" y="1441938"/>
            <a:ext cx="7080738" cy="3974124"/>
          </a:xfrm>
        </p:spPr>
        <p:txBody>
          <a:bodyPr vert="horz" lIns="91440" tIns="45720" rIns="91440" bIns="45720" rtlCol="0" anchor="ctr">
            <a:normAutofit/>
          </a:bodyPr>
          <a:lstStyle/>
          <a:p>
            <a:pPr>
              <a:lnSpc>
                <a:spcPct val="90000"/>
              </a:lnSpc>
            </a:pPr>
            <a:r>
              <a:rPr lang="en-US" sz="5400" dirty="0">
                <a:solidFill>
                  <a:schemeClr val="bg1">
                    <a:lumMod val="95000"/>
                    <a:lumOff val="5000"/>
                  </a:schemeClr>
                </a:solidFill>
              </a:rPr>
              <a:t>Robert’s Rules of Order is Your Friend</a:t>
            </a:r>
            <a:br>
              <a:rPr lang="en-US" sz="5400" dirty="0">
                <a:solidFill>
                  <a:schemeClr val="bg1">
                    <a:lumMod val="95000"/>
                    <a:lumOff val="5000"/>
                  </a:schemeClr>
                </a:solidFill>
              </a:rPr>
            </a:br>
            <a:br>
              <a:rPr lang="en-US" sz="5400" dirty="0">
                <a:solidFill>
                  <a:schemeClr val="bg1">
                    <a:lumMod val="95000"/>
                    <a:lumOff val="5000"/>
                  </a:schemeClr>
                </a:solidFill>
              </a:rPr>
            </a:br>
            <a:r>
              <a:rPr lang="en-US" sz="5400" dirty="0">
                <a:solidFill>
                  <a:schemeClr val="bg1">
                    <a:lumMod val="95000"/>
                    <a:lumOff val="5000"/>
                  </a:schemeClr>
                </a:solidFill>
              </a:rPr>
              <a:t>LESLIE FROST</a:t>
            </a:r>
          </a:p>
        </p:txBody>
      </p:sp>
    </p:spTree>
    <p:extLst>
      <p:ext uri="{BB962C8B-B14F-4D97-AF65-F5344CB8AC3E}">
        <p14:creationId xmlns:p14="http://schemas.microsoft.com/office/powerpoint/2010/main" val="391797915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paceimpact.com/wp-content/uploads/2014/07/tips-for-effective-meeting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57200"/>
            <a:ext cx="5920740" cy="592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3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nSpc>
                <a:spcPct val="90000"/>
              </a:lnSpc>
            </a:pPr>
            <a:r>
              <a:rPr lang="en-US" sz="4800" kern="1200">
                <a:solidFill>
                  <a:srgbClr val="FFFFFF"/>
                </a:solidFill>
                <a:latin typeface="+mj-lt"/>
                <a:ea typeface="+mj-ea"/>
                <a:cs typeface="+mj-cs"/>
              </a:rPr>
              <a:t>Running a Good Meeting</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12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196" y="492573"/>
            <a:ext cx="5880796" cy="588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400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20" y="120464"/>
            <a:ext cx="6750141" cy="899266"/>
          </a:xfrm>
        </p:spPr>
        <p:txBody>
          <a:bodyPr>
            <a:normAutofit/>
          </a:bodyPr>
          <a:lstStyle/>
          <a:p>
            <a:pPr>
              <a:lnSpc>
                <a:spcPct val="90000"/>
              </a:lnSpc>
            </a:pPr>
            <a:r>
              <a:rPr lang="en-US" b="1" dirty="0"/>
              <a:t>Running a Good Meeting</a:t>
            </a:r>
          </a:p>
        </p:txBody>
      </p:sp>
      <p:sp>
        <p:nvSpPr>
          <p:cNvPr id="3" name="Content Placeholder 2"/>
          <p:cNvSpPr>
            <a:spLocks noGrp="1"/>
          </p:cNvSpPr>
          <p:nvPr>
            <p:ph idx="1"/>
          </p:nvPr>
        </p:nvSpPr>
        <p:spPr>
          <a:xfrm>
            <a:off x="228600" y="1630362"/>
            <a:ext cx="6521541" cy="5227637"/>
          </a:xfrm>
        </p:spPr>
        <p:txBody>
          <a:bodyPr anchor="t">
            <a:noAutofit/>
          </a:bodyPr>
          <a:lstStyle/>
          <a:p>
            <a:pPr marL="0" indent="0">
              <a:buNone/>
            </a:pPr>
            <a:r>
              <a:rPr lang="en-US" dirty="0">
                <a:solidFill>
                  <a:srgbClr val="FFFF00"/>
                </a:solidFill>
              </a:rPr>
              <a:t>1. </a:t>
            </a:r>
            <a:r>
              <a:rPr lang="en-US" b="1" dirty="0">
                <a:solidFill>
                  <a:srgbClr val="FFFF00"/>
                </a:solidFill>
              </a:rPr>
              <a:t>Create an agenda</a:t>
            </a:r>
            <a:r>
              <a:rPr lang="en-US" dirty="0"/>
              <a:t>: Executive   committee: </a:t>
            </a:r>
            <a:r>
              <a:rPr lang="en-US" i="1" dirty="0"/>
              <a:t>president, vice president, secretary, treasurer, pastor</a:t>
            </a:r>
            <a:r>
              <a:rPr lang="en-US" dirty="0"/>
              <a:t>. Email it out a week before the meeting. Also functions as a reminder of the next meeting. </a:t>
            </a:r>
          </a:p>
          <a:p>
            <a:pPr marL="0" indent="0">
              <a:buNone/>
            </a:pPr>
            <a:r>
              <a:rPr lang="en-US" dirty="0">
                <a:solidFill>
                  <a:srgbClr val="FFFF00"/>
                </a:solidFill>
              </a:rPr>
              <a:t>2</a:t>
            </a:r>
            <a:r>
              <a:rPr lang="en-US" b="1" dirty="0">
                <a:solidFill>
                  <a:srgbClr val="FFFF00"/>
                </a:solidFill>
              </a:rPr>
              <a:t>. Written agenda</a:t>
            </a:r>
            <a:r>
              <a:rPr lang="en-US" b="1" dirty="0"/>
              <a:t> </a:t>
            </a:r>
            <a:r>
              <a:rPr lang="en-US" dirty="0"/>
              <a:t>with times </a:t>
            </a:r>
          </a:p>
          <a:p>
            <a:pPr marL="0" indent="0">
              <a:buNone/>
            </a:pPr>
            <a:r>
              <a:rPr lang="en-US" dirty="0">
                <a:solidFill>
                  <a:srgbClr val="FFFF00"/>
                </a:solidFill>
              </a:rPr>
              <a:t>3. </a:t>
            </a:r>
            <a:r>
              <a:rPr lang="en-US" b="1" dirty="0">
                <a:solidFill>
                  <a:srgbClr val="FFFF00"/>
                </a:solidFill>
              </a:rPr>
              <a:t>Approve agenda </a:t>
            </a:r>
            <a:r>
              <a:rPr lang="en-US" dirty="0"/>
              <a:t>and </a:t>
            </a:r>
            <a:r>
              <a:rPr lang="en-US" b="1" dirty="0">
                <a:solidFill>
                  <a:srgbClr val="FFFF00"/>
                </a:solidFill>
              </a:rPr>
              <a:t>stick to       agenda. </a:t>
            </a:r>
          </a:p>
        </p:txBody>
      </p:sp>
      <p:sp>
        <p:nvSpPr>
          <p:cNvPr id="135" name="Freeform: Shape 13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See the source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969" r="30906"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86791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See the source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47" r="32708" b="-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57200" y="228600"/>
            <a:ext cx="10896600" cy="6629400"/>
          </a:xfrm>
        </p:spPr>
        <p:txBody>
          <a:bodyPr>
            <a:normAutofit lnSpcReduction="10000"/>
          </a:bodyPr>
          <a:lstStyle/>
          <a:p>
            <a:pPr marL="0" indent="0">
              <a:lnSpc>
                <a:spcPct val="90000"/>
              </a:lnSpc>
              <a:buNone/>
            </a:pPr>
            <a:r>
              <a:rPr lang="en-US" sz="1400" b="1" dirty="0"/>
              <a:t>7:00 Call the meeting to order</a:t>
            </a:r>
          </a:p>
          <a:p>
            <a:pPr marL="0" indent="0">
              <a:lnSpc>
                <a:spcPct val="90000"/>
              </a:lnSpc>
              <a:buNone/>
            </a:pPr>
            <a:r>
              <a:rPr lang="en-US" sz="1400" b="1" dirty="0"/>
              <a:t>7:00-7:20 Dwelling in the Word/Bible Study/Prayer</a:t>
            </a:r>
          </a:p>
          <a:p>
            <a:pPr marL="0" indent="0">
              <a:lnSpc>
                <a:spcPct val="90000"/>
              </a:lnSpc>
              <a:buNone/>
            </a:pPr>
            <a:r>
              <a:rPr lang="en-US" sz="1400" b="1" dirty="0"/>
              <a:t>7:20 Approve the agenda </a:t>
            </a:r>
          </a:p>
          <a:p>
            <a:pPr marL="0" indent="0">
              <a:lnSpc>
                <a:spcPct val="90000"/>
              </a:lnSpc>
              <a:buNone/>
            </a:pPr>
            <a:r>
              <a:rPr lang="en-US" sz="1400" b="1" dirty="0"/>
              <a:t>7:20-7:35 New Business Neighborhood Outreach</a:t>
            </a:r>
            <a:endParaRPr lang="en-US" sz="1400" dirty="0"/>
          </a:p>
          <a:p>
            <a:pPr marL="0" indent="0">
              <a:lnSpc>
                <a:spcPct val="90000"/>
              </a:lnSpc>
              <a:buNone/>
            </a:pPr>
            <a:r>
              <a:rPr lang="en-US" sz="1400" dirty="0"/>
              <a:t>Discussion about  the Outreach Team’s new proposed outreach ministry to the elementary school across the street </a:t>
            </a:r>
          </a:p>
          <a:p>
            <a:pPr marL="0" indent="0">
              <a:lnSpc>
                <a:spcPct val="90000"/>
              </a:lnSpc>
              <a:buNone/>
            </a:pPr>
            <a:r>
              <a:rPr lang="en-US" sz="1400" dirty="0"/>
              <a:t>What did you hear from conversations with the school administrator, teachers and neighbors? Is this part of our congregation’s mission and purpose? Is this how God is calling us to love our neighbors?</a:t>
            </a:r>
          </a:p>
          <a:p>
            <a:pPr marL="0" indent="0">
              <a:lnSpc>
                <a:spcPct val="90000"/>
              </a:lnSpc>
              <a:buNone/>
            </a:pPr>
            <a:r>
              <a:rPr lang="en-US" sz="1400" b="1" dirty="0"/>
              <a:t>Action Item: Decision to move forward with new ministry.  If approved: </a:t>
            </a:r>
          </a:p>
          <a:p>
            <a:pPr marL="0" indent="0">
              <a:lnSpc>
                <a:spcPct val="90000"/>
              </a:lnSpc>
              <a:buNone/>
            </a:pPr>
            <a:r>
              <a:rPr lang="en-US" sz="1400" b="1" dirty="0"/>
              <a:t>Action Item needing a vote: funding for snacks, supplies, background checks for volunteers</a:t>
            </a:r>
          </a:p>
          <a:p>
            <a:pPr marL="0" indent="0">
              <a:lnSpc>
                <a:spcPct val="90000"/>
              </a:lnSpc>
              <a:buNone/>
            </a:pPr>
            <a:r>
              <a:rPr lang="en-US" sz="1400" dirty="0"/>
              <a:t> </a:t>
            </a:r>
            <a:r>
              <a:rPr lang="en-US" sz="1400" b="1" dirty="0"/>
              <a:t>7:35-7:50 Old Business-Christmas Eve Service in the Barn </a:t>
            </a:r>
            <a:endParaRPr lang="en-US" sz="1400" dirty="0"/>
          </a:p>
          <a:p>
            <a:pPr marL="0" indent="0">
              <a:lnSpc>
                <a:spcPct val="90000"/>
              </a:lnSpc>
              <a:buNone/>
            </a:pPr>
            <a:r>
              <a:rPr lang="en-US" sz="1400" dirty="0"/>
              <a:t>a. Evaluate the Service:  barn, hay, animals, heater, musicians, actors for the nativity, hot apple cider, mailings and invitations on promotions through social media.</a:t>
            </a:r>
          </a:p>
          <a:p>
            <a:pPr marL="0" indent="0">
              <a:lnSpc>
                <a:spcPct val="90000"/>
              </a:lnSpc>
              <a:buNone/>
            </a:pPr>
            <a:r>
              <a:rPr lang="en-US" sz="1400" dirty="0"/>
              <a:t>b. Does this worship reach out to the unchurched in our community? Is this  how God is calling us to love our neighbors?</a:t>
            </a:r>
          </a:p>
          <a:p>
            <a:pPr marL="0" indent="0">
              <a:lnSpc>
                <a:spcPct val="90000"/>
              </a:lnSpc>
              <a:buNone/>
            </a:pPr>
            <a:r>
              <a:rPr lang="en-US" sz="1400" b="1" dirty="0"/>
              <a:t>Action Items needing a vote</a:t>
            </a:r>
            <a:r>
              <a:rPr lang="en-US" sz="1400" dirty="0"/>
              <a:t>---approve the worship’s committee request for additional funding for apple cider for 200.</a:t>
            </a:r>
          </a:p>
          <a:p>
            <a:pPr marL="0" indent="0">
              <a:lnSpc>
                <a:spcPct val="90000"/>
              </a:lnSpc>
              <a:buNone/>
            </a:pPr>
            <a:endParaRPr lang="en-US" sz="1400" dirty="0"/>
          </a:p>
          <a:p>
            <a:pPr marL="0" indent="0">
              <a:lnSpc>
                <a:spcPct val="90000"/>
              </a:lnSpc>
              <a:buNone/>
            </a:pPr>
            <a:r>
              <a:rPr lang="en-US" sz="1400" b="1" dirty="0"/>
              <a:t>c. Request from property committee to remove the historical display from the narthex and put it in the fellowship hall</a:t>
            </a:r>
            <a:r>
              <a:rPr lang="en-US" sz="1400" dirty="0"/>
              <a:t> to make the space more open and welcoming to visitors. </a:t>
            </a:r>
          </a:p>
          <a:p>
            <a:pPr marL="0" indent="0">
              <a:lnSpc>
                <a:spcPct val="90000"/>
              </a:lnSpc>
              <a:buNone/>
            </a:pPr>
            <a:endParaRPr lang="en-US" sz="1400" dirty="0"/>
          </a:p>
          <a:p>
            <a:pPr marL="0" indent="0">
              <a:lnSpc>
                <a:spcPct val="90000"/>
              </a:lnSpc>
              <a:buNone/>
            </a:pPr>
            <a:r>
              <a:rPr lang="en-US" sz="1400" dirty="0"/>
              <a:t> </a:t>
            </a:r>
            <a:r>
              <a:rPr lang="en-US" sz="1400" b="1" dirty="0"/>
              <a:t>7:50-7:55 Secretary’s report-approve minutes</a:t>
            </a:r>
          </a:p>
          <a:p>
            <a:pPr marL="0" indent="0">
              <a:lnSpc>
                <a:spcPct val="90000"/>
              </a:lnSpc>
              <a:buNone/>
            </a:pPr>
            <a:r>
              <a:rPr lang="en-US" sz="1400" b="1" dirty="0"/>
              <a:t>7:55-8:05 Treasurer’s report-accept the report </a:t>
            </a:r>
          </a:p>
          <a:p>
            <a:pPr marL="0" indent="0">
              <a:lnSpc>
                <a:spcPct val="90000"/>
              </a:lnSpc>
              <a:buNone/>
            </a:pPr>
            <a:r>
              <a:rPr lang="en-US" sz="1400" b="1" dirty="0"/>
              <a:t>8:05-8:30 Committee reports</a:t>
            </a:r>
          </a:p>
          <a:p>
            <a:pPr marL="0" indent="0">
              <a:lnSpc>
                <a:spcPct val="90000"/>
              </a:lnSpc>
              <a:buNone/>
            </a:pPr>
            <a:r>
              <a:rPr lang="en-US" sz="1400" dirty="0"/>
              <a:t>Pastor’s report</a:t>
            </a:r>
          </a:p>
          <a:p>
            <a:pPr marL="0" indent="0">
              <a:lnSpc>
                <a:spcPct val="90000"/>
              </a:lnSpc>
              <a:buNone/>
            </a:pPr>
            <a:r>
              <a:rPr lang="en-US" sz="1400" dirty="0"/>
              <a:t>Education/Youth Team</a:t>
            </a:r>
          </a:p>
          <a:p>
            <a:pPr marL="0" indent="0">
              <a:lnSpc>
                <a:spcPct val="90000"/>
              </a:lnSpc>
              <a:buNone/>
            </a:pPr>
            <a:r>
              <a:rPr lang="en-US" sz="1400" dirty="0"/>
              <a:t>Generosity Team</a:t>
            </a:r>
          </a:p>
          <a:p>
            <a:pPr marL="0" indent="0">
              <a:lnSpc>
                <a:spcPct val="90000"/>
              </a:lnSpc>
              <a:buNone/>
            </a:pPr>
            <a:r>
              <a:rPr lang="en-US" sz="1400" dirty="0"/>
              <a:t>Worship Team</a:t>
            </a:r>
          </a:p>
          <a:p>
            <a:pPr marL="0" indent="0">
              <a:lnSpc>
                <a:spcPct val="90000"/>
              </a:lnSpc>
              <a:buNone/>
            </a:pPr>
            <a:r>
              <a:rPr lang="en-US" sz="1400" dirty="0"/>
              <a:t>Property Team</a:t>
            </a:r>
          </a:p>
          <a:p>
            <a:pPr marL="0" indent="0">
              <a:lnSpc>
                <a:spcPct val="90000"/>
              </a:lnSpc>
              <a:buNone/>
            </a:pPr>
            <a:r>
              <a:rPr lang="en-US" sz="1400" dirty="0"/>
              <a:t>Social Justice Team</a:t>
            </a:r>
          </a:p>
          <a:p>
            <a:pPr marL="0" indent="0">
              <a:lnSpc>
                <a:spcPct val="90000"/>
              </a:lnSpc>
              <a:buNone/>
            </a:pPr>
            <a:r>
              <a:rPr lang="en-US" sz="1400" dirty="0"/>
              <a:t>Outreach and Evangelism Team</a:t>
            </a:r>
          </a:p>
          <a:p>
            <a:pPr marL="0" indent="0">
              <a:lnSpc>
                <a:spcPct val="90000"/>
              </a:lnSpc>
              <a:buNone/>
            </a:pPr>
            <a:r>
              <a:rPr lang="en-US" sz="1400" dirty="0"/>
              <a:t>Finance/Endowment Team</a:t>
            </a:r>
          </a:p>
          <a:p>
            <a:pPr marL="0" indent="0">
              <a:lnSpc>
                <a:spcPct val="90000"/>
              </a:lnSpc>
              <a:buNone/>
            </a:pPr>
            <a:endParaRPr lang="en-US" sz="1400" dirty="0"/>
          </a:p>
          <a:p>
            <a:pPr marL="0" indent="0">
              <a:lnSpc>
                <a:spcPct val="90000"/>
              </a:lnSpc>
              <a:buNone/>
            </a:pPr>
            <a:r>
              <a:rPr lang="en-US" sz="1400" b="1" dirty="0"/>
              <a:t>8:30 Adjourn the meeting with prayer </a:t>
            </a:r>
          </a:p>
          <a:p>
            <a:pPr>
              <a:lnSpc>
                <a:spcPct val="90000"/>
              </a:lnSpc>
            </a:pPr>
            <a:endParaRPr lang="en-US" sz="800" dirty="0"/>
          </a:p>
        </p:txBody>
      </p:sp>
    </p:spTree>
    <p:extLst>
      <p:ext uri="{BB962C8B-B14F-4D97-AF65-F5344CB8AC3E}">
        <p14:creationId xmlns:p14="http://schemas.microsoft.com/office/powerpoint/2010/main" val="199640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00" y="-122501"/>
            <a:ext cx="6750141" cy="1325563"/>
          </a:xfrm>
        </p:spPr>
        <p:txBody>
          <a:bodyPr>
            <a:normAutofit/>
          </a:bodyPr>
          <a:lstStyle/>
          <a:p>
            <a:pPr>
              <a:lnSpc>
                <a:spcPct val="90000"/>
              </a:lnSpc>
            </a:pPr>
            <a:r>
              <a:rPr lang="en-US" b="1" dirty="0"/>
              <a:t>Running a Good Meeting</a:t>
            </a:r>
          </a:p>
        </p:txBody>
      </p:sp>
      <p:sp>
        <p:nvSpPr>
          <p:cNvPr id="3" name="Content Placeholder 2"/>
          <p:cNvSpPr>
            <a:spLocks noGrp="1"/>
          </p:cNvSpPr>
          <p:nvPr>
            <p:ph idx="1"/>
          </p:nvPr>
        </p:nvSpPr>
        <p:spPr>
          <a:xfrm>
            <a:off x="242180" y="1238054"/>
            <a:ext cx="6354180" cy="5840278"/>
          </a:xfrm>
        </p:spPr>
        <p:txBody>
          <a:bodyPr anchor="t">
            <a:normAutofit/>
          </a:bodyPr>
          <a:lstStyle/>
          <a:p>
            <a:pPr marL="0" indent="0">
              <a:lnSpc>
                <a:spcPct val="90000"/>
              </a:lnSpc>
              <a:buNone/>
            </a:pPr>
            <a:r>
              <a:rPr lang="en-US" sz="2800" dirty="0">
                <a:solidFill>
                  <a:srgbClr val="FFFF00"/>
                </a:solidFill>
              </a:rPr>
              <a:t>4. </a:t>
            </a:r>
            <a:r>
              <a:rPr lang="en-US" sz="2800" b="1" dirty="0">
                <a:solidFill>
                  <a:srgbClr val="FFFF00"/>
                </a:solidFill>
              </a:rPr>
              <a:t>Spiritual leaders </a:t>
            </a:r>
            <a:r>
              <a:rPr lang="en-US" sz="2800" dirty="0"/>
              <a:t>begin with </a:t>
            </a:r>
            <a:r>
              <a:rPr lang="en-US" sz="2800" b="1" dirty="0">
                <a:solidFill>
                  <a:srgbClr val="FFFF00"/>
                </a:solidFill>
              </a:rPr>
              <a:t>Dwelling in the Word/Bible Study and prayer </a:t>
            </a:r>
          </a:p>
          <a:p>
            <a:pPr marL="0" indent="0">
              <a:lnSpc>
                <a:spcPct val="90000"/>
              </a:lnSpc>
              <a:buNone/>
            </a:pPr>
            <a:endParaRPr lang="en-US" sz="2800" dirty="0"/>
          </a:p>
          <a:p>
            <a:pPr marL="0" indent="0">
              <a:lnSpc>
                <a:spcPct val="90000"/>
              </a:lnSpc>
              <a:buNone/>
            </a:pPr>
            <a:r>
              <a:rPr lang="en-US" sz="2800" dirty="0">
                <a:solidFill>
                  <a:srgbClr val="FFFF00"/>
                </a:solidFill>
              </a:rPr>
              <a:t>5</a:t>
            </a:r>
            <a:r>
              <a:rPr lang="en-US" sz="2800" dirty="0"/>
              <a:t>. Church councils care for and </a:t>
            </a:r>
            <a:r>
              <a:rPr lang="en-US" sz="2800" b="1" dirty="0">
                <a:solidFill>
                  <a:srgbClr val="FFFF00"/>
                </a:solidFill>
              </a:rPr>
              <a:t>pray for each other</a:t>
            </a:r>
            <a:r>
              <a:rPr lang="en-US" sz="2800" dirty="0"/>
              <a:t>. Spiritual conversation</a:t>
            </a:r>
          </a:p>
          <a:p>
            <a:pPr marL="0" indent="0">
              <a:lnSpc>
                <a:spcPct val="90000"/>
              </a:lnSpc>
              <a:buNone/>
            </a:pPr>
            <a:r>
              <a:rPr lang="en-US" sz="2800" dirty="0"/>
              <a:t>“How do YOU need God’s help this week? How have you seen God at work in your life this week?”</a:t>
            </a:r>
          </a:p>
          <a:p>
            <a:pPr marL="0" indent="0">
              <a:lnSpc>
                <a:spcPct val="90000"/>
              </a:lnSpc>
              <a:buNone/>
            </a:pPr>
            <a:endParaRPr lang="en-US" sz="2800" dirty="0"/>
          </a:p>
          <a:p>
            <a:pPr marL="0" indent="0">
              <a:lnSpc>
                <a:spcPct val="90000"/>
              </a:lnSpc>
              <a:buNone/>
            </a:pPr>
            <a:r>
              <a:rPr lang="en-US" sz="2800" dirty="0">
                <a:solidFill>
                  <a:srgbClr val="FFFF00"/>
                </a:solidFill>
              </a:rPr>
              <a:t>6</a:t>
            </a:r>
            <a:r>
              <a:rPr lang="en-US" sz="2800" dirty="0"/>
              <a:t>. Spiritual leaders </a:t>
            </a:r>
            <a:r>
              <a:rPr lang="en-US" sz="2800" b="1" dirty="0">
                <a:solidFill>
                  <a:srgbClr val="FFFF00"/>
                </a:solidFill>
              </a:rPr>
              <a:t>learn together</a:t>
            </a:r>
            <a:r>
              <a:rPr lang="en-US" sz="2800" dirty="0"/>
              <a:t>: </a:t>
            </a:r>
          </a:p>
          <a:p>
            <a:pPr marL="0" indent="0">
              <a:lnSpc>
                <a:spcPct val="90000"/>
              </a:lnSpc>
              <a:buNone/>
            </a:pPr>
            <a:r>
              <a:rPr lang="en-US" sz="2800" dirty="0"/>
              <a:t>Read a book together, watch a video series together…discuss it</a:t>
            </a:r>
            <a:r>
              <a:rPr lang="en-US" sz="1800" dirty="0"/>
              <a:t>. </a:t>
            </a:r>
          </a:p>
        </p:txBody>
      </p:sp>
      <p:sp>
        <p:nvSpPr>
          <p:cNvPr id="25" name="Freeform: Shape 2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See the source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445" r="30430"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86141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00" y="152400"/>
            <a:ext cx="6750141" cy="720675"/>
          </a:xfrm>
        </p:spPr>
        <p:txBody>
          <a:bodyPr>
            <a:normAutofit/>
          </a:bodyPr>
          <a:lstStyle/>
          <a:p>
            <a:pPr>
              <a:lnSpc>
                <a:spcPct val="90000"/>
              </a:lnSpc>
            </a:pPr>
            <a:r>
              <a:rPr lang="en-US" b="1" dirty="0"/>
              <a:t>Running a Good Meeting</a:t>
            </a:r>
          </a:p>
        </p:txBody>
      </p:sp>
      <p:sp>
        <p:nvSpPr>
          <p:cNvPr id="3" name="Content Placeholder 2"/>
          <p:cNvSpPr>
            <a:spLocks noGrp="1"/>
          </p:cNvSpPr>
          <p:nvPr>
            <p:ph idx="1"/>
          </p:nvPr>
        </p:nvSpPr>
        <p:spPr>
          <a:xfrm>
            <a:off x="228600" y="1143000"/>
            <a:ext cx="7086600" cy="5654940"/>
          </a:xfrm>
        </p:spPr>
        <p:txBody>
          <a:bodyPr anchor="t">
            <a:normAutofit/>
          </a:bodyPr>
          <a:lstStyle/>
          <a:p>
            <a:pPr marL="0" indent="0">
              <a:buNone/>
            </a:pPr>
            <a:r>
              <a:rPr lang="en-US" sz="2800" dirty="0">
                <a:solidFill>
                  <a:srgbClr val="FFFF00"/>
                </a:solidFill>
              </a:rPr>
              <a:t>7. </a:t>
            </a:r>
            <a:r>
              <a:rPr lang="en-US" sz="2800" b="1" dirty="0">
                <a:solidFill>
                  <a:srgbClr val="FFFF00"/>
                </a:solidFill>
              </a:rPr>
              <a:t>Keep God in the conversation</a:t>
            </a:r>
            <a:r>
              <a:rPr lang="en-US" sz="2800" dirty="0"/>
              <a:t>. Take a pen and draw a cross on top of the financial </a:t>
            </a:r>
          </a:p>
          <a:p>
            <a:pPr marL="0" indent="0">
              <a:buNone/>
            </a:pPr>
            <a:r>
              <a:rPr lang="en-US" sz="2800" dirty="0"/>
              <a:t>report. </a:t>
            </a:r>
          </a:p>
          <a:p>
            <a:pPr marL="0" indent="0">
              <a:buNone/>
            </a:pPr>
            <a:r>
              <a:rPr lang="en-US" sz="2800" b="1" dirty="0">
                <a:solidFill>
                  <a:srgbClr val="FFFF00"/>
                </a:solidFill>
              </a:rPr>
              <a:t>Ask: </a:t>
            </a:r>
            <a:r>
              <a:rPr lang="en-US" sz="2800" dirty="0"/>
              <a:t>“Did Jesus have to die for this budget?”</a:t>
            </a:r>
          </a:p>
          <a:p>
            <a:pPr marL="0" indent="0">
              <a:buNone/>
            </a:pPr>
            <a:endParaRPr lang="en-US" sz="1400" dirty="0"/>
          </a:p>
          <a:p>
            <a:pPr marL="0" indent="0">
              <a:buNone/>
            </a:pPr>
            <a:r>
              <a:rPr lang="en-US" sz="2800" b="1" dirty="0">
                <a:solidFill>
                  <a:srgbClr val="FFFF00"/>
                </a:solidFill>
              </a:rPr>
              <a:t>Ask:</a:t>
            </a:r>
            <a:r>
              <a:rPr lang="en-US" sz="2800" b="1" dirty="0"/>
              <a:t> </a:t>
            </a:r>
            <a:r>
              <a:rPr lang="en-US" sz="2800" dirty="0"/>
              <a:t>What is God’s will for our congregation? Will this help us love our neighbors better?</a:t>
            </a:r>
          </a:p>
          <a:p>
            <a:pPr marL="0" indent="0">
              <a:buNone/>
            </a:pPr>
            <a:endParaRPr lang="en-US" sz="1400" dirty="0"/>
          </a:p>
          <a:p>
            <a:pPr marL="0" indent="0">
              <a:buNone/>
            </a:pPr>
            <a:r>
              <a:rPr lang="en-US" sz="2800" b="1" dirty="0">
                <a:solidFill>
                  <a:srgbClr val="FFFF00"/>
                </a:solidFill>
              </a:rPr>
              <a:t>Ask:  </a:t>
            </a:r>
            <a:r>
              <a:rPr lang="en-US" sz="2800" dirty="0"/>
              <a:t>How is the Holy Spirit calling us to move forward in God’s mission? </a:t>
            </a:r>
          </a:p>
          <a:p>
            <a:pPr marL="0" indent="0">
              <a:buNone/>
            </a:pPr>
            <a:endParaRPr lang="en-US" sz="1400" dirty="0"/>
          </a:p>
          <a:p>
            <a:pPr marL="0" indent="0">
              <a:buNone/>
            </a:pPr>
            <a:r>
              <a:rPr lang="en-US" sz="2800" b="1" dirty="0">
                <a:solidFill>
                  <a:srgbClr val="FFFF00"/>
                </a:solidFill>
              </a:rPr>
              <a:t>Ask:</a:t>
            </a:r>
            <a:r>
              <a:rPr lang="en-US" sz="2800" b="1" dirty="0"/>
              <a:t> </a:t>
            </a:r>
            <a:r>
              <a:rPr lang="en-US" sz="2800" dirty="0"/>
              <a:t>Will this help us accomplish </a:t>
            </a:r>
          </a:p>
          <a:p>
            <a:pPr marL="0" indent="0">
              <a:buNone/>
            </a:pPr>
            <a:r>
              <a:rPr lang="en-US" sz="2800" dirty="0"/>
              <a:t>our purpose in God’s mission?</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See the source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343" r="30532"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36903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50141" cy="873075"/>
          </a:xfrm>
        </p:spPr>
        <p:txBody>
          <a:bodyPr>
            <a:normAutofit/>
          </a:bodyPr>
          <a:lstStyle/>
          <a:p>
            <a:pPr>
              <a:lnSpc>
                <a:spcPct val="90000"/>
              </a:lnSpc>
            </a:pPr>
            <a:r>
              <a:rPr lang="en-US" b="1" dirty="0"/>
              <a:t>Running a Good Meeting</a:t>
            </a:r>
          </a:p>
        </p:txBody>
      </p:sp>
      <p:sp>
        <p:nvSpPr>
          <p:cNvPr id="3" name="Content Placeholder 2"/>
          <p:cNvSpPr>
            <a:spLocks noGrp="1"/>
          </p:cNvSpPr>
          <p:nvPr>
            <p:ph idx="1"/>
          </p:nvPr>
        </p:nvSpPr>
        <p:spPr>
          <a:xfrm>
            <a:off x="152400" y="1066800"/>
            <a:ext cx="6597741" cy="5562600"/>
          </a:xfrm>
        </p:spPr>
        <p:txBody>
          <a:bodyPr anchor="t">
            <a:normAutofit/>
          </a:bodyPr>
          <a:lstStyle/>
          <a:p>
            <a:pPr marL="0" indent="0">
              <a:buNone/>
            </a:pPr>
            <a:r>
              <a:rPr lang="en-US" sz="2800" dirty="0">
                <a:solidFill>
                  <a:srgbClr val="FFFF00"/>
                </a:solidFill>
              </a:rPr>
              <a:t>8. </a:t>
            </a:r>
            <a:r>
              <a:rPr lang="en-US" sz="2800" b="1" dirty="0">
                <a:solidFill>
                  <a:srgbClr val="FFFF00"/>
                </a:solidFill>
              </a:rPr>
              <a:t>Create an ACTION PLAN </a:t>
            </a:r>
            <a:r>
              <a:rPr lang="en-US" sz="2800" dirty="0"/>
              <a:t>at the end of each meeting. Everyone knows what they are expected to do between meetings and come to the next meeting prepared.</a:t>
            </a:r>
          </a:p>
          <a:p>
            <a:pPr marL="0" indent="0">
              <a:buNone/>
            </a:pPr>
            <a:endParaRPr lang="en-US" sz="2800" dirty="0"/>
          </a:p>
          <a:p>
            <a:pPr marL="0" indent="0">
              <a:buNone/>
            </a:pPr>
            <a:r>
              <a:rPr lang="en-US" sz="2800" dirty="0"/>
              <a:t>	</a:t>
            </a:r>
            <a:r>
              <a:rPr lang="en-US" sz="2800" dirty="0">
                <a:solidFill>
                  <a:srgbClr val="FFFF00"/>
                </a:solidFill>
              </a:rPr>
              <a:t>An Action Plan answers the questions: 	What/When/Where/Who/How</a:t>
            </a:r>
          </a:p>
          <a:p>
            <a:pPr marL="0" indent="0">
              <a:buNone/>
            </a:pPr>
            <a:r>
              <a:rPr lang="en-US" sz="2800" dirty="0">
                <a:solidFill>
                  <a:srgbClr val="FFFF00"/>
                </a:solidFill>
              </a:rPr>
              <a:t> </a:t>
            </a:r>
          </a:p>
          <a:p>
            <a:pPr marL="0" indent="0">
              <a:buNone/>
            </a:pPr>
            <a:r>
              <a:rPr lang="en-US" sz="2800" dirty="0">
                <a:solidFill>
                  <a:srgbClr val="FFFF00"/>
                </a:solidFill>
              </a:rPr>
              <a:t>9. </a:t>
            </a:r>
            <a:r>
              <a:rPr lang="en-US" sz="2800" b="1" dirty="0">
                <a:solidFill>
                  <a:srgbClr val="FFFF00"/>
                </a:solidFill>
              </a:rPr>
              <a:t>Communicate</a:t>
            </a:r>
            <a:r>
              <a:rPr lang="en-US" sz="2800" b="1" dirty="0"/>
              <a:t>: </a:t>
            </a:r>
            <a:r>
              <a:rPr lang="en-US" sz="2800" dirty="0"/>
              <a:t>Send out the minutes of </a:t>
            </a:r>
          </a:p>
          <a:p>
            <a:pPr marL="0" indent="0">
              <a:buNone/>
            </a:pPr>
            <a:r>
              <a:rPr lang="en-US" sz="2800" dirty="0"/>
              <a:t>the meeting immediately </a:t>
            </a:r>
          </a:p>
          <a:p>
            <a:pPr marL="0" indent="0">
              <a:buNone/>
            </a:pPr>
            <a:r>
              <a:rPr lang="en-US" sz="2800" dirty="0"/>
              <a:t>after the meeting. </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See the source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889" r="30227"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78808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5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4" descr="https://www.quickbase.com/blog/wp-content/uploads/sites/2/2013/03/intuit-quickbase-tips-for-running-effective-meetings-infographic.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77" t="309" r="-377" b="59748"/>
          <a:stretch/>
        </p:blipFill>
        <p:spPr bwMode="auto">
          <a:xfrm>
            <a:off x="3048000" y="500644"/>
            <a:ext cx="6400800" cy="587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37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596</Words>
  <Application>Microsoft Macintosh PowerPoint</Application>
  <PresentationFormat>Widescreen</PresentationFormat>
  <Paragraphs>64</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EPIC Effective Practices in Church Councils</vt:lpstr>
      <vt:lpstr>PowerPoint Presentation</vt:lpstr>
      <vt:lpstr>Running a Good Meeting</vt:lpstr>
      <vt:lpstr>Running a Good Meeting</vt:lpstr>
      <vt:lpstr>PowerPoint Presentation</vt:lpstr>
      <vt:lpstr>Running a Good Meeting</vt:lpstr>
      <vt:lpstr>Running a Good Meeting</vt:lpstr>
      <vt:lpstr>Running a Good Meeting</vt:lpstr>
      <vt:lpstr>PowerPoint Presentation</vt:lpstr>
      <vt:lpstr>Robert’s Rules of Order is Your Friend  LESLIE FROST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 Effective Practices in Church Councils</dc:title>
  <dc:creator>Nik Ramlow</dc:creator>
  <cp:lastModifiedBy>Nik Ramlow</cp:lastModifiedBy>
  <cp:revision>2</cp:revision>
  <dcterms:created xsi:type="dcterms:W3CDTF">2019-02-01T15:12:43Z</dcterms:created>
  <dcterms:modified xsi:type="dcterms:W3CDTF">2025-07-09T20:27:47Z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2b85287-d2c0-4558-8198-92aed361777e_Enabled">
    <vt:lpwstr>true</vt:lpwstr>
  </property>
  <property fmtid="{D5CDD505-2E9C-101B-9397-08002B2CF9AE}" pid="3" name="MSIP_Label_52b85287-d2c0-4558-8198-92aed361777e_SetDate">
    <vt:lpwstr>2025-07-09T20:27:47Z</vt:lpwstr>
  </property>
  <property fmtid="{D5CDD505-2E9C-101B-9397-08002B2CF9AE}" pid="4" name="MSIP_Label_52b85287-d2c0-4558-8198-92aed361777e_Method">
    <vt:lpwstr>Standard</vt:lpwstr>
  </property>
  <property fmtid="{D5CDD505-2E9C-101B-9397-08002B2CF9AE}" pid="5" name="MSIP_Label_52b85287-d2c0-4558-8198-92aed361777e_Name">
    <vt:lpwstr>Internal Use</vt:lpwstr>
  </property>
  <property fmtid="{D5CDD505-2E9C-101B-9397-08002B2CF9AE}" pid="6" name="MSIP_Label_52b85287-d2c0-4558-8198-92aed361777e_SiteId">
    <vt:lpwstr>7051e007-e244-4920-b801-febf10f818b9</vt:lpwstr>
  </property>
  <property fmtid="{D5CDD505-2E9C-101B-9397-08002B2CF9AE}" pid="7" name="MSIP_Label_52b85287-d2c0-4558-8198-92aed361777e_ActionId">
    <vt:lpwstr>8224b78e-27a6-4c9b-bc73-497c9ef5967e</vt:lpwstr>
  </property>
  <property fmtid="{D5CDD505-2E9C-101B-9397-08002B2CF9AE}" pid="8" name="MSIP_Label_52b85287-d2c0-4558-8198-92aed361777e_ContentBits">
    <vt:lpwstr>0</vt:lpwstr>
  </property>
  <property fmtid="{D5CDD505-2E9C-101B-9397-08002B2CF9AE}" pid="9" name="MSIP_Label_52b85287-d2c0-4558-8198-92aed361777e_Tag">
    <vt:lpwstr>50, 3, 0, 1</vt:lpwstr>
  </property>
</Properties>
</file>