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2" r:id="rId2"/>
    <p:sldId id="266" r:id="rId3"/>
    <p:sldId id="278" r:id="rId4"/>
    <p:sldId id="279" r:id="rId5"/>
    <p:sldId id="285" r:id="rId6"/>
    <p:sldId id="274" r:id="rId7"/>
    <p:sldId id="286" r:id="rId8"/>
    <p:sldId id="277" r:id="rId9"/>
    <p:sldId id="287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5BADB2-972E-4149-9DC8-9F4D01928DF4}" v="13" dt="2025-06-27T19:53:39.0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709"/>
  </p:normalViewPr>
  <p:slideViewPr>
    <p:cSldViewPr snapToGrid="0" snapToObjects="1">
      <p:cViewPr varScale="1">
        <p:scale>
          <a:sx n="122" d="100"/>
          <a:sy n="122" d="100"/>
        </p:scale>
        <p:origin x="24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Contributions - General Fund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9065698502614903E-2"/>
          <c:y val="0.11843686810634814"/>
          <c:w val="0.90481810422950049"/>
          <c:h val="0.73481836649479937"/>
        </c:manualLayout>
      </c:layout>
      <c:barChart>
        <c:barDir val="col"/>
        <c:grouping val="stacked"/>
        <c:varyColors val="0"/>
        <c:ser>
          <c:idx val="1"/>
          <c:order val="1"/>
          <c:tx>
            <c:strRef>
              <c:f>Data!$A$6</c:f>
              <c:strCache>
                <c:ptCount val="1"/>
                <c:pt idx="0">
                  <c:v>Gen Fund - PY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Data!$W$3:$AH$3</c:f>
              <c:numCache>
                <c:formatCode>General</c:formatCode>
                <c:ptCount val="12"/>
              </c:numCache>
            </c:numRef>
          </c:cat>
          <c:val>
            <c:numRef>
              <c:f>Data!$AX$6:$BI$6</c:f>
              <c:numCache>
                <c:formatCode>_(* #,##0_);_(* \(#,##0\);_(* "-"??_);_(@_)</c:formatCode>
                <c:ptCount val="12"/>
                <c:pt idx="0">
                  <c:v>51670</c:v>
                </c:pt>
                <c:pt idx="1">
                  <c:v>56792</c:v>
                </c:pt>
                <c:pt idx="2">
                  <c:v>53851</c:v>
                </c:pt>
                <c:pt idx="3">
                  <c:v>53506</c:v>
                </c:pt>
                <c:pt idx="4">
                  <c:v>48343</c:v>
                </c:pt>
                <c:pt idx="5">
                  <c:v>84391</c:v>
                </c:pt>
                <c:pt idx="6">
                  <c:v>51951</c:v>
                </c:pt>
                <c:pt idx="7">
                  <c:v>49971</c:v>
                </c:pt>
                <c:pt idx="8">
                  <c:v>63774.76</c:v>
                </c:pt>
                <c:pt idx="9">
                  <c:v>83106</c:v>
                </c:pt>
                <c:pt idx="10">
                  <c:v>56004</c:v>
                </c:pt>
                <c:pt idx="11">
                  <c:v>69113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16-4730-9627-AFB1852863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overlap val="100"/>
        <c:axId val="558454864"/>
        <c:axId val="558456912"/>
      </c:barChart>
      <c:lineChart>
        <c:grouping val="standard"/>
        <c:varyColors val="0"/>
        <c:ser>
          <c:idx val="3"/>
          <c:order val="0"/>
          <c:tx>
            <c:strRef>
              <c:f>Data!$A$4</c:f>
              <c:strCache>
                <c:ptCount val="1"/>
                <c:pt idx="0">
                  <c:v> Gen Fund - CY 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Data!$BJ$5:$BU$5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Data!$BJ$6:$BU$6</c:f>
              <c:numCache>
                <c:formatCode>_(* #,##0_);_(* \(#,##0\);_(* "-"??_);_(@_)</c:formatCode>
                <c:ptCount val="12"/>
                <c:pt idx="0">
                  <c:v>56361</c:v>
                </c:pt>
                <c:pt idx="1">
                  <c:v>61236</c:v>
                </c:pt>
                <c:pt idx="2">
                  <c:v>60633</c:v>
                </c:pt>
                <c:pt idx="3">
                  <c:v>67323</c:v>
                </c:pt>
                <c:pt idx="4">
                  <c:v>50810</c:v>
                </c:pt>
                <c:pt idx="5">
                  <c:v>105540</c:v>
                </c:pt>
                <c:pt idx="6" formatCode="General">
                  <c:v>61986</c:v>
                </c:pt>
                <c:pt idx="7" formatCode="General">
                  <c:v>43387</c:v>
                </c:pt>
                <c:pt idx="8" formatCode="General">
                  <c:v>123489</c:v>
                </c:pt>
                <c:pt idx="9" formatCode="General">
                  <c:v>56662</c:v>
                </c:pt>
                <c:pt idx="10" formatCode="General">
                  <c:v>53024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316-4730-9627-AFB18528635B}"/>
            </c:ext>
          </c:extLst>
        </c:ser>
        <c:ser>
          <c:idx val="0"/>
          <c:order val="2"/>
          <c:tx>
            <c:strRef>
              <c:f>Data!$A$12</c:f>
              <c:strCache>
                <c:ptCount val="1"/>
                <c:pt idx="0">
                  <c:v>Budget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624809941158392E-2"/>
                  <c:y val="-2.9428449790577713E-2"/>
                </c:manualLayout>
              </c:layout>
              <c:tx>
                <c:rich>
                  <a:bodyPr/>
                  <a:lstStyle/>
                  <a:p>
                    <a:fld id="{07FF0AAA-9719-480C-BAFA-AF554D1653DD}" type="VALUE">
                      <a:rPr lang="en-US" sz="1400" baseline="0">
                        <a:solidFill>
                          <a:srgbClr val="00B050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8316-4730-9627-AFB18528635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316-4730-9627-AFB18528635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316-4730-9627-AFB18528635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316-4730-9627-AFB18528635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316-4730-9627-AFB18528635B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316-4730-9627-AFB18528635B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316-4730-9627-AFB18528635B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316-4730-9627-AFB18528635B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316-4730-9627-AFB18528635B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316-4730-9627-AFB18528635B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316-4730-9627-AFB18528635B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316-4730-9627-AFB1852863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Data!$BJ$5:$BU$5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Data!$BJ$12:$BU$12</c:f>
              <c:numCache>
                <c:formatCode>_(* #,##0_);_(* \(#,##0\);_(* "-"??_);_(@_)</c:formatCode>
                <c:ptCount val="12"/>
                <c:pt idx="0">
                  <c:v>64680</c:v>
                </c:pt>
                <c:pt idx="1">
                  <c:v>64680</c:v>
                </c:pt>
                <c:pt idx="2">
                  <c:v>64680</c:v>
                </c:pt>
                <c:pt idx="3">
                  <c:v>64680</c:v>
                </c:pt>
                <c:pt idx="4">
                  <c:v>64680</c:v>
                </c:pt>
                <c:pt idx="5">
                  <c:v>64680</c:v>
                </c:pt>
                <c:pt idx="6">
                  <c:v>64680</c:v>
                </c:pt>
                <c:pt idx="7">
                  <c:v>64680</c:v>
                </c:pt>
                <c:pt idx="8">
                  <c:v>64680</c:v>
                </c:pt>
                <c:pt idx="9">
                  <c:v>64680</c:v>
                </c:pt>
                <c:pt idx="10">
                  <c:v>64680</c:v>
                </c:pt>
                <c:pt idx="11">
                  <c:v>64680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8316-4730-9627-AFB1852863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8454864"/>
        <c:axId val="558456912"/>
      </c:lineChart>
      <c:dateAx>
        <c:axId val="558454864"/>
        <c:scaling>
          <c:orientation val="minMax"/>
        </c:scaling>
        <c:delete val="0"/>
        <c:axPos val="b"/>
        <c:title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8456912"/>
        <c:crosses val="autoZero"/>
        <c:auto val="0"/>
        <c:lblOffset val="100"/>
        <c:baseTimeUnit val="days"/>
      </c:dateAx>
      <c:valAx>
        <c:axId val="558456912"/>
        <c:scaling>
          <c:orientation val="minMax"/>
          <c:min val="2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Monthly General Fund Giving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8454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258" cy="465292"/>
          </a:xfrm>
          <a:prstGeom prst="rect">
            <a:avLst/>
          </a:prstGeom>
        </p:spPr>
        <p:txBody>
          <a:bodyPr vert="horz" lIns="90416" tIns="45208" rIns="90416" bIns="452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576" y="0"/>
            <a:ext cx="3038258" cy="465292"/>
          </a:xfrm>
          <a:prstGeom prst="rect">
            <a:avLst/>
          </a:prstGeom>
        </p:spPr>
        <p:txBody>
          <a:bodyPr vert="horz" lIns="90416" tIns="45208" rIns="90416" bIns="45208" rtlCol="0"/>
          <a:lstStyle>
            <a:lvl1pPr algn="r">
              <a:defRPr sz="1200"/>
            </a:lvl1pPr>
          </a:lstStyle>
          <a:p>
            <a:fld id="{3135DBD2-D539-4614-A42F-EAF32663E63C}" type="datetimeFigureOut">
              <a:rPr lang="en-US" smtClean="0"/>
              <a:t>7/1/25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16" tIns="45208" rIns="90416" bIns="452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13" y="4473716"/>
            <a:ext cx="5609574" cy="3661028"/>
          </a:xfrm>
          <a:prstGeom prst="rect">
            <a:avLst/>
          </a:prstGeom>
        </p:spPr>
        <p:txBody>
          <a:bodyPr vert="horz" lIns="90416" tIns="45208" rIns="90416" bIns="452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1108"/>
            <a:ext cx="3038258" cy="465292"/>
          </a:xfrm>
          <a:prstGeom prst="rect">
            <a:avLst/>
          </a:prstGeom>
        </p:spPr>
        <p:txBody>
          <a:bodyPr vert="horz" lIns="90416" tIns="45208" rIns="90416" bIns="452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576" y="8831108"/>
            <a:ext cx="3038258" cy="465292"/>
          </a:xfrm>
          <a:prstGeom prst="rect">
            <a:avLst/>
          </a:prstGeom>
        </p:spPr>
        <p:txBody>
          <a:bodyPr vert="horz" lIns="90416" tIns="45208" rIns="90416" bIns="45208" rtlCol="0" anchor="b"/>
          <a:lstStyle>
            <a:lvl1pPr algn="r">
              <a:defRPr sz="1200"/>
            </a:lvl1pPr>
          </a:lstStyle>
          <a:p>
            <a:fld id="{0399C062-C8B8-41E1-B617-AAA4E4B7D8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213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FCB19-8545-42D8-A1F2-AFF87AAE5224}" type="datetime1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25717-A60B-444B-997F-425239BAD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988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A4829-520A-4592-91E7-34C2CD4F15C7}" type="datetime1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25717-A60B-444B-997F-425239BAD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68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36255-6E75-477D-9A99-FD8EBAF81DD6}" type="datetime1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25717-A60B-444B-997F-425239BAD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768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09C3B-93D5-44F1-9A01-86988A563EDA}" type="datetime1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25717-A60B-444B-997F-425239BAD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452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671B-8517-4ED7-A2AD-80856A77738B}" type="datetime1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25717-A60B-444B-997F-425239BAD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985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427A-E87E-43CE-A311-E3F393E171FF}" type="datetime1">
              <a:rPr lang="en-US" smtClean="0"/>
              <a:t>7/1/25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25717-A60B-444B-997F-425239BAD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90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24C29-B7F7-4AAB-85EE-480B79326E66}" type="datetime1">
              <a:rPr lang="en-US" smtClean="0"/>
              <a:t>7/1/25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25717-A60B-444B-997F-425239BAD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978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15BC6-B0B5-4329-9BCD-5936AE96E0A2}" type="datetime1">
              <a:rPr lang="en-US" smtClean="0"/>
              <a:t>7/1/25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25717-A60B-444B-997F-425239BAD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2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AF88-5198-4ECE-8E84-F4B42DF0AA4A}" type="datetime1">
              <a:rPr lang="en-US" smtClean="0"/>
              <a:t>7/1/25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25717-A60B-444B-997F-425239BAD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31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D3C0B-D4C8-4156-AD5F-51647503B284}" type="datetime1">
              <a:rPr lang="en-US" smtClean="0"/>
              <a:t>7/1/25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25717-A60B-444B-997F-425239BAD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612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53B8B-F3B9-4C6C-9991-54286381002F}" type="datetime1">
              <a:rPr lang="en-US" smtClean="0"/>
              <a:t>7/1/25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25717-A60B-444B-997F-425239BAD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5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4F94F-0352-448A-BB31-7E0CB62F60C2}" type="datetime1">
              <a:rPr lang="en-US" smtClean="0"/>
              <a:t>7/1/25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25717-A60B-444B-997F-425239BAD7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347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7032" y="3334809"/>
            <a:ext cx="10222441" cy="1556277"/>
          </a:xfrm>
        </p:spPr>
        <p:txBody>
          <a:bodyPr>
            <a:normAutofit/>
          </a:bodyPr>
          <a:lstStyle/>
          <a:p>
            <a:r>
              <a:rPr lang="en-US" sz="4400" dirty="0"/>
              <a:t>5/31/25</a:t>
            </a:r>
          </a:p>
          <a:p>
            <a:r>
              <a:rPr lang="en-US" sz="4400" dirty="0"/>
              <a:t>Financial Update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ACEBAE-4B4E-76AB-E951-DDFEEDB9B9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7003" y="1010773"/>
            <a:ext cx="4762500" cy="1666875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32FBDE-7501-1CD0-4764-AB729C808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25717-A60B-444B-997F-425239BAD7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778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7032" y="3334809"/>
            <a:ext cx="10222441" cy="1556277"/>
          </a:xfrm>
        </p:spPr>
        <p:txBody>
          <a:bodyPr>
            <a:normAutofit/>
          </a:bodyPr>
          <a:lstStyle/>
          <a:p>
            <a:r>
              <a:rPr lang="en-US" sz="4400" dirty="0"/>
              <a:t>General Fund</a:t>
            </a:r>
          </a:p>
          <a:p>
            <a:r>
              <a:rPr lang="en-US" sz="4400" dirty="0"/>
              <a:t>Update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7D0FC9D-3706-9B3D-1688-32C68CD794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7003" y="1010773"/>
            <a:ext cx="4762500" cy="166687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7A1965-669D-87AA-CCD9-1333C6891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25717-A60B-444B-997F-425239BAD7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1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4BB6AC-3D57-8468-4A21-AEA1AF195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US" sz="4000" dirty="0"/>
              <a:t>Current Year – General Fund Giving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738EED-2B8F-C46A-AF29-9331F90D3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280" y="6356350"/>
            <a:ext cx="263347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3B25717-A60B-444B-997F-425239BAD785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3</a:t>
            </a:fld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00000000-0008-0000-0000-000002000000}"/>
              </a:ext>
              <a:ext uri="{147F2762-F138-4A5C-976F-8EAC2B608ADB}">
                <a16:predDERef xmlns:a16="http://schemas.microsoft.com/office/drawing/2014/main" pred="{00000000-0008-0000-0000-000003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4358103"/>
              </p:ext>
            </p:extLst>
          </p:nvPr>
        </p:nvGraphicFramePr>
        <p:xfrm>
          <a:off x="838200" y="1737360"/>
          <a:ext cx="10506456" cy="4535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0485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08794D-947C-6D09-37A7-9B0F2D12F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US" sz="4000" dirty="0"/>
              <a:t>General Fund – Monthly Average Giving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24513E-186E-5FD0-4AD0-0BCD4F53F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280" y="6356350"/>
            <a:ext cx="263347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3B25717-A60B-444B-997F-425239BAD785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4</a:t>
            </a:fld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8D4F25D-E2D0-7DAA-036A-6032F9B10C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1167533"/>
              </p:ext>
            </p:extLst>
          </p:nvPr>
        </p:nvGraphicFramePr>
        <p:xfrm>
          <a:off x="926496" y="1737360"/>
          <a:ext cx="10329866" cy="4535425"/>
        </p:xfrm>
        <a:graphic>
          <a:graphicData uri="http://schemas.openxmlformats.org/drawingml/2006/table">
            <a:tbl>
              <a:tblPr/>
              <a:tblGrid>
                <a:gridCol w="3143692">
                  <a:extLst>
                    <a:ext uri="{9D8B030D-6E8A-4147-A177-3AD203B41FA5}">
                      <a16:colId xmlns:a16="http://schemas.microsoft.com/office/drawing/2014/main" val="1676788366"/>
                    </a:ext>
                  </a:extLst>
                </a:gridCol>
                <a:gridCol w="3656620">
                  <a:extLst>
                    <a:ext uri="{9D8B030D-6E8A-4147-A177-3AD203B41FA5}">
                      <a16:colId xmlns:a16="http://schemas.microsoft.com/office/drawing/2014/main" val="722384092"/>
                    </a:ext>
                  </a:extLst>
                </a:gridCol>
                <a:gridCol w="3529554">
                  <a:extLst>
                    <a:ext uri="{9D8B030D-6E8A-4147-A177-3AD203B41FA5}">
                      <a16:colId xmlns:a16="http://schemas.microsoft.com/office/drawing/2014/main" val="4030291149"/>
                    </a:ext>
                  </a:extLst>
                </a:gridCol>
              </a:tblGrid>
              <a:tr h="672526">
                <a:tc gridSpan="3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6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General Fund - Yearly Comparison</a:t>
                      </a:r>
                      <a:endParaRPr lang="en-US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7802" marR="197802" marT="98901" marB="9890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0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4631648"/>
                  </a:ext>
                </a:extLst>
              </a:tr>
              <a:tr h="49532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600" b="1" i="0" u="sng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Fiscal Year </a:t>
                      </a:r>
                      <a:endParaRPr lang="en-US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604" marR="20604" marT="206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600" b="1" i="0" u="sng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 Increase</a:t>
                      </a:r>
                      <a:endParaRPr lang="en-US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604" marR="20604" marT="206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600" b="1" i="0" u="sng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Avg/Month </a:t>
                      </a:r>
                      <a:endParaRPr lang="en-US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604" marR="20604" marT="206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198332"/>
                  </a:ext>
                </a:extLst>
              </a:tr>
              <a:tr h="49532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'20-'21</a:t>
                      </a:r>
                      <a:endParaRPr lang="en-US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604" marR="20604" marT="206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  <a:endParaRPr lang="en-US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604" marR="20604" marT="206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27,694 </a:t>
                      </a:r>
                      <a:endParaRPr lang="en-US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604" marR="20604" marT="206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275879"/>
                  </a:ext>
                </a:extLst>
              </a:tr>
              <a:tr h="49532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'21-'22</a:t>
                      </a:r>
                      <a:endParaRPr lang="en-US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604" marR="20604" marT="206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  <a:endParaRPr lang="en-US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604" marR="20604" marT="206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35,102 </a:t>
                      </a:r>
                      <a:endParaRPr lang="en-US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604" marR="20604" marT="206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5190061"/>
                  </a:ext>
                </a:extLst>
              </a:tr>
              <a:tr h="49532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'22-'23</a:t>
                      </a:r>
                      <a:endParaRPr lang="en-US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604" marR="20604" marT="206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  <a:endParaRPr lang="en-US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604" marR="20604" marT="206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    38,610 </a:t>
                      </a:r>
                      <a:endParaRPr lang="en-US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604" marR="20604" marT="206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1651053"/>
                  </a:ext>
                </a:extLst>
              </a:tr>
              <a:tr h="49532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'23-'24 </a:t>
                      </a:r>
                      <a:endParaRPr lang="en-US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604" marR="20604" marT="206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56%</a:t>
                      </a:r>
                      <a:endParaRPr lang="en-US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604" marR="20604" marT="206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$               60,206 </a:t>
                      </a:r>
                      <a:endParaRPr lang="en-US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604" marR="20604" marT="206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0476731"/>
                  </a:ext>
                </a:extLst>
              </a:tr>
              <a:tr h="49532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'24-'25 </a:t>
                      </a:r>
                      <a:endParaRPr lang="en-US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604" marR="20604" marT="206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  <a:endParaRPr lang="en-US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604" marR="20604" marT="206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$               67,314 </a:t>
                      </a:r>
                      <a:endParaRPr lang="en-US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604" marR="20604" marT="206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195356"/>
                  </a:ext>
                </a:extLst>
              </a:tr>
              <a:tr h="89093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604" marR="20604" marT="206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Monthly budget for Current FY</a:t>
                      </a:r>
                      <a:endParaRPr lang="en-US" sz="3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604" marR="20604" marT="206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$               64,680 </a:t>
                      </a:r>
                      <a:endParaRPr lang="en-US" sz="3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604" marR="20604" marT="206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6149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2242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6018C4-A787-9748-3101-9C4C4D2472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1F42835-669E-4D43-697E-9A4CB68549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D43988-7C77-DDF9-61D7-0E9B5FAA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4000" b="1"/>
              <a:t>General Fund Spending – July 2024 to June 2025 (est)</a:t>
            </a:r>
            <a:br>
              <a:rPr lang="en-US" sz="4000"/>
            </a:br>
            <a:endParaRPr lang="en-US" sz="40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E933D72-1A06-98F1-A19F-DC609198D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8A69B23-500D-9685-ED30-946BA648B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55AA79-6C96-22DF-CC54-7A7BD0DEF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280" y="6356350"/>
            <a:ext cx="263347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3B25717-A60B-444B-997F-425239BAD785}" type="slidenum"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E583BCD-7AC6-D79E-CB6A-A89862C7C8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2831642"/>
              </p:ext>
            </p:extLst>
          </p:nvPr>
        </p:nvGraphicFramePr>
        <p:xfrm>
          <a:off x="926496" y="1737360"/>
          <a:ext cx="10329867" cy="4659222"/>
        </p:xfrm>
        <a:graphic>
          <a:graphicData uri="http://schemas.openxmlformats.org/drawingml/2006/table">
            <a:tbl>
              <a:tblPr/>
              <a:tblGrid>
                <a:gridCol w="1867500">
                  <a:extLst>
                    <a:ext uri="{9D8B030D-6E8A-4147-A177-3AD203B41FA5}">
                      <a16:colId xmlns:a16="http://schemas.microsoft.com/office/drawing/2014/main" val="1676788366"/>
                    </a:ext>
                  </a:extLst>
                </a:gridCol>
                <a:gridCol w="2172204">
                  <a:extLst>
                    <a:ext uri="{9D8B030D-6E8A-4147-A177-3AD203B41FA5}">
                      <a16:colId xmlns:a16="http://schemas.microsoft.com/office/drawing/2014/main" val="722384092"/>
                    </a:ext>
                  </a:extLst>
                </a:gridCol>
                <a:gridCol w="2096721">
                  <a:extLst>
                    <a:ext uri="{9D8B030D-6E8A-4147-A177-3AD203B41FA5}">
                      <a16:colId xmlns:a16="http://schemas.microsoft.com/office/drawing/2014/main" val="4030291149"/>
                    </a:ext>
                  </a:extLst>
                </a:gridCol>
                <a:gridCol w="2096721">
                  <a:extLst>
                    <a:ext uri="{9D8B030D-6E8A-4147-A177-3AD203B41FA5}">
                      <a16:colId xmlns:a16="http://schemas.microsoft.com/office/drawing/2014/main" val="1485684207"/>
                    </a:ext>
                  </a:extLst>
                </a:gridCol>
                <a:gridCol w="2096721">
                  <a:extLst>
                    <a:ext uri="{9D8B030D-6E8A-4147-A177-3AD203B41FA5}">
                      <a16:colId xmlns:a16="http://schemas.microsoft.com/office/drawing/2014/main" val="426704414"/>
                    </a:ext>
                  </a:extLst>
                </a:gridCol>
              </a:tblGrid>
              <a:tr h="672526">
                <a:tc gridSpan="5">
                  <a:txBody>
                    <a:bodyPr/>
                    <a:lstStyle/>
                    <a:p>
                      <a:pPr algn="ctr" fontAlgn="b"/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0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0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0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631648"/>
                  </a:ext>
                </a:extLst>
              </a:tr>
              <a:tr h="495328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198332"/>
                  </a:ext>
                </a:extLst>
              </a:tr>
              <a:tr h="495328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July 2024 to June 2025 Actuals (Est)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2024-25 Budget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Over (Under)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% Variance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275879"/>
                  </a:ext>
                </a:extLst>
              </a:tr>
              <a:tr h="4953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OUTFLOWS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5190061"/>
                  </a:ext>
                </a:extLst>
              </a:tr>
              <a:tr h="49532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Ministry Expenses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174,000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175,666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(1,666)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-0.9%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1651053"/>
                  </a:ext>
                </a:extLst>
              </a:tr>
              <a:tr h="49532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Operations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153,000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157,310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(4,310)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-2.7%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0476731"/>
                  </a:ext>
                </a:extLst>
              </a:tr>
              <a:tr h="495328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Payroll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460,000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459,471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      529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195356"/>
                  </a:ext>
                </a:extLst>
              </a:tr>
              <a:tr h="89093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 Expenses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787,000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792,447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(5,447)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-0.7%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6149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1856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7032" y="3334809"/>
            <a:ext cx="10222441" cy="1556277"/>
          </a:xfrm>
        </p:spPr>
        <p:txBody>
          <a:bodyPr>
            <a:normAutofit/>
          </a:bodyPr>
          <a:lstStyle/>
          <a:p>
            <a:r>
              <a:rPr lang="en-US" sz="4400" dirty="0"/>
              <a:t>All Funds</a:t>
            </a:r>
          </a:p>
          <a:p>
            <a:r>
              <a:rPr lang="en-US" sz="4400" dirty="0"/>
              <a:t>Update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7D0FC9D-3706-9B3D-1688-32C68CD794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7003" y="1010773"/>
            <a:ext cx="4762500" cy="166687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7A1965-669D-87AA-CCD9-1333C6891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25717-A60B-444B-997F-425239BAD7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987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56C0B-0D9A-521C-5C8D-A30FA6BB8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643C37D-4F44-5FD0-30D6-CE7C681157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3543386"/>
              </p:ext>
            </p:extLst>
          </p:nvPr>
        </p:nvGraphicFramePr>
        <p:xfrm>
          <a:off x="849745" y="365126"/>
          <a:ext cx="10504054" cy="5464574"/>
        </p:xfrm>
        <a:graphic>
          <a:graphicData uri="http://schemas.openxmlformats.org/drawingml/2006/table">
            <a:tbl>
              <a:tblPr/>
              <a:tblGrid>
                <a:gridCol w="2929882">
                  <a:extLst>
                    <a:ext uri="{9D8B030D-6E8A-4147-A177-3AD203B41FA5}">
                      <a16:colId xmlns:a16="http://schemas.microsoft.com/office/drawing/2014/main" val="458572177"/>
                    </a:ext>
                  </a:extLst>
                </a:gridCol>
                <a:gridCol w="1893543">
                  <a:extLst>
                    <a:ext uri="{9D8B030D-6E8A-4147-A177-3AD203B41FA5}">
                      <a16:colId xmlns:a16="http://schemas.microsoft.com/office/drawing/2014/main" val="3410423093"/>
                    </a:ext>
                  </a:extLst>
                </a:gridCol>
                <a:gridCol w="1893543">
                  <a:extLst>
                    <a:ext uri="{9D8B030D-6E8A-4147-A177-3AD203B41FA5}">
                      <a16:colId xmlns:a16="http://schemas.microsoft.com/office/drawing/2014/main" val="2707968733"/>
                    </a:ext>
                  </a:extLst>
                </a:gridCol>
                <a:gridCol w="1893543">
                  <a:extLst>
                    <a:ext uri="{9D8B030D-6E8A-4147-A177-3AD203B41FA5}">
                      <a16:colId xmlns:a16="http://schemas.microsoft.com/office/drawing/2014/main" val="1257346378"/>
                    </a:ext>
                  </a:extLst>
                </a:gridCol>
                <a:gridCol w="1893543">
                  <a:extLst>
                    <a:ext uri="{9D8B030D-6E8A-4147-A177-3AD203B41FA5}">
                      <a16:colId xmlns:a16="http://schemas.microsoft.com/office/drawing/2014/main" val="1029697146"/>
                    </a:ext>
                  </a:extLst>
                </a:gridCol>
              </a:tblGrid>
              <a:tr h="40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EMMAUS ROAD CHURCH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26652"/>
                  </a:ext>
                </a:extLst>
              </a:tr>
              <a:tr h="40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CASH BALANCE BY FUND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017403"/>
                  </a:ext>
                </a:extLst>
              </a:tr>
              <a:tr h="4005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AS OF 5/31/2025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018020"/>
                  </a:ext>
                </a:extLst>
              </a:tr>
              <a:tr h="3204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8566267"/>
                  </a:ext>
                </a:extLst>
              </a:tr>
              <a:tr h="672839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As of 6/30/2024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Inflows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Outflows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As of 5/31/2025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3277885"/>
                  </a:ext>
                </a:extLst>
              </a:tr>
              <a:tr h="320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General Fund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309,662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767,101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(748,240)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328,523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5869934"/>
                  </a:ext>
                </a:extLst>
              </a:tr>
              <a:tr h="320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Building Fund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435,360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51,854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(19,651)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467,563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7909944"/>
                  </a:ext>
                </a:extLst>
              </a:tr>
              <a:tr h="320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Missions Fund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84,676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9,998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       -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94,674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9466305"/>
                  </a:ext>
                </a:extLst>
              </a:tr>
              <a:tr h="320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Benevolence Fund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24,107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   700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       -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24,807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4859720"/>
                  </a:ext>
                </a:extLst>
              </a:tr>
              <a:tr h="320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Pastors College Fund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28,815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   275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       -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29,090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7393539"/>
                  </a:ext>
                </a:extLst>
              </a:tr>
              <a:tr h="320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Pakistan Fund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14,036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3,665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(3,665)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14,036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0586522"/>
                  </a:ext>
                </a:extLst>
              </a:tr>
              <a:tr h="320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Nairobi Church Plant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       -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1,930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(1,930)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       -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2135373"/>
                  </a:ext>
                </a:extLst>
              </a:tr>
              <a:tr h="3204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1604478"/>
                  </a:ext>
                </a:extLst>
              </a:tr>
              <a:tr h="41652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 Cash Balance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$     896,656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$     835,523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$  (773,486)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$     958,693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04460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0ABC1C-470F-FDFE-F138-9B5B078B9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25717-A60B-444B-997F-425239BAD7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268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7032" y="3334809"/>
            <a:ext cx="10222441" cy="1556277"/>
          </a:xfrm>
        </p:spPr>
        <p:txBody>
          <a:bodyPr>
            <a:normAutofit/>
          </a:bodyPr>
          <a:lstStyle/>
          <a:p>
            <a:r>
              <a:rPr lang="en-US" sz="4400" dirty="0"/>
              <a:t>2025 / 2026 Budget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7D0FC9D-3706-9B3D-1688-32C68CD794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7003" y="1010773"/>
            <a:ext cx="4762500" cy="166687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7A1965-669D-87AA-CCD9-1333C6891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25717-A60B-444B-997F-425239BAD7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749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2BD1D1-8A5C-FAB8-CFC9-23DF92911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17280" y="6356350"/>
            <a:ext cx="263347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B3B25717-A60B-444B-997F-425239BAD785}" type="slidenum">
              <a:rPr lang="en-US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D852F07-1E9D-C456-3FAA-2AC77B3A29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2496217"/>
              </p:ext>
            </p:extLst>
          </p:nvPr>
        </p:nvGraphicFramePr>
        <p:xfrm>
          <a:off x="841248" y="301557"/>
          <a:ext cx="10509504" cy="6316480"/>
        </p:xfrm>
        <a:graphic>
          <a:graphicData uri="http://schemas.openxmlformats.org/drawingml/2006/table">
            <a:tbl>
              <a:tblPr/>
              <a:tblGrid>
                <a:gridCol w="2179661">
                  <a:extLst>
                    <a:ext uri="{9D8B030D-6E8A-4147-A177-3AD203B41FA5}">
                      <a16:colId xmlns:a16="http://schemas.microsoft.com/office/drawing/2014/main" val="264207884"/>
                    </a:ext>
                  </a:extLst>
                </a:gridCol>
                <a:gridCol w="1690283">
                  <a:extLst>
                    <a:ext uri="{9D8B030D-6E8A-4147-A177-3AD203B41FA5}">
                      <a16:colId xmlns:a16="http://schemas.microsoft.com/office/drawing/2014/main" val="1332008119"/>
                    </a:ext>
                  </a:extLst>
                </a:gridCol>
                <a:gridCol w="1690283">
                  <a:extLst>
                    <a:ext uri="{9D8B030D-6E8A-4147-A177-3AD203B41FA5}">
                      <a16:colId xmlns:a16="http://schemas.microsoft.com/office/drawing/2014/main" val="1990910729"/>
                    </a:ext>
                  </a:extLst>
                </a:gridCol>
                <a:gridCol w="1690283">
                  <a:extLst>
                    <a:ext uri="{9D8B030D-6E8A-4147-A177-3AD203B41FA5}">
                      <a16:colId xmlns:a16="http://schemas.microsoft.com/office/drawing/2014/main" val="985001575"/>
                    </a:ext>
                  </a:extLst>
                </a:gridCol>
                <a:gridCol w="1813691">
                  <a:extLst>
                    <a:ext uri="{9D8B030D-6E8A-4147-A177-3AD203B41FA5}">
                      <a16:colId xmlns:a16="http://schemas.microsoft.com/office/drawing/2014/main" val="3371284499"/>
                    </a:ext>
                  </a:extLst>
                </a:gridCol>
                <a:gridCol w="1445303">
                  <a:extLst>
                    <a:ext uri="{9D8B030D-6E8A-4147-A177-3AD203B41FA5}">
                      <a16:colId xmlns:a16="http://schemas.microsoft.com/office/drawing/2014/main" val="225000681"/>
                    </a:ext>
                  </a:extLst>
                </a:gridCol>
              </a:tblGrid>
              <a:tr h="478302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General Fund Budget - July 2025 through June 2026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1495895"/>
                  </a:ext>
                </a:extLst>
              </a:tr>
              <a:tr h="27755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4108492"/>
                  </a:ext>
                </a:extLst>
              </a:tr>
              <a:tr h="578011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2025-2026 Budget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2024-2025 Budget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2024-2025 Estimated Actuals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Variance 2025-26 Budget to 2024-25 Actuals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782675"/>
                  </a:ext>
                </a:extLst>
              </a:tr>
              <a:tr h="3187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INFLOWS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0328856"/>
                  </a:ext>
                </a:extLst>
              </a:tr>
              <a:tr h="2589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General Fund Giving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828,000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776,160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802,000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26,000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3.2%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8382231"/>
                  </a:ext>
                </a:extLst>
              </a:tr>
              <a:tr h="2589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Interest Income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  7,500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12,000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  7,520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      (20)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-0.3%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6871772"/>
                  </a:ext>
                </a:extLst>
              </a:tr>
              <a:tr h="2589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Other Income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26,200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30,000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21,500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  4,700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21.9%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6881412"/>
                  </a:ext>
                </a:extLst>
              </a:tr>
              <a:tr h="2589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 Cash Inflow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861,700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818,160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831,020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30,680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3.7%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2151825"/>
                  </a:ext>
                </a:extLst>
              </a:tr>
              <a:tr h="277556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0429034"/>
                  </a:ext>
                </a:extLst>
              </a:tr>
              <a:tr h="3187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OUTFLOWS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9113304"/>
                  </a:ext>
                </a:extLst>
              </a:tr>
              <a:tr h="2589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Ministry Expenses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246,183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175,666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174,000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72,183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41.5%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2432400"/>
                  </a:ext>
                </a:extLst>
              </a:tr>
              <a:tr h="2589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Operations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147,241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157,310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153,000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(5,759)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-3.8%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0730360"/>
                  </a:ext>
                </a:extLst>
              </a:tr>
              <a:tr h="2589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Payroll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431,804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459,471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460,000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(28,196)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-6.1%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974229"/>
                  </a:ext>
                </a:extLst>
              </a:tr>
              <a:tr h="2589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Total Expenses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825,228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792,447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787,000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38,228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4.9%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2893971"/>
                  </a:ext>
                </a:extLst>
              </a:tr>
              <a:tr h="277556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8773479"/>
                  </a:ext>
                </a:extLst>
              </a:tr>
              <a:tr h="2589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Surplus (Deficit)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36,472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25,713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44,020 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                   (7,548)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-17.1%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3452803"/>
                  </a:ext>
                </a:extLst>
              </a:tr>
              <a:tr h="27755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3133048"/>
                  </a:ext>
                </a:extLst>
              </a:tr>
              <a:tr h="278886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Ministry Increase - Primarily = Worship Leader Stipends; Caleb Pastor Conference Attendance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498250"/>
                  </a:ext>
                </a:extLst>
              </a:tr>
              <a:tr h="27888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Operations Decrease - Eliminate Operations / Admin Stipend</a:t>
                      </a: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4438265"/>
                  </a:ext>
                </a:extLst>
              </a:tr>
              <a:tr h="278886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Payroll Changes - Remove Caleb for 10 months; Potential add Office Assistant (Shared with Region)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2" marR="8862" marT="88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331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857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33700</TotalTime>
  <Words>475</Words>
  <Application>Microsoft Macintosh PowerPoint</Application>
  <PresentationFormat>Widescreen</PresentationFormat>
  <Paragraphs>181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 Narrow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Current Year – General Fund Giving</vt:lpstr>
      <vt:lpstr>General Fund – Monthly Average Giving</vt:lpstr>
      <vt:lpstr>General Fund Spending – July 2024 to June 2025 (est)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Jarrod Heinz</dc:creator>
  <cp:lastModifiedBy>Ryan Chase</cp:lastModifiedBy>
  <cp:revision>61</cp:revision>
  <cp:lastPrinted>2025-06-27T17:05:53Z</cp:lastPrinted>
  <dcterms:created xsi:type="dcterms:W3CDTF">2018-12-10T22:22:56Z</dcterms:created>
  <dcterms:modified xsi:type="dcterms:W3CDTF">2025-07-01T21:22:14Z</dcterms:modified>
</cp:coreProperties>
</file>