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7" r:id="rId11"/>
    <p:sldId id="268" r:id="rId12"/>
    <p:sldId id="265" r:id="rId13"/>
    <p:sldId id="266" r:id="rId14"/>
    <p:sldId id="271" r:id="rId15"/>
    <p:sldId id="272" r:id="rId16"/>
    <p:sldId id="273" r:id="rId17"/>
    <p:sldId id="269" r:id="rId18"/>
    <p:sldId id="270" r:id="rId19"/>
    <p:sldId id="276" r:id="rId20"/>
    <p:sldId id="274" r:id="rId21"/>
    <p:sldId id="275" r:id="rId22"/>
    <p:sldId id="279" r:id="rId23"/>
    <p:sldId id="277" r:id="rId24"/>
    <p:sldId id="278" r:id="rId25"/>
    <p:sldId id="280" r:id="rId26"/>
    <p:sldId id="281" r:id="rId27"/>
    <p:sldId id="282" r:id="rId28"/>
    <p:sldId id="283" r:id="rId29"/>
    <p:sldId id="284" r:id="rId30"/>
    <p:sldId id="285" r:id="rId31"/>
    <p:sldId id="286" r:id="rId32"/>
    <p:sldId id="287"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3D0D6"/>
    <a:srgbClr val="4B667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DB6CC5-FD63-400B-A87F-AD93CDC40F91}" v="3" dt="2025-06-22T19:11:10.8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3" d="100"/>
          <a:sy n="93" d="100"/>
        </p:scale>
        <p:origin x="1188"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Shunk" userId="8b1a05f26d681f8b" providerId="LiveId" clId="{8DDB6CC5-FD63-400B-A87F-AD93CDC40F91}"/>
    <pc:docChg chg="modSld">
      <pc:chgData name="Daniel Shunk" userId="8b1a05f26d681f8b" providerId="LiveId" clId="{8DDB6CC5-FD63-400B-A87F-AD93CDC40F91}" dt="2025-06-22T19:11:10.884" v="5" actId="20577"/>
      <pc:docMkLst>
        <pc:docMk/>
      </pc:docMkLst>
      <pc:sldChg chg="modSp">
        <pc:chgData name="Daniel Shunk" userId="8b1a05f26d681f8b" providerId="LiveId" clId="{8DDB6CC5-FD63-400B-A87F-AD93CDC40F91}" dt="2025-06-22T19:10:40.920" v="0" actId="20577"/>
        <pc:sldMkLst>
          <pc:docMk/>
          <pc:sldMk cId="1188014649" sldId="274"/>
        </pc:sldMkLst>
        <pc:spChg chg="mod">
          <ac:chgData name="Daniel Shunk" userId="8b1a05f26d681f8b" providerId="LiveId" clId="{8DDB6CC5-FD63-400B-A87F-AD93CDC40F91}" dt="2025-06-22T19:10:40.920" v="0" actId="20577"/>
          <ac:spMkLst>
            <pc:docMk/>
            <pc:sldMk cId="1188014649" sldId="274"/>
            <ac:spMk id="3" creationId="{C26D7281-291C-4EF1-CC12-13C53526461A}"/>
          </ac:spMkLst>
        </pc:spChg>
      </pc:sldChg>
      <pc:sldChg chg="modSp mod">
        <pc:chgData name="Daniel Shunk" userId="8b1a05f26d681f8b" providerId="LiveId" clId="{8DDB6CC5-FD63-400B-A87F-AD93CDC40F91}" dt="2025-06-22T19:10:47.051" v="1" actId="20577"/>
        <pc:sldMkLst>
          <pc:docMk/>
          <pc:sldMk cId="3458373511" sldId="277"/>
        </pc:sldMkLst>
        <pc:spChg chg="mod">
          <ac:chgData name="Daniel Shunk" userId="8b1a05f26d681f8b" providerId="LiveId" clId="{8DDB6CC5-FD63-400B-A87F-AD93CDC40F91}" dt="2025-06-22T19:10:47.051" v="1" actId="20577"/>
          <ac:spMkLst>
            <pc:docMk/>
            <pc:sldMk cId="3458373511" sldId="277"/>
            <ac:spMk id="3" creationId="{55D8E2E3-607D-6361-7C0A-3D64C6EC9F0B}"/>
          </ac:spMkLst>
        </pc:spChg>
      </pc:sldChg>
      <pc:sldChg chg="modSp mod">
        <pc:chgData name="Daniel Shunk" userId="8b1a05f26d681f8b" providerId="LiveId" clId="{8DDB6CC5-FD63-400B-A87F-AD93CDC40F91}" dt="2025-06-22T19:10:52.119" v="2" actId="20577"/>
        <pc:sldMkLst>
          <pc:docMk/>
          <pc:sldMk cId="2331744987" sldId="280"/>
        </pc:sldMkLst>
        <pc:spChg chg="mod">
          <ac:chgData name="Daniel Shunk" userId="8b1a05f26d681f8b" providerId="LiveId" clId="{8DDB6CC5-FD63-400B-A87F-AD93CDC40F91}" dt="2025-06-22T19:10:52.119" v="2" actId="20577"/>
          <ac:spMkLst>
            <pc:docMk/>
            <pc:sldMk cId="2331744987" sldId="280"/>
            <ac:spMk id="3" creationId="{841DF14E-88A1-3D3B-277F-3B98DB491244}"/>
          </ac:spMkLst>
        </pc:spChg>
      </pc:sldChg>
      <pc:sldChg chg="modSp">
        <pc:chgData name="Daniel Shunk" userId="8b1a05f26d681f8b" providerId="LiveId" clId="{8DDB6CC5-FD63-400B-A87F-AD93CDC40F91}" dt="2025-06-22T19:10:58.477" v="3" actId="20577"/>
        <pc:sldMkLst>
          <pc:docMk/>
          <pc:sldMk cId="1506383732" sldId="282"/>
        </pc:sldMkLst>
        <pc:spChg chg="mod">
          <ac:chgData name="Daniel Shunk" userId="8b1a05f26d681f8b" providerId="LiveId" clId="{8DDB6CC5-FD63-400B-A87F-AD93CDC40F91}" dt="2025-06-22T19:10:58.477" v="3" actId="20577"/>
          <ac:spMkLst>
            <pc:docMk/>
            <pc:sldMk cId="1506383732" sldId="282"/>
            <ac:spMk id="3" creationId="{E9020C60-E21E-BB58-FC99-59903278669E}"/>
          </ac:spMkLst>
        </pc:spChg>
      </pc:sldChg>
      <pc:sldChg chg="modSp mod">
        <pc:chgData name="Daniel Shunk" userId="8b1a05f26d681f8b" providerId="LiveId" clId="{8DDB6CC5-FD63-400B-A87F-AD93CDC40F91}" dt="2025-06-22T19:11:03.060" v="4" actId="20577"/>
        <pc:sldMkLst>
          <pc:docMk/>
          <pc:sldMk cId="3018111441" sldId="284"/>
        </pc:sldMkLst>
        <pc:spChg chg="mod">
          <ac:chgData name="Daniel Shunk" userId="8b1a05f26d681f8b" providerId="LiveId" clId="{8DDB6CC5-FD63-400B-A87F-AD93CDC40F91}" dt="2025-06-22T19:11:03.060" v="4" actId="20577"/>
          <ac:spMkLst>
            <pc:docMk/>
            <pc:sldMk cId="3018111441" sldId="284"/>
            <ac:spMk id="3" creationId="{1E1479F7-A31E-C086-AB15-7B06EB184EF9}"/>
          </ac:spMkLst>
        </pc:spChg>
      </pc:sldChg>
      <pc:sldChg chg="modSp">
        <pc:chgData name="Daniel Shunk" userId="8b1a05f26d681f8b" providerId="LiveId" clId="{8DDB6CC5-FD63-400B-A87F-AD93CDC40F91}" dt="2025-06-22T19:11:10.884" v="5" actId="20577"/>
        <pc:sldMkLst>
          <pc:docMk/>
          <pc:sldMk cId="3803303083" sldId="287"/>
        </pc:sldMkLst>
        <pc:spChg chg="mod">
          <ac:chgData name="Daniel Shunk" userId="8b1a05f26d681f8b" providerId="LiveId" clId="{8DDB6CC5-FD63-400B-A87F-AD93CDC40F91}" dt="2025-06-22T19:11:10.884" v="5" actId="20577"/>
          <ac:spMkLst>
            <pc:docMk/>
            <pc:sldMk cId="3803303083" sldId="287"/>
            <ac:spMk id="3" creationId="{59ED54AE-3CE2-9200-A301-A8FD06BA4DB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3C828-2E4D-B704-D65B-59D5560E586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E16CE8C-F8BE-8458-D93F-0797463408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3430462-2365-55F8-864E-FD60D7B0F106}"/>
              </a:ext>
            </a:extLst>
          </p:cNvPr>
          <p:cNvSpPr>
            <a:spLocks noGrp="1"/>
          </p:cNvSpPr>
          <p:nvPr>
            <p:ph type="dt" sz="half" idx="10"/>
          </p:nvPr>
        </p:nvSpPr>
        <p:spPr/>
        <p:txBody>
          <a:bodyPr/>
          <a:lstStyle/>
          <a:p>
            <a:fld id="{CF55F1EF-0C25-4B60-A2B6-B0F4F876884F}" type="datetimeFigureOut">
              <a:rPr lang="en-US" smtClean="0"/>
              <a:t>6/22/2025</a:t>
            </a:fld>
            <a:endParaRPr lang="en-US"/>
          </a:p>
        </p:txBody>
      </p:sp>
      <p:sp>
        <p:nvSpPr>
          <p:cNvPr id="5" name="Footer Placeholder 4">
            <a:extLst>
              <a:ext uri="{FF2B5EF4-FFF2-40B4-BE49-F238E27FC236}">
                <a16:creationId xmlns:a16="http://schemas.microsoft.com/office/drawing/2014/main" id="{9CCC834C-DA11-84AA-8C8E-92D0577972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B027F9-2F33-011C-E738-BE92B8335020}"/>
              </a:ext>
            </a:extLst>
          </p:cNvPr>
          <p:cNvSpPr>
            <a:spLocks noGrp="1"/>
          </p:cNvSpPr>
          <p:nvPr>
            <p:ph type="sldNum" sz="quarter" idx="12"/>
          </p:nvPr>
        </p:nvSpPr>
        <p:spPr/>
        <p:txBody>
          <a:bodyPr/>
          <a:lstStyle/>
          <a:p>
            <a:fld id="{98156E34-F969-40A2-A5B6-E2C592F4F319}" type="slidenum">
              <a:rPr lang="en-US" smtClean="0"/>
              <a:t>‹#›</a:t>
            </a:fld>
            <a:endParaRPr lang="en-US"/>
          </a:p>
        </p:txBody>
      </p:sp>
    </p:spTree>
    <p:extLst>
      <p:ext uri="{BB962C8B-B14F-4D97-AF65-F5344CB8AC3E}">
        <p14:creationId xmlns:p14="http://schemas.microsoft.com/office/powerpoint/2010/main" val="1524740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9DC5C-1595-7595-F9AC-A62F282C666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B0CA98B-A5BE-A24F-2DD6-3FAF0FB6184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A0C8A4-DB52-9043-2968-9B7A50DC30CA}"/>
              </a:ext>
            </a:extLst>
          </p:cNvPr>
          <p:cNvSpPr>
            <a:spLocks noGrp="1"/>
          </p:cNvSpPr>
          <p:nvPr>
            <p:ph type="dt" sz="half" idx="10"/>
          </p:nvPr>
        </p:nvSpPr>
        <p:spPr/>
        <p:txBody>
          <a:bodyPr/>
          <a:lstStyle/>
          <a:p>
            <a:fld id="{CF55F1EF-0C25-4B60-A2B6-B0F4F876884F}" type="datetimeFigureOut">
              <a:rPr lang="en-US" smtClean="0"/>
              <a:t>6/22/2025</a:t>
            </a:fld>
            <a:endParaRPr lang="en-US"/>
          </a:p>
        </p:txBody>
      </p:sp>
      <p:sp>
        <p:nvSpPr>
          <p:cNvPr id="5" name="Footer Placeholder 4">
            <a:extLst>
              <a:ext uri="{FF2B5EF4-FFF2-40B4-BE49-F238E27FC236}">
                <a16:creationId xmlns:a16="http://schemas.microsoft.com/office/drawing/2014/main" id="{18630C79-28F7-F307-72F9-45FDF768D2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2F47DE-329A-306D-19CA-B61416282AC4}"/>
              </a:ext>
            </a:extLst>
          </p:cNvPr>
          <p:cNvSpPr>
            <a:spLocks noGrp="1"/>
          </p:cNvSpPr>
          <p:nvPr>
            <p:ph type="sldNum" sz="quarter" idx="12"/>
          </p:nvPr>
        </p:nvSpPr>
        <p:spPr/>
        <p:txBody>
          <a:bodyPr/>
          <a:lstStyle/>
          <a:p>
            <a:fld id="{98156E34-F969-40A2-A5B6-E2C592F4F319}" type="slidenum">
              <a:rPr lang="en-US" smtClean="0"/>
              <a:t>‹#›</a:t>
            </a:fld>
            <a:endParaRPr lang="en-US"/>
          </a:p>
        </p:txBody>
      </p:sp>
    </p:spTree>
    <p:extLst>
      <p:ext uri="{BB962C8B-B14F-4D97-AF65-F5344CB8AC3E}">
        <p14:creationId xmlns:p14="http://schemas.microsoft.com/office/powerpoint/2010/main" val="2031785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71AE42-F34E-FD5D-F845-581A1E74229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765E016-744A-7CF0-0CA7-8D911F49374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2E7DF8-E2DF-5DD5-87F1-EF25844898C5}"/>
              </a:ext>
            </a:extLst>
          </p:cNvPr>
          <p:cNvSpPr>
            <a:spLocks noGrp="1"/>
          </p:cNvSpPr>
          <p:nvPr>
            <p:ph type="dt" sz="half" idx="10"/>
          </p:nvPr>
        </p:nvSpPr>
        <p:spPr/>
        <p:txBody>
          <a:bodyPr/>
          <a:lstStyle/>
          <a:p>
            <a:fld id="{CF55F1EF-0C25-4B60-A2B6-B0F4F876884F}" type="datetimeFigureOut">
              <a:rPr lang="en-US" smtClean="0"/>
              <a:t>6/22/2025</a:t>
            </a:fld>
            <a:endParaRPr lang="en-US"/>
          </a:p>
        </p:txBody>
      </p:sp>
      <p:sp>
        <p:nvSpPr>
          <p:cNvPr id="5" name="Footer Placeholder 4">
            <a:extLst>
              <a:ext uri="{FF2B5EF4-FFF2-40B4-BE49-F238E27FC236}">
                <a16:creationId xmlns:a16="http://schemas.microsoft.com/office/drawing/2014/main" id="{E97FE40F-C85E-8C69-1EA2-A308658FB0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8CADAD-A1BA-69DC-00AA-D0FB9193429A}"/>
              </a:ext>
            </a:extLst>
          </p:cNvPr>
          <p:cNvSpPr>
            <a:spLocks noGrp="1"/>
          </p:cNvSpPr>
          <p:nvPr>
            <p:ph type="sldNum" sz="quarter" idx="12"/>
          </p:nvPr>
        </p:nvSpPr>
        <p:spPr/>
        <p:txBody>
          <a:bodyPr/>
          <a:lstStyle/>
          <a:p>
            <a:fld id="{98156E34-F969-40A2-A5B6-E2C592F4F319}" type="slidenum">
              <a:rPr lang="en-US" smtClean="0"/>
              <a:t>‹#›</a:t>
            </a:fld>
            <a:endParaRPr lang="en-US"/>
          </a:p>
        </p:txBody>
      </p:sp>
    </p:spTree>
    <p:extLst>
      <p:ext uri="{BB962C8B-B14F-4D97-AF65-F5344CB8AC3E}">
        <p14:creationId xmlns:p14="http://schemas.microsoft.com/office/powerpoint/2010/main" val="1577711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D6A38-C824-2529-A811-FD58BC1594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0E4D90-26A7-3E62-5F3D-9D22A2A2AB0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FEB163-3847-8D3E-63DF-C4080212B10B}"/>
              </a:ext>
            </a:extLst>
          </p:cNvPr>
          <p:cNvSpPr>
            <a:spLocks noGrp="1"/>
          </p:cNvSpPr>
          <p:nvPr>
            <p:ph type="dt" sz="half" idx="10"/>
          </p:nvPr>
        </p:nvSpPr>
        <p:spPr/>
        <p:txBody>
          <a:bodyPr/>
          <a:lstStyle/>
          <a:p>
            <a:fld id="{CF55F1EF-0C25-4B60-A2B6-B0F4F876884F}" type="datetimeFigureOut">
              <a:rPr lang="en-US" smtClean="0"/>
              <a:t>6/22/2025</a:t>
            </a:fld>
            <a:endParaRPr lang="en-US"/>
          </a:p>
        </p:txBody>
      </p:sp>
      <p:sp>
        <p:nvSpPr>
          <p:cNvPr id="5" name="Footer Placeholder 4">
            <a:extLst>
              <a:ext uri="{FF2B5EF4-FFF2-40B4-BE49-F238E27FC236}">
                <a16:creationId xmlns:a16="http://schemas.microsoft.com/office/drawing/2014/main" id="{D3373F9E-16E0-1A36-4644-7F8CD1FA52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8D8A84-4F96-C668-6C0C-B15E5EDE066B}"/>
              </a:ext>
            </a:extLst>
          </p:cNvPr>
          <p:cNvSpPr>
            <a:spLocks noGrp="1"/>
          </p:cNvSpPr>
          <p:nvPr>
            <p:ph type="sldNum" sz="quarter" idx="12"/>
          </p:nvPr>
        </p:nvSpPr>
        <p:spPr/>
        <p:txBody>
          <a:bodyPr/>
          <a:lstStyle/>
          <a:p>
            <a:fld id="{98156E34-F969-40A2-A5B6-E2C592F4F319}" type="slidenum">
              <a:rPr lang="en-US" smtClean="0"/>
              <a:t>‹#›</a:t>
            </a:fld>
            <a:endParaRPr lang="en-US"/>
          </a:p>
        </p:txBody>
      </p:sp>
    </p:spTree>
    <p:extLst>
      <p:ext uri="{BB962C8B-B14F-4D97-AF65-F5344CB8AC3E}">
        <p14:creationId xmlns:p14="http://schemas.microsoft.com/office/powerpoint/2010/main" val="1063367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16121-6AD8-67E2-F94C-628E7A20F9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77DABBE-4CCD-27C5-BB13-86D7E3BA0A9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0C81CD-51BD-53E2-2460-96668B8BF628}"/>
              </a:ext>
            </a:extLst>
          </p:cNvPr>
          <p:cNvSpPr>
            <a:spLocks noGrp="1"/>
          </p:cNvSpPr>
          <p:nvPr>
            <p:ph type="dt" sz="half" idx="10"/>
          </p:nvPr>
        </p:nvSpPr>
        <p:spPr/>
        <p:txBody>
          <a:bodyPr/>
          <a:lstStyle/>
          <a:p>
            <a:fld id="{CF55F1EF-0C25-4B60-A2B6-B0F4F876884F}" type="datetimeFigureOut">
              <a:rPr lang="en-US" smtClean="0"/>
              <a:t>6/22/2025</a:t>
            </a:fld>
            <a:endParaRPr lang="en-US"/>
          </a:p>
        </p:txBody>
      </p:sp>
      <p:sp>
        <p:nvSpPr>
          <p:cNvPr id="5" name="Footer Placeholder 4">
            <a:extLst>
              <a:ext uri="{FF2B5EF4-FFF2-40B4-BE49-F238E27FC236}">
                <a16:creationId xmlns:a16="http://schemas.microsoft.com/office/drawing/2014/main" id="{DA68234D-DD7E-7A67-24C5-1E8807F75E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999224-66BA-D33E-6FF8-0C7E7D4A2725}"/>
              </a:ext>
            </a:extLst>
          </p:cNvPr>
          <p:cNvSpPr>
            <a:spLocks noGrp="1"/>
          </p:cNvSpPr>
          <p:nvPr>
            <p:ph type="sldNum" sz="quarter" idx="12"/>
          </p:nvPr>
        </p:nvSpPr>
        <p:spPr/>
        <p:txBody>
          <a:bodyPr/>
          <a:lstStyle/>
          <a:p>
            <a:fld id="{98156E34-F969-40A2-A5B6-E2C592F4F319}" type="slidenum">
              <a:rPr lang="en-US" smtClean="0"/>
              <a:t>‹#›</a:t>
            </a:fld>
            <a:endParaRPr lang="en-US"/>
          </a:p>
        </p:txBody>
      </p:sp>
    </p:spTree>
    <p:extLst>
      <p:ext uri="{BB962C8B-B14F-4D97-AF65-F5344CB8AC3E}">
        <p14:creationId xmlns:p14="http://schemas.microsoft.com/office/powerpoint/2010/main" val="2598557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E0018-E46B-CA7C-B26B-EBD52A18E4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7D7128-A9C6-61F5-CDD1-B030074EFC3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1ADB0D5-0BB7-D608-C82B-D2443A16CCF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E318CA2-DB14-49C4-30FD-0B102A4F5E8D}"/>
              </a:ext>
            </a:extLst>
          </p:cNvPr>
          <p:cNvSpPr>
            <a:spLocks noGrp="1"/>
          </p:cNvSpPr>
          <p:nvPr>
            <p:ph type="dt" sz="half" idx="10"/>
          </p:nvPr>
        </p:nvSpPr>
        <p:spPr/>
        <p:txBody>
          <a:bodyPr/>
          <a:lstStyle/>
          <a:p>
            <a:fld id="{CF55F1EF-0C25-4B60-A2B6-B0F4F876884F}" type="datetimeFigureOut">
              <a:rPr lang="en-US" smtClean="0"/>
              <a:t>6/22/2025</a:t>
            </a:fld>
            <a:endParaRPr lang="en-US"/>
          </a:p>
        </p:txBody>
      </p:sp>
      <p:sp>
        <p:nvSpPr>
          <p:cNvPr id="6" name="Footer Placeholder 5">
            <a:extLst>
              <a:ext uri="{FF2B5EF4-FFF2-40B4-BE49-F238E27FC236}">
                <a16:creationId xmlns:a16="http://schemas.microsoft.com/office/drawing/2014/main" id="{4D50FAD8-F01A-4243-D7BB-531BDDBDAE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06F50B-9617-5CCF-FB4E-E0B0C5500CE5}"/>
              </a:ext>
            </a:extLst>
          </p:cNvPr>
          <p:cNvSpPr>
            <a:spLocks noGrp="1"/>
          </p:cNvSpPr>
          <p:nvPr>
            <p:ph type="sldNum" sz="quarter" idx="12"/>
          </p:nvPr>
        </p:nvSpPr>
        <p:spPr/>
        <p:txBody>
          <a:bodyPr/>
          <a:lstStyle/>
          <a:p>
            <a:fld id="{98156E34-F969-40A2-A5B6-E2C592F4F319}" type="slidenum">
              <a:rPr lang="en-US" smtClean="0"/>
              <a:t>‹#›</a:t>
            </a:fld>
            <a:endParaRPr lang="en-US"/>
          </a:p>
        </p:txBody>
      </p:sp>
    </p:spTree>
    <p:extLst>
      <p:ext uri="{BB962C8B-B14F-4D97-AF65-F5344CB8AC3E}">
        <p14:creationId xmlns:p14="http://schemas.microsoft.com/office/powerpoint/2010/main" val="269040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070A3-9531-4C0A-0E21-2D1FB87BF8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0B1618-5E51-2A0B-AF6C-0FAA8A66F4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2F35BFD-DD00-8326-25F0-63A07689149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D9F5E5F-C9CA-863F-105F-E4F6277070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D8075B-AF48-0914-47E1-5AE5B842B84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75EF621-13B4-16D6-0FBC-5593D4FD6D5D}"/>
              </a:ext>
            </a:extLst>
          </p:cNvPr>
          <p:cNvSpPr>
            <a:spLocks noGrp="1"/>
          </p:cNvSpPr>
          <p:nvPr>
            <p:ph type="dt" sz="half" idx="10"/>
          </p:nvPr>
        </p:nvSpPr>
        <p:spPr/>
        <p:txBody>
          <a:bodyPr/>
          <a:lstStyle/>
          <a:p>
            <a:fld id="{CF55F1EF-0C25-4B60-A2B6-B0F4F876884F}" type="datetimeFigureOut">
              <a:rPr lang="en-US" smtClean="0"/>
              <a:t>6/22/2025</a:t>
            </a:fld>
            <a:endParaRPr lang="en-US"/>
          </a:p>
        </p:txBody>
      </p:sp>
      <p:sp>
        <p:nvSpPr>
          <p:cNvPr id="8" name="Footer Placeholder 7">
            <a:extLst>
              <a:ext uri="{FF2B5EF4-FFF2-40B4-BE49-F238E27FC236}">
                <a16:creationId xmlns:a16="http://schemas.microsoft.com/office/drawing/2014/main" id="{3EA42410-5D3E-FBCC-2522-AC817A5CD5A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10C0E68-87F9-AEC3-6E25-1B7C8FBE7F0C}"/>
              </a:ext>
            </a:extLst>
          </p:cNvPr>
          <p:cNvSpPr>
            <a:spLocks noGrp="1"/>
          </p:cNvSpPr>
          <p:nvPr>
            <p:ph type="sldNum" sz="quarter" idx="12"/>
          </p:nvPr>
        </p:nvSpPr>
        <p:spPr/>
        <p:txBody>
          <a:bodyPr/>
          <a:lstStyle/>
          <a:p>
            <a:fld id="{98156E34-F969-40A2-A5B6-E2C592F4F319}" type="slidenum">
              <a:rPr lang="en-US" smtClean="0"/>
              <a:t>‹#›</a:t>
            </a:fld>
            <a:endParaRPr lang="en-US"/>
          </a:p>
        </p:txBody>
      </p:sp>
    </p:spTree>
    <p:extLst>
      <p:ext uri="{BB962C8B-B14F-4D97-AF65-F5344CB8AC3E}">
        <p14:creationId xmlns:p14="http://schemas.microsoft.com/office/powerpoint/2010/main" val="810815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C7921-D1D9-7B76-80E9-6272FA88D42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C461F4E-919A-9159-0E88-21E036E2D526}"/>
              </a:ext>
            </a:extLst>
          </p:cNvPr>
          <p:cNvSpPr>
            <a:spLocks noGrp="1"/>
          </p:cNvSpPr>
          <p:nvPr>
            <p:ph type="dt" sz="half" idx="10"/>
          </p:nvPr>
        </p:nvSpPr>
        <p:spPr/>
        <p:txBody>
          <a:bodyPr/>
          <a:lstStyle/>
          <a:p>
            <a:fld id="{CF55F1EF-0C25-4B60-A2B6-B0F4F876884F}" type="datetimeFigureOut">
              <a:rPr lang="en-US" smtClean="0"/>
              <a:t>6/22/2025</a:t>
            </a:fld>
            <a:endParaRPr lang="en-US"/>
          </a:p>
        </p:txBody>
      </p:sp>
      <p:sp>
        <p:nvSpPr>
          <p:cNvPr id="4" name="Footer Placeholder 3">
            <a:extLst>
              <a:ext uri="{FF2B5EF4-FFF2-40B4-BE49-F238E27FC236}">
                <a16:creationId xmlns:a16="http://schemas.microsoft.com/office/drawing/2014/main" id="{01B07CB6-F3C0-E731-2B64-2D113DEBC56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078F3C-296E-117C-3581-F60001D6ACF6}"/>
              </a:ext>
            </a:extLst>
          </p:cNvPr>
          <p:cNvSpPr>
            <a:spLocks noGrp="1"/>
          </p:cNvSpPr>
          <p:nvPr>
            <p:ph type="sldNum" sz="quarter" idx="12"/>
          </p:nvPr>
        </p:nvSpPr>
        <p:spPr/>
        <p:txBody>
          <a:bodyPr/>
          <a:lstStyle/>
          <a:p>
            <a:fld id="{98156E34-F969-40A2-A5B6-E2C592F4F319}" type="slidenum">
              <a:rPr lang="en-US" smtClean="0"/>
              <a:t>‹#›</a:t>
            </a:fld>
            <a:endParaRPr lang="en-US"/>
          </a:p>
        </p:txBody>
      </p:sp>
    </p:spTree>
    <p:extLst>
      <p:ext uri="{BB962C8B-B14F-4D97-AF65-F5344CB8AC3E}">
        <p14:creationId xmlns:p14="http://schemas.microsoft.com/office/powerpoint/2010/main" val="3225843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20FEEA-9F8B-3628-48A7-357983507850}"/>
              </a:ext>
            </a:extLst>
          </p:cNvPr>
          <p:cNvSpPr>
            <a:spLocks noGrp="1"/>
          </p:cNvSpPr>
          <p:nvPr>
            <p:ph type="dt" sz="half" idx="10"/>
          </p:nvPr>
        </p:nvSpPr>
        <p:spPr/>
        <p:txBody>
          <a:bodyPr/>
          <a:lstStyle/>
          <a:p>
            <a:fld id="{CF55F1EF-0C25-4B60-A2B6-B0F4F876884F}" type="datetimeFigureOut">
              <a:rPr lang="en-US" smtClean="0"/>
              <a:t>6/22/2025</a:t>
            </a:fld>
            <a:endParaRPr lang="en-US"/>
          </a:p>
        </p:txBody>
      </p:sp>
      <p:sp>
        <p:nvSpPr>
          <p:cNvPr id="3" name="Footer Placeholder 2">
            <a:extLst>
              <a:ext uri="{FF2B5EF4-FFF2-40B4-BE49-F238E27FC236}">
                <a16:creationId xmlns:a16="http://schemas.microsoft.com/office/drawing/2014/main" id="{4833296F-7A12-3979-8DED-9284059C24F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4E2F3D0-9610-6150-8769-BE0932300047}"/>
              </a:ext>
            </a:extLst>
          </p:cNvPr>
          <p:cNvSpPr>
            <a:spLocks noGrp="1"/>
          </p:cNvSpPr>
          <p:nvPr>
            <p:ph type="sldNum" sz="quarter" idx="12"/>
          </p:nvPr>
        </p:nvSpPr>
        <p:spPr/>
        <p:txBody>
          <a:bodyPr/>
          <a:lstStyle/>
          <a:p>
            <a:fld id="{98156E34-F969-40A2-A5B6-E2C592F4F319}" type="slidenum">
              <a:rPr lang="en-US" smtClean="0"/>
              <a:t>‹#›</a:t>
            </a:fld>
            <a:endParaRPr lang="en-US"/>
          </a:p>
        </p:txBody>
      </p:sp>
    </p:spTree>
    <p:extLst>
      <p:ext uri="{BB962C8B-B14F-4D97-AF65-F5344CB8AC3E}">
        <p14:creationId xmlns:p14="http://schemas.microsoft.com/office/powerpoint/2010/main" val="3313607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6EC25-66D1-6CCA-1001-BF08EB65D7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B1FE55-8E50-C9DD-EDAC-AF09C25439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B69A5B-782F-9DA7-76AD-200E33B8A5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51666C-BCB5-3B5E-ECEF-D21F429B5831}"/>
              </a:ext>
            </a:extLst>
          </p:cNvPr>
          <p:cNvSpPr>
            <a:spLocks noGrp="1"/>
          </p:cNvSpPr>
          <p:nvPr>
            <p:ph type="dt" sz="half" idx="10"/>
          </p:nvPr>
        </p:nvSpPr>
        <p:spPr/>
        <p:txBody>
          <a:bodyPr/>
          <a:lstStyle/>
          <a:p>
            <a:fld id="{CF55F1EF-0C25-4B60-A2B6-B0F4F876884F}" type="datetimeFigureOut">
              <a:rPr lang="en-US" smtClean="0"/>
              <a:t>6/22/2025</a:t>
            </a:fld>
            <a:endParaRPr lang="en-US"/>
          </a:p>
        </p:txBody>
      </p:sp>
      <p:sp>
        <p:nvSpPr>
          <p:cNvPr id="6" name="Footer Placeholder 5">
            <a:extLst>
              <a:ext uri="{FF2B5EF4-FFF2-40B4-BE49-F238E27FC236}">
                <a16:creationId xmlns:a16="http://schemas.microsoft.com/office/drawing/2014/main" id="{27FC649E-FD68-E2D4-2CC4-4FB5B6CEA4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735F9A-D1E3-33E4-E55E-A18E0283064A}"/>
              </a:ext>
            </a:extLst>
          </p:cNvPr>
          <p:cNvSpPr>
            <a:spLocks noGrp="1"/>
          </p:cNvSpPr>
          <p:nvPr>
            <p:ph type="sldNum" sz="quarter" idx="12"/>
          </p:nvPr>
        </p:nvSpPr>
        <p:spPr/>
        <p:txBody>
          <a:bodyPr/>
          <a:lstStyle/>
          <a:p>
            <a:fld id="{98156E34-F969-40A2-A5B6-E2C592F4F319}" type="slidenum">
              <a:rPr lang="en-US" smtClean="0"/>
              <a:t>‹#›</a:t>
            </a:fld>
            <a:endParaRPr lang="en-US"/>
          </a:p>
        </p:txBody>
      </p:sp>
    </p:spTree>
    <p:extLst>
      <p:ext uri="{BB962C8B-B14F-4D97-AF65-F5344CB8AC3E}">
        <p14:creationId xmlns:p14="http://schemas.microsoft.com/office/powerpoint/2010/main" val="507188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6743E-6561-2D15-4E12-1D9A86E194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780E5B-F3AB-91CF-FEA0-899897DABD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AFDFC3-D6C3-A928-072E-D2ED8525EF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3077E8-17B2-C5FF-C767-C7CBA87C80F1}"/>
              </a:ext>
            </a:extLst>
          </p:cNvPr>
          <p:cNvSpPr>
            <a:spLocks noGrp="1"/>
          </p:cNvSpPr>
          <p:nvPr>
            <p:ph type="dt" sz="half" idx="10"/>
          </p:nvPr>
        </p:nvSpPr>
        <p:spPr/>
        <p:txBody>
          <a:bodyPr/>
          <a:lstStyle/>
          <a:p>
            <a:fld id="{CF55F1EF-0C25-4B60-A2B6-B0F4F876884F}" type="datetimeFigureOut">
              <a:rPr lang="en-US" smtClean="0"/>
              <a:t>6/22/2025</a:t>
            </a:fld>
            <a:endParaRPr lang="en-US"/>
          </a:p>
        </p:txBody>
      </p:sp>
      <p:sp>
        <p:nvSpPr>
          <p:cNvPr id="6" name="Footer Placeholder 5">
            <a:extLst>
              <a:ext uri="{FF2B5EF4-FFF2-40B4-BE49-F238E27FC236}">
                <a16:creationId xmlns:a16="http://schemas.microsoft.com/office/drawing/2014/main" id="{054AA016-9764-690A-C0F4-26A1037796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439755-10D5-D634-FFA0-40D08A8593C1}"/>
              </a:ext>
            </a:extLst>
          </p:cNvPr>
          <p:cNvSpPr>
            <a:spLocks noGrp="1"/>
          </p:cNvSpPr>
          <p:nvPr>
            <p:ph type="sldNum" sz="quarter" idx="12"/>
          </p:nvPr>
        </p:nvSpPr>
        <p:spPr/>
        <p:txBody>
          <a:bodyPr/>
          <a:lstStyle/>
          <a:p>
            <a:fld id="{98156E34-F969-40A2-A5B6-E2C592F4F319}" type="slidenum">
              <a:rPr lang="en-US" smtClean="0"/>
              <a:t>‹#›</a:t>
            </a:fld>
            <a:endParaRPr lang="en-US"/>
          </a:p>
        </p:txBody>
      </p:sp>
    </p:spTree>
    <p:extLst>
      <p:ext uri="{BB962C8B-B14F-4D97-AF65-F5344CB8AC3E}">
        <p14:creationId xmlns:p14="http://schemas.microsoft.com/office/powerpoint/2010/main" val="2096906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C4B729-5951-C85E-8D57-C24D7EA15A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654B6C6-14C8-3990-BB40-42A4AD9DE9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5AD79D-DE2D-B1C5-7CA2-4D911482AF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F55F1EF-0C25-4B60-A2B6-B0F4F876884F}" type="datetimeFigureOut">
              <a:rPr lang="en-US" smtClean="0"/>
              <a:t>6/22/2025</a:t>
            </a:fld>
            <a:endParaRPr lang="en-US"/>
          </a:p>
        </p:txBody>
      </p:sp>
      <p:sp>
        <p:nvSpPr>
          <p:cNvPr id="5" name="Footer Placeholder 4">
            <a:extLst>
              <a:ext uri="{FF2B5EF4-FFF2-40B4-BE49-F238E27FC236}">
                <a16:creationId xmlns:a16="http://schemas.microsoft.com/office/drawing/2014/main" id="{D793F69A-5BE2-EE5B-F12F-4BBC4AE700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852CA1B3-FB7C-6538-6558-E370605C1CC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8156E34-F969-40A2-A5B6-E2C592F4F319}" type="slidenum">
              <a:rPr lang="en-US" smtClean="0"/>
              <a:t>‹#›</a:t>
            </a:fld>
            <a:endParaRPr lang="en-US"/>
          </a:p>
        </p:txBody>
      </p:sp>
    </p:spTree>
    <p:extLst>
      <p:ext uri="{BB962C8B-B14F-4D97-AF65-F5344CB8AC3E}">
        <p14:creationId xmlns:p14="http://schemas.microsoft.com/office/powerpoint/2010/main" val="37710266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wo men standing outside a church&#10;&#10;AI-generated content may be incorrect.">
            <a:extLst>
              <a:ext uri="{FF2B5EF4-FFF2-40B4-BE49-F238E27FC236}">
                <a16:creationId xmlns:a16="http://schemas.microsoft.com/office/drawing/2014/main" id="{E9462DFF-A205-ADAB-F1CF-4A76F1BFB9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 y="0"/>
            <a:ext cx="12188389" cy="6858000"/>
          </a:xfrm>
          <a:prstGeom prst="rect">
            <a:avLst/>
          </a:prstGeom>
        </p:spPr>
      </p:pic>
      <p:pic>
        <p:nvPicPr>
          <p:cNvPr id="6" name="Picture 5" descr="Two men standing outside a church&#10;&#10;AI-generated content may be incorrect.">
            <a:extLst>
              <a:ext uri="{FF2B5EF4-FFF2-40B4-BE49-F238E27FC236}">
                <a16:creationId xmlns:a16="http://schemas.microsoft.com/office/drawing/2014/main" id="{22722A8D-4962-37D2-E7D1-8AC3C3B49A21}"/>
              </a:ext>
            </a:extLst>
          </p:cNvPr>
          <p:cNvPicPr>
            <a:picLocks noChangeAspect="1"/>
          </p:cNvPicPr>
          <p:nvPr/>
        </p:nvPicPr>
        <p:blipFill>
          <a:blip r:embed="rId2">
            <a:extLst>
              <a:ext uri="{28A0092B-C50C-407E-A947-70E740481C1C}">
                <a14:useLocalDpi xmlns:a14="http://schemas.microsoft.com/office/drawing/2010/main" val="0"/>
              </a:ext>
            </a:extLst>
          </a:blip>
          <a:srcRect l="74937" t="81412" r="8204"/>
          <a:stretch>
            <a:fillRect/>
          </a:stretch>
        </p:blipFill>
        <p:spPr>
          <a:xfrm>
            <a:off x="11137186" y="5917915"/>
            <a:ext cx="1053007" cy="940085"/>
          </a:xfrm>
          <a:prstGeom prst="rect">
            <a:avLst/>
          </a:prstGeom>
          <a:effectLst>
            <a:softEdge rad="31750"/>
          </a:effectLst>
        </p:spPr>
      </p:pic>
      <p:pic>
        <p:nvPicPr>
          <p:cNvPr id="8" name="Picture 7" descr="A hexagon shaped logo with red and blue text&#10;&#10;AI-generated content may be incorrect.">
            <a:extLst>
              <a:ext uri="{FF2B5EF4-FFF2-40B4-BE49-F238E27FC236}">
                <a16:creationId xmlns:a16="http://schemas.microsoft.com/office/drawing/2014/main" id="{EFFC0459-3417-CFFA-1E5B-A583BFD12A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24836" y="193872"/>
            <a:ext cx="1986191" cy="950751"/>
          </a:xfrm>
          <a:prstGeom prst="rect">
            <a:avLst/>
          </a:prstGeom>
        </p:spPr>
      </p:pic>
      <p:sp>
        <p:nvSpPr>
          <p:cNvPr id="2" name="Title 1">
            <a:extLst>
              <a:ext uri="{FF2B5EF4-FFF2-40B4-BE49-F238E27FC236}">
                <a16:creationId xmlns:a16="http://schemas.microsoft.com/office/drawing/2014/main" id="{70B2DA9C-A5E9-2A9A-1BDC-B488D3E401B6}"/>
              </a:ext>
            </a:extLst>
          </p:cNvPr>
          <p:cNvSpPr>
            <a:spLocks noGrp="1"/>
          </p:cNvSpPr>
          <p:nvPr>
            <p:ph type="ctrTitle"/>
          </p:nvPr>
        </p:nvSpPr>
        <p:spPr>
          <a:xfrm>
            <a:off x="848475" y="4736387"/>
            <a:ext cx="10495051" cy="1927741"/>
          </a:xfrm>
          <a:solidFill>
            <a:srgbClr val="4B667A">
              <a:alpha val="61000"/>
            </a:srgbClr>
          </a:solidFill>
        </p:spPr>
        <p:txBody>
          <a:bodyPr>
            <a:noAutofit/>
          </a:bodyPr>
          <a:lstStyle/>
          <a:p>
            <a:r>
              <a:rPr lang="en-US" sz="7000" b="1" dirty="0">
                <a:ln>
                  <a:solidFill>
                    <a:sysClr val="windowText" lastClr="000000"/>
                  </a:solidFill>
                </a:ln>
                <a:solidFill>
                  <a:srgbClr val="C3D0D6"/>
                </a:solidFill>
                <a:latin typeface="Franklin Gothic Heavy" panose="020B0903020102020204" pitchFamily="34" charset="0"/>
              </a:rPr>
              <a:t>A Scriptural</a:t>
            </a:r>
            <a:br>
              <a:rPr lang="en-US" sz="7000" b="1" dirty="0">
                <a:ln>
                  <a:solidFill>
                    <a:sysClr val="windowText" lastClr="000000"/>
                  </a:solidFill>
                </a:ln>
                <a:solidFill>
                  <a:srgbClr val="C3D0D6"/>
                </a:solidFill>
                <a:latin typeface="Franklin Gothic Heavy" panose="020B0903020102020204" pitchFamily="34" charset="0"/>
              </a:rPr>
            </a:br>
            <a:r>
              <a:rPr lang="en-US" sz="7000" b="1" dirty="0">
                <a:ln>
                  <a:solidFill>
                    <a:sysClr val="windowText" lastClr="000000"/>
                  </a:solidFill>
                </a:ln>
                <a:solidFill>
                  <a:srgbClr val="C3D0D6"/>
                </a:solidFill>
                <a:latin typeface="Franklin Gothic Heavy" panose="020B0903020102020204" pitchFamily="34" charset="0"/>
              </a:rPr>
              <a:t>Worldview &amp; Churchview</a:t>
            </a:r>
          </a:p>
        </p:txBody>
      </p:sp>
    </p:spTree>
    <p:extLst>
      <p:ext uri="{BB962C8B-B14F-4D97-AF65-F5344CB8AC3E}">
        <p14:creationId xmlns:p14="http://schemas.microsoft.com/office/powerpoint/2010/main" val="1056904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6CA7A7-53A9-9AB8-08F3-93BF1AEE18FD}"/>
            </a:ext>
          </a:extLst>
        </p:cNvPr>
        <p:cNvGrpSpPr/>
        <p:nvPr/>
      </p:nvGrpSpPr>
      <p:grpSpPr>
        <a:xfrm>
          <a:off x="0" y="0"/>
          <a:ext cx="0" cy="0"/>
          <a:chOff x="0" y="0"/>
          <a:chExt cx="0" cy="0"/>
        </a:xfrm>
      </p:grpSpPr>
      <p:pic>
        <p:nvPicPr>
          <p:cNvPr id="4" name="Picture 3" descr="Two men standing outside a church&#10;&#10;AI-generated content may be incorrect.">
            <a:extLst>
              <a:ext uri="{FF2B5EF4-FFF2-40B4-BE49-F238E27FC236}">
                <a16:creationId xmlns:a16="http://schemas.microsoft.com/office/drawing/2014/main" id="{D0627EE2-FC61-71A1-8ECC-727BB6576A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 y="0"/>
            <a:ext cx="12188389" cy="6858000"/>
          </a:xfrm>
          <a:prstGeom prst="rect">
            <a:avLst/>
          </a:prstGeom>
          <a:solidFill>
            <a:schemeClr val="tx1"/>
          </a:solidFill>
        </p:spPr>
      </p:pic>
      <p:pic>
        <p:nvPicPr>
          <p:cNvPr id="6" name="Picture 5" descr="Two men standing outside a church&#10;&#10;AI-generated content may be incorrect.">
            <a:extLst>
              <a:ext uri="{FF2B5EF4-FFF2-40B4-BE49-F238E27FC236}">
                <a16:creationId xmlns:a16="http://schemas.microsoft.com/office/drawing/2014/main" id="{88A9CEB8-F066-4884-A643-90B1F4545CB0}"/>
              </a:ext>
            </a:extLst>
          </p:cNvPr>
          <p:cNvPicPr>
            <a:picLocks noChangeAspect="1"/>
          </p:cNvPicPr>
          <p:nvPr/>
        </p:nvPicPr>
        <p:blipFill>
          <a:blip r:embed="rId2">
            <a:extLst>
              <a:ext uri="{28A0092B-C50C-407E-A947-70E740481C1C}">
                <a14:useLocalDpi xmlns:a14="http://schemas.microsoft.com/office/drawing/2010/main" val="0"/>
              </a:ext>
            </a:extLst>
          </a:blip>
          <a:srcRect l="74937" t="81412" r="8204"/>
          <a:stretch>
            <a:fillRect/>
          </a:stretch>
        </p:blipFill>
        <p:spPr>
          <a:xfrm>
            <a:off x="11137186" y="5917915"/>
            <a:ext cx="1053007" cy="940085"/>
          </a:xfrm>
          <a:prstGeom prst="rect">
            <a:avLst/>
          </a:prstGeom>
          <a:effectLst>
            <a:softEdge rad="31750"/>
          </a:effectLst>
        </p:spPr>
      </p:pic>
      <p:sp>
        <p:nvSpPr>
          <p:cNvPr id="5" name="Rectangle 4">
            <a:extLst>
              <a:ext uri="{FF2B5EF4-FFF2-40B4-BE49-F238E27FC236}">
                <a16:creationId xmlns:a16="http://schemas.microsoft.com/office/drawing/2014/main" id="{6D6C6C8E-F1D0-9D69-1046-6E4D7CD623AE}"/>
              </a:ext>
            </a:extLst>
          </p:cNvPr>
          <p:cNvSpPr/>
          <p:nvPr/>
        </p:nvSpPr>
        <p:spPr>
          <a:xfrm>
            <a:off x="0" y="0"/>
            <a:ext cx="12188388" cy="6858000"/>
          </a:xfrm>
          <a:prstGeom prst="rect">
            <a:avLst/>
          </a:prstGeom>
          <a:solidFill>
            <a:schemeClr val="tx1">
              <a:alpha val="79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B8CE936-B3BE-6BDC-3A73-FF7488492ECA}"/>
              </a:ext>
            </a:extLst>
          </p:cNvPr>
          <p:cNvSpPr>
            <a:spLocks noGrp="1"/>
          </p:cNvSpPr>
          <p:nvPr>
            <p:ph idx="1"/>
          </p:nvPr>
        </p:nvSpPr>
        <p:spPr>
          <a:xfrm>
            <a:off x="268413" y="1397284"/>
            <a:ext cx="11655175" cy="5460715"/>
          </a:xfrm>
        </p:spPr>
        <p:txBody>
          <a:bodyPr>
            <a:normAutofit/>
          </a:bodyPr>
          <a:lstStyle/>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A is for Application of the Word</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misapply significant Scripture &amp; concepts</a:t>
            </a:r>
          </a:p>
        </p:txBody>
      </p:sp>
      <p:sp>
        <p:nvSpPr>
          <p:cNvPr id="2" name="Title 1">
            <a:extLst>
              <a:ext uri="{FF2B5EF4-FFF2-40B4-BE49-F238E27FC236}">
                <a16:creationId xmlns:a16="http://schemas.microsoft.com/office/drawing/2014/main" id="{957FAC75-4E8E-A38C-6125-1992A67B9C2B}"/>
              </a:ext>
            </a:extLst>
          </p:cNvPr>
          <p:cNvSpPr>
            <a:spLocks noGrp="1"/>
          </p:cNvSpPr>
          <p:nvPr>
            <p:ph type="title"/>
          </p:nvPr>
        </p:nvSpPr>
        <p:spPr>
          <a:xfrm>
            <a:off x="465313" y="543260"/>
            <a:ext cx="11257762" cy="936010"/>
          </a:xfrm>
        </p:spPr>
        <p:txBody>
          <a:bodyPr>
            <a:noAutofit/>
          </a:bodyPr>
          <a:lstStyle/>
          <a:p>
            <a:pPr algn="ctr">
              <a:lnSpc>
                <a:spcPts val="5000"/>
              </a:lnSpc>
            </a:pPr>
            <a:r>
              <a:rPr lang="en-US" sz="7000" u="sng" dirty="0">
                <a:solidFill>
                  <a:schemeClr val="bg1"/>
                </a:solidFill>
                <a:latin typeface="DaunPenh" panose="01010101010101010101" pitchFamily="2" charset="0"/>
                <a:cs typeface="DaunPenh" panose="01010101010101010101" pitchFamily="2" charset="0"/>
              </a:rPr>
              <a:t>A Scriptural Worldview &amp; Churchview</a:t>
            </a:r>
            <a:br>
              <a:rPr lang="en-US" sz="7000" u="sng" dirty="0">
                <a:solidFill>
                  <a:schemeClr val="bg1"/>
                </a:solidFill>
                <a:latin typeface="DaunPenh" panose="01010101010101010101" pitchFamily="2" charset="0"/>
                <a:cs typeface="DaunPenh" panose="01010101010101010101" pitchFamily="2" charset="0"/>
              </a:rPr>
            </a:br>
            <a:r>
              <a:rPr lang="en-US" sz="7000" u="sng" dirty="0">
                <a:solidFill>
                  <a:schemeClr val="bg1"/>
                </a:solidFill>
                <a:latin typeface="DaunPenh" panose="01010101010101010101" pitchFamily="2" charset="0"/>
                <a:cs typeface="DaunPenh" panose="01010101010101010101" pitchFamily="2" charset="0"/>
              </a:rPr>
              <a:t>Trad-rads &amp; the 7 Mt Mandate Problems</a:t>
            </a:r>
          </a:p>
        </p:txBody>
      </p:sp>
      <p:pic>
        <p:nvPicPr>
          <p:cNvPr id="7" name="Picture 6" descr="A hexagon shaped logo with red and blue text&#10;&#10;AI-generated content may be incorrect.">
            <a:extLst>
              <a:ext uri="{FF2B5EF4-FFF2-40B4-BE49-F238E27FC236}">
                <a16:creationId xmlns:a16="http://schemas.microsoft.com/office/drawing/2014/main" id="{202EAF91-E09C-7F0A-3B76-454C25B096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7042" y="6060537"/>
            <a:ext cx="1338919" cy="640915"/>
          </a:xfrm>
          <a:prstGeom prst="rect">
            <a:avLst/>
          </a:prstGeom>
        </p:spPr>
      </p:pic>
    </p:spTree>
    <p:extLst>
      <p:ext uri="{BB962C8B-B14F-4D97-AF65-F5344CB8AC3E}">
        <p14:creationId xmlns:p14="http://schemas.microsoft.com/office/powerpoint/2010/main" val="171553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E556C-8BFA-7099-3106-41DFC2FE722B}"/>
            </a:ext>
          </a:extLst>
        </p:cNvPr>
        <p:cNvGrpSpPr/>
        <p:nvPr/>
      </p:nvGrpSpPr>
      <p:grpSpPr>
        <a:xfrm>
          <a:off x="0" y="0"/>
          <a:ext cx="0" cy="0"/>
          <a:chOff x="0" y="0"/>
          <a:chExt cx="0" cy="0"/>
        </a:xfrm>
      </p:grpSpPr>
      <p:pic>
        <p:nvPicPr>
          <p:cNvPr id="4" name="Picture 3" descr="Two men standing outside a church&#10;&#10;AI-generated content may be incorrect.">
            <a:extLst>
              <a:ext uri="{FF2B5EF4-FFF2-40B4-BE49-F238E27FC236}">
                <a16:creationId xmlns:a16="http://schemas.microsoft.com/office/drawing/2014/main" id="{9EA5D414-2D74-972E-16B4-51426E544B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 y="0"/>
            <a:ext cx="12188389" cy="6858000"/>
          </a:xfrm>
          <a:prstGeom prst="rect">
            <a:avLst/>
          </a:prstGeom>
          <a:solidFill>
            <a:schemeClr val="tx1"/>
          </a:solidFill>
        </p:spPr>
      </p:pic>
      <p:pic>
        <p:nvPicPr>
          <p:cNvPr id="6" name="Picture 5" descr="Two men standing outside a church&#10;&#10;AI-generated content may be incorrect.">
            <a:extLst>
              <a:ext uri="{FF2B5EF4-FFF2-40B4-BE49-F238E27FC236}">
                <a16:creationId xmlns:a16="http://schemas.microsoft.com/office/drawing/2014/main" id="{BC597BD6-B6D9-1BF8-A1CC-D6FE7AC0C328}"/>
              </a:ext>
            </a:extLst>
          </p:cNvPr>
          <p:cNvPicPr>
            <a:picLocks noChangeAspect="1"/>
          </p:cNvPicPr>
          <p:nvPr/>
        </p:nvPicPr>
        <p:blipFill>
          <a:blip r:embed="rId2">
            <a:extLst>
              <a:ext uri="{28A0092B-C50C-407E-A947-70E740481C1C}">
                <a14:useLocalDpi xmlns:a14="http://schemas.microsoft.com/office/drawing/2010/main" val="0"/>
              </a:ext>
            </a:extLst>
          </a:blip>
          <a:srcRect l="74937" t="81412" r="8204"/>
          <a:stretch>
            <a:fillRect/>
          </a:stretch>
        </p:blipFill>
        <p:spPr>
          <a:xfrm>
            <a:off x="11137186" y="5917915"/>
            <a:ext cx="1053007" cy="940085"/>
          </a:xfrm>
          <a:prstGeom prst="rect">
            <a:avLst/>
          </a:prstGeom>
          <a:effectLst>
            <a:softEdge rad="31750"/>
          </a:effectLst>
        </p:spPr>
      </p:pic>
      <p:sp>
        <p:nvSpPr>
          <p:cNvPr id="5" name="Rectangle 4">
            <a:extLst>
              <a:ext uri="{FF2B5EF4-FFF2-40B4-BE49-F238E27FC236}">
                <a16:creationId xmlns:a16="http://schemas.microsoft.com/office/drawing/2014/main" id="{AAED3809-FB8E-64F3-9B61-83A3F6F6627A}"/>
              </a:ext>
            </a:extLst>
          </p:cNvPr>
          <p:cNvSpPr/>
          <p:nvPr/>
        </p:nvSpPr>
        <p:spPr>
          <a:xfrm>
            <a:off x="0" y="0"/>
            <a:ext cx="12188388" cy="6858000"/>
          </a:xfrm>
          <a:prstGeom prst="rect">
            <a:avLst/>
          </a:prstGeom>
          <a:solidFill>
            <a:schemeClr val="tx1">
              <a:alpha val="79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D4F6703-A318-861B-09EB-6A36CFA3E35E}"/>
              </a:ext>
            </a:extLst>
          </p:cNvPr>
          <p:cNvSpPr>
            <a:spLocks noGrp="1"/>
          </p:cNvSpPr>
          <p:nvPr>
            <p:ph idx="1"/>
          </p:nvPr>
        </p:nvSpPr>
        <p:spPr>
          <a:xfrm>
            <a:off x="268413" y="1119884"/>
            <a:ext cx="11655175" cy="5738116"/>
          </a:xfrm>
        </p:spPr>
        <p:txBody>
          <a:bodyPr>
            <a:normAutofit/>
          </a:bodyPr>
          <a:lstStyle/>
          <a:p>
            <a:pPr marL="0" indent="0" algn="just">
              <a:lnSpc>
                <a:spcPts val="7000"/>
              </a:lnSpc>
              <a:spcBef>
                <a:spcPts val="0"/>
              </a:spcBef>
              <a:spcAft>
                <a:spcPts val="1800"/>
              </a:spcAft>
              <a:buNone/>
            </a:pPr>
            <a:r>
              <a:rPr lang="en-US" sz="3600" b="1" spc="-300" dirty="0">
                <a:solidFill>
                  <a:schemeClr val="bg1"/>
                </a:solidFill>
                <a:latin typeface="Cavolini" panose="03000502040302020204" pitchFamily="66" charset="0"/>
                <a:cs typeface="Cavolini" panose="03000502040302020204" pitchFamily="66" charset="0"/>
              </a:rPr>
              <a:t>“Then some Pharisees &amp; scribes came to Jesus from Jerusalem &amp; said, ’Why do Your disciples break the tradition of the elders? For they do not wash their hands when they eat bread.’ And He answered &amp; said to them, “Why do you yourselves transgress the commandment of God for the sake of your tradition?”</a:t>
            </a:r>
          </a:p>
        </p:txBody>
      </p:sp>
      <p:sp>
        <p:nvSpPr>
          <p:cNvPr id="2" name="Title 1">
            <a:extLst>
              <a:ext uri="{FF2B5EF4-FFF2-40B4-BE49-F238E27FC236}">
                <a16:creationId xmlns:a16="http://schemas.microsoft.com/office/drawing/2014/main" id="{BDB3C5E1-C40A-5B9E-459E-6654DC596E32}"/>
              </a:ext>
            </a:extLst>
          </p:cNvPr>
          <p:cNvSpPr>
            <a:spLocks noGrp="1"/>
          </p:cNvSpPr>
          <p:nvPr>
            <p:ph type="title"/>
          </p:nvPr>
        </p:nvSpPr>
        <p:spPr>
          <a:xfrm>
            <a:off x="465313" y="368599"/>
            <a:ext cx="11257762" cy="1665684"/>
          </a:xfrm>
        </p:spPr>
        <p:txBody>
          <a:bodyPr>
            <a:noAutofit/>
          </a:bodyPr>
          <a:lstStyle/>
          <a:p>
            <a:pPr>
              <a:lnSpc>
                <a:spcPts val="5000"/>
              </a:lnSpc>
            </a:pPr>
            <a:r>
              <a:rPr lang="en-US" sz="10000" u="sng" dirty="0">
                <a:solidFill>
                  <a:schemeClr val="bg1"/>
                </a:solidFill>
                <a:latin typeface="DaunPenh" panose="01010101010101010101" pitchFamily="2" charset="0"/>
                <a:cs typeface="DaunPenh" panose="01010101010101010101" pitchFamily="2" charset="0"/>
              </a:rPr>
              <a:t>Matthew 15:1-3</a:t>
            </a:r>
          </a:p>
        </p:txBody>
      </p:sp>
    </p:spTree>
    <p:extLst>
      <p:ext uri="{BB962C8B-B14F-4D97-AF65-F5344CB8AC3E}">
        <p14:creationId xmlns:p14="http://schemas.microsoft.com/office/powerpoint/2010/main" val="772242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D975E8-67F9-1F65-F69B-5AFDEB5723B3}"/>
            </a:ext>
          </a:extLst>
        </p:cNvPr>
        <p:cNvGrpSpPr/>
        <p:nvPr/>
      </p:nvGrpSpPr>
      <p:grpSpPr>
        <a:xfrm>
          <a:off x="0" y="0"/>
          <a:ext cx="0" cy="0"/>
          <a:chOff x="0" y="0"/>
          <a:chExt cx="0" cy="0"/>
        </a:xfrm>
      </p:grpSpPr>
      <p:pic>
        <p:nvPicPr>
          <p:cNvPr id="4" name="Picture 3" descr="Two men standing outside a church&#10;&#10;AI-generated content may be incorrect.">
            <a:extLst>
              <a:ext uri="{FF2B5EF4-FFF2-40B4-BE49-F238E27FC236}">
                <a16:creationId xmlns:a16="http://schemas.microsoft.com/office/drawing/2014/main" id="{ED56A3FD-1EEB-870B-1CE1-E5AAEFA77B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 y="0"/>
            <a:ext cx="12188389" cy="6858000"/>
          </a:xfrm>
          <a:prstGeom prst="rect">
            <a:avLst/>
          </a:prstGeom>
          <a:solidFill>
            <a:schemeClr val="tx1"/>
          </a:solidFill>
        </p:spPr>
      </p:pic>
      <p:pic>
        <p:nvPicPr>
          <p:cNvPr id="6" name="Picture 5" descr="Two men standing outside a church&#10;&#10;AI-generated content may be incorrect.">
            <a:extLst>
              <a:ext uri="{FF2B5EF4-FFF2-40B4-BE49-F238E27FC236}">
                <a16:creationId xmlns:a16="http://schemas.microsoft.com/office/drawing/2014/main" id="{D04AA8C8-BEC7-335E-108F-A9A2E9AB48CB}"/>
              </a:ext>
            </a:extLst>
          </p:cNvPr>
          <p:cNvPicPr>
            <a:picLocks noChangeAspect="1"/>
          </p:cNvPicPr>
          <p:nvPr/>
        </p:nvPicPr>
        <p:blipFill>
          <a:blip r:embed="rId2">
            <a:extLst>
              <a:ext uri="{28A0092B-C50C-407E-A947-70E740481C1C}">
                <a14:useLocalDpi xmlns:a14="http://schemas.microsoft.com/office/drawing/2010/main" val="0"/>
              </a:ext>
            </a:extLst>
          </a:blip>
          <a:srcRect l="74937" t="81412" r="8204"/>
          <a:stretch>
            <a:fillRect/>
          </a:stretch>
        </p:blipFill>
        <p:spPr>
          <a:xfrm>
            <a:off x="11137186" y="5917915"/>
            <a:ext cx="1053007" cy="940085"/>
          </a:xfrm>
          <a:prstGeom prst="rect">
            <a:avLst/>
          </a:prstGeom>
          <a:effectLst>
            <a:softEdge rad="31750"/>
          </a:effectLst>
        </p:spPr>
      </p:pic>
      <p:sp>
        <p:nvSpPr>
          <p:cNvPr id="5" name="Rectangle 4">
            <a:extLst>
              <a:ext uri="{FF2B5EF4-FFF2-40B4-BE49-F238E27FC236}">
                <a16:creationId xmlns:a16="http://schemas.microsoft.com/office/drawing/2014/main" id="{503BFE8A-1BB2-871D-0D5F-34ACAAA1C760}"/>
              </a:ext>
            </a:extLst>
          </p:cNvPr>
          <p:cNvSpPr/>
          <p:nvPr/>
        </p:nvSpPr>
        <p:spPr>
          <a:xfrm>
            <a:off x="0" y="0"/>
            <a:ext cx="12188388" cy="6858000"/>
          </a:xfrm>
          <a:prstGeom prst="rect">
            <a:avLst/>
          </a:prstGeom>
          <a:solidFill>
            <a:schemeClr val="tx1">
              <a:alpha val="79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A658B85-B29D-486B-57D4-A05810FA3C2B}"/>
              </a:ext>
            </a:extLst>
          </p:cNvPr>
          <p:cNvSpPr>
            <a:spLocks noGrp="1"/>
          </p:cNvSpPr>
          <p:nvPr>
            <p:ph idx="1"/>
          </p:nvPr>
        </p:nvSpPr>
        <p:spPr>
          <a:xfrm>
            <a:off x="268413" y="1397284"/>
            <a:ext cx="11655175" cy="5460715"/>
          </a:xfrm>
        </p:spPr>
        <p:txBody>
          <a:bodyPr>
            <a:normAutofit/>
          </a:bodyPr>
          <a:lstStyle/>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A is for Application of the Word</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misapply significant Scripture &amp; concepts</a:t>
            </a:r>
          </a:p>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E is for Eschatology</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have an erroneous view of End Times concepts</a:t>
            </a:r>
          </a:p>
        </p:txBody>
      </p:sp>
      <p:sp>
        <p:nvSpPr>
          <p:cNvPr id="2" name="Title 1">
            <a:extLst>
              <a:ext uri="{FF2B5EF4-FFF2-40B4-BE49-F238E27FC236}">
                <a16:creationId xmlns:a16="http://schemas.microsoft.com/office/drawing/2014/main" id="{AE0293DA-4B69-490D-928F-59F6BEACA107}"/>
              </a:ext>
            </a:extLst>
          </p:cNvPr>
          <p:cNvSpPr>
            <a:spLocks noGrp="1"/>
          </p:cNvSpPr>
          <p:nvPr>
            <p:ph type="title"/>
          </p:nvPr>
        </p:nvSpPr>
        <p:spPr>
          <a:xfrm>
            <a:off x="465313" y="543260"/>
            <a:ext cx="11257762" cy="936010"/>
          </a:xfrm>
        </p:spPr>
        <p:txBody>
          <a:bodyPr>
            <a:noAutofit/>
          </a:bodyPr>
          <a:lstStyle/>
          <a:p>
            <a:pPr algn="ctr">
              <a:lnSpc>
                <a:spcPts val="5000"/>
              </a:lnSpc>
            </a:pPr>
            <a:r>
              <a:rPr lang="en-US" sz="7000" u="sng" dirty="0">
                <a:solidFill>
                  <a:schemeClr val="bg1"/>
                </a:solidFill>
                <a:latin typeface="DaunPenh" panose="01010101010101010101" pitchFamily="2" charset="0"/>
                <a:cs typeface="DaunPenh" panose="01010101010101010101" pitchFamily="2" charset="0"/>
              </a:rPr>
              <a:t>A Scriptural Worldview &amp; Churchview</a:t>
            </a:r>
            <a:br>
              <a:rPr lang="en-US" sz="7000" u="sng" dirty="0">
                <a:solidFill>
                  <a:schemeClr val="bg1"/>
                </a:solidFill>
                <a:latin typeface="DaunPenh" panose="01010101010101010101" pitchFamily="2" charset="0"/>
                <a:cs typeface="DaunPenh" panose="01010101010101010101" pitchFamily="2" charset="0"/>
              </a:rPr>
            </a:br>
            <a:r>
              <a:rPr lang="en-US" sz="7000" u="sng" dirty="0">
                <a:solidFill>
                  <a:schemeClr val="bg1"/>
                </a:solidFill>
                <a:latin typeface="DaunPenh" panose="01010101010101010101" pitchFamily="2" charset="0"/>
                <a:cs typeface="DaunPenh" panose="01010101010101010101" pitchFamily="2" charset="0"/>
              </a:rPr>
              <a:t>Trad-rads &amp; the 7 Mt Mandate Problems</a:t>
            </a:r>
          </a:p>
        </p:txBody>
      </p:sp>
      <p:pic>
        <p:nvPicPr>
          <p:cNvPr id="7" name="Picture 6" descr="A hexagon shaped logo with red and blue text&#10;&#10;AI-generated content may be incorrect.">
            <a:extLst>
              <a:ext uri="{FF2B5EF4-FFF2-40B4-BE49-F238E27FC236}">
                <a16:creationId xmlns:a16="http://schemas.microsoft.com/office/drawing/2014/main" id="{276B49F2-0BA7-0FF1-5EBD-CFC68FE5C4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7042" y="6060537"/>
            <a:ext cx="1338919" cy="640915"/>
          </a:xfrm>
          <a:prstGeom prst="rect">
            <a:avLst/>
          </a:prstGeom>
        </p:spPr>
      </p:pic>
    </p:spTree>
    <p:extLst>
      <p:ext uri="{BB962C8B-B14F-4D97-AF65-F5344CB8AC3E}">
        <p14:creationId xmlns:p14="http://schemas.microsoft.com/office/powerpoint/2010/main" val="1457028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9835FF-8D9A-7068-5041-97914444A104}"/>
            </a:ext>
          </a:extLst>
        </p:cNvPr>
        <p:cNvGrpSpPr/>
        <p:nvPr/>
      </p:nvGrpSpPr>
      <p:grpSpPr>
        <a:xfrm>
          <a:off x="0" y="0"/>
          <a:ext cx="0" cy="0"/>
          <a:chOff x="0" y="0"/>
          <a:chExt cx="0" cy="0"/>
        </a:xfrm>
      </p:grpSpPr>
      <p:pic>
        <p:nvPicPr>
          <p:cNvPr id="4" name="Picture 3" descr="Two men standing outside a church&#10;&#10;AI-generated content may be incorrect.">
            <a:extLst>
              <a:ext uri="{FF2B5EF4-FFF2-40B4-BE49-F238E27FC236}">
                <a16:creationId xmlns:a16="http://schemas.microsoft.com/office/drawing/2014/main" id="{F11DB738-9DB1-6E23-9716-91A8B2E7FE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 y="0"/>
            <a:ext cx="12188389" cy="6858000"/>
          </a:xfrm>
          <a:prstGeom prst="rect">
            <a:avLst/>
          </a:prstGeom>
          <a:solidFill>
            <a:schemeClr val="tx1"/>
          </a:solidFill>
        </p:spPr>
      </p:pic>
      <p:pic>
        <p:nvPicPr>
          <p:cNvPr id="6" name="Picture 5" descr="Two men standing outside a church&#10;&#10;AI-generated content may be incorrect.">
            <a:extLst>
              <a:ext uri="{FF2B5EF4-FFF2-40B4-BE49-F238E27FC236}">
                <a16:creationId xmlns:a16="http://schemas.microsoft.com/office/drawing/2014/main" id="{ECA32704-F30B-AC5B-55FD-66B7DEC3DA44}"/>
              </a:ext>
            </a:extLst>
          </p:cNvPr>
          <p:cNvPicPr>
            <a:picLocks noChangeAspect="1"/>
          </p:cNvPicPr>
          <p:nvPr/>
        </p:nvPicPr>
        <p:blipFill>
          <a:blip r:embed="rId2">
            <a:extLst>
              <a:ext uri="{28A0092B-C50C-407E-A947-70E740481C1C}">
                <a14:useLocalDpi xmlns:a14="http://schemas.microsoft.com/office/drawing/2010/main" val="0"/>
              </a:ext>
            </a:extLst>
          </a:blip>
          <a:srcRect l="74937" t="81412" r="8204"/>
          <a:stretch>
            <a:fillRect/>
          </a:stretch>
        </p:blipFill>
        <p:spPr>
          <a:xfrm>
            <a:off x="11137186" y="5917915"/>
            <a:ext cx="1053007" cy="940085"/>
          </a:xfrm>
          <a:prstGeom prst="rect">
            <a:avLst/>
          </a:prstGeom>
          <a:effectLst>
            <a:softEdge rad="31750"/>
          </a:effectLst>
        </p:spPr>
      </p:pic>
      <p:sp>
        <p:nvSpPr>
          <p:cNvPr id="5" name="Rectangle 4">
            <a:extLst>
              <a:ext uri="{FF2B5EF4-FFF2-40B4-BE49-F238E27FC236}">
                <a16:creationId xmlns:a16="http://schemas.microsoft.com/office/drawing/2014/main" id="{DCD660FA-EC98-8D1D-98D0-5103C1889A14}"/>
              </a:ext>
            </a:extLst>
          </p:cNvPr>
          <p:cNvSpPr/>
          <p:nvPr/>
        </p:nvSpPr>
        <p:spPr>
          <a:xfrm>
            <a:off x="0" y="0"/>
            <a:ext cx="12188388" cy="6858000"/>
          </a:xfrm>
          <a:prstGeom prst="rect">
            <a:avLst/>
          </a:prstGeom>
          <a:solidFill>
            <a:schemeClr val="tx1">
              <a:alpha val="79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AB040E8-C6B6-0BA0-B547-612DC12DA3FA}"/>
              </a:ext>
            </a:extLst>
          </p:cNvPr>
          <p:cNvSpPr>
            <a:spLocks noGrp="1"/>
          </p:cNvSpPr>
          <p:nvPr>
            <p:ph idx="1"/>
          </p:nvPr>
        </p:nvSpPr>
        <p:spPr>
          <a:xfrm>
            <a:off x="268413" y="1119884"/>
            <a:ext cx="11655175" cy="5738116"/>
          </a:xfrm>
        </p:spPr>
        <p:txBody>
          <a:bodyPr>
            <a:noAutofit/>
          </a:bodyPr>
          <a:lstStyle/>
          <a:p>
            <a:pPr marL="0" indent="0" algn="just">
              <a:lnSpc>
                <a:spcPts val="7000"/>
              </a:lnSpc>
              <a:spcBef>
                <a:spcPts val="0"/>
              </a:spcBef>
              <a:spcAft>
                <a:spcPts val="1800"/>
              </a:spcAft>
              <a:buNone/>
            </a:pPr>
            <a:r>
              <a:rPr lang="en-US" sz="5000" b="1" spc="-300" dirty="0">
                <a:solidFill>
                  <a:schemeClr val="bg1"/>
                </a:solidFill>
                <a:latin typeface="Cavolini" panose="03000502040302020204" pitchFamily="66" charset="0"/>
                <a:cs typeface="Cavolini" panose="03000502040302020204" pitchFamily="66" charset="0"/>
              </a:rPr>
              <a:t>“But know this, that in the last days difficult times will come. For men will be lovers of self, lovers of money, boastful, arrogant, blasphemers, disobedient to parents, ungrateful, unholy, unloving, irreconcilable… </a:t>
            </a:r>
            <a:r>
              <a:rPr lang="en-US" sz="3000" b="1" spc="-300" dirty="0">
                <a:solidFill>
                  <a:schemeClr val="bg1"/>
                </a:solidFill>
                <a:latin typeface="Cavolini" panose="03000502040302020204" pitchFamily="66" charset="0"/>
                <a:cs typeface="Cavolini" panose="03000502040302020204" pitchFamily="66" charset="0"/>
              </a:rPr>
              <a:t>(</a:t>
            </a:r>
            <a:r>
              <a:rPr lang="en-US" sz="3000" b="1" spc="-300" dirty="0" err="1">
                <a:solidFill>
                  <a:schemeClr val="bg1"/>
                </a:solidFill>
                <a:latin typeface="Cavolini" panose="03000502040302020204" pitchFamily="66" charset="0"/>
                <a:cs typeface="Cavolini" panose="03000502040302020204" pitchFamily="66" charset="0"/>
              </a:rPr>
              <a:t>cont</a:t>
            </a:r>
            <a:r>
              <a:rPr lang="en-US" sz="3000" b="1" spc="-300" dirty="0">
                <a:solidFill>
                  <a:schemeClr val="bg1"/>
                </a:solidFill>
                <a:latin typeface="Cavolini" panose="03000502040302020204" pitchFamily="66" charset="0"/>
                <a:cs typeface="Cavolini" panose="03000502040302020204" pitchFamily="66" charset="0"/>
              </a:rPr>
              <a:t>)</a:t>
            </a:r>
          </a:p>
        </p:txBody>
      </p:sp>
      <p:sp>
        <p:nvSpPr>
          <p:cNvPr id="2" name="Title 1">
            <a:extLst>
              <a:ext uri="{FF2B5EF4-FFF2-40B4-BE49-F238E27FC236}">
                <a16:creationId xmlns:a16="http://schemas.microsoft.com/office/drawing/2014/main" id="{D0154937-3E9E-F242-7DE3-C4E16CA61860}"/>
              </a:ext>
            </a:extLst>
          </p:cNvPr>
          <p:cNvSpPr>
            <a:spLocks noGrp="1"/>
          </p:cNvSpPr>
          <p:nvPr>
            <p:ph type="title"/>
          </p:nvPr>
        </p:nvSpPr>
        <p:spPr>
          <a:xfrm>
            <a:off x="465313" y="368599"/>
            <a:ext cx="11257762" cy="1665684"/>
          </a:xfrm>
        </p:spPr>
        <p:txBody>
          <a:bodyPr>
            <a:noAutofit/>
          </a:bodyPr>
          <a:lstStyle/>
          <a:p>
            <a:pPr>
              <a:lnSpc>
                <a:spcPts val="5000"/>
              </a:lnSpc>
            </a:pPr>
            <a:r>
              <a:rPr lang="en-US" sz="10000" u="sng" dirty="0">
                <a:solidFill>
                  <a:schemeClr val="bg1"/>
                </a:solidFill>
                <a:latin typeface="DaunPenh" panose="01010101010101010101" pitchFamily="2" charset="0"/>
                <a:cs typeface="DaunPenh" panose="01010101010101010101" pitchFamily="2" charset="0"/>
              </a:rPr>
              <a:t>II Timothy 3:1-5</a:t>
            </a:r>
          </a:p>
        </p:txBody>
      </p:sp>
    </p:spTree>
    <p:extLst>
      <p:ext uri="{BB962C8B-B14F-4D97-AF65-F5344CB8AC3E}">
        <p14:creationId xmlns:p14="http://schemas.microsoft.com/office/powerpoint/2010/main" val="2506489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27614E-1982-DF88-9F9F-438E28B0EC86}"/>
            </a:ext>
          </a:extLst>
        </p:cNvPr>
        <p:cNvGrpSpPr/>
        <p:nvPr/>
      </p:nvGrpSpPr>
      <p:grpSpPr>
        <a:xfrm>
          <a:off x="0" y="0"/>
          <a:ext cx="0" cy="0"/>
          <a:chOff x="0" y="0"/>
          <a:chExt cx="0" cy="0"/>
        </a:xfrm>
      </p:grpSpPr>
      <p:pic>
        <p:nvPicPr>
          <p:cNvPr id="4" name="Picture 3" descr="Two men standing outside a church&#10;&#10;AI-generated content may be incorrect.">
            <a:extLst>
              <a:ext uri="{FF2B5EF4-FFF2-40B4-BE49-F238E27FC236}">
                <a16:creationId xmlns:a16="http://schemas.microsoft.com/office/drawing/2014/main" id="{62B71907-6B5E-0C49-9D3B-1E5C44356F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 y="0"/>
            <a:ext cx="12188389" cy="6858000"/>
          </a:xfrm>
          <a:prstGeom prst="rect">
            <a:avLst/>
          </a:prstGeom>
          <a:solidFill>
            <a:schemeClr val="tx1"/>
          </a:solidFill>
        </p:spPr>
      </p:pic>
      <p:pic>
        <p:nvPicPr>
          <p:cNvPr id="6" name="Picture 5" descr="Two men standing outside a church&#10;&#10;AI-generated content may be incorrect.">
            <a:extLst>
              <a:ext uri="{FF2B5EF4-FFF2-40B4-BE49-F238E27FC236}">
                <a16:creationId xmlns:a16="http://schemas.microsoft.com/office/drawing/2014/main" id="{01427C40-C158-C036-4DF4-80090190C619}"/>
              </a:ext>
            </a:extLst>
          </p:cNvPr>
          <p:cNvPicPr>
            <a:picLocks noChangeAspect="1"/>
          </p:cNvPicPr>
          <p:nvPr/>
        </p:nvPicPr>
        <p:blipFill>
          <a:blip r:embed="rId2">
            <a:extLst>
              <a:ext uri="{28A0092B-C50C-407E-A947-70E740481C1C}">
                <a14:useLocalDpi xmlns:a14="http://schemas.microsoft.com/office/drawing/2010/main" val="0"/>
              </a:ext>
            </a:extLst>
          </a:blip>
          <a:srcRect l="74937" t="81412" r="8204"/>
          <a:stretch>
            <a:fillRect/>
          </a:stretch>
        </p:blipFill>
        <p:spPr>
          <a:xfrm>
            <a:off x="11137186" y="5917915"/>
            <a:ext cx="1053007" cy="940085"/>
          </a:xfrm>
          <a:prstGeom prst="rect">
            <a:avLst/>
          </a:prstGeom>
          <a:effectLst>
            <a:softEdge rad="31750"/>
          </a:effectLst>
        </p:spPr>
      </p:pic>
      <p:sp>
        <p:nvSpPr>
          <p:cNvPr id="5" name="Rectangle 4">
            <a:extLst>
              <a:ext uri="{FF2B5EF4-FFF2-40B4-BE49-F238E27FC236}">
                <a16:creationId xmlns:a16="http://schemas.microsoft.com/office/drawing/2014/main" id="{D84B5443-F90E-97C5-16B8-DDEBB14CA18B}"/>
              </a:ext>
            </a:extLst>
          </p:cNvPr>
          <p:cNvSpPr/>
          <p:nvPr/>
        </p:nvSpPr>
        <p:spPr>
          <a:xfrm>
            <a:off x="0" y="0"/>
            <a:ext cx="12188388" cy="6858000"/>
          </a:xfrm>
          <a:prstGeom prst="rect">
            <a:avLst/>
          </a:prstGeom>
          <a:solidFill>
            <a:schemeClr val="tx1">
              <a:alpha val="79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1E82825-2AF5-F5D6-B7A3-2DCDFACE01F8}"/>
              </a:ext>
            </a:extLst>
          </p:cNvPr>
          <p:cNvSpPr>
            <a:spLocks noGrp="1"/>
          </p:cNvSpPr>
          <p:nvPr>
            <p:ph idx="1"/>
          </p:nvPr>
        </p:nvSpPr>
        <p:spPr>
          <a:xfrm>
            <a:off x="268413" y="1119884"/>
            <a:ext cx="11655175" cy="5738116"/>
          </a:xfrm>
        </p:spPr>
        <p:txBody>
          <a:bodyPr>
            <a:noAutofit/>
          </a:bodyPr>
          <a:lstStyle/>
          <a:p>
            <a:pPr marL="0" indent="0" algn="just">
              <a:lnSpc>
                <a:spcPts val="7000"/>
              </a:lnSpc>
              <a:spcBef>
                <a:spcPts val="0"/>
              </a:spcBef>
              <a:spcAft>
                <a:spcPts val="1800"/>
              </a:spcAft>
              <a:buNone/>
            </a:pPr>
            <a:r>
              <a:rPr lang="en-US" sz="3000" b="1" spc="-300" dirty="0">
                <a:solidFill>
                  <a:schemeClr val="bg1"/>
                </a:solidFill>
                <a:latin typeface="Cavolini" panose="03000502040302020204" pitchFamily="66" charset="0"/>
                <a:cs typeface="Cavolini" panose="03000502040302020204" pitchFamily="66" charset="0"/>
              </a:rPr>
              <a:t>(</a:t>
            </a:r>
            <a:r>
              <a:rPr lang="en-US" sz="3000" b="1" spc="-300" dirty="0" err="1">
                <a:solidFill>
                  <a:schemeClr val="bg1"/>
                </a:solidFill>
                <a:latin typeface="Cavolini" panose="03000502040302020204" pitchFamily="66" charset="0"/>
                <a:cs typeface="Cavolini" panose="03000502040302020204" pitchFamily="66" charset="0"/>
              </a:rPr>
              <a:t>cont</a:t>
            </a:r>
            <a:r>
              <a:rPr lang="en-US" sz="3000" b="1" spc="-300" dirty="0">
                <a:solidFill>
                  <a:schemeClr val="bg1"/>
                </a:solidFill>
                <a:latin typeface="Cavolini" panose="03000502040302020204" pitchFamily="66" charset="0"/>
                <a:cs typeface="Cavolini" panose="03000502040302020204" pitchFamily="66" charset="0"/>
              </a:rPr>
              <a:t>)</a:t>
            </a:r>
            <a:r>
              <a:rPr lang="en-US" sz="3600" b="1" spc="-300" dirty="0">
                <a:solidFill>
                  <a:schemeClr val="bg1"/>
                </a:solidFill>
                <a:latin typeface="Cavolini" panose="03000502040302020204" pitchFamily="66" charset="0"/>
                <a:cs typeface="Cavolini" panose="03000502040302020204" pitchFamily="66" charset="0"/>
              </a:rPr>
              <a:t> </a:t>
            </a:r>
            <a:r>
              <a:rPr lang="en-US" sz="4800" b="1" spc="-300" dirty="0">
                <a:solidFill>
                  <a:schemeClr val="bg1"/>
                </a:solidFill>
                <a:latin typeface="Cavolini" panose="03000502040302020204" pitchFamily="66" charset="0"/>
                <a:cs typeface="Cavolini" panose="03000502040302020204" pitchFamily="66" charset="0"/>
              </a:rPr>
              <a:t>…malicious gossips, w/o self-control, w/o gentleness, w/o love for good, treacherous, reckless, conceited, lovers of pleasure rather than lovers of God, holding to a form of godliness, but having denied its power.”</a:t>
            </a:r>
          </a:p>
        </p:txBody>
      </p:sp>
      <p:sp>
        <p:nvSpPr>
          <p:cNvPr id="2" name="Title 1">
            <a:extLst>
              <a:ext uri="{FF2B5EF4-FFF2-40B4-BE49-F238E27FC236}">
                <a16:creationId xmlns:a16="http://schemas.microsoft.com/office/drawing/2014/main" id="{4A809791-B543-DAB2-34A9-E6CDCA924C3F}"/>
              </a:ext>
            </a:extLst>
          </p:cNvPr>
          <p:cNvSpPr>
            <a:spLocks noGrp="1"/>
          </p:cNvSpPr>
          <p:nvPr>
            <p:ph type="title"/>
          </p:nvPr>
        </p:nvSpPr>
        <p:spPr>
          <a:xfrm>
            <a:off x="465313" y="368599"/>
            <a:ext cx="11257762" cy="1665684"/>
          </a:xfrm>
        </p:spPr>
        <p:txBody>
          <a:bodyPr>
            <a:noAutofit/>
          </a:bodyPr>
          <a:lstStyle/>
          <a:p>
            <a:pPr>
              <a:lnSpc>
                <a:spcPts val="5000"/>
              </a:lnSpc>
            </a:pPr>
            <a:r>
              <a:rPr lang="en-US" sz="10000" u="sng" dirty="0">
                <a:solidFill>
                  <a:schemeClr val="bg1"/>
                </a:solidFill>
                <a:latin typeface="DaunPenh" panose="01010101010101010101" pitchFamily="2" charset="0"/>
                <a:cs typeface="DaunPenh" panose="01010101010101010101" pitchFamily="2" charset="0"/>
              </a:rPr>
              <a:t>II Timothy 3:1-5</a:t>
            </a:r>
          </a:p>
        </p:txBody>
      </p:sp>
    </p:spTree>
    <p:extLst>
      <p:ext uri="{BB962C8B-B14F-4D97-AF65-F5344CB8AC3E}">
        <p14:creationId xmlns:p14="http://schemas.microsoft.com/office/powerpoint/2010/main" val="1354498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A781A1-20B5-9A72-6778-11B54CD86AE8}"/>
            </a:ext>
          </a:extLst>
        </p:cNvPr>
        <p:cNvGrpSpPr/>
        <p:nvPr/>
      </p:nvGrpSpPr>
      <p:grpSpPr>
        <a:xfrm>
          <a:off x="0" y="0"/>
          <a:ext cx="0" cy="0"/>
          <a:chOff x="0" y="0"/>
          <a:chExt cx="0" cy="0"/>
        </a:xfrm>
      </p:grpSpPr>
      <p:pic>
        <p:nvPicPr>
          <p:cNvPr id="4" name="Picture 3" descr="Two men standing outside a church&#10;&#10;AI-generated content may be incorrect.">
            <a:extLst>
              <a:ext uri="{FF2B5EF4-FFF2-40B4-BE49-F238E27FC236}">
                <a16:creationId xmlns:a16="http://schemas.microsoft.com/office/drawing/2014/main" id="{338BBB93-32C8-55C7-D611-A45C32E402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 y="0"/>
            <a:ext cx="12188389" cy="6858000"/>
          </a:xfrm>
          <a:prstGeom prst="rect">
            <a:avLst/>
          </a:prstGeom>
          <a:solidFill>
            <a:schemeClr val="tx1"/>
          </a:solidFill>
        </p:spPr>
      </p:pic>
      <p:pic>
        <p:nvPicPr>
          <p:cNvPr id="6" name="Picture 5" descr="Two men standing outside a church&#10;&#10;AI-generated content may be incorrect.">
            <a:extLst>
              <a:ext uri="{FF2B5EF4-FFF2-40B4-BE49-F238E27FC236}">
                <a16:creationId xmlns:a16="http://schemas.microsoft.com/office/drawing/2014/main" id="{0BFC203A-5F30-C388-3EF3-23815084129D}"/>
              </a:ext>
            </a:extLst>
          </p:cNvPr>
          <p:cNvPicPr>
            <a:picLocks noChangeAspect="1"/>
          </p:cNvPicPr>
          <p:nvPr/>
        </p:nvPicPr>
        <p:blipFill>
          <a:blip r:embed="rId2">
            <a:extLst>
              <a:ext uri="{28A0092B-C50C-407E-A947-70E740481C1C}">
                <a14:useLocalDpi xmlns:a14="http://schemas.microsoft.com/office/drawing/2010/main" val="0"/>
              </a:ext>
            </a:extLst>
          </a:blip>
          <a:srcRect l="74937" t="81412" r="8204"/>
          <a:stretch>
            <a:fillRect/>
          </a:stretch>
        </p:blipFill>
        <p:spPr>
          <a:xfrm>
            <a:off x="11137186" y="5917915"/>
            <a:ext cx="1053007" cy="940085"/>
          </a:xfrm>
          <a:prstGeom prst="rect">
            <a:avLst/>
          </a:prstGeom>
          <a:effectLst>
            <a:softEdge rad="31750"/>
          </a:effectLst>
        </p:spPr>
      </p:pic>
      <p:sp>
        <p:nvSpPr>
          <p:cNvPr id="5" name="Rectangle 4">
            <a:extLst>
              <a:ext uri="{FF2B5EF4-FFF2-40B4-BE49-F238E27FC236}">
                <a16:creationId xmlns:a16="http://schemas.microsoft.com/office/drawing/2014/main" id="{88CA1813-3CD3-97CB-B741-288705DD745C}"/>
              </a:ext>
            </a:extLst>
          </p:cNvPr>
          <p:cNvSpPr/>
          <p:nvPr/>
        </p:nvSpPr>
        <p:spPr>
          <a:xfrm>
            <a:off x="0" y="0"/>
            <a:ext cx="12188388" cy="6858000"/>
          </a:xfrm>
          <a:prstGeom prst="rect">
            <a:avLst/>
          </a:prstGeom>
          <a:solidFill>
            <a:schemeClr val="tx1">
              <a:alpha val="79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E713CC9-5AD6-E125-49FE-6F542D3BCE04}"/>
              </a:ext>
            </a:extLst>
          </p:cNvPr>
          <p:cNvSpPr>
            <a:spLocks noGrp="1"/>
          </p:cNvSpPr>
          <p:nvPr>
            <p:ph idx="1"/>
          </p:nvPr>
        </p:nvSpPr>
        <p:spPr>
          <a:xfrm>
            <a:off x="268413" y="1119884"/>
            <a:ext cx="11655175" cy="5738116"/>
          </a:xfrm>
        </p:spPr>
        <p:txBody>
          <a:bodyPr>
            <a:noAutofit/>
          </a:bodyPr>
          <a:lstStyle/>
          <a:p>
            <a:pPr marL="0" indent="0" algn="just">
              <a:lnSpc>
                <a:spcPts val="7000"/>
              </a:lnSpc>
              <a:spcBef>
                <a:spcPts val="0"/>
              </a:spcBef>
              <a:spcAft>
                <a:spcPts val="1800"/>
              </a:spcAft>
              <a:buNone/>
            </a:pPr>
            <a:r>
              <a:rPr lang="en-US" sz="3900" b="1" spc="-300" dirty="0">
                <a:solidFill>
                  <a:schemeClr val="bg1"/>
                </a:solidFill>
                <a:latin typeface="Cavolini" panose="03000502040302020204" pitchFamily="66" charset="0"/>
                <a:cs typeface="Cavolini" panose="03000502040302020204" pitchFamily="66" charset="0"/>
              </a:rPr>
              <a:t>“Now after they had stopped speaking, James answered, saying, “Brothers, listen to me. Simeon has related how God first concerned Himself about taking from among the Gentiles a people for His name. And with this the words of the Prophets agree, just as it is written… (</a:t>
            </a:r>
            <a:r>
              <a:rPr lang="en-US" sz="3900" b="1" spc="-300" dirty="0" err="1">
                <a:solidFill>
                  <a:schemeClr val="bg1"/>
                </a:solidFill>
                <a:latin typeface="Cavolini" panose="03000502040302020204" pitchFamily="66" charset="0"/>
                <a:cs typeface="Cavolini" panose="03000502040302020204" pitchFamily="66" charset="0"/>
              </a:rPr>
              <a:t>cont</a:t>
            </a:r>
            <a:r>
              <a:rPr lang="en-US" sz="3900" b="1" spc="-300" dirty="0">
                <a:solidFill>
                  <a:schemeClr val="bg1"/>
                </a:solidFill>
                <a:latin typeface="Cavolini" panose="03000502040302020204" pitchFamily="66" charset="0"/>
                <a:cs typeface="Cavolini" panose="03000502040302020204" pitchFamily="66" charset="0"/>
              </a:rPr>
              <a:t>)</a:t>
            </a:r>
          </a:p>
        </p:txBody>
      </p:sp>
      <p:sp>
        <p:nvSpPr>
          <p:cNvPr id="2" name="Title 1">
            <a:extLst>
              <a:ext uri="{FF2B5EF4-FFF2-40B4-BE49-F238E27FC236}">
                <a16:creationId xmlns:a16="http://schemas.microsoft.com/office/drawing/2014/main" id="{B1C63795-3996-9FAB-9C83-42DBA1A69269}"/>
              </a:ext>
            </a:extLst>
          </p:cNvPr>
          <p:cNvSpPr>
            <a:spLocks noGrp="1"/>
          </p:cNvSpPr>
          <p:nvPr>
            <p:ph type="title"/>
          </p:nvPr>
        </p:nvSpPr>
        <p:spPr>
          <a:xfrm>
            <a:off x="465313" y="368599"/>
            <a:ext cx="11257762" cy="1665684"/>
          </a:xfrm>
        </p:spPr>
        <p:txBody>
          <a:bodyPr>
            <a:noAutofit/>
          </a:bodyPr>
          <a:lstStyle/>
          <a:p>
            <a:pPr>
              <a:lnSpc>
                <a:spcPts val="5000"/>
              </a:lnSpc>
            </a:pPr>
            <a:r>
              <a:rPr lang="en-US" sz="10000" u="sng" dirty="0">
                <a:solidFill>
                  <a:schemeClr val="bg1"/>
                </a:solidFill>
                <a:latin typeface="DaunPenh" panose="01010101010101010101" pitchFamily="2" charset="0"/>
                <a:cs typeface="DaunPenh" panose="01010101010101010101" pitchFamily="2" charset="0"/>
              </a:rPr>
              <a:t>Acts 15:13-17</a:t>
            </a:r>
          </a:p>
        </p:txBody>
      </p:sp>
    </p:spTree>
    <p:extLst>
      <p:ext uri="{BB962C8B-B14F-4D97-AF65-F5344CB8AC3E}">
        <p14:creationId xmlns:p14="http://schemas.microsoft.com/office/powerpoint/2010/main" val="600830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C98997-049A-03A9-A356-A9635E7F78EA}"/>
            </a:ext>
          </a:extLst>
        </p:cNvPr>
        <p:cNvGrpSpPr/>
        <p:nvPr/>
      </p:nvGrpSpPr>
      <p:grpSpPr>
        <a:xfrm>
          <a:off x="0" y="0"/>
          <a:ext cx="0" cy="0"/>
          <a:chOff x="0" y="0"/>
          <a:chExt cx="0" cy="0"/>
        </a:xfrm>
      </p:grpSpPr>
      <p:pic>
        <p:nvPicPr>
          <p:cNvPr id="4" name="Picture 3" descr="Two men standing outside a church&#10;&#10;AI-generated content may be incorrect.">
            <a:extLst>
              <a:ext uri="{FF2B5EF4-FFF2-40B4-BE49-F238E27FC236}">
                <a16:creationId xmlns:a16="http://schemas.microsoft.com/office/drawing/2014/main" id="{A7A96A71-66A4-5F1E-12A4-93AC258866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 y="0"/>
            <a:ext cx="12188389" cy="6858000"/>
          </a:xfrm>
          <a:prstGeom prst="rect">
            <a:avLst/>
          </a:prstGeom>
          <a:solidFill>
            <a:schemeClr val="tx1"/>
          </a:solidFill>
        </p:spPr>
      </p:pic>
      <p:pic>
        <p:nvPicPr>
          <p:cNvPr id="6" name="Picture 5" descr="Two men standing outside a church&#10;&#10;AI-generated content may be incorrect.">
            <a:extLst>
              <a:ext uri="{FF2B5EF4-FFF2-40B4-BE49-F238E27FC236}">
                <a16:creationId xmlns:a16="http://schemas.microsoft.com/office/drawing/2014/main" id="{94E1FF4C-AA0F-3F88-68E0-B97DF25423DE}"/>
              </a:ext>
            </a:extLst>
          </p:cNvPr>
          <p:cNvPicPr>
            <a:picLocks noChangeAspect="1"/>
          </p:cNvPicPr>
          <p:nvPr/>
        </p:nvPicPr>
        <p:blipFill>
          <a:blip r:embed="rId2">
            <a:extLst>
              <a:ext uri="{28A0092B-C50C-407E-A947-70E740481C1C}">
                <a14:useLocalDpi xmlns:a14="http://schemas.microsoft.com/office/drawing/2010/main" val="0"/>
              </a:ext>
            </a:extLst>
          </a:blip>
          <a:srcRect l="74937" t="81412" r="8204"/>
          <a:stretch>
            <a:fillRect/>
          </a:stretch>
        </p:blipFill>
        <p:spPr>
          <a:xfrm>
            <a:off x="11137186" y="5917915"/>
            <a:ext cx="1053007" cy="940085"/>
          </a:xfrm>
          <a:prstGeom prst="rect">
            <a:avLst/>
          </a:prstGeom>
          <a:effectLst>
            <a:softEdge rad="31750"/>
          </a:effectLst>
        </p:spPr>
      </p:pic>
      <p:sp>
        <p:nvSpPr>
          <p:cNvPr id="5" name="Rectangle 4">
            <a:extLst>
              <a:ext uri="{FF2B5EF4-FFF2-40B4-BE49-F238E27FC236}">
                <a16:creationId xmlns:a16="http://schemas.microsoft.com/office/drawing/2014/main" id="{6909E371-696A-4236-7C4B-39DCAB72D582}"/>
              </a:ext>
            </a:extLst>
          </p:cNvPr>
          <p:cNvSpPr/>
          <p:nvPr/>
        </p:nvSpPr>
        <p:spPr>
          <a:xfrm>
            <a:off x="0" y="0"/>
            <a:ext cx="12188388" cy="6858000"/>
          </a:xfrm>
          <a:prstGeom prst="rect">
            <a:avLst/>
          </a:prstGeom>
          <a:solidFill>
            <a:schemeClr val="tx1">
              <a:alpha val="79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A79CBC0-4D58-BCD0-A5FB-A258E60EEDB3}"/>
              </a:ext>
            </a:extLst>
          </p:cNvPr>
          <p:cNvSpPr>
            <a:spLocks noGrp="1"/>
          </p:cNvSpPr>
          <p:nvPr>
            <p:ph idx="1"/>
          </p:nvPr>
        </p:nvSpPr>
        <p:spPr>
          <a:xfrm>
            <a:off x="268413" y="1119884"/>
            <a:ext cx="11655175" cy="5738116"/>
          </a:xfrm>
        </p:spPr>
        <p:txBody>
          <a:bodyPr>
            <a:noAutofit/>
          </a:bodyPr>
          <a:lstStyle/>
          <a:p>
            <a:pPr marL="0" indent="0" algn="just">
              <a:lnSpc>
                <a:spcPts val="7000"/>
              </a:lnSpc>
              <a:spcBef>
                <a:spcPts val="0"/>
              </a:spcBef>
              <a:spcAft>
                <a:spcPts val="1800"/>
              </a:spcAft>
              <a:buNone/>
            </a:pPr>
            <a:r>
              <a:rPr lang="en-US" sz="4800" b="1" spc="-300" dirty="0">
                <a:solidFill>
                  <a:schemeClr val="bg1"/>
                </a:solidFill>
                <a:latin typeface="Cavolini" panose="03000502040302020204" pitchFamily="66" charset="0"/>
                <a:cs typeface="Cavolini" panose="03000502040302020204" pitchFamily="66" charset="0"/>
              </a:rPr>
              <a:t>(</a:t>
            </a:r>
            <a:r>
              <a:rPr lang="en-US" sz="4800" b="1" spc="-300" dirty="0" err="1">
                <a:solidFill>
                  <a:schemeClr val="bg1"/>
                </a:solidFill>
                <a:latin typeface="Cavolini" panose="03000502040302020204" pitchFamily="66" charset="0"/>
                <a:cs typeface="Cavolini" panose="03000502040302020204" pitchFamily="66" charset="0"/>
              </a:rPr>
              <a:t>cont</a:t>
            </a:r>
            <a:r>
              <a:rPr lang="en-US" sz="4800" b="1" spc="-300" dirty="0">
                <a:solidFill>
                  <a:schemeClr val="bg1"/>
                </a:solidFill>
                <a:latin typeface="Cavolini" panose="03000502040302020204" pitchFamily="66" charset="0"/>
                <a:cs typeface="Cavolini" panose="03000502040302020204" pitchFamily="66" charset="0"/>
              </a:rPr>
              <a:t>) …after these things I will return, &amp; I will rebuild the fallen house of David, &amp; I will rebuild its ruins, &amp; I will restore it, so that the rest of mankind may seek the lord, &amp; all the Gentiles who are called by My name.”</a:t>
            </a:r>
            <a:r>
              <a:rPr lang="en-US" sz="3900" b="1" spc="-300" dirty="0">
                <a:solidFill>
                  <a:schemeClr val="bg1"/>
                </a:solidFill>
                <a:latin typeface="Cavolini" panose="03000502040302020204" pitchFamily="66" charset="0"/>
                <a:cs typeface="Cavolini" panose="03000502040302020204" pitchFamily="66" charset="0"/>
              </a:rPr>
              <a:t> </a:t>
            </a:r>
          </a:p>
        </p:txBody>
      </p:sp>
      <p:sp>
        <p:nvSpPr>
          <p:cNvPr id="2" name="Title 1">
            <a:extLst>
              <a:ext uri="{FF2B5EF4-FFF2-40B4-BE49-F238E27FC236}">
                <a16:creationId xmlns:a16="http://schemas.microsoft.com/office/drawing/2014/main" id="{AD11473C-F1B1-73E8-6408-406D16E622F7}"/>
              </a:ext>
            </a:extLst>
          </p:cNvPr>
          <p:cNvSpPr>
            <a:spLocks noGrp="1"/>
          </p:cNvSpPr>
          <p:nvPr>
            <p:ph type="title"/>
          </p:nvPr>
        </p:nvSpPr>
        <p:spPr>
          <a:xfrm>
            <a:off x="465313" y="368599"/>
            <a:ext cx="11257762" cy="1665684"/>
          </a:xfrm>
        </p:spPr>
        <p:txBody>
          <a:bodyPr>
            <a:noAutofit/>
          </a:bodyPr>
          <a:lstStyle/>
          <a:p>
            <a:pPr>
              <a:lnSpc>
                <a:spcPts val="5000"/>
              </a:lnSpc>
            </a:pPr>
            <a:r>
              <a:rPr lang="en-US" sz="10000" u="sng" dirty="0">
                <a:solidFill>
                  <a:schemeClr val="bg1"/>
                </a:solidFill>
                <a:latin typeface="DaunPenh" panose="01010101010101010101" pitchFamily="2" charset="0"/>
                <a:cs typeface="DaunPenh" panose="01010101010101010101" pitchFamily="2" charset="0"/>
              </a:rPr>
              <a:t>Acts 15:13-17</a:t>
            </a:r>
          </a:p>
        </p:txBody>
      </p:sp>
    </p:spTree>
    <p:extLst>
      <p:ext uri="{BB962C8B-B14F-4D97-AF65-F5344CB8AC3E}">
        <p14:creationId xmlns:p14="http://schemas.microsoft.com/office/powerpoint/2010/main" val="568186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5BFF10-EDB9-F4F5-E79F-47C4D466379A}"/>
            </a:ext>
          </a:extLst>
        </p:cNvPr>
        <p:cNvGrpSpPr/>
        <p:nvPr/>
      </p:nvGrpSpPr>
      <p:grpSpPr>
        <a:xfrm>
          <a:off x="0" y="0"/>
          <a:ext cx="0" cy="0"/>
          <a:chOff x="0" y="0"/>
          <a:chExt cx="0" cy="0"/>
        </a:xfrm>
      </p:grpSpPr>
      <p:pic>
        <p:nvPicPr>
          <p:cNvPr id="4" name="Picture 3" descr="Two men standing outside a church&#10;&#10;AI-generated content may be incorrect.">
            <a:extLst>
              <a:ext uri="{FF2B5EF4-FFF2-40B4-BE49-F238E27FC236}">
                <a16:creationId xmlns:a16="http://schemas.microsoft.com/office/drawing/2014/main" id="{2C3C1527-6A51-1A74-796C-4A2CD52C5A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 y="0"/>
            <a:ext cx="12188389" cy="6858000"/>
          </a:xfrm>
          <a:prstGeom prst="rect">
            <a:avLst/>
          </a:prstGeom>
          <a:solidFill>
            <a:schemeClr val="tx1"/>
          </a:solidFill>
        </p:spPr>
      </p:pic>
      <p:pic>
        <p:nvPicPr>
          <p:cNvPr id="6" name="Picture 5" descr="Two men standing outside a church&#10;&#10;AI-generated content may be incorrect.">
            <a:extLst>
              <a:ext uri="{FF2B5EF4-FFF2-40B4-BE49-F238E27FC236}">
                <a16:creationId xmlns:a16="http://schemas.microsoft.com/office/drawing/2014/main" id="{9DBC34D4-2900-15E8-5EEF-137590851FC3}"/>
              </a:ext>
            </a:extLst>
          </p:cNvPr>
          <p:cNvPicPr>
            <a:picLocks noChangeAspect="1"/>
          </p:cNvPicPr>
          <p:nvPr/>
        </p:nvPicPr>
        <p:blipFill>
          <a:blip r:embed="rId2">
            <a:extLst>
              <a:ext uri="{28A0092B-C50C-407E-A947-70E740481C1C}">
                <a14:useLocalDpi xmlns:a14="http://schemas.microsoft.com/office/drawing/2010/main" val="0"/>
              </a:ext>
            </a:extLst>
          </a:blip>
          <a:srcRect l="74937" t="81412" r="8204"/>
          <a:stretch>
            <a:fillRect/>
          </a:stretch>
        </p:blipFill>
        <p:spPr>
          <a:xfrm>
            <a:off x="11137186" y="5917915"/>
            <a:ext cx="1053007" cy="940085"/>
          </a:xfrm>
          <a:prstGeom prst="rect">
            <a:avLst/>
          </a:prstGeom>
          <a:effectLst>
            <a:softEdge rad="31750"/>
          </a:effectLst>
        </p:spPr>
      </p:pic>
      <p:sp>
        <p:nvSpPr>
          <p:cNvPr id="5" name="Rectangle 4">
            <a:extLst>
              <a:ext uri="{FF2B5EF4-FFF2-40B4-BE49-F238E27FC236}">
                <a16:creationId xmlns:a16="http://schemas.microsoft.com/office/drawing/2014/main" id="{345DA271-B458-8245-E1FF-B91820C7BE49}"/>
              </a:ext>
            </a:extLst>
          </p:cNvPr>
          <p:cNvSpPr/>
          <p:nvPr/>
        </p:nvSpPr>
        <p:spPr>
          <a:xfrm>
            <a:off x="0" y="0"/>
            <a:ext cx="12188388" cy="6858000"/>
          </a:xfrm>
          <a:prstGeom prst="rect">
            <a:avLst/>
          </a:prstGeom>
          <a:solidFill>
            <a:schemeClr val="tx1">
              <a:alpha val="79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D308B19-9839-A771-10BE-3A788D8322E9}"/>
              </a:ext>
            </a:extLst>
          </p:cNvPr>
          <p:cNvSpPr>
            <a:spLocks noGrp="1"/>
          </p:cNvSpPr>
          <p:nvPr>
            <p:ph idx="1"/>
          </p:nvPr>
        </p:nvSpPr>
        <p:spPr>
          <a:xfrm>
            <a:off x="268413" y="1397284"/>
            <a:ext cx="11655175" cy="5460715"/>
          </a:xfrm>
        </p:spPr>
        <p:txBody>
          <a:bodyPr>
            <a:normAutofit/>
          </a:bodyPr>
          <a:lstStyle/>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A is for Application of the Word</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misapply significant Scripture &amp; concepts</a:t>
            </a:r>
          </a:p>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E is for Eschatology</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have an erroneous view of End Times concepts</a:t>
            </a:r>
          </a:p>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I is for Israel</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minimize or demonize the nation &amp; God’s plan for them</a:t>
            </a:r>
          </a:p>
        </p:txBody>
      </p:sp>
      <p:sp>
        <p:nvSpPr>
          <p:cNvPr id="2" name="Title 1">
            <a:extLst>
              <a:ext uri="{FF2B5EF4-FFF2-40B4-BE49-F238E27FC236}">
                <a16:creationId xmlns:a16="http://schemas.microsoft.com/office/drawing/2014/main" id="{B9504027-FF1B-A5EC-D590-60A09A0CF854}"/>
              </a:ext>
            </a:extLst>
          </p:cNvPr>
          <p:cNvSpPr>
            <a:spLocks noGrp="1"/>
          </p:cNvSpPr>
          <p:nvPr>
            <p:ph type="title"/>
          </p:nvPr>
        </p:nvSpPr>
        <p:spPr>
          <a:xfrm>
            <a:off x="465313" y="543260"/>
            <a:ext cx="11257762" cy="936010"/>
          </a:xfrm>
        </p:spPr>
        <p:txBody>
          <a:bodyPr>
            <a:noAutofit/>
          </a:bodyPr>
          <a:lstStyle/>
          <a:p>
            <a:pPr algn="ctr">
              <a:lnSpc>
                <a:spcPts val="5000"/>
              </a:lnSpc>
            </a:pPr>
            <a:r>
              <a:rPr lang="en-US" sz="7000" u="sng" dirty="0">
                <a:solidFill>
                  <a:schemeClr val="bg1"/>
                </a:solidFill>
                <a:latin typeface="DaunPenh" panose="01010101010101010101" pitchFamily="2" charset="0"/>
                <a:cs typeface="DaunPenh" panose="01010101010101010101" pitchFamily="2" charset="0"/>
              </a:rPr>
              <a:t>A Scriptural Worldview &amp; Churchview</a:t>
            </a:r>
            <a:br>
              <a:rPr lang="en-US" sz="7000" u="sng" dirty="0">
                <a:solidFill>
                  <a:schemeClr val="bg1"/>
                </a:solidFill>
                <a:latin typeface="DaunPenh" panose="01010101010101010101" pitchFamily="2" charset="0"/>
                <a:cs typeface="DaunPenh" panose="01010101010101010101" pitchFamily="2" charset="0"/>
              </a:rPr>
            </a:br>
            <a:r>
              <a:rPr lang="en-US" sz="7000" u="sng" dirty="0">
                <a:solidFill>
                  <a:schemeClr val="bg1"/>
                </a:solidFill>
                <a:latin typeface="DaunPenh" panose="01010101010101010101" pitchFamily="2" charset="0"/>
                <a:cs typeface="DaunPenh" panose="01010101010101010101" pitchFamily="2" charset="0"/>
              </a:rPr>
              <a:t>Trad-rads &amp; the 7 Mt Mandate Problems</a:t>
            </a:r>
          </a:p>
        </p:txBody>
      </p:sp>
      <p:pic>
        <p:nvPicPr>
          <p:cNvPr id="7" name="Picture 6" descr="A hexagon shaped logo with red and blue text&#10;&#10;AI-generated content may be incorrect.">
            <a:extLst>
              <a:ext uri="{FF2B5EF4-FFF2-40B4-BE49-F238E27FC236}">
                <a16:creationId xmlns:a16="http://schemas.microsoft.com/office/drawing/2014/main" id="{9EFE5D4F-2DE2-868D-9BB5-5C4C9FE060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7042" y="6060537"/>
            <a:ext cx="1338919" cy="640915"/>
          </a:xfrm>
          <a:prstGeom prst="rect">
            <a:avLst/>
          </a:prstGeom>
        </p:spPr>
      </p:pic>
    </p:spTree>
    <p:extLst>
      <p:ext uri="{BB962C8B-B14F-4D97-AF65-F5344CB8AC3E}">
        <p14:creationId xmlns:p14="http://schemas.microsoft.com/office/powerpoint/2010/main" val="2822234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E00FCF-FB54-240C-229B-E543B3B1D557}"/>
            </a:ext>
          </a:extLst>
        </p:cNvPr>
        <p:cNvGrpSpPr/>
        <p:nvPr/>
      </p:nvGrpSpPr>
      <p:grpSpPr>
        <a:xfrm>
          <a:off x="0" y="0"/>
          <a:ext cx="0" cy="0"/>
          <a:chOff x="0" y="0"/>
          <a:chExt cx="0" cy="0"/>
        </a:xfrm>
      </p:grpSpPr>
      <p:pic>
        <p:nvPicPr>
          <p:cNvPr id="4" name="Picture 3" descr="Two men standing outside a church&#10;&#10;AI-generated content may be incorrect.">
            <a:extLst>
              <a:ext uri="{FF2B5EF4-FFF2-40B4-BE49-F238E27FC236}">
                <a16:creationId xmlns:a16="http://schemas.microsoft.com/office/drawing/2014/main" id="{719D00A0-3295-3F82-E180-149BA270E3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 y="0"/>
            <a:ext cx="12188389" cy="6858000"/>
          </a:xfrm>
          <a:prstGeom prst="rect">
            <a:avLst/>
          </a:prstGeom>
          <a:solidFill>
            <a:schemeClr val="tx1"/>
          </a:solidFill>
        </p:spPr>
      </p:pic>
      <p:pic>
        <p:nvPicPr>
          <p:cNvPr id="6" name="Picture 5" descr="Two men standing outside a church&#10;&#10;AI-generated content may be incorrect.">
            <a:extLst>
              <a:ext uri="{FF2B5EF4-FFF2-40B4-BE49-F238E27FC236}">
                <a16:creationId xmlns:a16="http://schemas.microsoft.com/office/drawing/2014/main" id="{6FB3E5A7-BBFB-0CBE-0543-B99A676577F6}"/>
              </a:ext>
            </a:extLst>
          </p:cNvPr>
          <p:cNvPicPr>
            <a:picLocks noChangeAspect="1"/>
          </p:cNvPicPr>
          <p:nvPr/>
        </p:nvPicPr>
        <p:blipFill>
          <a:blip r:embed="rId2">
            <a:extLst>
              <a:ext uri="{28A0092B-C50C-407E-A947-70E740481C1C}">
                <a14:useLocalDpi xmlns:a14="http://schemas.microsoft.com/office/drawing/2010/main" val="0"/>
              </a:ext>
            </a:extLst>
          </a:blip>
          <a:srcRect l="74937" t="81412" r="8204"/>
          <a:stretch>
            <a:fillRect/>
          </a:stretch>
        </p:blipFill>
        <p:spPr>
          <a:xfrm>
            <a:off x="11137186" y="5917915"/>
            <a:ext cx="1053007" cy="940085"/>
          </a:xfrm>
          <a:prstGeom prst="rect">
            <a:avLst/>
          </a:prstGeom>
          <a:effectLst>
            <a:softEdge rad="31750"/>
          </a:effectLst>
        </p:spPr>
      </p:pic>
      <p:sp>
        <p:nvSpPr>
          <p:cNvPr id="5" name="Rectangle 4">
            <a:extLst>
              <a:ext uri="{FF2B5EF4-FFF2-40B4-BE49-F238E27FC236}">
                <a16:creationId xmlns:a16="http://schemas.microsoft.com/office/drawing/2014/main" id="{5AE92ABB-2A02-6E54-32C9-0C9275AFDA62}"/>
              </a:ext>
            </a:extLst>
          </p:cNvPr>
          <p:cNvSpPr/>
          <p:nvPr/>
        </p:nvSpPr>
        <p:spPr>
          <a:xfrm>
            <a:off x="0" y="0"/>
            <a:ext cx="12188388" cy="6858000"/>
          </a:xfrm>
          <a:prstGeom prst="rect">
            <a:avLst/>
          </a:prstGeom>
          <a:solidFill>
            <a:schemeClr val="tx1">
              <a:alpha val="79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962C54C-8FDA-A53F-BF83-4A1B52E9CE0C}"/>
              </a:ext>
            </a:extLst>
          </p:cNvPr>
          <p:cNvSpPr>
            <a:spLocks noGrp="1"/>
          </p:cNvSpPr>
          <p:nvPr>
            <p:ph idx="1"/>
          </p:nvPr>
        </p:nvSpPr>
        <p:spPr>
          <a:xfrm>
            <a:off x="268413" y="1119884"/>
            <a:ext cx="11655175" cy="5738116"/>
          </a:xfrm>
        </p:spPr>
        <p:txBody>
          <a:bodyPr>
            <a:normAutofit fontScale="70000" lnSpcReduction="20000"/>
          </a:bodyPr>
          <a:lstStyle/>
          <a:p>
            <a:pPr marL="0" indent="0" algn="just">
              <a:lnSpc>
                <a:spcPts val="7000"/>
              </a:lnSpc>
              <a:spcBef>
                <a:spcPts val="0"/>
              </a:spcBef>
              <a:spcAft>
                <a:spcPts val="1800"/>
              </a:spcAft>
              <a:buNone/>
            </a:pPr>
            <a:r>
              <a:rPr lang="en-US" sz="6000" b="1" spc="-300" dirty="0">
                <a:solidFill>
                  <a:schemeClr val="bg1"/>
                </a:solidFill>
                <a:latin typeface="Cavolini" panose="03000502040302020204" pitchFamily="66" charset="0"/>
                <a:cs typeface="Cavolini" panose="03000502040302020204" pitchFamily="66" charset="0"/>
              </a:rPr>
              <a:t>“And I will make you [Abraham] </a:t>
            </a:r>
            <a:r>
              <a:rPr lang="en-US" sz="6000" b="1" u="sng" spc="-300" dirty="0">
                <a:solidFill>
                  <a:schemeClr val="bg1"/>
                </a:solidFill>
                <a:latin typeface="Cavolini" panose="03000502040302020204" pitchFamily="66" charset="0"/>
                <a:cs typeface="Cavolini" panose="03000502040302020204" pitchFamily="66" charset="0"/>
              </a:rPr>
              <a:t>a great nation</a:t>
            </a:r>
            <a:r>
              <a:rPr lang="en-US" sz="6000" b="1" spc="-300" dirty="0">
                <a:solidFill>
                  <a:schemeClr val="bg1"/>
                </a:solidFill>
                <a:latin typeface="Cavolini" panose="03000502040302020204" pitchFamily="66" charset="0"/>
                <a:cs typeface="Cavolini" panose="03000502040302020204" pitchFamily="66" charset="0"/>
              </a:rPr>
              <a:t>, &amp; I will bless you, &amp; make your name great; &amp; so you shall be a blessing; &amp; I will bless those who bless you, &amp; the one who curses you I will curse. And in you all the families of the earth will be blessed.”</a:t>
            </a:r>
          </a:p>
        </p:txBody>
      </p:sp>
      <p:sp>
        <p:nvSpPr>
          <p:cNvPr id="2" name="Title 1">
            <a:extLst>
              <a:ext uri="{FF2B5EF4-FFF2-40B4-BE49-F238E27FC236}">
                <a16:creationId xmlns:a16="http://schemas.microsoft.com/office/drawing/2014/main" id="{F5AF5329-A2F6-DDCC-0FD6-3DD03260F78B}"/>
              </a:ext>
            </a:extLst>
          </p:cNvPr>
          <p:cNvSpPr>
            <a:spLocks noGrp="1"/>
          </p:cNvSpPr>
          <p:nvPr>
            <p:ph type="title"/>
          </p:nvPr>
        </p:nvSpPr>
        <p:spPr>
          <a:xfrm>
            <a:off x="465313" y="368599"/>
            <a:ext cx="11257762" cy="1665684"/>
          </a:xfrm>
        </p:spPr>
        <p:txBody>
          <a:bodyPr>
            <a:noAutofit/>
          </a:bodyPr>
          <a:lstStyle/>
          <a:p>
            <a:pPr>
              <a:lnSpc>
                <a:spcPts val="5000"/>
              </a:lnSpc>
            </a:pPr>
            <a:r>
              <a:rPr lang="en-US" sz="10000" u="sng" dirty="0">
                <a:solidFill>
                  <a:schemeClr val="bg1"/>
                </a:solidFill>
                <a:latin typeface="DaunPenh" panose="01010101010101010101" pitchFamily="2" charset="0"/>
                <a:cs typeface="DaunPenh" panose="01010101010101010101" pitchFamily="2" charset="0"/>
              </a:rPr>
              <a:t>Genesis 12:2-3</a:t>
            </a:r>
          </a:p>
        </p:txBody>
      </p:sp>
    </p:spTree>
    <p:extLst>
      <p:ext uri="{BB962C8B-B14F-4D97-AF65-F5344CB8AC3E}">
        <p14:creationId xmlns:p14="http://schemas.microsoft.com/office/powerpoint/2010/main" val="1205920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BC6CBB-FD39-0C30-8C18-B159C79A2B48}"/>
            </a:ext>
          </a:extLst>
        </p:cNvPr>
        <p:cNvGrpSpPr/>
        <p:nvPr/>
      </p:nvGrpSpPr>
      <p:grpSpPr>
        <a:xfrm>
          <a:off x="0" y="0"/>
          <a:ext cx="0" cy="0"/>
          <a:chOff x="0" y="0"/>
          <a:chExt cx="0" cy="0"/>
        </a:xfrm>
      </p:grpSpPr>
      <p:pic>
        <p:nvPicPr>
          <p:cNvPr id="4" name="Picture 3" descr="Two men standing outside a church&#10;&#10;AI-generated content may be incorrect.">
            <a:extLst>
              <a:ext uri="{FF2B5EF4-FFF2-40B4-BE49-F238E27FC236}">
                <a16:creationId xmlns:a16="http://schemas.microsoft.com/office/drawing/2014/main" id="{699953B5-9735-CB4D-F7A4-1C30B78B30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 y="0"/>
            <a:ext cx="12188389" cy="6858000"/>
          </a:xfrm>
          <a:prstGeom prst="rect">
            <a:avLst/>
          </a:prstGeom>
          <a:solidFill>
            <a:schemeClr val="tx1"/>
          </a:solidFill>
        </p:spPr>
      </p:pic>
      <p:pic>
        <p:nvPicPr>
          <p:cNvPr id="6" name="Picture 5" descr="Two men standing outside a church&#10;&#10;AI-generated content may be incorrect.">
            <a:extLst>
              <a:ext uri="{FF2B5EF4-FFF2-40B4-BE49-F238E27FC236}">
                <a16:creationId xmlns:a16="http://schemas.microsoft.com/office/drawing/2014/main" id="{48020012-5EF8-CB51-86B5-8A222E00D310}"/>
              </a:ext>
            </a:extLst>
          </p:cNvPr>
          <p:cNvPicPr>
            <a:picLocks noChangeAspect="1"/>
          </p:cNvPicPr>
          <p:nvPr/>
        </p:nvPicPr>
        <p:blipFill>
          <a:blip r:embed="rId2">
            <a:extLst>
              <a:ext uri="{28A0092B-C50C-407E-A947-70E740481C1C}">
                <a14:useLocalDpi xmlns:a14="http://schemas.microsoft.com/office/drawing/2010/main" val="0"/>
              </a:ext>
            </a:extLst>
          </a:blip>
          <a:srcRect l="74937" t="81412" r="8204"/>
          <a:stretch>
            <a:fillRect/>
          </a:stretch>
        </p:blipFill>
        <p:spPr>
          <a:xfrm>
            <a:off x="11137186" y="5917915"/>
            <a:ext cx="1053007" cy="940085"/>
          </a:xfrm>
          <a:prstGeom prst="rect">
            <a:avLst/>
          </a:prstGeom>
          <a:effectLst>
            <a:softEdge rad="31750"/>
          </a:effectLst>
        </p:spPr>
      </p:pic>
      <p:sp>
        <p:nvSpPr>
          <p:cNvPr id="5" name="Rectangle 4">
            <a:extLst>
              <a:ext uri="{FF2B5EF4-FFF2-40B4-BE49-F238E27FC236}">
                <a16:creationId xmlns:a16="http://schemas.microsoft.com/office/drawing/2014/main" id="{55265228-6891-C963-A9C5-8AA9DF4962F0}"/>
              </a:ext>
            </a:extLst>
          </p:cNvPr>
          <p:cNvSpPr/>
          <p:nvPr/>
        </p:nvSpPr>
        <p:spPr>
          <a:xfrm>
            <a:off x="0" y="0"/>
            <a:ext cx="12188388" cy="6858000"/>
          </a:xfrm>
          <a:prstGeom prst="rect">
            <a:avLst/>
          </a:prstGeom>
          <a:solidFill>
            <a:schemeClr val="tx1">
              <a:alpha val="79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CC75132-FB7E-8B95-F58B-C5414DD10600}"/>
              </a:ext>
            </a:extLst>
          </p:cNvPr>
          <p:cNvSpPr>
            <a:spLocks noGrp="1"/>
          </p:cNvSpPr>
          <p:nvPr>
            <p:ph idx="1"/>
          </p:nvPr>
        </p:nvSpPr>
        <p:spPr>
          <a:xfrm>
            <a:off x="268413" y="1119884"/>
            <a:ext cx="11655175" cy="5738116"/>
          </a:xfrm>
        </p:spPr>
        <p:txBody>
          <a:bodyPr>
            <a:normAutofit fontScale="85000" lnSpcReduction="10000"/>
          </a:bodyPr>
          <a:lstStyle/>
          <a:p>
            <a:pPr marL="0" indent="0" algn="just">
              <a:lnSpc>
                <a:spcPts val="7000"/>
              </a:lnSpc>
              <a:spcBef>
                <a:spcPts val="0"/>
              </a:spcBef>
              <a:spcAft>
                <a:spcPts val="1800"/>
              </a:spcAft>
              <a:buNone/>
            </a:pPr>
            <a:r>
              <a:rPr lang="en-US" sz="6000" b="1" spc="-300" dirty="0">
                <a:solidFill>
                  <a:schemeClr val="bg1"/>
                </a:solidFill>
                <a:latin typeface="Cavolini" panose="03000502040302020204" pitchFamily="66" charset="0"/>
                <a:cs typeface="Cavolini" panose="03000502040302020204" pitchFamily="66" charset="0"/>
              </a:rPr>
              <a:t>“Now Yahweh said, ‘Shall I conceal from Abraham what I am about to do, since Abraham will surely become a great &amp; mighty nation, &amp; in him all the nations of the earth will be blessed?”</a:t>
            </a:r>
          </a:p>
        </p:txBody>
      </p:sp>
      <p:sp>
        <p:nvSpPr>
          <p:cNvPr id="2" name="Title 1">
            <a:extLst>
              <a:ext uri="{FF2B5EF4-FFF2-40B4-BE49-F238E27FC236}">
                <a16:creationId xmlns:a16="http://schemas.microsoft.com/office/drawing/2014/main" id="{47E64877-973D-6288-488B-62780DF0E52C}"/>
              </a:ext>
            </a:extLst>
          </p:cNvPr>
          <p:cNvSpPr>
            <a:spLocks noGrp="1"/>
          </p:cNvSpPr>
          <p:nvPr>
            <p:ph type="title"/>
          </p:nvPr>
        </p:nvSpPr>
        <p:spPr>
          <a:xfrm>
            <a:off x="465313" y="368599"/>
            <a:ext cx="11257762" cy="1665684"/>
          </a:xfrm>
        </p:spPr>
        <p:txBody>
          <a:bodyPr>
            <a:noAutofit/>
          </a:bodyPr>
          <a:lstStyle/>
          <a:p>
            <a:pPr>
              <a:lnSpc>
                <a:spcPts val="5000"/>
              </a:lnSpc>
            </a:pPr>
            <a:r>
              <a:rPr lang="en-US" sz="10000" u="sng" dirty="0">
                <a:solidFill>
                  <a:schemeClr val="bg1"/>
                </a:solidFill>
                <a:latin typeface="DaunPenh" panose="01010101010101010101" pitchFamily="2" charset="0"/>
                <a:cs typeface="DaunPenh" panose="01010101010101010101" pitchFamily="2" charset="0"/>
              </a:rPr>
              <a:t>Genesis 18:17-18</a:t>
            </a:r>
          </a:p>
        </p:txBody>
      </p:sp>
    </p:spTree>
    <p:extLst>
      <p:ext uri="{BB962C8B-B14F-4D97-AF65-F5344CB8AC3E}">
        <p14:creationId xmlns:p14="http://schemas.microsoft.com/office/powerpoint/2010/main" val="3665012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wo men standing outside a church&#10;&#10;AI-generated content may be incorrect.">
            <a:extLst>
              <a:ext uri="{FF2B5EF4-FFF2-40B4-BE49-F238E27FC236}">
                <a16:creationId xmlns:a16="http://schemas.microsoft.com/office/drawing/2014/main" id="{74063032-238E-DCD4-5564-44176E4F4A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 y="0"/>
            <a:ext cx="12188389" cy="6858000"/>
          </a:xfrm>
          <a:prstGeom prst="rect">
            <a:avLst/>
          </a:prstGeom>
          <a:solidFill>
            <a:schemeClr val="tx1"/>
          </a:solidFill>
        </p:spPr>
      </p:pic>
      <p:pic>
        <p:nvPicPr>
          <p:cNvPr id="6" name="Picture 5" descr="Two men standing outside a church&#10;&#10;AI-generated content may be incorrect.">
            <a:extLst>
              <a:ext uri="{FF2B5EF4-FFF2-40B4-BE49-F238E27FC236}">
                <a16:creationId xmlns:a16="http://schemas.microsoft.com/office/drawing/2014/main" id="{962F6E42-64D9-C905-3756-8BAF466C9021}"/>
              </a:ext>
            </a:extLst>
          </p:cNvPr>
          <p:cNvPicPr>
            <a:picLocks noChangeAspect="1"/>
          </p:cNvPicPr>
          <p:nvPr/>
        </p:nvPicPr>
        <p:blipFill>
          <a:blip r:embed="rId2">
            <a:extLst>
              <a:ext uri="{28A0092B-C50C-407E-A947-70E740481C1C}">
                <a14:useLocalDpi xmlns:a14="http://schemas.microsoft.com/office/drawing/2010/main" val="0"/>
              </a:ext>
            </a:extLst>
          </a:blip>
          <a:srcRect l="74937" t="81412" r="8204"/>
          <a:stretch>
            <a:fillRect/>
          </a:stretch>
        </p:blipFill>
        <p:spPr>
          <a:xfrm>
            <a:off x="11137186" y="5917915"/>
            <a:ext cx="1053007" cy="940085"/>
          </a:xfrm>
          <a:prstGeom prst="rect">
            <a:avLst/>
          </a:prstGeom>
          <a:effectLst>
            <a:softEdge rad="31750"/>
          </a:effectLst>
        </p:spPr>
      </p:pic>
      <p:sp>
        <p:nvSpPr>
          <p:cNvPr id="5" name="Rectangle 4">
            <a:extLst>
              <a:ext uri="{FF2B5EF4-FFF2-40B4-BE49-F238E27FC236}">
                <a16:creationId xmlns:a16="http://schemas.microsoft.com/office/drawing/2014/main" id="{DEC42468-31DD-33FD-B3FB-8062C33E101B}"/>
              </a:ext>
            </a:extLst>
          </p:cNvPr>
          <p:cNvSpPr/>
          <p:nvPr/>
        </p:nvSpPr>
        <p:spPr>
          <a:xfrm>
            <a:off x="0" y="0"/>
            <a:ext cx="12188388" cy="6858000"/>
          </a:xfrm>
          <a:prstGeom prst="rect">
            <a:avLst/>
          </a:prstGeom>
          <a:solidFill>
            <a:schemeClr val="tx1">
              <a:alpha val="79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C51F4B7-50F7-EBE5-614D-F17A0C9947F8}"/>
              </a:ext>
            </a:extLst>
          </p:cNvPr>
          <p:cNvSpPr>
            <a:spLocks noGrp="1"/>
          </p:cNvSpPr>
          <p:nvPr>
            <p:ph idx="1"/>
          </p:nvPr>
        </p:nvSpPr>
        <p:spPr>
          <a:xfrm>
            <a:off x="268413" y="1126983"/>
            <a:ext cx="11655175" cy="5458752"/>
          </a:xfrm>
        </p:spPr>
        <p:txBody>
          <a:bodyPr>
            <a:normAutofit lnSpcReduction="10000"/>
          </a:bodyPr>
          <a:lstStyle/>
          <a:p>
            <a:pPr>
              <a:lnSpc>
                <a:spcPct val="100000"/>
              </a:lnSpc>
            </a:pPr>
            <a:r>
              <a:rPr lang="en-US" sz="6000" b="1" u="sng" spc="-300" dirty="0">
                <a:solidFill>
                  <a:schemeClr val="bg1"/>
                </a:solidFill>
                <a:latin typeface="Cavolini" panose="03000502040302020204" pitchFamily="66" charset="0"/>
                <a:cs typeface="Cavolini" panose="03000502040302020204" pitchFamily="66" charset="0"/>
              </a:rPr>
              <a:t>Trad-rads</a:t>
            </a:r>
            <a:r>
              <a:rPr lang="en-US" sz="6000" b="1" spc="-300" dirty="0">
                <a:solidFill>
                  <a:schemeClr val="bg1"/>
                </a:solidFill>
                <a:latin typeface="Cavolini" panose="03000502040302020204" pitchFamily="66" charset="0"/>
                <a:cs typeface="Cavolini" panose="03000502040302020204" pitchFamily="66" charset="0"/>
              </a:rPr>
              <a:t> = Those that are radical in their traditionalism</a:t>
            </a:r>
          </a:p>
          <a:p>
            <a:pPr lvl="2">
              <a:lnSpc>
                <a:spcPct val="100000"/>
              </a:lnSpc>
              <a:spcBef>
                <a:spcPts val="0"/>
              </a:spcBef>
              <a:spcAft>
                <a:spcPts val="2400"/>
              </a:spcAft>
            </a:pPr>
            <a:r>
              <a:rPr lang="en-US" sz="5200" b="1" spc="-300" dirty="0">
                <a:solidFill>
                  <a:schemeClr val="bg1"/>
                </a:solidFill>
                <a:latin typeface="Cavolini" panose="03000502040302020204" pitchFamily="66" charset="0"/>
                <a:cs typeface="Cavolini" panose="03000502040302020204" pitchFamily="66" charset="0"/>
              </a:rPr>
              <a:t>Want to return to one church</a:t>
            </a:r>
          </a:p>
          <a:p>
            <a:pPr>
              <a:lnSpc>
                <a:spcPct val="100000"/>
              </a:lnSpc>
            </a:pPr>
            <a:r>
              <a:rPr lang="en-US" sz="6000" b="1" u="sng" spc="-300" dirty="0">
                <a:solidFill>
                  <a:schemeClr val="bg1"/>
                </a:solidFill>
                <a:latin typeface="Cavolini" panose="03000502040302020204" pitchFamily="66" charset="0"/>
                <a:cs typeface="Cavolini" panose="03000502040302020204" pitchFamily="66" charset="0"/>
              </a:rPr>
              <a:t>Seven Mountains Mandate</a:t>
            </a:r>
            <a:r>
              <a:rPr lang="en-US" sz="6000" b="1" spc="-300" dirty="0">
                <a:solidFill>
                  <a:schemeClr val="bg1"/>
                </a:solidFill>
                <a:latin typeface="Cavolini" panose="03000502040302020204" pitchFamily="66" charset="0"/>
                <a:cs typeface="Cavolini" panose="03000502040302020204" pitchFamily="66" charset="0"/>
              </a:rPr>
              <a:t> = The church should dominate all aspects of this world</a:t>
            </a:r>
          </a:p>
        </p:txBody>
      </p:sp>
      <p:sp>
        <p:nvSpPr>
          <p:cNvPr id="2" name="Title 1">
            <a:extLst>
              <a:ext uri="{FF2B5EF4-FFF2-40B4-BE49-F238E27FC236}">
                <a16:creationId xmlns:a16="http://schemas.microsoft.com/office/drawing/2014/main" id="{25123F9D-0618-0736-51B9-546FC0A36456}"/>
              </a:ext>
            </a:extLst>
          </p:cNvPr>
          <p:cNvSpPr>
            <a:spLocks noGrp="1"/>
          </p:cNvSpPr>
          <p:nvPr>
            <p:ph type="title"/>
          </p:nvPr>
        </p:nvSpPr>
        <p:spPr>
          <a:xfrm>
            <a:off x="838200" y="365126"/>
            <a:ext cx="10515600" cy="936010"/>
          </a:xfrm>
        </p:spPr>
        <p:txBody>
          <a:bodyPr>
            <a:noAutofit/>
          </a:bodyPr>
          <a:lstStyle/>
          <a:p>
            <a:r>
              <a:rPr lang="en-US" sz="10000" dirty="0">
                <a:solidFill>
                  <a:schemeClr val="bg1"/>
                </a:solidFill>
                <a:latin typeface="DaunPenh" panose="01010101010101010101" pitchFamily="2" charset="0"/>
                <a:cs typeface="DaunPenh" panose="01010101010101010101" pitchFamily="2" charset="0"/>
              </a:rPr>
              <a:t>Defining Two Movements</a:t>
            </a:r>
          </a:p>
        </p:txBody>
      </p:sp>
      <p:pic>
        <p:nvPicPr>
          <p:cNvPr id="8" name="Picture 7" descr="A hexagon shaped logo with red and blue text&#10;&#10;AI-generated content may be incorrect.">
            <a:extLst>
              <a:ext uri="{FF2B5EF4-FFF2-40B4-BE49-F238E27FC236}">
                <a16:creationId xmlns:a16="http://schemas.microsoft.com/office/drawing/2014/main" id="{57E83557-617A-61C1-46A1-D774AC539D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7042" y="6060537"/>
            <a:ext cx="1338919" cy="640915"/>
          </a:xfrm>
          <a:prstGeom prst="rect">
            <a:avLst/>
          </a:prstGeom>
        </p:spPr>
      </p:pic>
    </p:spTree>
    <p:extLst>
      <p:ext uri="{BB962C8B-B14F-4D97-AF65-F5344CB8AC3E}">
        <p14:creationId xmlns:p14="http://schemas.microsoft.com/office/powerpoint/2010/main" val="3012644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E5A917-E9BA-8AF5-14F0-C7A249DC3C72}"/>
            </a:ext>
          </a:extLst>
        </p:cNvPr>
        <p:cNvGrpSpPr/>
        <p:nvPr/>
      </p:nvGrpSpPr>
      <p:grpSpPr>
        <a:xfrm>
          <a:off x="0" y="0"/>
          <a:ext cx="0" cy="0"/>
          <a:chOff x="0" y="0"/>
          <a:chExt cx="0" cy="0"/>
        </a:xfrm>
      </p:grpSpPr>
      <p:pic>
        <p:nvPicPr>
          <p:cNvPr id="4" name="Picture 3" descr="Two men standing outside a church&#10;&#10;AI-generated content may be incorrect.">
            <a:extLst>
              <a:ext uri="{FF2B5EF4-FFF2-40B4-BE49-F238E27FC236}">
                <a16:creationId xmlns:a16="http://schemas.microsoft.com/office/drawing/2014/main" id="{9990B2F8-05D7-1B01-D379-5BEC2DE904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 y="0"/>
            <a:ext cx="12188389" cy="6858000"/>
          </a:xfrm>
          <a:prstGeom prst="rect">
            <a:avLst/>
          </a:prstGeom>
          <a:solidFill>
            <a:schemeClr val="tx1"/>
          </a:solidFill>
        </p:spPr>
      </p:pic>
      <p:pic>
        <p:nvPicPr>
          <p:cNvPr id="6" name="Picture 5" descr="Two men standing outside a church&#10;&#10;AI-generated content may be incorrect.">
            <a:extLst>
              <a:ext uri="{FF2B5EF4-FFF2-40B4-BE49-F238E27FC236}">
                <a16:creationId xmlns:a16="http://schemas.microsoft.com/office/drawing/2014/main" id="{75EBF7A2-15A7-B743-1E68-D9BC79A0FF37}"/>
              </a:ext>
            </a:extLst>
          </p:cNvPr>
          <p:cNvPicPr>
            <a:picLocks noChangeAspect="1"/>
          </p:cNvPicPr>
          <p:nvPr/>
        </p:nvPicPr>
        <p:blipFill>
          <a:blip r:embed="rId2">
            <a:extLst>
              <a:ext uri="{28A0092B-C50C-407E-A947-70E740481C1C}">
                <a14:useLocalDpi xmlns:a14="http://schemas.microsoft.com/office/drawing/2010/main" val="0"/>
              </a:ext>
            </a:extLst>
          </a:blip>
          <a:srcRect l="74937" t="81412" r="8204"/>
          <a:stretch>
            <a:fillRect/>
          </a:stretch>
        </p:blipFill>
        <p:spPr>
          <a:xfrm>
            <a:off x="11137186" y="5917915"/>
            <a:ext cx="1053007" cy="940085"/>
          </a:xfrm>
          <a:prstGeom prst="rect">
            <a:avLst/>
          </a:prstGeom>
          <a:effectLst>
            <a:softEdge rad="31750"/>
          </a:effectLst>
        </p:spPr>
      </p:pic>
      <p:sp>
        <p:nvSpPr>
          <p:cNvPr id="5" name="Rectangle 4">
            <a:extLst>
              <a:ext uri="{FF2B5EF4-FFF2-40B4-BE49-F238E27FC236}">
                <a16:creationId xmlns:a16="http://schemas.microsoft.com/office/drawing/2014/main" id="{073C7120-B543-2E54-DCA3-E912D92CA6E2}"/>
              </a:ext>
            </a:extLst>
          </p:cNvPr>
          <p:cNvSpPr/>
          <p:nvPr/>
        </p:nvSpPr>
        <p:spPr>
          <a:xfrm>
            <a:off x="0" y="0"/>
            <a:ext cx="12188388" cy="6858000"/>
          </a:xfrm>
          <a:prstGeom prst="rect">
            <a:avLst/>
          </a:prstGeom>
          <a:solidFill>
            <a:schemeClr val="tx1">
              <a:alpha val="79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26D7281-291C-4EF1-CC12-13C53526461A}"/>
              </a:ext>
            </a:extLst>
          </p:cNvPr>
          <p:cNvSpPr>
            <a:spLocks noGrp="1"/>
          </p:cNvSpPr>
          <p:nvPr>
            <p:ph idx="1"/>
          </p:nvPr>
        </p:nvSpPr>
        <p:spPr>
          <a:xfrm>
            <a:off x="268413" y="1397284"/>
            <a:ext cx="11655175" cy="5460715"/>
          </a:xfrm>
        </p:spPr>
        <p:txBody>
          <a:bodyPr>
            <a:normAutofit lnSpcReduction="10000"/>
          </a:bodyPr>
          <a:lstStyle/>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A is for Application of the Word</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misapply significant Scripture &amp; concepts</a:t>
            </a:r>
          </a:p>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E is for Eschatology</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have an erroneous view of End Times concepts</a:t>
            </a:r>
          </a:p>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I is for Israel</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minimize or demonize the nation &amp; God’s plan for them</a:t>
            </a:r>
          </a:p>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O is for Order</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distort a right view of God’s established authority structure</a:t>
            </a:r>
          </a:p>
        </p:txBody>
      </p:sp>
      <p:sp>
        <p:nvSpPr>
          <p:cNvPr id="2" name="Title 1">
            <a:extLst>
              <a:ext uri="{FF2B5EF4-FFF2-40B4-BE49-F238E27FC236}">
                <a16:creationId xmlns:a16="http://schemas.microsoft.com/office/drawing/2014/main" id="{1386DEFA-5EB3-2DC2-93AC-EFAEAC6694B3}"/>
              </a:ext>
            </a:extLst>
          </p:cNvPr>
          <p:cNvSpPr>
            <a:spLocks noGrp="1"/>
          </p:cNvSpPr>
          <p:nvPr>
            <p:ph type="title"/>
          </p:nvPr>
        </p:nvSpPr>
        <p:spPr>
          <a:xfrm>
            <a:off x="465313" y="543260"/>
            <a:ext cx="11257762" cy="936010"/>
          </a:xfrm>
        </p:spPr>
        <p:txBody>
          <a:bodyPr>
            <a:noAutofit/>
          </a:bodyPr>
          <a:lstStyle/>
          <a:p>
            <a:pPr algn="ctr">
              <a:lnSpc>
                <a:spcPts val="5000"/>
              </a:lnSpc>
            </a:pPr>
            <a:r>
              <a:rPr lang="en-US" sz="7000" u="sng" dirty="0">
                <a:solidFill>
                  <a:schemeClr val="bg1"/>
                </a:solidFill>
                <a:latin typeface="DaunPenh" panose="01010101010101010101" pitchFamily="2" charset="0"/>
                <a:cs typeface="DaunPenh" panose="01010101010101010101" pitchFamily="2" charset="0"/>
              </a:rPr>
              <a:t>A Scriptural Worldview &amp; Churchview</a:t>
            </a:r>
            <a:br>
              <a:rPr lang="en-US" sz="7000" u="sng" dirty="0">
                <a:solidFill>
                  <a:schemeClr val="bg1"/>
                </a:solidFill>
                <a:latin typeface="DaunPenh" panose="01010101010101010101" pitchFamily="2" charset="0"/>
                <a:cs typeface="DaunPenh" panose="01010101010101010101" pitchFamily="2" charset="0"/>
              </a:rPr>
            </a:br>
            <a:r>
              <a:rPr lang="en-US" sz="7000" u="sng" dirty="0">
                <a:solidFill>
                  <a:schemeClr val="bg1"/>
                </a:solidFill>
                <a:latin typeface="DaunPenh" panose="01010101010101010101" pitchFamily="2" charset="0"/>
                <a:cs typeface="DaunPenh" panose="01010101010101010101" pitchFamily="2" charset="0"/>
              </a:rPr>
              <a:t>Trad-rads &amp; the 7 Mt Mandate Problems</a:t>
            </a:r>
          </a:p>
        </p:txBody>
      </p:sp>
      <p:pic>
        <p:nvPicPr>
          <p:cNvPr id="7" name="Picture 6" descr="A hexagon shaped logo with red and blue text&#10;&#10;AI-generated content may be incorrect.">
            <a:extLst>
              <a:ext uri="{FF2B5EF4-FFF2-40B4-BE49-F238E27FC236}">
                <a16:creationId xmlns:a16="http://schemas.microsoft.com/office/drawing/2014/main" id="{3EB77697-ABE8-9EBE-DA95-D15686F2B29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7042" y="6060537"/>
            <a:ext cx="1338919" cy="640915"/>
          </a:xfrm>
          <a:prstGeom prst="rect">
            <a:avLst/>
          </a:prstGeom>
        </p:spPr>
      </p:pic>
    </p:spTree>
    <p:extLst>
      <p:ext uri="{BB962C8B-B14F-4D97-AF65-F5344CB8AC3E}">
        <p14:creationId xmlns:p14="http://schemas.microsoft.com/office/powerpoint/2010/main" val="1188014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F22546-A8D4-629C-56B7-89E20D74EDCC}"/>
            </a:ext>
          </a:extLst>
        </p:cNvPr>
        <p:cNvGrpSpPr/>
        <p:nvPr/>
      </p:nvGrpSpPr>
      <p:grpSpPr>
        <a:xfrm>
          <a:off x="0" y="0"/>
          <a:ext cx="0" cy="0"/>
          <a:chOff x="0" y="0"/>
          <a:chExt cx="0" cy="0"/>
        </a:xfrm>
      </p:grpSpPr>
      <p:pic>
        <p:nvPicPr>
          <p:cNvPr id="4" name="Picture 3" descr="Two men standing outside a church&#10;&#10;AI-generated content may be incorrect.">
            <a:extLst>
              <a:ext uri="{FF2B5EF4-FFF2-40B4-BE49-F238E27FC236}">
                <a16:creationId xmlns:a16="http://schemas.microsoft.com/office/drawing/2014/main" id="{2772ABC7-82E4-55FF-FC45-413C55F34B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 y="0"/>
            <a:ext cx="12188389" cy="6858000"/>
          </a:xfrm>
          <a:prstGeom prst="rect">
            <a:avLst/>
          </a:prstGeom>
          <a:solidFill>
            <a:schemeClr val="tx1"/>
          </a:solidFill>
        </p:spPr>
      </p:pic>
      <p:pic>
        <p:nvPicPr>
          <p:cNvPr id="6" name="Picture 5" descr="Two men standing outside a church&#10;&#10;AI-generated content may be incorrect.">
            <a:extLst>
              <a:ext uri="{FF2B5EF4-FFF2-40B4-BE49-F238E27FC236}">
                <a16:creationId xmlns:a16="http://schemas.microsoft.com/office/drawing/2014/main" id="{71B9D2FE-9A39-B6A3-CA1E-DC5091E7CF10}"/>
              </a:ext>
            </a:extLst>
          </p:cNvPr>
          <p:cNvPicPr>
            <a:picLocks noChangeAspect="1"/>
          </p:cNvPicPr>
          <p:nvPr/>
        </p:nvPicPr>
        <p:blipFill>
          <a:blip r:embed="rId2">
            <a:extLst>
              <a:ext uri="{28A0092B-C50C-407E-A947-70E740481C1C}">
                <a14:useLocalDpi xmlns:a14="http://schemas.microsoft.com/office/drawing/2010/main" val="0"/>
              </a:ext>
            </a:extLst>
          </a:blip>
          <a:srcRect l="74937" t="81412" r="8204"/>
          <a:stretch>
            <a:fillRect/>
          </a:stretch>
        </p:blipFill>
        <p:spPr>
          <a:xfrm>
            <a:off x="11137186" y="5917915"/>
            <a:ext cx="1053007" cy="940085"/>
          </a:xfrm>
          <a:prstGeom prst="rect">
            <a:avLst/>
          </a:prstGeom>
          <a:effectLst>
            <a:softEdge rad="31750"/>
          </a:effectLst>
        </p:spPr>
      </p:pic>
      <p:sp>
        <p:nvSpPr>
          <p:cNvPr id="5" name="Rectangle 4">
            <a:extLst>
              <a:ext uri="{FF2B5EF4-FFF2-40B4-BE49-F238E27FC236}">
                <a16:creationId xmlns:a16="http://schemas.microsoft.com/office/drawing/2014/main" id="{5FB72108-F7BA-0A6D-B050-A0481A69F45F}"/>
              </a:ext>
            </a:extLst>
          </p:cNvPr>
          <p:cNvSpPr/>
          <p:nvPr/>
        </p:nvSpPr>
        <p:spPr>
          <a:xfrm>
            <a:off x="0" y="0"/>
            <a:ext cx="12188388" cy="6858000"/>
          </a:xfrm>
          <a:prstGeom prst="rect">
            <a:avLst/>
          </a:prstGeom>
          <a:solidFill>
            <a:schemeClr val="tx1">
              <a:alpha val="79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6BBAD77-BD35-8EA5-C48F-DA0E18973749}"/>
              </a:ext>
            </a:extLst>
          </p:cNvPr>
          <p:cNvSpPr>
            <a:spLocks noGrp="1"/>
          </p:cNvSpPr>
          <p:nvPr>
            <p:ph idx="1"/>
          </p:nvPr>
        </p:nvSpPr>
        <p:spPr>
          <a:xfrm>
            <a:off x="268413" y="1119884"/>
            <a:ext cx="11655175" cy="5738116"/>
          </a:xfrm>
        </p:spPr>
        <p:txBody>
          <a:bodyPr>
            <a:noAutofit/>
          </a:bodyPr>
          <a:lstStyle/>
          <a:p>
            <a:pPr marL="0" indent="0" algn="just">
              <a:lnSpc>
                <a:spcPts val="5500"/>
              </a:lnSpc>
              <a:spcBef>
                <a:spcPts val="0"/>
              </a:spcBef>
              <a:spcAft>
                <a:spcPts val="1800"/>
              </a:spcAft>
              <a:buNone/>
            </a:pPr>
            <a:r>
              <a:rPr lang="en-US" sz="4000" b="1" spc="-300" dirty="0">
                <a:solidFill>
                  <a:schemeClr val="bg1"/>
                </a:solidFill>
                <a:latin typeface="Cavolini" panose="03000502040302020204" pitchFamily="66" charset="0"/>
                <a:cs typeface="Cavolini" panose="03000502040302020204" pitchFamily="66" charset="0"/>
              </a:rPr>
              <a:t>“He Himself gave some as apostles, &amp; some as prophets, &amp; some as evangelists, &amp; some as pastors teachers, for the equipping of the saints for the work of service, to the building up of the body of Christ, until we all attain to the unity of the faith, &amp; of the full knowledge of the Son of God, to a mature man, to the measure of the stature which belongs to the fullness of Christ.”</a:t>
            </a:r>
          </a:p>
        </p:txBody>
      </p:sp>
      <p:sp>
        <p:nvSpPr>
          <p:cNvPr id="2" name="Title 1">
            <a:extLst>
              <a:ext uri="{FF2B5EF4-FFF2-40B4-BE49-F238E27FC236}">
                <a16:creationId xmlns:a16="http://schemas.microsoft.com/office/drawing/2014/main" id="{E0D05195-984F-FAA5-69A2-CEE0CA866E5A}"/>
              </a:ext>
            </a:extLst>
          </p:cNvPr>
          <p:cNvSpPr>
            <a:spLocks noGrp="1"/>
          </p:cNvSpPr>
          <p:nvPr>
            <p:ph type="title"/>
          </p:nvPr>
        </p:nvSpPr>
        <p:spPr>
          <a:xfrm>
            <a:off x="465313" y="368599"/>
            <a:ext cx="11257762" cy="1665684"/>
          </a:xfrm>
        </p:spPr>
        <p:txBody>
          <a:bodyPr>
            <a:noAutofit/>
          </a:bodyPr>
          <a:lstStyle/>
          <a:p>
            <a:pPr>
              <a:lnSpc>
                <a:spcPts val="5000"/>
              </a:lnSpc>
            </a:pPr>
            <a:r>
              <a:rPr lang="en-US" sz="10000" u="sng" dirty="0">
                <a:solidFill>
                  <a:schemeClr val="bg1"/>
                </a:solidFill>
                <a:latin typeface="DaunPenh" panose="01010101010101010101" pitchFamily="2" charset="0"/>
                <a:cs typeface="DaunPenh" panose="01010101010101010101" pitchFamily="2" charset="0"/>
              </a:rPr>
              <a:t>Ephesians 4:11-13</a:t>
            </a:r>
          </a:p>
        </p:txBody>
      </p:sp>
    </p:spTree>
    <p:extLst>
      <p:ext uri="{BB962C8B-B14F-4D97-AF65-F5344CB8AC3E}">
        <p14:creationId xmlns:p14="http://schemas.microsoft.com/office/powerpoint/2010/main" val="3596415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C573FB-67C7-AB7B-F2C6-C85F063C266D}"/>
            </a:ext>
          </a:extLst>
        </p:cNvPr>
        <p:cNvGrpSpPr/>
        <p:nvPr/>
      </p:nvGrpSpPr>
      <p:grpSpPr>
        <a:xfrm>
          <a:off x="0" y="0"/>
          <a:ext cx="0" cy="0"/>
          <a:chOff x="0" y="0"/>
          <a:chExt cx="0" cy="0"/>
        </a:xfrm>
      </p:grpSpPr>
      <p:pic>
        <p:nvPicPr>
          <p:cNvPr id="4" name="Picture 3" descr="Two men standing outside a church&#10;&#10;AI-generated content may be incorrect.">
            <a:extLst>
              <a:ext uri="{FF2B5EF4-FFF2-40B4-BE49-F238E27FC236}">
                <a16:creationId xmlns:a16="http://schemas.microsoft.com/office/drawing/2014/main" id="{411F0148-D042-AF22-F959-FE51152580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 y="0"/>
            <a:ext cx="12188389" cy="6858000"/>
          </a:xfrm>
          <a:prstGeom prst="rect">
            <a:avLst/>
          </a:prstGeom>
          <a:solidFill>
            <a:schemeClr val="tx1"/>
          </a:solidFill>
        </p:spPr>
      </p:pic>
      <p:pic>
        <p:nvPicPr>
          <p:cNvPr id="6" name="Picture 5" descr="Two men standing outside a church&#10;&#10;AI-generated content may be incorrect.">
            <a:extLst>
              <a:ext uri="{FF2B5EF4-FFF2-40B4-BE49-F238E27FC236}">
                <a16:creationId xmlns:a16="http://schemas.microsoft.com/office/drawing/2014/main" id="{344D3B5F-1D83-D81F-71AC-2A1D28A3FBC7}"/>
              </a:ext>
            </a:extLst>
          </p:cNvPr>
          <p:cNvPicPr>
            <a:picLocks noChangeAspect="1"/>
          </p:cNvPicPr>
          <p:nvPr/>
        </p:nvPicPr>
        <p:blipFill>
          <a:blip r:embed="rId2">
            <a:extLst>
              <a:ext uri="{28A0092B-C50C-407E-A947-70E740481C1C}">
                <a14:useLocalDpi xmlns:a14="http://schemas.microsoft.com/office/drawing/2010/main" val="0"/>
              </a:ext>
            </a:extLst>
          </a:blip>
          <a:srcRect l="74937" t="81412" r="8204"/>
          <a:stretch>
            <a:fillRect/>
          </a:stretch>
        </p:blipFill>
        <p:spPr>
          <a:xfrm>
            <a:off x="11137186" y="5917915"/>
            <a:ext cx="1053007" cy="940085"/>
          </a:xfrm>
          <a:prstGeom prst="rect">
            <a:avLst/>
          </a:prstGeom>
          <a:effectLst>
            <a:softEdge rad="31750"/>
          </a:effectLst>
        </p:spPr>
      </p:pic>
      <p:sp>
        <p:nvSpPr>
          <p:cNvPr id="5" name="Rectangle 4">
            <a:extLst>
              <a:ext uri="{FF2B5EF4-FFF2-40B4-BE49-F238E27FC236}">
                <a16:creationId xmlns:a16="http://schemas.microsoft.com/office/drawing/2014/main" id="{C4A95660-3317-619F-CBBB-8696750ECC9A}"/>
              </a:ext>
            </a:extLst>
          </p:cNvPr>
          <p:cNvSpPr/>
          <p:nvPr/>
        </p:nvSpPr>
        <p:spPr>
          <a:xfrm>
            <a:off x="0" y="0"/>
            <a:ext cx="12188388" cy="6858000"/>
          </a:xfrm>
          <a:prstGeom prst="rect">
            <a:avLst/>
          </a:prstGeom>
          <a:solidFill>
            <a:schemeClr val="tx1">
              <a:alpha val="79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3874F3C-79C0-74FF-313F-CD3C7F8B2E15}"/>
              </a:ext>
            </a:extLst>
          </p:cNvPr>
          <p:cNvSpPr>
            <a:spLocks noGrp="1"/>
          </p:cNvSpPr>
          <p:nvPr>
            <p:ph idx="1"/>
          </p:nvPr>
        </p:nvSpPr>
        <p:spPr>
          <a:xfrm>
            <a:off x="268413" y="1325366"/>
            <a:ext cx="11655175" cy="5532634"/>
          </a:xfrm>
        </p:spPr>
        <p:txBody>
          <a:bodyPr>
            <a:normAutofit/>
          </a:bodyPr>
          <a:lstStyle/>
          <a:p>
            <a:pPr marL="0" indent="0" algn="just">
              <a:lnSpc>
                <a:spcPts val="7000"/>
              </a:lnSpc>
              <a:spcBef>
                <a:spcPts val="0"/>
              </a:spcBef>
              <a:spcAft>
                <a:spcPts val="1800"/>
              </a:spcAft>
              <a:buNone/>
            </a:pPr>
            <a:r>
              <a:rPr lang="en-US" sz="6800" b="1" spc="-300" dirty="0">
                <a:solidFill>
                  <a:schemeClr val="bg1"/>
                </a:solidFill>
                <a:latin typeface="Cavolini" panose="03000502040302020204" pitchFamily="66" charset="0"/>
                <a:cs typeface="Cavolini" panose="03000502040302020204" pitchFamily="66" charset="0"/>
              </a:rPr>
              <a:t>“Having been built on the foundation of the apostles &amp; prophets, Christ Jesus Himself being the corner stone.”</a:t>
            </a:r>
          </a:p>
        </p:txBody>
      </p:sp>
      <p:sp>
        <p:nvSpPr>
          <p:cNvPr id="2" name="Title 1">
            <a:extLst>
              <a:ext uri="{FF2B5EF4-FFF2-40B4-BE49-F238E27FC236}">
                <a16:creationId xmlns:a16="http://schemas.microsoft.com/office/drawing/2014/main" id="{70DA63BD-3348-EC10-4BBC-12B6030400CC}"/>
              </a:ext>
            </a:extLst>
          </p:cNvPr>
          <p:cNvSpPr>
            <a:spLocks noGrp="1"/>
          </p:cNvSpPr>
          <p:nvPr>
            <p:ph type="title"/>
          </p:nvPr>
        </p:nvSpPr>
        <p:spPr>
          <a:xfrm>
            <a:off x="465313" y="368599"/>
            <a:ext cx="11257762" cy="1665684"/>
          </a:xfrm>
        </p:spPr>
        <p:txBody>
          <a:bodyPr>
            <a:noAutofit/>
          </a:bodyPr>
          <a:lstStyle/>
          <a:p>
            <a:pPr>
              <a:lnSpc>
                <a:spcPts val="5000"/>
              </a:lnSpc>
            </a:pPr>
            <a:r>
              <a:rPr lang="en-US" sz="10000" u="sng" dirty="0">
                <a:solidFill>
                  <a:schemeClr val="bg1"/>
                </a:solidFill>
                <a:latin typeface="DaunPenh" panose="01010101010101010101" pitchFamily="2" charset="0"/>
                <a:cs typeface="DaunPenh" panose="01010101010101010101" pitchFamily="2" charset="0"/>
              </a:rPr>
              <a:t>Ephesians 2:20</a:t>
            </a:r>
          </a:p>
        </p:txBody>
      </p:sp>
    </p:spTree>
    <p:extLst>
      <p:ext uri="{BB962C8B-B14F-4D97-AF65-F5344CB8AC3E}">
        <p14:creationId xmlns:p14="http://schemas.microsoft.com/office/powerpoint/2010/main" val="2426128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BFA74C-8CD1-75AE-D667-DE764A0EB034}"/>
            </a:ext>
          </a:extLst>
        </p:cNvPr>
        <p:cNvGrpSpPr/>
        <p:nvPr/>
      </p:nvGrpSpPr>
      <p:grpSpPr>
        <a:xfrm>
          <a:off x="0" y="0"/>
          <a:ext cx="0" cy="0"/>
          <a:chOff x="0" y="0"/>
          <a:chExt cx="0" cy="0"/>
        </a:xfrm>
      </p:grpSpPr>
      <p:pic>
        <p:nvPicPr>
          <p:cNvPr id="4" name="Picture 3" descr="Two men standing outside a church&#10;&#10;AI-generated content may be incorrect.">
            <a:extLst>
              <a:ext uri="{FF2B5EF4-FFF2-40B4-BE49-F238E27FC236}">
                <a16:creationId xmlns:a16="http://schemas.microsoft.com/office/drawing/2014/main" id="{F528C023-0F51-CC1A-E8DD-63F954D194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 y="0"/>
            <a:ext cx="12188389" cy="6858000"/>
          </a:xfrm>
          <a:prstGeom prst="rect">
            <a:avLst/>
          </a:prstGeom>
          <a:solidFill>
            <a:schemeClr val="tx1"/>
          </a:solidFill>
        </p:spPr>
      </p:pic>
      <p:pic>
        <p:nvPicPr>
          <p:cNvPr id="6" name="Picture 5" descr="Two men standing outside a church&#10;&#10;AI-generated content may be incorrect.">
            <a:extLst>
              <a:ext uri="{FF2B5EF4-FFF2-40B4-BE49-F238E27FC236}">
                <a16:creationId xmlns:a16="http://schemas.microsoft.com/office/drawing/2014/main" id="{BE628B56-0541-2D71-D328-E957FF4BB0CE}"/>
              </a:ext>
            </a:extLst>
          </p:cNvPr>
          <p:cNvPicPr>
            <a:picLocks noChangeAspect="1"/>
          </p:cNvPicPr>
          <p:nvPr/>
        </p:nvPicPr>
        <p:blipFill>
          <a:blip r:embed="rId2">
            <a:extLst>
              <a:ext uri="{28A0092B-C50C-407E-A947-70E740481C1C}">
                <a14:useLocalDpi xmlns:a14="http://schemas.microsoft.com/office/drawing/2010/main" val="0"/>
              </a:ext>
            </a:extLst>
          </a:blip>
          <a:srcRect l="74937" t="81412" r="8204"/>
          <a:stretch>
            <a:fillRect/>
          </a:stretch>
        </p:blipFill>
        <p:spPr>
          <a:xfrm>
            <a:off x="11137186" y="5917915"/>
            <a:ext cx="1053007" cy="940085"/>
          </a:xfrm>
          <a:prstGeom prst="rect">
            <a:avLst/>
          </a:prstGeom>
          <a:effectLst>
            <a:softEdge rad="31750"/>
          </a:effectLst>
        </p:spPr>
      </p:pic>
      <p:sp>
        <p:nvSpPr>
          <p:cNvPr id="5" name="Rectangle 4">
            <a:extLst>
              <a:ext uri="{FF2B5EF4-FFF2-40B4-BE49-F238E27FC236}">
                <a16:creationId xmlns:a16="http://schemas.microsoft.com/office/drawing/2014/main" id="{B00F606A-7DFB-9542-6C84-6ED82620C2B1}"/>
              </a:ext>
            </a:extLst>
          </p:cNvPr>
          <p:cNvSpPr/>
          <p:nvPr/>
        </p:nvSpPr>
        <p:spPr>
          <a:xfrm>
            <a:off x="0" y="0"/>
            <a:ext cx="12188388" cy="6858000"/>
          </a:xfrm>
          <a:prstGeom prst="rect">
            <a:avLst/>
          </a:prstGeom>
          <a:solidFill>
            <a:schemeClr val="tx1">
              <a:alpha val="79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5D8E2E3-607D-6361-7C0A-3D64C6EC9F0B}"/>
              </a:ext>
            </a:extLst>
          </p:cNvPr>
          <p:cNvSpPr>
            <a:spLocks noGrp="1"/>
          </p:cNvSpPr>
          <p:nvPr>
            <p:ph idx="1"/>
          </p:nvPr>
        </p:nvSpPr>
        <p:spPr>
          <a:xfrm>
            <a:off x="268413" y="1397284"/>
            <a:ext cx="11655175" cy="5460715"/>
          </a:xfrm>
        </p:spPr>
        <p:txBody>
          <a:bodyPr>
            <a:normAutofit lnSpcReduction="10000"/>
          </a:bodyPr>
          <a:lstStyle/>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A is for Application of the Word</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misapply significant Scripture &amp; concepts</a:t>
            </a:r>
          </a:p>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E is for Eschatology</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have an erroneous view of End Times concepts</a:t>
            </a:r>
          </a:p>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I is for Israel</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minimize or demonize the nation &amp; God’s plan for them</a:t>
            </a:r>
          </a:p>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O is for Order</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distort a right view of God’s established authority structure</a:t>
            </a:r>
          </a:p>
        </p:txBody>
      </p:sp>
      <p:sp>
        <p:nvSpPr>
          <p:cNvPr id="2" name="Title 1">
            <a:extLst>
              <a:ext uri="{FF2B5EF4-FFF2-40B4-BE49-F238E27FC236}">
                <a16:creationId xmlns:a16="http://schemas.microsoft.com/office/drawing/2014/main" id="{CF5A71E1-2571-7DDE-9BF1-913D777A2F64}"/>
              </a:ext>
            </a:extLst>
          </p:cNvPr>
          <p:cNvSpPr>
            <a:spLocks noGrp="1"/>
          </p:cNvSpPr>
          <p:nvPr>
            <p:ph type="title"/>
          </p:nvPr>
        </p:nvSpPr>
        <p:spPr>
          <a:xfrm>
            <a:off x="465313" y="543260"/>
            <a:ext cx="11257762" cy="936010"/>
          </a:xfrm>
        </p:spPr>
        <p:txBody>
          <a:bodyPr>
            <a:noAutofit/>
          </a:bodyPr>
          <a:lstStyle/>
          <a:p>
            <a:pPr algn="ctr">
              <a:lnSpc>
                <a:spcPts val="5000"/>
              </a:lnSpc>
            </a:pPr>
            <a:r>
              <a:rPr lang="en-US" sz="7000" u="sng" dirty="0">
                <a:solidFill>
                  <a:schemeClr val="bg1"/>
                </a:solidFill>
                <a:latin typeface="DaunPenh" panose="01010101010101010101" pitchFamily="2" charset="0"/>
                <a:cs typeface="DaunPenh" panose="01010101010101010101" pitchFamily="2" charset="0"/>
              </a:rPr>
              <a:t>A Scriptural Worldview &amp; Churchview</a:t>
            </a:r>
            <a:br>
              <a:rPr lang="en-US" sz="7000" u="sng" dirty="0">
                <a:solidFill>
                  <a:schemeClr val="bg1"/>
                </a:solidFill>
                <a:latin typeface="DaunPenh" panose="01010101010101010101" pitchFamily="2" charset="0"/>
                <a:cs typeface="DaunPenh" panose="01010101010101010101" pitchFamily="2" charset="0"/>
              </a:rPr>
            </a:br>
            <a:r>
              <a:rPr lang="en-US" sz="7000" u="sng" dirty="0">
                <a:solidFill>
                  <a:schemeClr val="bg1"/>
                </a:solidFill>
                <a:latin typeface="DaunPenh" panose="01010101010101010101" pitchFamily="2" charset="0"/>
                <a:cs typeface="DaunPenh" panose="01010101010101010101" pitchFamily="2" charset="0"/>
              </a:rPr>
              <a:t>Trad-rads &amp; the 7 Mt Mandate Problems</a:t>
            </a:r>
          </a:p>
        </p:txBody>
      </p:sp>
      <p:pic>
        <p:nvPicPr>
          <p:cNvPr id="7" name="Picture 6" descr="A hexagon shaped logo with red and blue text&#10;&#10;AI-generated content may be incorrect.">
            <a:extLst>
              <a:ext uri="{FF2B5EF4-FFF2-40B4-BE49-F238E27FC236}">
                <a16:creationId xmlns:a16="http://schemas.microsoft.com/office/drawing/2014/main" id="{07044D23-EBE0-3C0C-1D28-CD22B1BDF7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7042" y="6060537"/>
            <a:ext cx="1338919" cy="640915"/>
          </a:xfrm>
          <a:prstGeom prst="rect">
            <a:avLst/>
          </a:prstGeom>
        </p:spPr>
      </p:pic>
    </p:spTree>
    <p:extLst>
      <p:ext uri="{BB962C8B-B14F-4D97-AF65-F5344CB8AC3E}">
        <p14:creationId xmlns:p14="http://schemas.microsoft.com/office/powerpoint/2010/main" val="34583735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E4D013-8F9F-B882-3436-958D2664AE04}"/>
            </a:ext>
          </a:extLst>
        </p:cNvPr>
        <p:cNvGrpSpPr/>
        <p:nvPr/>
      </p:nvGrpSpPr>
      <p:grpSpPr>
        <a:xfrm>
          <a:off x="0" y="0"/>
          <a:ext cx="0" cy="0"/>
          <a:chOff x="0" y="0"/>
          <a:chExt cx="0" cy="0"/>
        </a:xfrm>
      </p:grpSpPr>
      <p:pic>
        <p:nvPicPr>
          <p:cNvPr id="4" name="Picture 3" descr="Two men standing outside a church&#10;&#10;AI-generated content may be incorrect.">
            <a:extLst>
              <a:ext uri="{FF2B5EF4-FFF2-40B4-BE49-F238E27FC236}">
                <a16:creationId xmlns:a16="http://schemas.microsoft.com/office/drawing/2014/main" id="{98740B31-F1EA-02A1-4E6E-C356943A64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 y="0"/>
            <a:ext cx="12188389" cy="6858000"/>
          </a:xfrm>
          <a:prstGeom prst="rect">
            <a:avLst/>
          </a:prstGeom>
          <a:solidFill>
            <a:schemeClr val="tx1"/>
          </a:solidFill>
        </p:spPr>
      </p:pic>
      <p:pic>
        <p:nvPicPr>
          <p:cNvPr id="6" name="Picture 5" descr="Two men standing outside a church&#10;&#10;AI-generated content may be incorrect.">
            <a:extLst>
              <a:ext uri="{FF2B5EF4-FFF2-40B4-BE49-F238E27FC236}">
                <a16:creationId xmlns:a16="http://schemas.microsoft.com/office/drawing/2014/main" id="{5FFDD1C9-6C63-2297-99DD-67BBA1A776E5}"/>
              </a:ext>
            </a:extLst>
          </p:cNvPr>
          <p:cNvPicPr>
            <a:picLocks noChangeAspect="1"/>
          </p:cNvPicPr>
          <p:nvPr/>
        </p:nvPicPr>
        <p:blipFill>
          <a:blip r:embed="rId2">
            <a:extLst>
              <a:ext uri="{28A0092B-C50C-407E-A947-70E740481C1C}">
                <a14:useLocalDpi xmlns:a14="http://schemas.microsoft.com/office/drawing/2010/main" val="0"/>
              </a:ext>
            </a:extLst>
          </a:blip>
          <a:srcRect l="74937" t="81412" r="8204"/>
          <a:stretch>
            <a:fillRect/>
          </a:stretch>
        </p:blipFill>
        <p:spPr>
          <a:xfrm>
            <a:off x="11137186" y="5917915"/>
            <a:ext cx="1053007" cy="940085"/>
          </a:xfrm>
          <a:prstGeom prst="rect">
            <a:avLst/>
          </a:prstGeom>
          <a:effectLst>
            <a:softEdge rad="31750"/>
          </a:effectLst>
        </p:spPr>
      </p:pic>
      <p:sp>
        <p:nvSpPr>
          <p:cNvPr id="5" name="Rectangle 4">
            <a:extLst>
              <a:ext uri="{FF2B5EF4-FFF2-40B4-BE49-F238E27FC236}">
                <a16:creationId xmlns:a16="http://schemas.microsoft.com/office/drawing/2014/main" id="{770F7943-42FD-6D2C-F349-632FE2E6B4B8}"/>
              </a:ext>
            </a:extLst>
          </p:cNvPr>
          <p:cNvSpPr/>
          <p:nvPr/>
        </p:nvSpPr>
        <p:spPr>
          <a:xfrm>
            <a:off x="0" y="0"/>
            <a:ext cx="12188388" cy="6858000"/>
          </a:xfrm>
          <a:prstGeom prst="rect">
            <a:avLst/>
          </a:prstGeom>
          <a:solidFill>
            <a:schemeClr val="tx1">
              <a:alpha val="79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353E9A6-6FFF-A21F-EEA3-26221383E1A4}"/>
              </a:ext>
            </a:extLst>
          </p:cNvPr>
          <p:cNvSpPr>
            <a:spLocks noGrp="1"/>
          </p:cNvSpPr>
          <p:nvPr>
            <p:ph idx="1"/>
          </p:nvPr>
        </p:nvSpPr>
        <p:spPr>
          <a:xfrm>
            <a:off x="268413" y="1510300"/>
            <a:ext cx="11655175" cy="5347699"/>
          </a:xfrm>
        </p:spPr>
        <p:txBody>
          <a:bodyPr>
            <a:normAutofit/>
          </a:bodyPr>
          <a:lstStyle/>
          <a:p>
            <a:pPr marL="0" indent="0" algn="just">
              <a:lnSpc>
                <a:spcPts val="7000"/>
              </a:lnSpc>
              <a:spcBef>
                <a:spcPts val="0"/>
              </a:spcBef>
              <a:spcAft>
                <a:spcPts val="1800"/>
              </a:spcAft>
              <a:buNone/>
            </a:pPr>
            <a:r>
              <a:rPr lang="en-US" sz="5700" b="1" spc="-300" dirty="0">
                <a:solidFill>
                  <a:schemeClr val="bg1"/>
                </a:solidFill>
                <a:latin typeface="Cavolini" panose="03000502040302020204" pitchFamily="66" charset="0"/>
                <a:cs typeface="Cavolini" panose="03000502040302020204" pitchFamily="66" charset="0"/>
              </a:rPr>
              <a:t>“A woman must learn in quietness, in all submission. But I do not allow a woman to teach or exercise authority over a man, but to remain quiet.”</a:t>
            </a:r>
          </a:p>
        </p:txBody>
      </p:sp>
      <p:sp>
        <p:nvSpPr>
          <p:cNvPr id="2" name="Title 1">
            <a:extLst>
              <a:ext uri="{FF2B5EF4-FFF2-40B4-BE49-F238E27FC236}">
                <a16:creationId xmlns:a16="http://schemas.microsoft.com/office/drawing/2014/main" id="{9A7A9056-F1EF-442E-E5B6-A94D570E04C0}"/>
              </a:ext>
            </a:extLst>
          </p:cNvPr>
          <p:cNvSpPr>
            <a:spLocks noGrp="1"/>
          </p:cNvSpPr>
          <p:nvPr>
            <p:ph type="title"/>
          </p:nvPr>
        </p:nvSpPr>
        <p:spPr>
          <a:xfrm>
            <a:off x="465313" y="368599"/>
            <a:ext cx="11257762" cy="1665684"/>
          </a:xfrm>
        </p:spPr>
        <p:txBody>
          <a:bodyPr>
            <a:noAutofit/>
          </a:bodyPr>
          <a:lstStyle/>
          <a:p>
            <a:pPr>
              <a:lnSpc>
                <a:spcPts val="5000"/>
              </a:lnSpc>
            </a:pPr>
            <a:r>
              <a:rPr lang="en-US" sz="10000" u="sng" dirty="0">
                <a:solidFill>
                  <a:schemeClr val="bg1"/>
                </a:solidFill>
                <a:latin typeface="DaunPenh" panose="01010101010101010101" pitchFamily="2" charset="0"/>
                <a:cs typeface="DaunPenh" panose="01010101010101010101" pitchFamily="2" charset="0"/>
              </a:rPr>
              <a:t>I Timothy 2:11-12</a:t>
            </a:r>
          </a:p>
        </p:txBody>
      </p:sp>
    </p:spTree>
    <p:extLst>
      <p:ext uri="{BB962C8B-B14F-4D97-AF65-F5344CB8AC3E}">
        <p14:creationId xmlns:p14="http://schemas.microsoft.com/office/powerpoint/2010/main" val="3382492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683667-CD08-7FCB-D032-CAC0B24330F6}"/>
            </a:ext>
          </a:extLst>
        </p:cNvPr>
        <p:cNvGrpSpPr/>
        <p:nvPr/>
      </p:nvGrpSpPr>
      <p:grpSpPr>
        <a:xfrm>
          <a:off x="0" y="0"/>
          <a:ext cx="0" cy="0"/>
          <a:chOff x="0" y="0"/>
          <a:chExt cx="0" cy="0"/>
        </a:xfrm>
      </p:grpSpPr>
      <p:pic>
        <p:nvPicPr>
          <p:cNvPr id="4" name="Picture 3" descr="Two men standing outside a church&#10;&#10;AI-generated content may be incorrect.">
            <a:extLst>
              <a:ext uri="{FF2B5EF4-FFF2-40B4-BE49-F238E27FC236}">
                <a16:creationId xmlns:a16="http://schemas.microsoft.com/office/drawing/2014/main" id="{54B2A7A8-7969-1D83-10D9-99B35D835E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 y="0"/>
            <a:ext cx="12188389" cy="6858000"/>
          </a:xfrm>
          <a:prstGeom prst="rect">
            <a:avLst/>
          </a:prstGeom>
          <a:solidFill>
            <a:schemeClr val="tx1"/>
          </a:solidFill>
        </p:spPr>
      </p:pic>
      <p:pic>
        <p:nvPicPr>
          <p:cNvPr id="6" name="Picture 5" descr="Two men standing outside a church&#10;&#10;AI-generated content may be incorrect.">
            <a:extLst>
              <a:ext uri="{FF2B5EF4-FFF2-40B4-BE49-F238E27FC236}">
                <a16:creationId xmlns:a16="http://schemas.microsoft.com/office/drawing/2014/main" id="{9E6AA48C-4523-B302-FE42-D7966733FBCF}"/>
              </a:ext>
            </a:extLst>
          </p:cNvPr>
          <p:cNvPicPr>
            <a:picLocks noChangeAspect="1"/>
          </p:cNvPicPr>
          <p:nvPr/>
        </p:nvPicPr>
        <p:blipFill>
          <a:blip r:embed="rId2">
            <a:extLst>
              <a:ext uri="{28A0092B-C50C-407E-A947-70E740481C1C}">
                <a14:useLocalDpi xmlns:a14="http://schemas.microsoft.com/office/drawing/2010/main" val="0"/>
              </a:ext>
            </a:extLst>
          </a:blip>
          <a:srcRect l="74937" t="81412" r="8204"/>
          <a:stretch>
            <a:fillRect/>
          </a:stretch>
        </p:blipFill>
        <p:spPr>
          <a:xfrm>
            <a:off x="11137186" y="5917915"/>
            <a:ext cx="1053007" cy="940085"/>
          </a:xfrm>
          <a:prstGeom prst="rect">
            <a:avLst/>
          </a:prstGeom>
          <a:effectLst>
            <a:softEdge rad="31750"/>
          </a:effectLst>
        </p:spPr>
      </p:pic>
      <p:sp>
        <p:nvSpPr>
          <p:cNvPr id="5" name="Rectangle 4">
            <a:extLst>
              <a:ext uri="{FF2B5EF4-FFF2-40B4-BE49-F238E27FC236}">
                <a16:creationId xmlns:a16="http://schemas.microsoft.com/office/drawing/2014/main" id="{51DD655D-F46D-270D-42AA-39C96F2DFFF1}"/>
              </a:ext>
            </a:extLst>
          </p:cNvPr>
          <p:cNvSpPr/>
          <p:nvPr/>
        </p:nvSpPr>
        <p:spPr>
          <a:xfrm>
            <a:off x="0" y="0"/>
            <a:ext cx="12188388" cy="6858000"/>
          </a:xfrm>
          <a:prstGeom prst="rect">
            <a:avLst/>
          </a:prstGeom>
          <a:solidFill>
            <a:schemeClr val="tx1">
              <a:alpha val="79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41DF14E-88A1-3D3B-277F-3B98DB491244}"/>
              </a:ext>
            </a:extLst>
          </p:cNvPr>
          <p:cNvSpPr>
            <a:spLocks noGrp="1"/>
          </p:cNvSpPr>
          <p:nvPr>
            <p:ph idx="1"/>
          </p:nvPr>
        </p:nvSpPr>
        <p:spPr>
          <a:xfrm>
            <a:off x="268413" y="1397284"/>
            <a:ext cx="11655175" cy="5460715"/>
          </a:xfrm>
        </p:spPr>
        <p:txBody>
          <a:bodyPr>
            <a:normAutofit lnSpcReduction="10000"/>
          </a:bodyPr>
          <a:lstStyle/>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A is for Application of the Word</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misapply significant Scripture &amp; concepts</a:t>
            </a:r>
          </a:p>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E is for Eschatology</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have an erroneous view of End Times concepts</a:t>
            </a:r>
          </a:p>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I is for Israel</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minimize or demonize the nation &amp; God’s plan for them</a:t>
            </a:r>
          </a:p>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O is for Order</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distort a right view of God’s established authority structure</a:t>
            </a:r>
          </a:p>
        </p:txBody>
      </p:sp>
      <p:sp>
        <p:nvSpPr>
          <p:cNvPr id="2" name="Title 1">
            <a:extLst>
              <a:ext uri="{FF2B5EF4-FFF2-40B4-BE49-F238E27FC236}">
                <a16:creationId xmlns:a16="http://schemas.microsoft.com/office/drawing/2014/main" id="{00312C58-FF3B-C66D-D027-34E0A8067639}"/>
              </a:ext>
            </a:extLst>
          </p:cNvPr>
          <p:cNvSpPr>
            <a:spLocks noGrp="1"/>
          </p:cNvSpPr>
          <p:nvPr>
            <p:ph type="title"/>
          </p:nvPr>
        </p:nvSpPr>
        <p:spPr>
          <a:xfrm>
            <a:off x="465313" y="543260"/>
            <a:ext cx="11257762" cy="936010"/>
          </a:xfrm>
        </p:spPr>
        <p:txBody>
          <a:bodyPr>
            <a:noAutofit/>
          </a:bodyPr>
          <a:lstStyle/>
          <a:p>
            <a:pPr algn="ctr">
              <a:lnSpc>
                <a:spcPts val="5000"/>
              </a:lnSpc>
            </a:pPr>
            <a:r>
              <a:rPr lang="en-US" sz="7000" u="sng" dirty="0">
                <a:solidFill>
                  <a:schemeClr val="bg1"/>
                </a:solidFill>
                <a:latin typeface="DaunPenh" panose="01010101010101010101" pitchFamily="2" charset="0"/>
                <a:cs typeface="DaunPenh" panose="01010101010101010101" pitchFamily="2" charset="0"/>
              </a:rPr>
              <a:t>A Scriptural Worldview &amp; Churchview</a:t>
            </a:r>
            <a:br>
              <a:rPr lang="en-US" sz="7000" u="sng" dirty="0">
                <a:solidFill>
                  <a:schemeClr val="bg1"/>
                </a:solidFill>
                <a:latin typeface="DaunPenh" panose="01010101010101010101" pitchFamily="2" charset="0"/>
                <a:cs typeface="DaunPenh" panose="01010101010101010101" pitchFamily="2" charset="0"/>
              </a:rPr>
            </a:br>
            <a:r>
              <a:rPr lang="en-US" sz="7000" u="sng" dirty="0">
                <a:solidFill>
                  <a:schemeClr val="bg1"/>
                </a:solidFill>
                <a:latin typeface="DaunPenh" panose="01010101010101010101" pitchFamily="2" charset="0"/>
                <a:cs typeface="DaunPenh" panose="01010101010101010101" pitchFamily="2" charset="0"/>
              </a:rPr>
              <a:t>Trad-rads &amp; the 7 Mt Mandate Problems</a:t>
            </a:r>
          </a:p>
        </p:txBody>
      </p:sp>
      <p:pic>
        <p:nvPicPr>
          <p:cNvPr id="7" name="Picture 6" descr="A hexagon shaped logo with red and blue text&#10;&#10;AI-generated content may be incorrect.">
            <a:extLst>
              <a:ext uri="{FF2B5EF4-FFF2-40B4-BE49-F238E27FC236}">
                <a16:creationId xmlns:a16="http://schemas.microsoft.com/office/drawing/2014/main" id="{5C593AD4-8FBF-265C-AA07-EA9973FA24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7042" y="6060537"/>
            <a:ext cx="1338919" cy="640915"/>
          </a:xfrm>
          <a:prstGeom prst="rect">
            <a:avLst/>
          </a:prstGeom>
        </p:spPr>
      </p:pic>
    </p:spTree>
    <p:extLst>
      <p:ext uri="{BB962C8B-B14F-4D97-AF65-F5344CB8AC3E}">
        <p14:creationId xmlns:p14="http://schemas.microsoft.com/office/powerpoint/2010/main" val="23317449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99C040-1FDC-D853-AE35-4145D52A3EDF}"/>
            </a:ext>
          </a:extLst>
        </p:cNvPr>
        <p:cNvGrpSpPr/>
        <p:nvPr/>
      </p:nvGrpSpPr>
      <p:grpSpPr>
        <a:xfrm>
          <a:off x="0" y="0"/>
          <a:ext cx="0" cy="0"/>
          <a:chOff x="0" y="0"/>
          <a:chExt cx="0" cy="0"/>
        </a:xfrm>
      </p:grpSpPr>
      <p:pic>
        <p:nvPicPr>
          <p:cNvPr id="4" name="Picture 3" descr="Two men standing outside a church&#10;&#10;AI-generated content may be incorrect.">
            <a:extLst>
              <a:ext uri="{FF2B5EF4-FFF2-40B4-BE49-F238E27FC236}">
                <a16:creationId xmlns:a16="http://schemas.microsoft.com/office/drawing/2014/main" id="{3EDB3C14-D8FB-898E-71E5-45FB893CF6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 y="0"/>
            <a:ext cx="12188389" cy="6858000"/>
          </a:xfrm>
          <a:prstGeom prst="rect">
            <a:avLst/>
          </a:prstGeom>
          <a:solidFill>
            <a:schemeClr val="tx1"/>
          </a:solidFill>
        </p:spPr>
      </p:pic>
      <p:pic>
        <p:nvPicPr>
          <p:cNvPr id="6" name="Picture 5" descr="Two men standing outside a church&#10;&#10;AI-generated content may be incorrect.">
            <a:extLst>
              <a:ext uri="{FF2B5EF4-FFF2-40B4-BE49-F238E27FC236}">
                <a16:creationId xmlns:a16="http://schemas.microsoft.com/office/drawing/2014/main" id="{E2DFE52E-741B-D000-6021-6F910754327B}"/>
              </a:ext>
            </a:extLst>
          </p:cNvPr>
          <p:cNvPicPr>
            <a:picLocks noChangeAspect="1"/>
          </p:cNvPicPr>
          <p:nvPr/>
        </p:nvPicPr>
        <p:blipFill>
          <a:blip r:embed="rId2">
            <a:extLst>
              <a:ext uri="{28A0092B-C50C-407E-A947-70E740481C1C}">
                <a14:useLocalDpi xmlns:a14="http://schemas.microsoft.com/office/drawing/2010/main" val="0"/>
              </a:ext>
            </a:extLst>
          </a:blip>
          <a:srcRect l="74937" t="81412" r="8204"/>
          <a:stretch>
            <a:fillRect/>
          </a:stretch>
        </p:blipFill>
        <p:spPr>
          <a:xfrm>
            <a:off x="11137186" y="5917915"/>
            <a:ext cx="1053007" cy="940085"/>
          </a:xfrm>
          <a:prstGeom prst="rect">
            <a:avLst/>
          </a:prstGeom>
          <a:effectLst>
            <a:softEdge rad="31750"/>
          </a:effectLst>
        </p:spPr>
      </p:pic>
      <p:sp>
        <p:nvSpPr>
          <p:cNvPr id="5" name="Rectangle 4">
            <a:extLst>
              <a:ext uri="{FF2B5EF4-FFF2-40B4-BE49-F238E27FC236}">
                <a16:creationId xmlns:a16="http://schemas.microsoft.com/office/drawing/2014/main" id="{4F1A750E-FA5D-9FD0-A652-5349EED213F2}"/>
              </a:ext>
            </a:extLst>
          </p:cNvPr>
          <p:cNvSpPr/>
          <p:nvPr/>
        </p:nvSpPr>
        <p:spPr>
          <a:xfrm>
            <a:off x="0" y="0"/>
            <a:ext cx="12188388" cy="6858000"/>
          </a:xfrm>
          <a:prstGeom prst="rect">
            <a:avLst/>
          </a:prstGeom>
          <a:solidFill>
            <a:schemeClr val="tx1">
              <a:alpha val="79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A6524AF-A134-5B5D-9AE1-9B8D966700F7}"/>
              </a:ext>
            </a:extLst>
          </p:cNvPr>
          <p:cNvSpPr>
            <a:spLocks noGrp="1"/>
          </p:cNvSpPr>
          <p:nvPr>
            <p:ph idx="1"/>
          </p:nvPr>
        </p:nvSpPr>
        <p:spPr>
          <a:xfrm>
            <a:off x="268413" y="1119884"/>
            <a:ext cx="11655175" cy="5738116"/>
          </a:xfrm>
        </p:spPr>
        <p:txBody>
          <a:bodyPr>
            <a:normAutofit fontScale="85000" lnSpcReduction="10000"/>
          </a:bodyPr>
          <a:lstStyle/>
          <a:p>
            <a:pPr marL="0" indent="0" algn="just">
              <a:lnSpc>
                <a:spcPts val="7000"/>
              </a:lnSpc>
              <a:spcBef>
                <a:spcPts val="0"/>
              </a:spcBef>
              <a:spcAft>
                <a:spcPts val="1800"/>
              </a:spcAft>
              <a:buNone/>
            </a:pPr>
            <a:r>
              <a:rPr lang="en-US" sz="6000" b="1" spc="-300" dirty="0">
                <a:solidFill>
                  <a:schemeClr val="bg1"/>
                </a:solidFill>
                <a:latin typeface="Cavolini" panose="03000502040302020204" pitchFamily="66" charset="0"/>
                <a:cs typeface="Cavolini" panose="03000502040302020204" pitchFamily="66" charset="0"/>
              </a:rPr>
              <a:t>“Now these [Bereans] were more noble-minded than those in Thessalonica, for they received the word with great eagerness, examining the Scriptures daily to see whether these things were so.”</a:t>
            </a:r>
          </a:p>
        </p:txBody>
      </p:sp>
      <p:sp>
        <p:nvSpPr>
          <p:cNvPr id="2" name="Title 1">
            <a:extLst>
              <a:ext uri="{FF2B5EF4-FFF2-40B4-BE49-F238E27FC236}">
                <a16:creationId xmlns:a16="http://schemas.microsoft.com/office/drawing/2014/main" id="{F8514469-9040-0325-09D3-005964BB71E5}"/>
              </a:ext>
            </a:extLst>
          </p:cNvPr>
          <p:cNvSpPr>
            <a:spLocks noGrp="1"/>
          </p:cNvSpPr>
          <p:nvPr>
            <p:ph type="title"/>
          </p:nvPr>
        </p:nvSpPr>
        <p:spPr>
          <a:xfrm>
            <a:off x="465313" y="368599"/>
            <a:ext cx="11257762" cy="1665684"/>
          </a:xfrm>
        </p:spPr>
        <p:txBody>
          <a:bodyPr>
            <a:noAutofit/>
          </a:bodyPr>
          <a:lstStyle/>
          <a:p>
            <a:pPr>
              <a:lnSpc>
                <a:spcPts val="5000"/>
              </a:lnSpc>
            </a:pPr>
            <a:r>
              <a:rPr lang="en-US" sz="10000" u="sng" dirty="0">
                <a:solidFill>
                  <a:schemeClr val="bg1"/>
                </a:solidFill>
                <a:latin typeface="DaunPenh" panose="01010101010101010101" pitchFamily="2" charset="0"/>
                <a:cs typeface="DaunPenh" panose="01010101010101010101" pitchFamily="2" charset="0"/>
              </a:rPr>
              <a:t>Acts 17:11</a:t>
            </a:r>
          </a:p>
        </p:txBody>
      </p:sp>
    </p:spTree>
    <p:extLst>
      <p:ext uri="{BB962C8B-B14F-4D97-AF65-F5344CB8AC3E}">
        <p14:creationId xmlns:p14="http://schemas.microsoft.com/office/powerpoint/2010/main" val="3757280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0758FD-740E-8304-B9A9-909A5A8CD5F6}"/>
            </a:ext>
          </a:extLst>
        </p:cNvPr>
        <p:cNvGrpSpPr/>
        <p:nvPr/>
      </p:nvGrpSpPr>
      <p:grpSpPr>
        <a:xfrm>
          <a:off x="0" y="0"/>
          <a:ext cx="0" cy="0"/>
          <a:chOff x="0" y="0"/>
          <a:chExt cx="0" cy="0"/>
        </a:xfrm>
      </p:grpSpPr>
      <p:pic>
        <p:nvPicPr>
          <p:cNvPr id="4" name="Picture 3" descr="Two men standing outside a church&#10;&#10;AI-generated content may be incorrect.">
            <a:extLst>
              <a:ext uri="{FF2B5EF4-FFF2-40B4-BE49-F238E27FC236}">
                <a16:creationId xmlns:a16="http://schemas.microsoft.com/office/drawing/2014/main" id="{23A677A2-3F89-8D22-FE0E-9707C8A9BB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 y="0"/>
            <a:ext cx="12188389" cy="6858000"/>
          </a:xfrm>
          <a:prstGeom prst="rect">
            <a:avLst/>
          </a:prstGeom>
          <a:solidFill>
            <a:schemeClr val="tx1"/>
          </a:solidFill>
        </p:spPr>
      </p:pic>
      <p:pic>
        <p:nvPicPr>
          <p:cNvPr id="6" name="Picture 5" descr="Two men standing outside a church&#10;&#10;AI-generated content may be incorrect.">
            <a:extLst>
              <a:ext uri="{FF2B5EF4-FFF2-40B4-BE49-F238E27FC236}">
                <a16:creationId xmlns:a16="http://schemas.microsoft.com/office/drawing/2014/main" id="{00F296E5-8186-C980-5A8C-E9FD8CEAC960}"/>
              </a:ext>
            </a:extLst>
          </p:cNvPr>
          <p:cNvPicPr>
            <a:picLocks noChangeAspect="1"/>
          </p:cNvPicPr>
          <p:nvPr/>
        </p:nvPicPr>
        <p:blipFill>
          <a:blip r:embed="rId2">
            <a:extLst>
              <a:ext uri="{28A0092B-C50C-407E-A947-70E740481C1C}">
                <a14:useLocalDpi xmlns:a14="http://schemas.microsoft.com/office/drawing/2010/main" val="0"/>
              </a:ext>
            </a:extLst>
          </a:blip>
          <a:srcRect l="74937" t="81412" r="8204"/>
          <a:stretch>
            <a:fillRect/>
          </a:stretch>
        </p:blipFill>
        <p:spPr>
          <a:xfrm>
            <a:off x="11137186" y="5917915"/>
            <a:ext cx="1053007" cy="940085"/>
          </a:xfrm>
          <a:prstGeom prst="rect">
            <a:avLst/>
          </a:prstGeom>
          <a:effectLst>
            <a:softEdge rad="31750"/>
          </a:effectLst>
        </p:spPr>
      </p:pic>
      <p:sp>
        <p:nvSpPr>
          <p:cNvPr id="5" name="Rectangle 4">
            <a:extLst>
              <a:ext uri="{FF2B5EF4-FFF2-40B4-BE49-F238E27FC236}">
                <a16:creationId xmlns:a16="http://schemas.microsoft.com/office/drawing/2014/main" id="{084A7BFA-F538-6117-CC87-A96A572F7BDE}"/>
              </a:ext>
            </a:extLst>
          </p:cNvPr>
          <p:cNvSpPr/>
          <p:nvPr/>
        </p:nvSpPr>
        <p:spPr>
          <a:xfrm>
            <a:off x="0" y="0"/>
            <a:ext cx="12188388" cy="6858000"/>
          </a:xfrm>
          <a:prstGeom prst="rect">
            <a:avLst/>
          </a:prstGeom>
          <a:solidFill>
            <a:schemeClr val="tx1">
              <a:alpha val="79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9020C60-E21E-BB58-FC99-59903278669E}"/>
              </a:ext>
            </a:extLst>
          </p:cNvPr>
          <p:cNvSpPr>
            <a:spLocks noGrp="1"/>
          </p:cNvSpPr>
          <p:nvPr>
            <p:ph idx="1"/>
          </p:nvPr>
        </p:nvSpPr>
        <p:spPr>
          <a:xfrm>
            <a:off x="268413" y="1397284"/>
            <a:ext cx="11655175" cy="5460715"/>
          </a:xfrm>
        </p:spPr>
        <p:txBody>
          <a:bodyPr>
            <a:normAutofit fontScale="85000" lnSpcReduction="20000"/>
          </a:bodyPr>
          <a:lstStyle/>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A is for Application of the Word</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misapply significant Scripture &amp; concepts</a:t>
            </a:r>
          </a:p>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E is for Eschatology</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have an erroneous view of End Times concepts</a:t>
            </a:r>
          </a:p>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I is for Israel</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minimize or demonize the nation &amp; God’s plan for them</a:t>
            </a:r>
          </a:p>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O is for Order</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distort a right view of God’s established authority structure</a:t>
            </a:r>
          </a:p>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U is for Unity</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place the burden on us to unite the church &amp; the world</a:t>
            </a:r>
          </a:p>
        </p:txBody>
      </p:sp>
      <p:sp>
        <p:nvSpPr>
          <p:cNvPr id="2" name="Title 1">
            <a:extLst>
              <a:ext uri="{FF2B5EF4-FFF2-40B4-BE49-F238E27FC236}">
                <a16:creationId xmlns:a16="http://schemas.microsoft.com/office/drawing/2014/main" id="{EF478966-0316-48C3-60DB-5A891970E13E}"/>
              </a:ext>
            </a:extLst>
          </p:cNvPr>
          <p:cNvSpPr>
            <a:spLocks noGrp="1"/>
          </p:cNvSpPr>
          <p:nvPr>
            <p:ph type="title"/>
          </p:nvPr>
        </p:nvSpPr>
        <p:spPr>
          <a:xfrm>
            <a:off x="465313" y="543260"/>
            <a:ext cx="11257762" cy="936010"/>
          </a:xfrm>
        </p:spPr>
        <p:txBody>
          <a:bodyPr>
            <a:noAutofit/>
          </a:bodyPr>
          <a:lstStyle/>
          <a:p>
            <a:pPr algn="ctr">
              <a:lnSpc>
                <a:spcPts val="5000"/>
              </a:lnSpc>
            </a:pPr>
            <a:r>
              <a:rPr lang="en-US" sz="7000" u="sng" dirty="0">
                <a:solidFill>
                  <a:schemeClr val="bg1"/>
                </a:solidFill>
                <a:latin typeface="DaunPenh" panose="01010101010101010101" pitchFamily="2" charset="0"/>
                <a:cs typeface="DaunPenh" panose="01010101010101010101" pitchFamily="2" charset="0"/>
              </a:rPr>
              <a:t>A Scriptural Worldview &amp; Churchview</a:t>
            </a:r>
            <a:br>
              <a:rPr lang="en-US" sz="7000" u="sng" dirty="0">
                <a:solidFill>
                  <a:schemeClr val="bg1"/>
                </a:solidFill>
                <a:latin typeface="DaunPenh" panose="01010101010101010101" pitchFamily="2" charset="0"/>
                <a:cs typeface="DaunPenh" panose="01010101010101010101" pitchFamily="2" charset="0"/>
              </a:rPr>
            </a:br>
            <a:r>
              <a:rPr lang="en-US" sz="7000" u="sng" dirty="0">
                <a:solidFill>
                  <a:schemeClr val="bg1"/>
                </a:solidFill>
                <a:latin typeface="DaunPenh" panose="01010101010101010101" pitchFamily="2" charset="0"/>
                <a:cs typeface="DaunPenh" panose="01010101010101010101" pitchFamily="2" charset="0"/>
              </a:rPr>
              <a:t>Trad-rads &amp; the 7 Mt Mandate Problems</a:t>
            </a:r>
          </a:p>
        </p:txBody>
      </p:sp>
      <p:pic>
        <p:nvPicPr>
          <p:cNvPr id="7" name="Picture 6" descr="A hexagon shaped logo with red and blue text&#10;&#10;AI-generated content may be incorrect.">
            <a:extLst>
              <a:ext uri="{FF2B5EF4-FFF2-40B4-BE49-F238E27FC236}">
                <a16:creationId xmlns:a16="http://schemas.microsoft.com/office/drawing/2014/main" id="{03FDA7DD-6D7F-833D-BDB7-12451B490A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7042" y="6060537"/>
            <a:ext cx="1338919" cy="640915"/>
          </a:xfrm>
          <a:prstGeom prst="rect">
            <a:avLst/>
          </a:prstGeom>
        </p:spPr>
      </p:pic>
    </p:spTree>
    <p:extLst>
      <p:ext uri="{BB962C8B-B14F-4D97-AF65-F5344CB8AC3E}">
        <p14:creationId xmlns:p14="http://schemas.microsoft.com/office/powerpoint/2010/main" val="1506383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13CC9E-715B-2635-CB0E-7F3E0A361944}"/>
            </a:ext>
          </a:extLst>
        </p:cNvPr>
        <p:cNvGrpSpPr/>
        <p:nvPr/>
      </p:nvGrpSpPr>
      <p:grpSpPr>
        <a:xfrm>
          <a:off x="0" y="0"/>
          <a:ext cx="0" cy="0"/>
          <a:chOff x="0" y="0"/>
          <a:chExt cx="0" cy="0"/>
        </a:xfrm>
      </p:grpSpPr>
      <p:pic>
        <p:nvPicPr>
          <p:cNvPr id="4" name="Picture 3" descr="Two men standing outside a church&#10;&#10;AI-generated content may be incorrect.">
            <a:extLst>
              <a:ext uri="{FF2B5EF4-FFF2-40B4-BE49-F238E27FC236}">
                <a16:creationId xmlns:a16="http://schemas.microsoft.com/office/drawing/2014/main" id="{724E94C5-3A3B-EF1D-3EB3-F73BCE1D86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 y="0"/>
            <a:ext cx="12188389" cy="6858000"/>
          </a:xfrm>
          <a:prstGeom prst="rect">
            <a:avLst/>
          </a:prstGeom>
          <a:solidFill>
            <a:schemeClr val="tx1"/>
          </a:solidFill>
        </p:spPr>
      </p:pic>
      <p:pic>
        <p:nvPicPr>
          <p:cNvPr id="6" name="Picture 5" descr="Two men standing outside a church&#10;&#10;AI-generated content may be incorrect.">
            <a:extLst>
              <a:ext uri="{FF2B5EF4-FFF2-40B4-BE49-F238E27FC236}">
                <a16:creationId xmlns:a16="http://schemas.microsoft.com/office/drawing/2014/main" id="{199E1ABD-2E92-91AF-DE53-D37948EE0E34}"/>
              </a:ext>
            </a:extLst>
          </p:cNvPr>
          <p:cNvPicPr>
            <a:picLocks noChangeAspect="1"/>
          </p:cNvPicPr>
          <p:nvPr/>
        </p:nvPicPr>
        <p:blipFill>
          <a:blip r:embed="rId2">
            <a:extLst>
              <a:ext uri="{28A0092B-C50C-407E-A947-70E740481C1C}">
                <a14:useLocalDpi xmlns:a14="http://schemas.microsoft.com/office/drawing/2010/main" val="0"/>
              </a:ext>
            </a:extLst>
          </a:blip>
          <a:srcRect l="74937" t="81412" r="8204"/>
          <a:stretch>
            <a:fillRect/>
          </a:stretch>
        </p:blipFill>
        <p:spPr>
          <a:xfrm>
            <a:off x="11137186" y="5917915"/>
            <a:ext cx="1053007" cy="940085"/>
          </a:xfrm>
          <a:prstGeom prst="rect">
            <a:avLst/>
          </a:prstGeom>
          <a:effectLst>
            <a:softEdge rad="31750"/>
          </a:effectLst>
        </p:spPr>
      </p:pic>
      <p:sp>
        <p:nvSpPr>
          <p:cNvPr id="5" name="Rectangle 4">
            <a:extLst>
              <a:ext uri="{FF2B5EF4-FFF2-40B4-BE49-F238E27FC236}">
                <a16:creationId xmlns:a16="http://schemas.microsoft.com/office/drawing/2014/main" id="{FBA7F22B-0B18-1F68-4FDE-0FA424AF1215}"/>
              </a:ext>
            </a:extLst>
          </p:cNvPr>
          <p:cNvSpPr/>
          <p:nvPr/>
        </p:nvSpPr>
        <p:spPr>
          <a:xfrm>
            <a:off x="0" y="0"/>
            <a:ext cx="12188388" cy="6858000"/>
          </a:xfrm>
          <a:prstGeom prst="rect">
            <a:avLst/>
          </a:prstGeom>
          <a:solidFill>
            <a:schemeClr val="tx1">
              <a:alpha val="79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AE7EDB2-97AC-A7C8-BEC4-0B5EC423524B}"/>
              </a:ext>
            </a:extLst>
          </p:cNvPr>
          <p:cNvSpPr>
            <a:spLocks noGrp="1"/>
          </p:cNvSpPr>
          <p:nvPr>
            <p:ph idx="1"/>
          </p:nvPr>
        </p:nvSpPr>
        <p:spPr>
          <a:xfrm>
            <a:off x="268413" y="1119884"/>
            <a:ext cx="11655175" cy="5738116"/>
          </a:xfrm>
        </p:spPr>
        <p:txBody>
          <a:bodyPr>
            <a:normAutofit/>
          </a:bodyPr>
          <a:lstStyle/>
          <a:p>
            <a:pPr marL="0" indent="0" algn="just">
              <a:lnSpc>
                <a:spcPts val="7000"/>
              </a:lnSpc>
              <a:spcBef>
                <a:spcPts val="0"/>
              </a:spcBef>
              <a:spcAft>
                <a:spcPts val="1800"/>
              </a:spcAft>
              <a:buNone/>
            </a:pPr>
            <a:r>
              <a:rPr lang="en-US" sz="6000" b="1" spc="-300" dirty="0">
                <a:solidFill>
                  <a:schemeClr val="bg1"/>
                </a:solidFill>
                <a:latin typeface="Cavolini" panose="03000502040302020204" pitchFamily="66" charset="0"/>
                <a:cs typeface="Cavolini" panose="03000502040302020204" pitchFamily="66" charset="0"/>
              </a:rPr>
              <a:t>“No servant can serve two masters; for either he will hate the one &amp; love the other, or else he will be devoted to one &amp; despise the other. You cannot serve God &amp; wealth.”</a:t>
            </a:r>
          </a:p>
        </p:txBody>
      </p:sp>
      <p:sp>
        <p:nvSpPr>
          <p:cNvPr id="2" name="Title 1">
            <a:extLst>
              <a:ext uri="{FF2B5EF4-FFF2-40B4-BE49-F238E27FC236}">
                <a16:creationId xmlns:a16="http://schemas.microsoft.com/office/drawing/2014/main" id="{B4DBC6F7-6683-83B8-3BF7-2A1355545E80}"/>
              </a:ext>
            </a:extLst>
          </p:cNvPr>
          <p:cNvSpPr>
            <a:spLocks noGrp="1"/>
          </p:cNvSpPr>
          <p:nvPr>
            <p:ph type="title"/>
          </p:nvPr>
        </p:nvSpPr>
        <p:spPr>
          <a:xfrm>
            <a:off x="465313" y="368599"/>
            <a:ext cx="11257762" cy="1665684"/>
          </a:xfrm>
        </p:spPr>
        <p:txBody>
          <a:bodyPr>
            <a:noAutofit/>
          </a:bodyPr>
          <a:lstStyle/>
          <a:p>
            <a:pPr>
              <a:lnSpc>
                <a:spcPts val="5000"/>
              </a:lnSpc>
            </a:pPr>
            <a:r>
              <a:rPr lang="en-US" sz="10000" u="sng" dirty="0">
                <a:solidFill>
                  <a:schemeClr val="bg1"/>
                </a:solidFill>
                <a:latin typeface="DaunPenh" panose="01010101010101010101" pitchFamily="2" charset="0"/>
                <a:cs typeface="DaunPenh" panose="01010101010101010101" pitchFamily="2" charset="0"/>
              </a:rPr>
              <a:t>Luke 16:13</a:t>
            </a:r>
          </a:p>
        </p:txBody>
      </p:sp>
    </p:spTree>
    <p:extLst>
      <p:ext uri="{BB962C8B-B14F-4D97-AF65-F5344CB8AC3E}">
        <p14:creationId xmlns:p14="http://schemas.microsoft.com/office/powerpoint/2010/main" val="1175796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49AC0A-8160-9432-9AFE-9EA8C94E3BA4}"/>
            </a:ext>
          </a:extLst>
        </p:cNvPr>
        <p:cNvGrpSpPr/>
        <p:nvPr/>
      </p:nvGrpSpPr>
      <p:grpSpPr>
        <a:xfrm>
          <a:off x="0" y="0"/>
          <a:ext cx="0" cy="0"/>
          <a:chOff x="0" y="0"/>
          <a:chExt cx="0" cy="0"/>
        </a:xfrm>
      </p:grpSpPr>
      <p:pic>
        <p:nvPicPr>
          <p:cNvPr id="4" name="Picture 3" descr="Two men standing outside a church&#10;&#10;AI-generated content may be incorrect.">
            <a:extLst>
              <a:ext uri="{FF2B5EF4-FFF2-40B4-BE49-F238E27FC236}">
                <a16:creationId xmlns:a16="http://schemas.microsoft.com/office/drawing/2014/main" id="{14A92F9C-8C81-C8AF-7F79-D1462381A1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 y="0"/>
            <a:ext cx="12188389" cy="6858000"/>
          </a:xfrm>
          <a:prstGeom prst="rect">
            <a:avLst/>
          </a:prstGeom>
          <a:solidFill>
            <a:schemeClr val="tx1"/>
          </a:solidFill>
        </p:spPr>
      </p:pic>
      <p:pic>
        <p:nvPicPr>
          <p:cNvPr id="6" name="Picture 5" descr="Two men standing outside a church&#10;&#10;AI-generated content may be incorrect.">
            <a:extLst>
              <a:ext uri="{FF2B5EF4-FFF2-40B4-BE49-F238E27FC236}">
                <a16:creationId xmlns:a16="http://schemas.microsoft.com/office/drawing/2014/main" id="{7E17D7B3-A9CF-ED3D-2A7F-53B73D4A53A0}"/>
              </a:ext>
            </a:extLst>
          </p:cNvPr>
          <p:cNvPicPr>
            <a:picLocks noChangeAspect="1"/>
          </p:cNvPicPr>
          <p:nvPr/>
        </p:nvPicPr>
        <p:blipFill>
          <a:blip r:embed="rId2">
            <a:extLst>
              <a:ext uri="{28A0092B-C50C-407E-A947-70E740481C1C}">
                <a14:useLocalDpi xmlns:a14="http://schemas.microsoft.com/office/drawing/2010/main" val="0"/>
              </a:ext>
            </a:extLst>
          </a:blip>
          <a:srcRect l="74937" t="81412" r="8204"/>
          <a:stretch>
            <a:fillRect/>
          </a:stretch>
        </p:blipFill>
        <p:spPr>
          <a:xfrm>
            <a:off x="11137186" y="5917915"/>
            <a:ext cx="1053007" cy="940085"/>
          </a:xfrm>
          <a:prstGeom prst="rect">
            <a:avLst/>
          </a:prstGeom>
          <a:effectLst>
            <a:softEdge rad="31750"/>
          </a:effectLst>
        </p:spPr>
      </p:pic>
      <p:sp>
        <p:nvSpPr>
          <p:cNvPr id="5" name="Rectangle 4">
            <a:extLst>
              <a:ext uri="{FF2B5EF4-FFF2-40B4-BE49-F238E27FC236}">
                <a16:creationId xmlns:a16="http://schemas.microsoft.com/office/drawing/2014/main" id="{19F16AFF-3993-2AC8-7261-FB8281F7EE1E}"/>
              </a:ext>
            </a:extLst>
          </p:cNvPr>
          <p:cNvSpPr/>
          <p:nvPr/>
        </p:nvSpPr>
        <p:spPr>
          <a:xfrm>
            <a:off x="0" y="0"/>
            <a:ext cx="12188388" cy="6858000"/>
          </a:xfrm>
          <a:prstGeom prst="rect">
            <a:avLst/>
          </a:prstGeom>
          <a:solidFill>
            <a:schemeClr val="tx1">
              <a:alpha val="79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E1479F7-A31E-C086-AB15-7B06EB184EF9}"/>
              </a:ext>
            </a:extLst>
          </p:cNvPr>
          <p:cNvSpPr>
            <a:spLocks noGrp="1"/>
          </p:cNvSpPr>
          <p:nvPr>
            <p:ph idx="1"/>
          </p:nvPr>
        </p:nvSpPr>
        <p:spPr>
          <a:xfrm>
            <a:off x="268413" y="1397284"/>
            <a:ext cx="11655175" cy="5460715"/>
          </a:xfrm>
        </p:spPr>
        <p:txBody>
          <a:bodyPr>
            <a:normAutofit fontScale="85000" lnSpcReduction="20000"/>
          </a:bodyPr>
          <a:lstStyle/>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A is for Application of the Word</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misapply significant Scripture &amp; concepts</a:t>
            </a:r>
          </a:p>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E is for Eschatology</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have an erroneous view of End Times concepts</a:t>
            </a:r>
          </a:p>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I is for Israel</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minimize or demonize the nation &amp; God’s plan for them</a:t>
            </a:r>
          </a:p>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O is for Order</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distort a right view of God’s established authority structure</a:t>
            </a:r>
          </a:p>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U is for Unity</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place the burden on us to unite the church &amp; the world</a:t>
            </a:r>
          </a:p>
        </p:txBody>
      </p:sp>
      <p:sp>
        <p:nvSpPr>
          <p:cNvPr id="2" name="Title 1">
            <a:extLst>
              <a:ext uri="{FF2B5EF4-FFF2-40B4-BE49-F238E27FC236}">
                <a16:creationId xmlns:a16="http://schemas.microsoft.com/office/drawing/2014/main" id="{708D513B-2235-DE50-C189-4C633F36424F}"/>
              </a:ext>
            </a:extLst>
          </p:cNvPr>
          <p:cNvSpPr>
            <a:spLocks noGrp="1"/>
          </p:cNvSpPr>
          <p:nvPr>
            <p:ph type="title"/>
          </p:nvPr>
        </p:nvSpPr>
        <p:spPr>
          <a:xfrm>
            <a:off x="465313" y="543260"/>
            <a:ext cx="11257762" cy="936010"/>
          </a:xfrm>
        </p:spPr>
        <p:txBody>
          <a:bodyPr>
            <a:noAutofit/>
          </a:bodyPr>
          <a:lstStyle/>
          <a:p>
            <a:pPr algn="ctr">
              <a:lnSpc>
                <a:spcPts val="5000"/>
              </a:lnSpc>
            </a:pPr>
            <a:r>
              <a:rPr lang="en-US" sz="7000" u="sng" dirty="0">
                <a:solidFill>
                  <a:schemeClr val="bg1"/>
                </a:solidFill>
                <a:latin typeface="DaunPenh" panose="01010101010101010101" pitchFamily="2" charset="0"/>
                <a:cs typeface="DaunPenh" panose="01010101010101010101" pitchFamily="2" charset="0"/>
              </a:rPr>
              <a:t>A Scriptural Worldview &amp; Churchview</a:t>
            </a:r>
            <a:br>
              <a:rPr lang="en-US" sz="7000" u="sng" dirty="0">
                <a:solidFill>
                  <a:schemeClr val="bg1"/>
                </a:solidFill>
                <a:latin typeface="DaunPenh" panose="01010101010101010101" pitchFamily="2" charset="0"/>
                <a:cs typeface="DaunPenh" panose="01010101010101010101" pitchFamily="2" charset="0"/>
              </a:rPr>
            </a:br>
            <a:r>
              <a:rPr lang="en-US" sz="7000" u="sng" dirty="0">
                <a:solidFill>
                  <a:schemeClr val="bg1"/>
                </a:solidFill>
                <a:latin typeface="DaunPenh" panose="01010101010101010101" pitchFamily="2" charset="0"/>
                <a:cs typeface="DaunPenh" panose="01010101010101010101" pitchFamily="2" charset="0"/>
              </a:rPr>
              <a:t>Trad-rads &amp; the 7 Mt Mandate Problems</a:t>
            </a:r>
          </a:p>
        </p:txBody>
      </p:sp>
      <p:pic>
        <p:nvPicPr>
          <p:cNvPr id="7" name="Picture 6" descr="A hexagon shaped logo with red and blue text&#10;&#10;AI-generated content may be incorrect.">
            <a:extLst>
              <a:ext uri="{FF2B5EF4-FFF2-40B4-BE49-F238E27FC236}">
                <a16:creationId xmlns:a16="http://schemas.microsoft.com/office/drawing/2014/main" id="{2022FC62-DF47-76CE-DF80-EB1D21A1E77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7042" y="6060537"/>
            <a:ext cx="1338919" cy="640915"/>
          </a:xfrm>
          <a:prstGeom prst="rect">
            <a:avLst/>
          </a:prstGeom>
        </p:spPr>
      </p:pic>
    </p:spTree>
    <p:extLst>
      <p:ext uri="{BB962C8B-B14F-4D97-AF65-F5344CB8AC3E}">
        <p14:creationId xmlns:p14="http://schemas.microsoft.com/office/powerpoint/2010/main" val="3018111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C8AA75-C9F1-DFDC-E724-47F8D126F346}"/>
            </a:ext>
          </a:extLst>
        </p:cNvPr>
        <p:cNvGrpSpPr/>
        <p:nvPr/>
      </p:nvGrpSpPr>
      <p:grpSpPr>
        <a:xfrm>
          <a:off x="0" y="0"/>
          <a:ext cx="0" cy="0"/>
          <a:chOff x="0" y="0"/>
          <a:chExt cx="0" cy="0"/>
        </a:xfrm>
      </p:grpSpPr>
      <p:pic>
        <p:nvPicPr>
          <p:cNvPr id="4" name="Picture 3" descr="Two men standing outside a church&#10;&#10;AI-generated content may be incorrect.">
            <a:extLst>
              <a:ext uri="{FF2B5EF4-FFF2-40B4-BE49-F238E27FC236}">
                <a16:creationId xmlns:a16="http://schemas.microsoft.com/office/drawing/2014/main" id="{017EDCAB-261D-3F4F-2C24-BD608E50C8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 y="0"/>
            <a:ext cx="12188389" cy="6858000"/>
          </a:xfrm>
          <a:prstGeom prst="rect">
            <a:avLst/>
          </a:prstGeom>
          <a:solidFill>
            <a:schemeClr val="tx1"/>
          </a:solidFill>
        </p:spPr>
      </p:pic>
      <p:pic>
        <p:nvPicPr>
          <p:cNvPr id="6" name="Picture 5" descr="Two men standing outside a church&#10;&#10;AI-generated content may be incorrect.">
            <a:extLst>
              <a:ext uri="{FF2B5EF4-FFF2-40B4-BE49-F238E27FC236}">
                <a16:creationId xmlns:a16="http://schemas.microsoft.com/office/drawing/2014/main" id="{F191C8D5-709F-0D3E-199A-C6B296A98BD9}"/>
              </a:ext>
            </a:extLst>
          </p:cNvPr>
          <p:cNvPicPr>
            <a:picLocks noChangeAspect="1"/>
          </p:cNvPicPr>
          <p:nvPr/>
        </p:nvPicPr>
        <p:blipFill>
          <a:blip r:embed="rId2">
            <a:extLst>
              <a:ext uri="{28A0092B-C50C-407E-A947-70E740481C1C}">
                <a14:useLocalDpi xmlns:a14="http://schemas.microsoft.com/office/drawing/2010/main" val="0"/>
              </a:ext>
            </a:extLst>
          </a:blip>
          <a:srcRect l="74937" t="81412" r="8204"/>
          <a:stretch>
            <a:fillRect/>
          </a:stretch>
        </p:blipFill>
        <p:spPr>
          <a:xfrm>
            <a:off x="11137186" y="5917915"/>
            <a:ext cx="1053007" cy="940085"/>
          </a:xfrm>
          <a:prstGeom prst="rect">
            <a:avLst/>
          </a:prstGeom>
          <a:effectLst>
            <a:softEdge rad="31750"/>
          </a:effectLst>
        </p:spPr>
      </p:pic>
      <p:sp>
        <p:nvSpPr>
          <p:cNvPr id="5" name="Rectangle 4">
            <a:extLst>
              <a:ext uri="{FF2B5EF4-FFF2-40B4-BE49-F238E27FC236}">
                <a16:creationId xmlns:a16="http://schemas.microsoft.com/office/drawing/2014/main" id="{AC7B76E8-8482-A341-FD5D-1CA30B396826}"/>
              </a:ext>
            </a:extLst>
          </p:cNvPr>
          <p:cNvSpPr/>
          <p:nvPr/>
        </p:nvSpPr>
        <p:spPr>
          <a:xfrm>
            <a:off x="0" y="0"/>
            <a:ext cx="12188388" cy="6858000"/>
          </a:xfrm>
          <a:prstGeom prst="rect">
            <a:avLst/>
          </a:prstGeom>
          <a:solidFill>
            <a:schemeClr val="tx1">
              <a:alpha val="79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7D6A7DE-864C-A3A9-9F39-9726CC948A88}"/>
              </a:ext>
            </a:extLst>
          </p:cNvPr>
          <p:cNvSpPr>
            <a:spLocks noGrp="1"/>
          </p:cNvSpPr>
          <p:nvPr>
            <p:ph idx="1"/>
          </p:nvPr>
        </p:nvSpPr>
        <p:spPr>
          <a:xfrm>
            <a:off x="268413" y="1397284"/>
            <a:ext cx="11655175" cy="5460715"/>
          </a:xfrm>
        </p:spPr>
        <p:txBody>
          <a:bodyPr>
            <a:normAutofit/>
          </a:bodyPr>
          <a:lstStyle/>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A is for Application of the Word</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misapply significant Scripture &amp; concepts</a:t>
            </a:r>
          </a:p>
        </p:txBody>
      </p:sp>
      <p:sp>
        <p:nvSpPr>
          <p:cNvPr id="2" name="Title 1">
            <a:extLst>
              <a:ext uri="{FF2B5EF4-FFF2-40B4-BE49-F238E27FC236}">
                <a16:creationId xmlns:a16="http://schemas.microsoft.com/office/drawing/2014/main" id="{7B9108CD-5A6B-2C69-0B3C-3EB9E2019F9B}"/>
              </a:ext>
            </a:extLst>
          </p:cNvPr>
          <p:cNvSpPr>
            <a:spLocks noGrp="1"/>
          </p:cNvSpPr>
          <p:nvPr>
            <p:ph type="title"/>
          </p:nvPr>
        </p:nvSpPr>
        <p:spPr>
          <a:xfrm>
            <a:off x="465313" y="543260"/>
            <a:ext cx="11257762" cy="936010"/>
          </a:xfrm>
        </p:spPr>
        <p:txBody>
          <a:bodyPr>
            <a:noAutofit/>
          </a:bodyPr>
          <a:lstStyle/>
          <a:p>
            <a:pPr algn="ctr">
              <a:lnSpc>
                <a:spcPts val="5000"/>
              </a:lnSpc>
            </a:pPr>
            <a:r>
              <a:rPr lang="en-US" sz="7000" u="sng" dirty="0">
                <a:solidFill>
                  <a:schemeClr val="bg1"/>
                </a:solidFill>
                <a:latin typeface="DaunPenh" panose="01010101010101010101" pitchFamily="2" charset="0"/>
                <a:cs typeface="DaunPenh" panose="01010101010101010101" pitchFamily="2" charset="0"/>
              </a:rPr>
              <a:t>A Scriptural Worldview &amp; Churchview</a:t>
            </a:r>
            <a:br>
              <a:rPr lang="en-US" sz="7000" u="sng" dirty="0">
                <a:solidFill>
                  <a:schemeClr val="bg1"/>
                </a:solidFill>
                <a:latin typeface="DaunPenh" panose="01010101010101010101" pitchFamily="2" charset="0"/>
                <a:cs typeface="DaunPenh" panose="01010101010101010101" pitchFamily="2" charset="0"/>
              </a:rPr>
            </a:br>
            <a:r>
              <a:rPr lang="en-US" sz="7000" u="sng" dirty="0">
                <a:solidFill>
                  <a:schemeClr val="bg1"/>
                </a:solidFill>
                <a:latin typeface="DaunPenh" panose="01010101010101010101" pitchFamily="2" charset="0"/>
                <a:cs typeface="DaunPenh" panose="01010101010101010101" pitchFamily="2" charset="0"/>
              </a:rPr>
              <a:t>Trad-rads &amp; the 7 Mt Mandate Problems</a:t>
            </a:r>
          </a:p>
        </p:txBody>
      </p:sp>
      <p:pic>
        <p:nvPicPr>
          <p:cNvPr id="7" name="Picture 6" descr="A hexagon shaped logo with red and blue text&#10;&#10;AI-generated content may be incorrect.">
            <a:extLst>
              <a:ext uri="{FF2B5EF4-FFF2-40B4-BE49-F238E27FC236}">
                <a16:creationId xmlns:a16="http://schemas.microsoft.com/office/drawing/2014/main" id="{BFDE9578-103B-B60E-7D48-8A3DD14373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7042" y="6060537"/>
            <a:ext cx="1338919" cy="640915"/>
          </a:xfrm>
          <a:prstGeom prst="rect">
            <a:avLst/>
          </a:prstGeom>
        </p:spPr>
      </p:pic>
    </p:spTree>
    <p:extLst>
      <p:ext uri="{BB962C8B-B14F-4D97-AF65-F5344CB8AC3E}">
        <p14:creationId xmlns:p14="http://schemas.microsoft.com/office/powerpoint/2010/main" val="3053507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D3A030-A23C-907D-3953-66E776CCDF13}"/>
            </a:ext>
          </a:extLst>
        </p:cNvPr>
        <p:cNvGrpSpPr/>
        <p:nvPr/>
      </p:nvGrpSpPr>
      <p:grpSpPr>
        <a:xfrm>
          <a:off x="0" y="0"/>
          <a:ext cx="0" cy="0"/>
          <a:chOff x="0" y="0"/>
          <a:chExt cx="0" cy="0"/>
        </a:xfrm>
      </p:grpSpPr>
      <p:pic>
        <p:nvPicPr>
          <p:cNvPr id="4" name="Picture 3" descr="Two men standing outside a church&#10;&#10;AI-generated content may be incorrect.">
            <a:extLst>
              <a:ext uri="{FF2B5EF4-FFF2-40B4-BE49-F238E27FC236}">
                <a16:creationId xmlns:a16="http://schemas.microsoft.com/office/drawing/2014/main" id="{A9288D1C-452C-A8B1-A566-FA635C21A9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 y="0"/>
            <a:ext cx="12188389" cy="6858000"/>
          </a:xfrm>
          <a:prstGeom prst="rect">
            <a:avLst/>
          </a:prstGeom>
          <a:solidFill>
            <a:schemeClr val="tx1"/>
          </a:solidFill>
        </p:spPr>
      </p:pic>
      <p:pic>
        <p:nvPicPr>
          <p:cNvPr id="6" name="Picture 5" descr="Two men standing outside a church&#10;&#10;AI-generated content may be incorrect.">
            <a:extLst>
              <a:ext uri="{FF2B5EF4-FFF2-40B4-BE49-F238E27FC236}">
                <a16:creationId xmlns:a16="http://schemas.microsoft.com/office/drawing/2014/main" id="{E26A899B-D3DD-A4D5-27E4-451471150B18}"/>
              </a:ext>
            </a:extLst>
          </p:cNvPr>
          <p:cNvPicPr>
            <a:picLocks noChangeAspect="1"/>
          </p:cNvPicPr>
          <p:nvPr/>
        </p:nvPicPr>
        <p:blipFill>
          <a:blip r:embed="rId2">
            <a:extLst>
              <a:ext uri="{28A0092B-C50C-407E-A947-70E740481C1C}">
                <a14:useLocalDpi xmlns:a14="http://schemas.microsoft.com/office/drawing/2010/main" val="0"/>
              </a:ext>
            </a:extLst>
          </a:blip>
          <a:srcRect l="74937" t="81412" r="8204"/>
          <a:stretch>
            <a:fillRect/>
          </a:stretch>
        </p:blipFill>
        <p:spPr>
          <a:xfrm>
            <a:off x="11137186" y="5917915"/>
            <a:ext cx="1053007" cy="940085"/>
          </a:xfrm>
          <a:prstGeom prst="rect">
            <a:avLst/>
          </a:prstGeom>
          <a:effectLst>
            <a:softEdge rad="31750"/>
          </a:effectLst>
        </p:spPr>
      </p:pic>
      <p:sp>
        <p:nvSpPr>
          <p:cNvPr id="5" name="Rectangle 4">
            <a:extLst>
              <a:ext uri="{FF2B5EF4-FFF2-40B4-BE49-F238E27FC236}">
                <a16:creationId xmlns:a16="http://schemas.microsoft.com/office/drawing/2014/main" id="{95B5E974-3EF0-D890-D3FB-B124E12A6971}"/>
              </a:ext>
            </a:extLst>
          </p:cNvPr>
          <p:cNvSpPr/>
          <p:nvPr/>
        </p:nvSpPr>
        <p:spPr>
          <a:xfrm>
            <a:off x="0" y="0"/>
            <a:ext cx="12188388" cy="6858000"/>
          </a:xfrm>
          <a:prstGeom prst="rect">
            <a:avLst/>
          </a:prstGeom>
          <a:solidFill>
            <a:schemeClr val="tx1">
              <a:alpha val="79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7310C33-E9A7-4364-8CAA-261A484013E5}"/>
              </a:ext>
            </a:extLst>
          </p:cNvPr>
          <p:cNvSpPr>
            <a:spLocks noGrp="1"/>
          </p:cNvSpPr>
          <p:nvPr>
            <p:ph idx="1"/>
          </p:nvPr>
        </p:nvSpPr>
        <p:spPr>
          <a:xfrm>
            <a:off x="268413" y="1119884"/>
            <a:ext cx="11655175" cy="5738116"/>
          </a:xfrm>
        </p:spPr>
        <p:txBody>
          <a:bodyPr>
            <a:normAutofit/>
          </a:bodyPr>
          <a:lstStyle/>
          <a:p>
            <a:pPr marL="0" indent="0" algn="just">
              <a:lnSpc>
                <a:spcPts val="8000"/>
              </a:lnSpc>
              <a:spcBef>
                <a:spcPts val="0"/>
              </a:spcBef>
              <a:spcAft>
                <a:spcPts val="1800"/>
              </a:spcAft>
              <a:buNone/>
            </a:pPr>
            <a:r>
              <a:rPr lang="en-US" sz="7000" b="1" spc="-300" dirty="0">
                <a:solidFill>
                  <a:schemeClr val="bg1"/>
                </a:solidFill>
                <a:latin typeface="Cavolini" panose="03000502040302020204" pitchFamily="66" charset="0"/>
                <a:cs typeface="Cavolini" panose="03000502040302020204" pitchFamily="66" charset="0"/>
              </a:rPr>
              <a:t>“Do not think that I [Jesus] came to bring peace on the earth; I did not come to bring peace, but a sword.”</a:t>
            </a:r>
          </a:p>
        </p:txBody>
      </p:sp>
      <p:sp>
        <p:nvSpPr>
          <p:cNvPr id="2" name="Title 1">
            <a:extLst>
              <a:ext uri="{FF2B5EF4-FFF2-40B4-BE49-F238E27FC236}">
                <a16:creationId xmlns:a16="http://schemas.microsoft.com/office/drawing/2014/main" id="{FF9E218D-74F9-7569-FFCE-6E3F31E1041F}"/>
              </a:ext>
            </a:extLst>
          </p:cNvPr>
          <p:cNvSpPr>
            <a:spLocks noGrp="1"/>
          </p:cNvSpPr>
          <p:nvPr>
            <p:ph type="title"/>
          </p:nvPr>
        </p:nvSpPr>
        <p:spPr>
          <a:xfrm>
            <a:off x="465313" y="368599"/>
            <a:ext cx="11257762" cy="1665684"/>
          </a:xfrm>
        </p:spPr>
        <p:txBody>
          <a:bodyPr>
            <a:noAutofit/>
          </a:bodyPr>
          <a:lstStyle/>
          <a:p>
            <a:pPr>
              <a:lnSpc>
                <a:spcPts val="5000"/>
              </a:lnSpc>
            </a:pPr>
            <a:r>
              <a:rPr lang="en-US" sz="10000" u="sng" dirty="0">
                <a:solidFill>
                  <a:schemeClr val="bg1"/>
                </a:solidFill>
                <a:latin typeface="DaunPenh" panose="01010101010101010101" pitchFamily="2" charset="0"/>
                <a:cs typeface="DaunPenh" panose="01010101010101010101" pitchFamily="2" charset="0"/>
              </a:rPr>
              <a:t>Matthew 10:34</a:t>
            </a:r>
          </a:p>
        </p:txBody>
      </p:sp>
    </p:spTree>
    <p:extLst>
      <p:ext uri="{BB962C8B-B14F-4D97-AF65-F5344CB8AC3E}">
        <p14:creationId xmlns:p14="http://schemas.microsoft.com/office/powerpoint/2010/main" val="768985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9373A1-CC90-E990-A34A-DB442209F2F3}"/>
            </a:ext>
          </a:extLst>
        </p:cNvPr>
        <p:cNvGrpSpPr/>
        <p:nvPr/>
      </p:nvGrpSpPr>
      <p:grpSpPr>
        <a:xfrm>
          <a:off x="0" y="0"/>
          <a:ext cx="0" cy="0"/>
          <a:chOff x="0" y="0"/>
          <a:chExt cx="0" cy="0"/>
        </a:xfrm>
      </p:grpSpPr>
      <p:pic>
        <p:nvPicPr>
          <p:cNvPr id="4" name="Picture 3" descr="Two men standing outside a church&#10;&#10;AI-generated content may be incorrect.">
            <a:extLst>
              <a:ext uri="{FF2B5EF4-FFF2-40B4-BE49-F238E27FC236}">
                <a16:creationId xmlns:a16="http://schemas.microsoft.com/office/drawing/2014/main" id="{8164A9F3-7AA0-0851-AEDF-18358D09E6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 y="0"/>
            <a:ext cx="12188389" cy="6858000"/>
          </a:xfrm>
          <a:prstGeom prst="rect">
            <a:avLst/>
          </a:prstGeom>
          <a:solidFill>
            <a:schemeClr val="tx1"/>
          </a:solidFill>
        </p:spPr>
      </p:pic>
      <p:pic>
        <p:nvPicPr>
          <p:cNvPr id="6" name="Picture 5" descr="Two men standing outside a church&#10;&#10;AI-generated content may be incorrect.">
            <a:extLst>
              <a:ext uri="{FF2B5EF4-FFF2-40B4-BE49-F238E27FC236}">
                <a16:creationId xmlns:a16="http://schemas.microsoft.com/office/drawing/2014/main" id="{418943E1-8479-A189-EDF7-27EF03A0E3C7}"/>
              </a:ext>
            </a:extLst>
          </p:cNvPr>
          <p:cNvPicPr>
            <a:picLocks noChangeAspect="1"/>
          </p:cNvPicPr>
          <p:nvPr/>
        </p:nvPicPr>
        <p:blipFill>
          <a:blip r:embed="rId2">
            <a:extLst>
              <a:ext uri="{28A0092B-C50C-407E-A947-70E740481C1C}">
                <a14:useLocalDpi xmlns:a14="http://schemas.microsoft.com/office/drawing/2010/main" val="0"/>
              </a:ext>
            </a:extLst>
          </a:blip>
          <a:srcRect l="74937" t="81412" r="8204"/>
          <a:stretch>
            <a:fillRect/>
          </a:stretch>
        </p:blipFill>
        <p:spPr>
          <a:xfrm>
            <a:off x="11137186" y="5917915"/>
            <a:ext cx="1053007" cy="940085"/>
          </a:xfrm>
          <a:prstGeom prst="rect">
            <a:avLst/>
          </a:prstGeom>
          <a:effectLst>
            <a:softEdge rad="31750"/>
          </a:effectLst>
        </p:spPr>
      </p:pic>
      <p:sp>
        <p:nvSpPr>
          <p:cNvPr id="5" name="Rectangle 4">
            <a:extLst>
              <a:ext uri="{FF2B5EF4-FFF2-40B4-BE49-F238E27FC236}">
                <a16:creationId xmlns:a16="http://schemas.microsoft.com/office/drawing/2014/main" id="{A68CA913-C4CC-5F3A-F469-003B7A8B478D}"/>
              </a:ext>
            </a:extLst>
          </p:cNvPr>
          <p:cNvSpPr/>
          <p:nvPr/>
        </p:nvSpPr>
        <p:spPr>
          <a:xfrm>
            <a:off x="0" y="0"/>
            <a:ext cx="12188388" cy="6858000"/>
          </a:xfrm>
          <a:prstGeom prst="rect">
            <a:avLst/>
          </a:prstGeom>
          <a:solidFill>
            <a:schemeClr val="tx1">
              <a:alpha val="79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6187AB7-FE45-C8F1-C136-7AFA64CF0148}"/>
              </a:ext>
            </a:extLst>
          </p:cNvPr>
          <p:cNvSpPr>
            <a:spLocks noGrp="1"/>
          </p:cNvSpPr>
          <p:nvPr>
            <p:ph idx="1"/>
          </p:nvPr>
        </p:nvSpPr>
        <p:spPr>
          <a:xfrm>
            <a:off x="268413" y="1119884"/>
            <a:ext cx="11655175" cy="5738116"/>
          </a:xfrm>
        </p:spPr>
        <p:txBody>
          <a:bodyPr>
            <a:normAutofit fontScale="77500" lnSpcReduction="20000"/>
          </a:bodyPr>
          <a:lstStyle/>
          <a:p>
            <a:pPr marL="0" indent="0" algn="just">
              <a:lnSpc>
                <a:spcPts val="7000"/>
              </a:lnSpc>
              <a:spcBef>
                <a:spcPts val="0"/>
              </a:spcBef>
              <a:spcAft>
                <a:spcPts val="1800"/>
              </a:spcAft>
              <a:buNone/>
            </a:pPr>
            <a:r>
              <a:rPr lang="en-US" sz="6000" b="1" spc="-300" dirty="0">
                <a:solidFill>
                  <a:schemeClr val="bg1"/>
                </a:solidFill>
                <a:latin typeface="Cavolini" panose="03000502040302020204" pitchFamily="66" charset="0"/>
                <a:cs typeface="Cavolini" panose="03000502040302020204" pitchFamily="66" charset="0"/>
              </a:rPr>
              <a:t>“But now in Christ Jesus you who formerly were far off have been brought near by the blood of Christ. For He Himself [Jesus] is our peace, who made both groups [Jew &amp; Gentile] one &amp; broke down the dividing wall of the partition.”</a:t>
            </a:r>
          </a:p>
        </p:txBody>
      </p:sp>
      <p:sp>
        <p:nvSpPr>
          <p:cNvPr id="2" name="Title 1">
            <a:extLst>
              <a:ext uri="{FF2B5EF4-FFF2-40B4-BE49-F238E27FC236}">
                <a16:creationId xmlns:a16="http://schemas.microsoft.com/office/drawing/2014/main" id="{051D9B85-8F30-6CDA-6636-A08B220170A4}"/>
              </a:ext>
            </a:extLst>
          </p:cNvPr>
          <p:cNvSpPr>
            <a:spLocks noGrp="1"/>
          </p:cNvSpPr>
          <p:nvPr>
            <p:ph type="title"/>
          </p:nvPr>
        </p:nvSpPr>
        <p:spPr>
          <a:xfrm>
            <a:off x="465313" y="368599"/>
            <a:ext cx="11257762" cy="1665684"/>
          </a:xfrm>
        </p:spPr>
        <p:txBody>
          <a:bodyPr>
            <a:noAutofit/>
          </a:bodyPr>
          <a:lstStyle/>
          <a:p>
            <a:pPr>
              <a:lnSpc>
                <a:spcPts val="5000"/>
              </a:lnSpc>
            </a:pPr>
            <a:r>
              <a:rPr lang="en-US" sz="10000" u="sng" dirty="0">
                <a:solidFill>
                  <a:schemeClr val="bg1"/>
                </a:solidFill>
                <a:latin typeface="DaunPenh" panose="01010101010101010101" pitchFamily="2" charset="0"/>
                <a:cs typeface="DaunPenh" panose="01010101010101010101" pitchFamily="2" charset="0"/>
              </a:rPr>
              <a:t>Ephesians 2:13-14</a:t>
            </a:r>
          </a:p>
        </p:txBody>
      </p:sp>
    </p:spTree>
    <p:extLst>
      <p:ext uri="{BB962C8B-B14F-4D97-AF65-F5344CB8AC3E}">
        <p14:creationId xmlns:p14="http://schemas.microsoft.com/office/powerpoint/2010/main" val="2401491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6EA72D-386D-3475-ADF8-C2E3BA64215E}"/>
            </a:ext>
          </a:extLst>
        </p:cNvPr>
        <p:cNvGrpSpPr/>
        <p:nvPr/>
      </p:nvGrpSpPr>
      <p:grpSpPr>
        <a:xfrm>
          <a:off x="0" y="0"/>
          <a:ext cx="0" cy="0"/>
          <a:chOff x="0" y="0"/>
          <a:chExt cx="0" cy="0"/>
        </a:xfrm>
      </p:grpSpPr>
      <p:pic>
        <p:nvPicPr>
          <p:cNvPr id="4" name="Picture 3" descr="Two men standing outside a church&#10;&#10;AI-generated content may be incorrect.">
            <a:extLst>
              <a:ext uri="{FF2B5EF4-FFF2-40B4-BE49-F238E27FC236}">
                <a16:creationId xmlns:a16="http://schemas.microsoft.com/office/drawing/2014/main" id="{799552DE-30AF-4E70-5BA9-075BD7CDF9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 y="0"/>
            <a:ext cx="12188389" cy="6858000"/>
          </a:xfrm>
          <a:prstGeom prst="rect">
            <a:avLst/>
          </a:prstGeom>
          <a:solidFill>
            <a:schemeClr val="tx1"/>
          </a:solidFill>
        </p:spPr>
      </p:pic>
      <p:pic>
        <p:nvPicPr>
          <p:cNvPr id="6" name="Picture 5" descr="Two men standing outside a church&#10;&#10;AI-generated content may be incorrect.">
            <a:extLst>
              <a:ext uri="{FF2B5EF4-FFF2-40B4-BE49-F238E27FC236}">
                <a16:creationId xmlns:a16="http://schemas.microsoft.com/office/drawing/2014/main" id="{14C1451B-450B-60CB-891D-DF3ED4E8811C}"/>
              </a:ext>
            </a:extLst>
          </p:cNvPr>
          <p:cNvPicPr>
            <a:picLocks noChangeAspect="1"/>
          </p:cNvPicPr>
          <p:nvPr/>
        </p:nvPicPr>
        <p:blipFill>
          <a:blip r:embed="rId2">
            <a:extLst>
              <a:ext uri="{28A0092B-C50C-407E-A947-70E740481C1C}">
                <a14:useLocalDpi xmlns:a14="http://schemas.microsoft.com/office/drawing/2010/main" val="0"/>
              </a:ext>
            </a:extLst>
          </a:blip>
          <a:srcRect l="74937" t="81412" r="8204"/>
          <a:stretch>
            <a:fillRect/>
          </a:stretch>
        </p:blipFill>
        <p:spPr>
          <a:xfrm>
            <a:off x="11137186" y="5917915"/>
            <a:ext cx="1053007" cy="940085"/>
          </a:xfrm>
          <a:prstGeom prst="rect">
            <a:avLst/>
          </a:prstGeom>
          <a:effectLst>
            <a:softEdge rad="31750"/>
          </a:effectLst>
        </p:spPr>
      </p:pic>
      <p:sp>
        <p:nvSpPr>
          <p:cNvPr id="5" name="Rectangle 4">
            <a:extLst>
              <a:ext uri="{FF2B5EF4-FFF2-40B4-BE49-F238E27FC236}">
                <a16:creationId xmlns:a16="http://schemas.microsoft.com/office/drawing/2014/main" id="{37873AF1-B8FC-2DCA-38D3-456573424404}"/>
              </a:ext>
            </a:extLst>
          </p:cNvPr>
          <p:cNvSpPr/>
          <p:nvPr/>
        </p:nvSpPr>
        <p:spPr>
          <a:xfrm>
            <a:off x="0" y="0"/>
            <a:ext cx="12188388" cy="6858000"/>
          </a:xfrm>
          <a:prstGeom prst="rect">
            <a:avLst/>
          </a:prstGeom>
          <a:solidFill>
            <a:schemeClr val="tx1">
              <a:alpha val="79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9ED54AE-3CE2-9200-A301-A8FD06BA4DB3}"/>
              </a:ext>
            </a:extLst>
          </p:cNvPr>
          <p:cNvSpPr>
            <a:spLocks noGrp="1"/>
          </p:cNvSpPr>
          <p:nvPr>
            <p:ph idx="1"/>
          </p:nvPr>
        </p:nvSpPr>
        <p:spPr>
          <a:xfrm>
            <a:off x="268413" y="1397284"/>
            <a:ext cx="11655175" cy="5460715"/>
          </a:xfrm>
        </p:spPr>
        <p:txBody>
          <a:bodyPr>
            <a:normAutofit fontScale="85000" lnSpcReduction="20000"/>
          </a:bodyPr>
          <a:lstStyle/>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A is for Application of the Word</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misapply significant Scripture &amp; concepts</a:t>
            </a:r>
          </a:p>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E is for Eschatology</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have an erroneous view of End Times concepts</a:t>
            </a:r>
          </a:p>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I is for Israel</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minimize or demonize the nation &amp; God’s plan for them</a:t>
            </a:r>
          </a:p>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O is for Order</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distort a right view of God’s established authority structure</a:t>
            </a:r>
          </a:p>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U is for Unity</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place the burden on us to unite the church &amp; the world</a:t>
            </a:r>
          </a:p>
        </p:txBody>
      </p:sp>
      <p:sp>
        <p:nvSpPr>
          <p:cNvPr id="2" name="Title 1">
            <a:extLst>
              <a:ext uri="{FF2B5EF4-FFF2-40B4-BE49-F238E27FC236}">
                <a16:creationId xmlns:a16="http://schemas.microsoft.com/office/drawing/2014/main" id="{BB6938D9-3852-5242-0C5C-5830D8B1D2D7}"/>
              </a:ext>
            </a:extLst>
          </p:cNvPr>
          <p:cNvSpPr>
            <a:spLocks noGrp="1"/>
          </p:cNvSpPr>
          <p:nvPr>
            <p:ph type="title"/>
          </p:nvPr>
        </p:nvSpPr>
        <p:spPr>
          <a:xfrm>
            <a:off x="465313" y="543260"/>
            <a:ext cx="11257762" cy="936010"/>
          </a:xfrm>
        </p:spPr>
        <p:txBody>
          <a:bodyPr>
            <a:noAutofit/>
          </a:bodyPr>
          <a:lstStyle/>
          <a:p>
            <a:pPr algn="ctr">
              <a:lnSpc>
                <a:spcPts val="5000"/>
              </a:lnSpc>
            </a:pPr>
            <a:r>
              <a:rPr lang="en-US" sz="7000" u="sng" dirty="0">
                <a:solidFill>
                  <a:schemeClr val="bg1"/>
                </a:solidFill>
                <a:latin typeface="DaunPenh" panose="01010101010101010101" pitchFamily="2" charset="0"/>
                <a:cs typeface="DaunPenh" panose="01010101010101010101" pitchFamily="2" charset="0"/>
              </a:rPr>
              <a:t>A Scriptural Worldview &amp; Churchview</a:t>
            </a:r>
            <a:br>
              <a:rPr lang="en-US" sz="7000" u="sng" dirty="0">
                <a:solidFill>
                  <a:schemeClr val="bg1"/>
                </a:solidFill>
                <a:latin typeface="DaunPenh" panose="01010101010101010101" pitchFamily="2" charset="0"/>
                <a:cs typeface="DaunPenh" panose="01010101010101010101" pitchFamily="2" charset="0"/>
              </a:rPr>
            </a:br>
            <a:r>
              <a:rPr lang="en-US" sz="7000" u="sng" dirty="0">
                <a:solidFill>
                  <a:schemeClr val="bg1"/>
                </a:solidFill>
                <a:latin typeface="DaunPenh" panose="01010101010101010101" pitchFamily="2" charset="0"/>
                <a:cs typeface="DaunPenh" panose="01010101010101010101" pitchFamily="2" charset="0"/>
              </a:rPr>
              <a:t>Trad-rads &amp; the 7 Mt Mandate Problems</a:t>
            </a:r>
          </a:p>
        </p:txBody>
      </p:sp>
      <p:pic>
        <p:nvPicPr>
          <p:cNvPr id="7" name="Picture 6" descr="A hexagon shaped logo with red and blue text&#10;&#10;AI-generated content may be incorrect.">
            <a:extLst>
              <a:ext uri="{FF2B5EF4-FFF2-40B4-BE49-F238E27FC236}">
                <a16:creationId xmlns:a16="http://schemas.microsoft.com/office/drawing/2014/main" id="{78215B9F-A16E-45F0-1EAD-DE6158953D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7042" y="6060537"/>
            <a:ext cx="1338919" cy="640915"/>
          </a:xfrm>
          <a:prstGeom prst="rect">
            <a:avLst/>
          </a:prstGeom>
        </p:spPr>
      </p:pic>
    </p:spTree>
    <p:extLst>
      <p:ext uri="{BB962C8B-B14F-4D97-AF65-F5344CB8AC3E}">
        <p14:creationId xmlns:p14="http://schemas.microsoft.com/office/powerpoint/2010/main" val="3803303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201BAF-60B9-8A7B-26DD-736452C27724}"/>
            </a:ext>
          </a:extLst>
        </p:cNvPr>
        <p:cNvGrpSpPr/>
        <p:nvPr/>
      </p:nvGrpSpPr>
      <p:grpSpPr>
        <a:xfrm>
          <a:off x="0" y="0"/>
          <a:ext cx="0" cy="0"/>
          <a:chOff x="0" y="0"/>
          <a:chExt cx="0" cy="0"/>
        </a:xfrm>
      </p:grpSpPr>
      <p:pic>
        <p:nvPicPr>
          <p:cNvPr id="4" name="Picture 3" descr="Two men standing outside a church&#10;&#10;AI-generated content may be incorrect.">
            <a:extLst>
              <a:ext uri="{FF2B5EF4-FFF2-40B4-BE49-F238E27FC236}">
                <a16:creationId xmlns:a16="http://schemas.microsoft.com/office/drawing/2014/main" id="{833C976E-B961-396C-EFA3-26B1DA6A46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 y="0"/>
            <a:ext cx="12188389" cy="6858000"/>
          </a:xfrm>
          <a:prstGeom prst="rect">
            <a:avLst/>
          </a:prstGeom>
          <a:solidFill>
            <a:schemeClr val="tx1"/>
          </a:solidFill>
        </p:spPr>
      </p:pic>
      <p:pic>
        <p:nvPicPr>
          <p:cNvPr id="6" name="Picture 5" descr="Two men standing outside a church&#10;&#10;AI-generated content may be incorrect.">
            <a:extLst>
              <a:ext uri="{FF2B5EF4-FFF2-40B4-BE49-F238E27FC236}">
                <a16:creationId xmlns:a16="http://schemas.microsoft.com/office/drawing/2014/main" id="{3F917562-F9DC-D540-FB6E-14D27B570C51}"/>
              </a:ext>
            </a:extLst>
          </p:cNvPr>
          <p:cNvPicPr>
            <a:picLocks noChangeAspect="1"/>
          </p:cNvPicPr>
          <p:nvPr/>
        </p:nvPicPr>
        <p:blipFill>
          <a:blip r:embed="rId2">
            <a:extLst>
              <a:ext uri="{28A0092B-C50C-407E-A947-70E740481C1C}">
                <a14:useLocalDpi xmlns:a14="http://schemas.microsoft.com/office/drawing/2010/main" val="0"/>
              </a:ext>
            </a:extLst>
          </a:blip>
          <a:srcRect l="74937" t="81412" r="8204"/>
          <a:stretch>
            <a:fillRect/>
          </a:stretch>
        </p:blipFill>
        <p:spPr>
          <a:xfrm>
            <a:off x="11137186" y="5917915"/>
            <a:ext cx="1053007" cy="940085"/>
          </a:xfrm>
          <a:prstGeom prst="rect">
            <a:avLst/>
          </a:prstGeom>
          <a:effectLst>
            <a:softEdge rad="31750"/>
          </a:effectLst>
        </p:spPr>
      </p:pic>
      <p:sp>
        <p:nvSpPr>
          <p:cNvPr id="5" name="Rectangle 4">
            <a:extLst>
              <a:ext uri="{FF2B5EF4-FFF2-40B4-BE49-F238E27FC236}">
                <a16:creationId xmlns:a16="http://schemas.microsoft.com/office/drawing/2014/main" id="{16C42920-D0BD-60B1-5B45-5B84E4310F97}"/>
              </a:ext>
            </a:extLst>
          </p:cNvPr>
          <p:cNvSpPr/>
          <p:nvPr/>
        </p:nvSpPr>
        <p:spPr>
          <a:xfrm>
            <a:off x="0" y="0"/>
            <a:ext cx="12188388" cy="6858000"/>
          </a:xfrm>
          <a:prstGeom prst="rect">
            <a:avLst/>
          </a:prstGeom>
          <a:solidFill>
            <a:schemeClr val="tx1">
              <a:alpha val="79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BF53043-2AE6-60E2-D7E2-EDBB0484D746}"/>
              </a:ext>
            </a:extLst>
          </p:cNvPr>
          <p:cNvSpPr>
            <a:spLocks noGrp="1"/>
          </p:cNvSpPr>
          <p:nvPr>
            <p:ph idx="1"/>
          </p:nvPr>
        </p:nvSpPr>
        <p:spPr>
          <a:xfrm>
            <a:off x="268413" y="1119884"/>
            <a:ext cx="11655175" cy="5738116"/>
          </a:xfrm>
        </p:spPr>
        <p:txBody>
          <a:bodyPr>
            <a:normAutofit/>
          </a:bodyPr>
          <a:lstStyle/>
          <a:p>
            <a:pPr marL="0" indent="0" algn="just">
              <a:lnSpc>
                <a:spcPts val="7000"/>
              </a:lnSpc>
              <a:spcBef>
                <a:spcPts val="0"/>
              </a:spcBef>
              <a:spcAft>
                <a:spcPts val="1800"/>
              </a:spcAft>
              <a:buNone/>
            </a:pPr>
            <a:r>
              <a:rPr lang="en-US" sz="5000" b="1" spc="-300" dirty="0">
                <a:solidFill>
                  <a:schemeClr val="bg1"/>
                </a:solidFill>
                <a:latin typeface="Cavolini" panose="03000502040302020204" pitchFamily="66" charset="0"/>
                <a:cs typeface="Cavolini" panose="03000502040302020204" pitchFamily="66" charset="0"/>
              </a:rPr>
              <a:t>“God blessed them, &amp; God said to them, Be fruitful &amp; multiply, &amp; fill the earth, &amp; subdue it; &amp; have dominion over the fish of the sea &amp; over the birds of the sky &amp; over every living thing that creeps on the earth.”</a:t>
            </a:r>
          </a:p>
        </p:txBody>
      </p:sp>
      <p:sp>
        <p:nvSpPr>
          <p:cNvPr id="2" name="Title 1">
            <a:extLst>
              <a:ext uri="{FF2B5EF4-FFF2-40B4-BE49-F238E27FC236}">
                <a16:creationId xmlns:a16="http://schemas.microsoft.com/office/drawing/2014/main" id="{DF6B34F7-7685-DDD7-6E83-D6E16A94DF94}"/>
              </a:ext>
            </a:extLst>
          </p:cNvPr>
          <p:cNvSpPr>
            <a:spLocks noGrp="1"/>
          </p:cNvSpPr>
          <p:nvPr>
            <p:ph type="title"/>
          </p:nvPr>
        </p:nvSpPr>
        <p:spPr>
          <a:xfrm>
            <a:off x="465313" y="368599"/>
            <a:ext cx="11257762" cy="1665684"/>
          </a:xfrm>
        </p:spPr>
        <p:txBody>
          <a:bodyPr>
            <a:noAutofit/>
          </a:bodyPr>
          <a:lstStyle/>
          <a:p>
            <a:pPr>
              <a:lnSpc>
                <a:spcPts val="5000"/>
              </a:lnSpc>
            </a:pPr>
            <a:r>
              <a:rPr lang="en-US" sz="10000" u="sng" dirty="0">
                <a:solidFill>
                  <a:schemeClr val="bg1"/>
                </a:solidFill>
                <a:latin typeface="DaunPenh" panose="01010101010101010101" pitchFamily="2" charset="0"/>
                <a:cs typeface="DaunPenh" panose="01010101010101010101" pitchFamily="2" charset="0"/>
              </a:rPr>
              <a:t>Genesis 1:28</a:t>
            </a:r>
          </a:p>
        </p:txBody>
      </p:sp>
    </p:spTree>
    <p:extLst>
      <p:ext uri="{BB962C8B-B14F-4D97-AF65-F5344CB8AC3E}">
        <p14:creationId xmlns:p14="http://schemas.microsoft.com/office/powerpoint/2010/main" val="1634868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3B55E5-347D-1692-B25F-7F4CB718B7A6}"/>
            </a:ext>
          </a:extLst>
        </p:cNvPr>
        <p:cNvGrpSpPr/>
        <p:nvPr/>
      </p:nvGrpSpPr>
      <p:grpSpPr>
        <a:xfrm>
          <a:off x="0" y="0"/>
          <a:ext cx="0" cy="0"/>
          <a:chOff x="0" y="0"/>
          <a:chExt cx="0" cy="0"/>
        </a:xfrm>
      </p:grpSpPr>
      <p:pic>
        <p:nvPicPr>
          <p:cNvPr id="4" name="Picture 3" descr="Two men standing outside a church&#10;&#10;AI-generated content may be incorrect.">
            <a:extLst>
              <a:ext uri="{FF2B5EF4-FFF2-40B4-BE49-F238E27FC236}">
                <a16:creationId xmlns:a16="http://schemas.microsoft.com/office/drawing/2014/main" id="{46C91353-A272-FA1B-6E6B-9F1C7A84D8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 y="0"/>
            <a:ext cx="12188389" cy="6858000"/>
          </a:xfrm>
          <a:prstGeom prst="rect">
            <a:avLst/>
          </a:prstGeom>
          <a:solidFill>
            <a:schemeClr val="tx1"/>
          </a:solidFill>
        </p:spPr>
      </p:pic>
      <p:pic>
        <p:nvPicPr>
          <p:cNvPr id="6" name="Picture 5" descr="Two men standing outside a church&#10;&#10;AI-generated content may be incorrect.">
            <a:extLst>
              <a:ext uri="{FF2B5EF4-FFF2-40B4-BE49-F238E27FC236}">
                <a16:creationId xmlns:a16="http://schemas.microsoft.com/office/drawing/2014/main" id="{A1410043-A2C6-96CA-823F-F14E10D4E8DE}"/>
              </a:ext>
            </a:extLst>
          </p:cNvPr>
          <p:cNvPicPr>
            <a:picLocks noChangeAspect="1"/>
          </p:cNvPicPr>
          <p:nvPr/>
        </p:nvPicPr>
        <p:blipFill>
          <a:blip r:embed="rId2">
            <a:extLst>
              <a:ext uri="{28A0092B-C50C-407E-A947-70E740481C1C}">
                <a14:useLocalDpi xmlns:a14="http://schemas.microsoft.com/office/drawing/2010/main" val="0"/>
              </a:ext>
            </a:extLst>
          </a:blip>
          <a:srcRect l="74937" t="81412" r="8204"/>
          <a:stretch>
            <a:fillRect/>
          </a:stretch>
        </p:blipFill>
        <p:spPr>
          <a:xfrm>
            <a:off x="11137186" y="5917915"/>
            <a:ext cx="1053007" cy="940085"/>
          </a:xfrm>
          <a:prstGeom prst="rect">
            <a:avLst/>
          </a:prstGeom>
          <a:effectLst>
            <a:softEdge rad="31750"/>
          </a:effectLst>
        </p:spPr>
      </p:pic>
      <p:sp>
        <p:nvSpPr>
          <p:cNvPr id="5" name="Rectangle 4">
            <a:extLst>
              <a:ext uri="{FF2B5EF4-FFF2-40B4-BE49-F238E27FC236}">
                <a16:creationId xmlns:a16="http://schemas.microsoft.com/office/drawing/2014/main" id="{C663AA78-C4DD-329D-E32D-D600CEE0D734}"/>
              </a:ext>
            </a:extLst>
          </p:cNvPr>
          <p:cNvSpPr/>
          <p:nvPr/>
        </p:nvSpPr>
        <p:spPr>
          <a:xfrm>
            <a:off x="0" y="0"/>
            <a:ext cx="12188388" cy="6858000"/>
          </a:xfrm>
          <a:prstGeom prst="rect">
            <a:avLst/>
          </a:prstGeom>
          <a:solidFill>
            <a:schemeClr val="tx1">
              <a:alpha val="79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7971182-D5EF-5734-771C-78F82B0CF652}"/>
              </a:ext>
            </a:extLst>
          </p:cNvPr>
          <p:cNvSpPr>
            <a:spLocks noGrp="1"/>
          </p:cNvSpPr>
          <p:nvPr>
            <p:ph idx="1"/>
          </p:nvPr>
        </p:nvSpPr>
        <p:spPr>
          <a:xfrm>
            <a:off x="268413" y="1119884"/>
            <a:ext cx="11655175" cy="5738116"/>
          </a:xfrm>
        </p:spPr>
        <p:txBody>
          <a:bodyPr>
            <a:normAutofit fontScale="85000" lnSpcReduction="10000"/>
          </a:bodyPr>
          <a:lstStyle/>
          <a:p>
            <a:pPr marL="0" indent="0" algn="just">
              <a:lnSpc>
                <a:spcPts val="7000"/>
              </a:lnSpc>
              <a:spcBef>
                <a:spcPts val="0"/>
              </a:spcBef>
              <a:spcAft>
                <a:spcPts val="1800"/>
              </a:spcAft>
              <a:buNone/>
            </a:pPr>
            <a:r>
              <a:rPr lang="en-US" sz="5000" b="1" spc="-300" dirty="0">
                <a:solidFill>
                  <a:schemeClr val="bg1"/>
                </a:solidFill>
                <a:latin typeface="Cavolini" panose="03000502040302020204" pitchFamily="66" charset="0"/>
                <a:cs typeface="Cavolini" panose="03000502040302020204" pitchFamily="66" charset="0"/>
              </a:rPr>
              <a:t>“Then the reign, the dominion, &amp; the greatness of all the kingdoms under the whole heaven will be given to the people of the saints of the Highest One; His kingdom will be an everlasting kingdom, &amp; all the dominions will serve &amp; obey Him.”</a:t>
            </a:r>
          </a:p>
        </p:txBody>
      </p:sp>
      <p:sp>
        <p:nvSpPr>
          <p:cNvPr id="2" name="Title 1">
            <a:extLst>
              <a:ext uri="{FF2B5EF4-FFF2-40B4-BE49-F238E27FC236}">
                <a16:creationId xmlns:a16="http://schemas.microsoft.com/office/drawing/2014/main" id="{65DF2A3E-431C-E7CF-A170-264E30E0A91A}"/>
              </a:ext>
            </a:extLst>
          </p:cNvPr>
          <p:cNvSpPr>
            <a:spLocks noGrp="1"/>
          </p:cNvSpPr>
          <p:nvPr>
            <p:ph type="title"/>
          </p:nvPr>
        </p:nvSpPr>
        <p:spPr>
          <a:xfrm>
            <a:off x="465313" y="368599"/>
            <a:ext cx="11257762" cy="1665684"/>
          </a:xfrm>
        </p:spPr>
        <p:txBody>
          <a:bodyPr>
            <a:noAutofit/>
          </a:bodyPr>
          <a:lstStyle/>
          <a:p>
            <a:pPr>
              <a:lnSpc>
                <a:spcPts val="5000"/>
              </a:lnSpc>
            </a:pPr>
            <a:r>
              <a:rPr lang="en-US" sz="10000" u="sng" dirty="0">
                <a:solidFill>
                  <a:schemeClr val="bg1"/>
                </a:solidFill>
                <a:latin typeface="DaunPenh" panose="01010101010101010101" pitchFamily="2" charset="0"/>
                <a:cs typeface="DaunPenh" panose="01010101010101010101" pitchFamily="2" charset="0"/>
              </a:rPr>
              <a:t>Daniel 7:27</a:t>
            </a:r>
          </a:p>
        </p:txBody>
      </p:sp>
    </p:spTree>
    <p:extLst>
      <p:ext uri="{BB962C8B-B14F-4D97-AF65-F5344CB8AC3E}">
        <p14:creationId xmlns:p14="http://schemas.microsoft.com/office/powerpoint/2010/main" val="4052684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16735A-5F47-A198-55AE-DAEBE33E8386}"/>
            </a:ext>
          </a:extLst>
        </p:cNvPr>
        <p:cNvGrpSpPr/>
        <p:nvPr/>
      </p:nvGrpSpPr>
      <p:grpSpPr>
        <a:xfrm>
          <a:off x="0" y="0"/>
          <a:ext cx="0" cy="0"/>
          <a:chOff x="0" y="0"/>
          <a:chExt cx="0" cy="0"/>
        </a:xfrm>
      </p:grpSpPr>
      <p:pic>
        <p:nvPicPr>
          <p:cNvPr id="4" name="Picture 3" descr="Two men standing outside a church&#10;&#10;AI-generated content may be incorrect.">
            <a:extLst>
              <a:ext uri="{FF2B5EF4-FFF2-40B4-BE49-F238E27FC236}">
                <a16:creationId xmlns:a16="http://schemas.microsoft.com/office/drawing/2014/main" id="{1E57A853-6296-89ED-5CC9-D52099E52B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 y="0"/>
            <a:ext cx="12188389" cy="6858000"/>
          </a:xfrm>
          <a:prstGeom prst="rect">
            <a:avLst/>
          </a:prstGeom>
          <a:solidFill>
            <a:schemeClr val="tx1"/>
          </a:solidFill>
        </p:spPr>
      </p:pic>
      <p:pic>
        <p:nvPicPr>
          <p:cNvPr id="6" name="Picture 5" descr="Two men standing outside a church&#10;&#10;AI-generated content may be incorrect.">
            <a:extLst>
              <a:ext uri="{FF2B5EF4-FFF2-40B4-BE49-F238E27FC236}">
                <a16:creationId xmlns:a16="http://schemas.microsoft.com/office/drawing/2014/main" id="{B6E9E413-A2A3-CBF5-9E66-6CC3D6776AB9}"/>
              </a:ext>
            </a:extLst>
          </p:cNvPr>
          <p:cNvPicPr>
            <a:picLocks noChangeAspect="1"/>
          </p:cNvPicPr>
          <p:nvPr/>
        </p:nvPicPr>
        <p:blipFill>
          <a:blip r:embed="rId2">
            <a:extLst>
              <a:ext uri="{28A0092B-C50C-407E-A947-70E740481C1C}">
                <a14:useLocalDpi xmlns:a14="http://schemas.microsoft.com/office/drawing/2010/main" val="0"/>
              </a:ext>
            </a:extLst>
          </a:blip>
          <a:srcRect l="74937" t="81412" r="8204"/>
          <a:stretch>
            <a:fillRect/>
          </a:stretch>
        </p:blipFill>
        <p:spPr>
          <a:xfrm>
            <a:off x="11137186" y="5917915"/>
            <a:ext cx="1053007" cy="940085"/>
          </a:xfrm>
          <a:prstGeom prst="rect">
            <a:avLst/>
          </a:prstGeom>
          <a:effectLst>
            <a:softEdge rad="31750"/>
          </a:effectLst>
        </p:spPr>
      </p:pic>
      <p:sp>
        <p:nvSpPr>
          <p:cNvPr id="5" name="Rectangle 4">
            <a:extLst>
              <a:ext uri="{FF2B5EF4-FFF2-40B4-BE49-F238E27FC236}">
                <a16:creationId xmlns:a16="http://schemas.microsoft.com/office/drawing/2014/main" id="{EDD5D284-4F16-43EE-97A9-BAD78814F304}"/>
              </a:ext>
            </a:extLst>
          </p:cNvPr>
          <p:cNvSpPr/>
          <p:nvPr/>
        </p:nvSpPr>
        <p:spPr>
          <a:xfrm>
            <a:off x="0" y="0"/>
            <a:ext cx="12188388" cy="6858000"/>
          </a:xfrm>
          <a:prstGeom prst="rect">
            <a:avLst/>
          </a:prstGeom>
          <a:solidFill>
            <a:schemeClr val="tx1">
              <a:alpha val="79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52D3B30-63A4-E6DF-3493-F236B3590729}"/>
              </a:ext>
            </a:extLst>
          </p:cNvPr>
          <p:cNvSpPr>
            <a:spLocks noGrp="1"/>
          </p:cNvSpPr>
          <p:nvPr>
            <p:ph idx="1"/>
          </p:nvPr>
        </p:nvSpPr>
        <p:spPr>
          <a:xfrm>
            <a:off x="268413" y="1119884"/>
            <a:ext cx="11655175" cy="5738116"/>
          </a:xfrm>
        </p:spPr>
        <p:txBody>
          <a:bodyPr>
            <a:normAutofit/>
          </a:bodyPr>
          <a:lstStyle/>
          <a:p>
            <a:pPr marL="0" indent="0" algn="just">
              <a:lnSpc>
                <a:spcPts val="7000"/>
              </a:lnSpc>
              <a:spcBef>
                <a:spcPts val="0"/>
              </a:spcBef>
              <a:spcAft>
                <a:spcPts val="1800"/>
              </a:spcAft>
              <a:buNone/>
            </a:pPr>
            <a:r>
              <a:rPr lang="en-US" sz="6000" b="1" spc="-300" dirty="0">
                <a:solidFill>
                  <a:schemeClr val="bg1"/>
                </a:solidFill>
                <a:latin typeface="Cavolini" panose="03000502040302020204" pitchFamily="66" charset="0"/>
                <a:cs typeface="Cavolini" panose="03000502040302020204" pitchFamily="66" charset="0"/>
              </a:rPr>
              <a:t>“He put all things in subjection under His feet, &amp; gave Him as head over all things to the church, which is His body, the fullness of Him who fills all in all.”</a:t>
            </a:r>
          </a:p>
        </p:txBody>
      </p:sp>
      <p:sp>
        <p:nvSpPr>
          <p:cNvPr id="2" name="Title 1">
            <a:extLst>
              <a:ext uri="{FF2B5EF4-FFF2-40B4-BE49-F238E27FC236}">
                <a16:creationId xmlns:a16="http://schemas.microsoft.com/office/drawing/2014/main" id="{C28258F7-B955-7D6E-CE08-B474ACF757FD}"/>
              </a:ext>
            </a:extLst>
          </p:cNvPr>
          <p:cNvSpPr>
            <a:spLocks noGrp="1"/>
          </p:cNvSpPr>
          <p:nvPr>
            <p:ph type="title"/>
          </p:nvPr>
        </p:nvSpPr>
        <p:spPr>
          <a:xfrm>
            <a:off x="465313" y="368599"/>
            <a:ext cx="11257762" cy="1665684"/>
          </a:xfrm>
        </p:spPr>
        <p:txBody>
          <a:bodyPr>
            <a:noAutofit/>
          </a:bodyPr>
          <a:lstStyle/>
          <a:p>
            <a:pPr>
              <a:lnSpc>
                <a:spcPts val="5000"/>
              </a:lnSpc>
            </a:pPr>
            <a:r>
              <a:rPr lang="en-US" sz="10000" u="sng" dirty="0">
                <a:solidFill>
                  <a:schemeClr val="bg1"/>
                </a:solidFill>
                <a:latin typeface="DaunPenh" panose="01010101010101010101" pitchFamily="2" charset="0"/>
                <a:cs typeface="DaunPenh" panose="01010101010101010101" pitchFamily="2" charset="0"/>
              </a:rPr>
              <a:t>Ephesians 1:22-23</a:t>
            </a:r>
          </a:p>
        </p:txBody>
      </p:sp>
    </p:spTree>
    <p:extLst>
      <p:ext uri="{BB962C8B-B14F-4D97-AF65-F5344CB8AC3E}">
        <p14:creationId xmlns:p14="http://schemas.microsoft.com/office/powerpoint/2010/main" val="3481151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EBF878-3FB3-02D5-1893-4BDE8263CB5C}"/>
            </a:ext>
          </a:extLst>
        </p:cNvPr>
        <p:cNvGrpSpPr/>
        <p:nvPr/>
      </p:nvGrpSpPr>
      <p:grpSpPr>
        <a:xfrm>
          <a:off x="0" y="0"/>
          <a:ext cx="0" cy="0"/>
          <a:chOff x="0" y="0"/>
          <a:chExt cx="0" cy="0"/>
        </a:xfrm>
      </p:grpSpPr>
      <p:pic>
        <p:nvPicPr>
          <p:cNvPr id="4" name="Picture 3" descr="Two men standing outside a church&#10;&#10;AI-generated content may be incorrect.">
            <a:extLst>
              <a:ext uri="{FF2B5EF4-FFF2-40B4-BE49-F238E27FC236}">
                <a16:creationId xmlns:a16="http://schemas.microsoft.com/office/drawing/2014/main" id="{1B543798-CBE8-DA5E-5930-D2DD4A1382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 y="0"/>
            <a:ext cx="12188389" cy="6858000"/>
          </a:xfrm>
          <a:prstGeom prst="rect">
            <a:avLst/>
          </a:prstGeom>
          <a:solidFill>
            <a:schemeClr val="tx1"/>
          </a:solidFill>
        </p:spPr>
      </p:pic>
      <p:pic>
        <p:nvPicPr>
          <p:cNvPr id="6" name="Picture 5" descr="Two men standing outside a church&#10;&#10;AI-generated content may be incorrect.">
            <a:extLst>
              <a:ext uri="{FF2B5EF4-FFF2-40B4-BE49-F238E27FC236}">
                <a16:creationId xmlns:a16="http://schemas.microsoft.com/office/drawing/2014/main" id="{8CC3943D-B475-86F1-DCFA-DF081A7F6BCE}"/>
              </a:ext>
            </a:extLst>
          </p:cNvPr>
          <p:cNvPicPr>
            <a:picLocks noChangeAspect="1"/>
          </p:cNvPicPr>
          <p:nvPr/>
        </p:nvPicPr>
        <p:blipFill>
          <a:blip r:embed="rId2">
            <a:extLst>
              <a:ext uri="{28A0092B-C50C-407E-A947-70E740481C1C}">
                <a14:useLocalDpi xmlns:a14="http://schemas.microsoft.com/office/drawing/2010/main" val="0"/>
              </a:ext>
            </a:extLst>
          </a:blip>
          <a:srcRect l="74937" t="81412" r="8204"/>
          <a:stretch>
            <a:fillRect/>
          </a:stretch>
        </p:blipFill>
        <p:spPr>
          <a:xfrm>
            <a:off x="11137186" y="5917915"/>
            <a:ext cx="1053007" cy="940085"/>
          </a:xfrm>
          <a:prstGeom prst="rect">
            <a:avLst/>
          </a:prstGeom>
          <a:effectLst>
            <a:softEdge rad="31750"/>
          </a:effectLst>
        </p:spPr>
      </p:pic>
      <p:sp>
        <p:nvSpPr>
          <p:cNvPr id="5" name="Rectangle 4">
            <a:extLst>
              <a:ext uri="{FF2B5EF4-FFF2-40B4-BE49-F238E27FC236}">
                <a16:creationId xmlns:a16="http://schemas.microsoft.com/office/drawing/2014/main" id="{5427651D-8259-818F-4CFB-B1DC58AB386A}"/>
              </a:ext>
            </a:extLst>
          </p:cNvPr>
          <p:cNvSpPr/>
          <p:nvPr/>
        </p:nvSpPr>
        <p:spPr>
          <a:xfrm>
            <a:off x="0" y="0"/>
            <a:ext cx="12188388" cy="6858000"/>
          </a:xfrm>
          <a:prstGeom prst="rect">
            <a:avLst/>
          </a:prstGeom>
          <a:solidFill>
            <a:schemeClr val="tx1">
              <a:alpha val="79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6E930AB-B4DF-C479-6279-11FA15A1E561}"/>
              </a:ext>
            </a:extLst>
          </p:cNvPr>
          <p:cNvSpPr>
            <a:spLocks noGrp="1"/>
          </p:cNvSpPr>
          <p:nvPr>
            <p:ph idx="1"/>
          </p:nvPr>
        </p:nvSpPr>
        <p:spPr>
          <a:xfrm>
            <a:off x="268413" y="1119884"/>
            <a:ext cx="11655175" cy="5738116"/>
          </a:xfrm>
        </p:spPr>
        <p:txBody>
          <a:bodyPr>
            <a:normAutofit fontScale="77500" lnSpcReduction="20000"/>
          </a:bodyPr>
          <a:lstStyle/>
          <a:p>
            <a:pPr marL="0" indent="0" algn="just">
              <a:lnSpc>
                <a:spcPts val="7000"/>
              </a:lnSpc>
              <a:spcBef>
                <a:spcPts val="0"/>
              </a:spcBef>
              <a:spcAft>
                <a:spcPts val="1800"/>
              </a:spcAft>
              <a:buNone/>
            </a:pPr>
            <a:r>
              <a:rPr lang="en-US" sz="6000" b="1" spc="-300" dirty="0">
                <a:solidFill>
                  <a:schemeClr val="bg1"/>
                </a:solidFill>
                <a:latin typeface="Cavolini" panose="03000502040302020204" pitchFamily="66" charset="0"/>
                <a:cs typeface="Cavolini" panose="03000502040302020204" pitchFamily="66" charset="0"/>
              </a:rPr>
              <a:t>“Jesus answered, “My kingdom is not of this world. If My kingdom were of this world, then My servants would be fighting so that I would not be delivered over to the Jews; but as it is, My kingdom is not from here.”</a:t>
            </a:r>
          </a:p>
        </p:txBody>
      </p:sp>
      <p:sp>
        <p:nvSpPr>
          <p:cNvPr id="2" name="Title 1">
            <a:extLst>
              <a:ext uri="{FF2B5EF4-FFF2-40B4-BE49-F238E27FC236}">
                <a16:creationId xmlns:a16="http://schemas.microsoft.com/office/drawing/2014/main" id="{475504D7-7F44-025C-89F4-FC2313B38CDE}"/>
              </a:ext>
            </a:extLst>
          </p:cNvPr>
          <p:cNvSpPr>
            <a:spLocks noGrp="1"/>
          </p:cNvSpPr>
          <p:nvPr>
            <p:ph type="title"/>
          </p:nvPr>
        </p:nvSpPr>
        <p:spPr>
          <a:xfrm>
            <a:off x="465313" y="368599"/>
            <a:ext cx="11257762" cy="1665684"/>
          </a:xfrm>
        </p:spPr>
        <p:txBody>
          <a:bodyPr>
            <a:noAutofit/>
          </a:bodyPr>
          <a:lstStyle/>
          <a:p>
            <a:pPr>
              <a:lnSpc>
                <a:spcPts val="5000"/>
              </a:lnSpc>
            </a:pPr>
            <a:r>
              <a:rPr lang="en-US" sz="10000" u="sng" dirty="0">
                <a:solidFill>
                  <a:schemeClr val="bg1"/>
                </a:solidFill>
                <a:latin typeface="DaunPenh" panose="01010101010101010101" pitchFamily="2" charset="0"/>
                <a:cs typeface="DaunPenh" panose="01010101010101010101" pitchFamily="2" charset="0"/>
              </a:rPr>
              <a:t>John 18:36</a:t>
            </a:r>
          </a:p>
        </p:txBody>
      </p:sp>
    </p:spTree>
    <p:extLst>
      <p:ext uri="{BB962C8B-B14F-4D97-AF65-F5344CB8AC3E}">
        <p14:creationId xmlns:p14="http://schemas.microsoft.com/office/powerpoint/2010/main" val="21349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096D42-37A1-11BF-3563-BAF2C68B463E}"/>
            </a:ext>
          </a:extLst>
        </p:cNvPr>
        <p:cNvGrpSpPr/>
        <p:nvPr/>
      </p:nvGrpSpPr>
      <p:grpSpPr>
        <a:xfrm>
          <a:off x="0" y="0"/>
          <a:ext cx="0" cy="0"/>
          <a:chOff x="0" y="0"/>
          <a:chExt cx="0" cy="0"/>
        </a:xfrm>
      </p:grpSpPr>
      <p:pic>
        <p:nvPicPr>
          <p:cNvPr id="4" name="Picture 3" descr="Two men standing outside a church&#10;&#10;AI-generated content may be incorrect.">
            <a:extLst>
              <a:ext uri="{FF2B5EF4-FFF2-40B4-BE49-F238E27FC236}">
                <a16:creationId xmlns:a16="http://schemas.microsoft.com/office/drawing/2014/main" id="{16D9ADF0-851E-C0D4-D060-F7F16A5C8A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 y="0"/>
            <a:ext cx="12188389" cy="6858000"/>
          </a:xfrm>
          <a:prstGeom prst="rect">
            <a:avLst/>
          </a:prstGeom>
          <a:solidFill>
            <a:schemeClr val="tx1"/>
          </a:solidFill>
        </p:spPr>
      </p:pic>
      <p:pic>
        <p:nvPicPr>
          <p:cNvPr id="6" name="Picture 5" descr="Two men standing outside a church&#10;&#10;AI-generated content may be incorrect.">
            <a:extLst>
              <a:ext uri="{FF2B5EF4-FFF2-40B4-BE49-F238E27FC236}">
                <a16:creationId xmlns:a16="http://schemas.microsoft.com/office/drawing/2014/main" id="{E4CA19B6-EB05-9C26-14E2-4F79BD6AE570}"/>
              </a:ext>
            </a:extLst>
          </p:cNvPr>
          <p:cNvPicPr>
            <a:picLocks noChangeAspect="1"/>
          </p:cNvPicPr>
          <p:nvPr/>
        </p:nvPicPr>
        <p:blipFill>
          <a:blip r:embed="rId2">
            <a:extLst>
              <a:ext uri="{28A0092B-C50C-407E-A947-70E740481C1C}">
                <a14:useLocalDpi xmlns:a14="http://schemas.microsoft.com/office/drawing/2010/main" val="0"/>
              </a:ext>
            </a:extLst>
          </a:blip>
          <a:srcRect l="74937" t="81412" r="8204"/>
          <a:stretch>
            <a:fillRect/>
          </a:stretch>
        </p:blipFill>
        <p:spPr>
          <a:xfrm>
            <a:off x="11137186" y="5917915"/>
            <a:ext cx="1053007" cy="940085"/>
          </a:xfrm>
          <a:prstGeom prst="rect">
            <a:avLst/>
          </a:prstGeom>
          <a:effectLst>
            <a:softEdge rad="31750"/>
          </a:effectLst>
        </p:spPr>
      </p:pic>
      <p:sp>
        <p:nvSpPr>
          <p:cNvPr id="5" name="Rectangle 4">
            <a:extLst>
              <a:ext uri="{FF2B5EF4-FFF2-40B4-BE49-F238E27FC236}">
                <a16:creationId xmlns:a16="http://schemas.microsoft.com/office/drawing/2014/main" id="{37BA1DD6-9A75-6A7B-B157-CFECE2B4F73F}"/>
              </a:ext>
            </a:extLst>
          </p:cNvPr>
          <p:cNvSpPr/>
          <p:nvPr/>
        </p:nvSpPr>
        <p:spPr>
          <a:xfrm>
            <a:off x="0" y="0"/>
            <a:ext cx="12188388" cy="6858000"/>
          </a:xfrm>
          <a:prstGeom prst="rect">
            <a:avLst/>
          </a:prstGeom>
          <a:solidFill>
            <a:schemeClr val="tx1">
              <a:alpha val="79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BE887E1-2DF6-9791-6E27-F21365B37992}"/>
              </a:ext>
            </a:extLst>
          </p:cNvPr>
          <p:cNvSpPr>
            <a:spLocks noGrp="1"/>
          </p:cNvSpPr>
          <p:nvPr>
            <p:ph idx="1"/>
          </p:nvPr>
        </p:nvSpPr>
        <p:spPr>
          <a:xfrm>
            <a:off x="268413" y="1397284"/>
            <a:ext cx="11655175" cy="5460715"/>
          </a:xfrm>
        </p:spPr>
        <p:txBody>
          <a:bodyPr>
            <a:normAutofit/>
          </a:bodyPr>
          <a:lstStyle/>
          <a:p>
            <a:pPr marL="852488" indent="-852488">
              <a:lnSpc>
                <a:spcPct val="100000"/>
              </a:lnSpc>
              <a:spcBef>
                <a:spcPts val="0"/>
              </a:spcBef>
              <a:spcAft>
                <a:spcPts val="1800"/>
              </a:spcAft>
              <a:buFont typeface="+mj-lt"/>
              <a:buAutoNum type="arabicPeriod"/>
            </a:pPr>
            <a:r>
              <a:rPr lang="en-US" sz="4400" b="1" u="sng" spc="-300" dirty="0">
                <a:solidFill>
                  <a:schemeClr val="bg1"/>
                </a:solidFill>
                <a:latin typeface="Cavolini" panose="03000502040302020204" pitchFamily="66" charset="0"/>
                <a:cs typeface="Cavolini" panose="03000502040302020204" pitchFamily="66" charset="0"/>
              </a:rPr>
              <a:t>A is for Application of the Word</a:t>
            </a:r>
            <a:r>
              <a:rPr lang="en-US" sz="4400" b="1" spc="-300" dirty="0">
                <a:solidFill>
                  <a:schemeClr val="bg1"/>
                </a:solidFill>
                <a:latin typeface="Cavolini" panose="03000502040302020204" pitchFamily="66" charset="0"/>
                <a:cs typeface="Cavolini" panose="03000502040302020204" pitchFamily="66" charset="0"/>
              </a:rPr>
              <a:t> - </a:t>
            </a:r>
            <a:r>
              <a:rPr lang="en-US" sz="3800" b="1" spc="-300" dirty="0">
                <a:solidFill>
                  <a:schemeClr val="bg1"/>
                </a:solidFill>
                <a:latin typeface="Cavolini" panose="03000502040302020204" pitchFamily="66" charset="0"/>
                <a:cs typeface="Cavolini" panose="03000502040302020204" pitchFamily="66" charset="0"/>
              </a:rPr>
              <a:t>They misapply significant Scripture &amp; concepts</a:t>
            </a:r>
          </a:p>
        </p:txBody>
      </p:sp>
      <p:sp>
        <p:nvSpPr>
          <p:cNvPr id="2" name="Title 1">
            <a:extLst>
              <a:ext uri="{FF2B5EF4-FFF2-40B4-BE49-F238E27FC236}">
                <a16:creationId xmlns:a16="http://schemas.microsoft.com/office/drawing/2014/main" id="{C3D038A0-C749-2918-FA9B-109B766E3692}"/>
              </a:ext>
            </a:extLst>
          </p:cNvPr>
          <p:cNvSpPr>
            <a:spLocks noGrp="1"/>
          </p:cNvSpPr>
          <p:nvPr>
            <p:ph type="title"/>
          </p:nvPr>
        </p:nvSpPr>
        <p:spPr>
          <a:xfrm>
            <a:off x="465313" y="543260"/>
            <a:ext cx="11257762" cy="936010"/>
          </a:xfrm>
        </p:spPr>
        <p:txBody>
          <a:bodyPr>
            <a:noAutofit/>
          </a:bodyPr>
          <a:lstStyle/>
          <a:p>
            <a:pPr algn="ctr">
              <a:lnSpc>
                <a:spcPts val="5000"/>
              </a:lnSpc>
            </a:pPr>
            <a:r>
              <a:rPr lang="en-US" sz="7000" u="sng" dirty="0">
                <a:solidFill>
                  <a:schemeClr val="bg1"/>
                </a:solidFill>
                <a:latin typeface="DaunPenh" panose="01010101010101010101" pitchFamily="2" charset="0"/>
                <a:cs typeface="DaunPenh" panose="01010101010101010101" pitchFamily="2" charset="0"/>
              </a:rPr>
              <a:t>A Scriptural Worldview &amp; Churchview</a:t>
            </a:r>
            <a:br>
              <a:rPr lang="en-US" sz="7000" u="sng" dirty="0">
                <a:solidFill>
                  <a:schemeClr val="bg1"/>
                </a:solidFill>
                <a:latin typeface="DaunPenh" panose="01010101010101010101" pitchFamily="2" charset="0"/>
                <a:cs typeface="DaunPenh" panose="01010101010101010101" pitchFamily="2" charset="0"/>
              </a:rPr>
            </a:br>
            <a:r>
              <a:rPr lang="en-US" sz="7000" u="sng" dirty="0">
                <a:solidFill>
                  <a:schemeClr val="bg1"/>
                </a:solidFill>
                <a:latin typeface="DaunPenh" panose="01010101010101010101" pitchFamily="2" charset="0"/>
                <a:cs typeface="DaunPenh" panose="01010101010101010101" pitchFamily="2" charset="0"/>
              </a:rPr>
              <a:t>Trad-rads &amp; the 7 Mt Mandate Problems</a:t>
            </a:r>
          </a:p>
        </p:txBody>
      </p:sp>
      <p:pic>
        <p:nvPicPr>
          <p:cNvPr id="7" name="Picture 6" descr="A hexagon shaped logo with red and blue text&#10;&#10;AI-generated content may be incorrect.">
            <a:extLst>
              <a:ext uri="{FF2B5EF4-FFF2-40B4-BE49-F238E27FC236}">
                <a16:creationId xmlns:a16="http://schemas.microsoft.com/office/drawing/2014/main" id="{993DFB4A-E2A1-45AC-C0B7-EEEB35681E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7042" y="6060537"/>
            <a:ext cx="1338919" cy="640915"/>
          </a:xfrm>
          <a:prstGeom prst="rect">
            <a:avLst/>
          </a:prstGeom>
        </p:spPr>
      </p:pic>
    </p:spTree>
    <p:extLst>
      <p:ext uri="{BB962C8B-B14F-4D97-AF65-F5344CB8AC3E}">
        <p14:creationId xmlns:p14="http://schemas.microsoft.com/office/powerpoint/2010/main" val="2314003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5E8DAA-C45E-56C3-FA69-F8CC7A988EC7}"/>
            </a:ext>
          </a:extLst>
        </p:cNvPr>
        <p:cNvGrpSpPr/>
        <p:nvPr/>
      </p:nvGrpSpPr>
      <p:grpSpPr>
        <a:xfrm>
          <a:off x="0" y="0"/>
          <a:ext cx="0" cy="0"/>
          <a:chOff x="0" y="0"/>
          <a:chExt cx="0" cy="0"/>
        </a:xfrm>
      </p:grpSpPr>
      <p:pic>
        <p:nvPicPr>
          <p:cNvPr id="4" name="Picture 3" descr="Two men standing outside a church&#10;&#10;AI-generated content may be incorrect.">
            <a:extLst>
              <a:ext uri="{FF2B5EF4-FFF2-40B4-BE49-F238E27FC236}">
                <a16:creationId xmlns:a16="http://schemas.microsoft.com/office/drawing/2014/main" id="{7501AD3E-B5EC-DD63-415E-A65EB88CDD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 y="0"/>
            <a:ext cx="12188389" cy="6858000"/>
          </a:xfrm>
          <a:prstGeom prst="rect">
            <a:avLst/>
          </a:prstGeom>
          <a:solidFill>
            <a:schemeClr val="tx1"/>
          </a:solidFill>
        </p:spPr>
      </p:pic>
      <p:pic>
        <p:nvPicPr>
          <p:cNvPr id="6" name="Picture 5" descr="Two men standing outside a church&#10;&#10;AI-generated content may be incorrect.">
            <a:extLst>
              <a:ext uri="{FF2B5EF4-FFF2-40B4-BE49-F238E27FC236}">
                <a16:creationId xmlns:a16="http://schemas.microsoft.com/office/drawing/2014/main" id="{6459B188-C00E-2088-ED4C-C45A6673DC18}"/>
              </a:ext>
            </a:extLst>
          </p:cNvPr>
          <p:cNvPicPr>
            <a:picLocks noChangeAspect="1"/>
          </p:cNvPicPr>
          <p:nvPr/>
        </p:nvPicPr>
        <p:blipFill>
          <a:blip r:embed="rId2">
            <a:extLst>
              <a:ext uri="{28A0092B-C50C-407E-A947-70E740481C1C}">
                <a14:useLocalDpi xmlns:a14="http://schemas.microsoft.com/office/drawing/2010/main" val="0"/>
              </a:ext>
            </a:extLst>
          </a:blip>
          <a:srcRect l="74937" t="81412" r="8204"/>
          <a:stretch>
            <a:fillRect/>
          </a:stretch>
        </p:blipFill>
        <p:spPr>
          <a:xfrm>
            <a:off x="11137186" y="5917915"/>
            <a:ext cx="1053007" cy="940085"/>
          </a:xfrm>
          <a:prstGeom prst="rect">
            <a:avLst/>
          </a:prstGeom>
          <a:effectLst>
            <a:softEdge rad="31750"/>
          </a:effectLst>
        </p:spPr>
      </p:pic>
      <p:sp>
        <p:nvSpPr>
          <p:cNvPr id="5" name="Rectangle 4">
            <a:extLst>
              <a:ext uri="{FF2B5EF4-FFF2-40B4-BE49-F238E27FC236}">
                <a16:creationId xmlns:a16="http://schemas.microsoft.com/office/drawing/2014/main" id="{BB48273E-79E5-787E-6E81-16163D7F2C1D}"/>
              </a:ext>
            </a:extLst>
          </p:cNvPr>
          <p:cNvSpPr/>
          <p:nvPr/>
        </p:nvSpPr>
        <p:spPr>
          <a:xfrm>
            <a:off x="0" y="0"/>
            <a:ext cx="12188388" cy="6858000"/>
          </a:xfrm>
          <a:prstGeom prst="rect">
            <a:avLst/>
          </a:prstGeom>
          <a:solidFill>
            <a:schemeClr val="tx1">
              <a:alpha val="79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551F0C2-6080-E51B-5032-3B31ECD7A21C}"/>
              </a:ext>
            </a:extLst>
          </p:cNvPr>
          <p:cNvSpPr>
            <a:spLocks noGrp="1"/>
          </p:cNvSpPr>
          <p:nvPr>
            <p:ph idx="1"/>
          </p:nvPr>
        </p:nvSpPr>
        <p:spPr>
          <a:xfrm>
            <a:off x="268413" y="1119884"/>
            <a:ext cx="11655175" cy="5738116"/>
          </a:xfrm>
        </p:spPr>
        <p:txBody>
          <a:bodyPr>
            <a:normAutofit fontScale="77500" lnSpcReduction="20000"/>
          </a:bodyPr>
          <a:lstStyle/>
          <a:p>
            <a:pPr marL="0" indent="0" algn="just">
              <a:lnSpc>
                <a:spcPts val="7000"/>
              </a:lnSpc>
              <a:spcBef>
                <a:spcPts val="0"/>
              </a:spcBef>
              <a:spcAft>
                <a:spcPts val="1800"/>
              </a:spcAft>
              <a:buNone/>
            </a:pPr>
            <a:r>
              <a:rPr lang="en-US" sz="6000" b="1" spc="-300" dirty="0">
                <a:solidFill>
                  <a:schemeClr val="bg1"/>
                </a:solidFill>
                <a:latin typeface="Cavolini" panose="03000502040302020204" pitchFamily="66" charset="0"/>
                <a:cs typeface="Cavolini" panose="03000502040302020204" pitchFamily="66" charset="0"/>
              </a:rPr>
              <a:t>“This is the only thing I want to learn from you: did you receive the Spirit by the works of the Law, or by hearing with faith? Are you so foolish? Having begun by the Spirit, are you now being perfected by the flesh?”</a:t>
            </a:r>
          </a:p>
        </p:txBody>
      </p:sp>
      <p:sp>
        <p:nvSpPr>
          <p:cNvPr id="2" name="Title 1">
            <a:extLst>
              <a:ext uri="{FF2B5EF4-FFF2-40B4-BE49-F238E27FC236}">
                <a16:creationId xmlns:a16="http://schemas.microsoft.com/office/drawing/2014/main" id="{F28136BE-47EA-A15B-AB3A-8607DF475896}"/>
              </a:ext>
            </a:extLst>
          </p:cNvPr>
          <p:cNvSpPr>
            <a:spLocks noGrp="1"/>
          </p:cNvSpPr>
          <p:nvPr>
            <p:ph type="title"/>
          </p:nvPr>
        </p:nvSpPr>
        <p:spPr>
          <a:xfrm>
            <a:off x="465313" y="368599"/>
            <a:ext cx="11257762" cy="1665684"/>
          </a:xfrm>
        </p:spPr>
        <p:txBody>
          <a:bodyPr>
            <a:noAutofit/>
          </a:bodyPr>
          <a:lstStyle/>
          <a:p>
            <a:pPr>
              <a:lnSpc>
                <a:spcPts val="5000"/>
              </a:lnSpc>
            </a:pPr>
            <a:r>
              <a:rPr lang="en-US" sz="10000" u="sng" dirty="0">
                <a:solidFill>
                  <a:schemeClr val="bg1"/>
                </a:solidFill>
                <a:latin typeface="DaunPenh" panose="01010101010101010101" pitchFamily="2" charset="0"/>
                <a:cs typeface="DaunPenh" panose="01010101010101010101" pitchFamily="2" charset="0"/>
              </a:rPr>
              <a:t>Galatians 3:2-3</a:t>
            </a:r>
          </a:p>
        </p:txBody>
      </p:sp>
    </p:spTree>
    <p:extLst>
      <p:ext uri="{BB962C8B-B14F-4D97-AF65-F5344CB8AC3E}">
        <p14:creationId xmlns:p14="http://schemas.microsoft.com/office/powerpoint/2010/main" val="40812970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129</TotalTime>
  <Words>1667</Words>
  <Application>Microsoft Office PowerPoint</Application>
  <PresentationFormat>Widescreen</PresentationFormat>
  <Paragraphs>89</Paragraphs>
  <Slides>32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Aptos</vt:lpstr>
      <vt:lpstr>Aptos Display</vt:lpstr>
      <vt:lpstr>Arial</vt:lpstr>
      <vt:lpstr>Cavolini</vt:lpstr>
      <vt:lpstr>DaunPenh</vt:lpstr>
      <vt:lpstr>Franklin Gothic Heavy</vt:lpstr>
      <vt:lpstr>Office Theme</vt:lpstr>
      <vt:lpstr>A Scriptural Worldview &amp; Churchview</vt:lpstr>
      <vt:lpstr>Defining Two Movements</vt:lpstr>
      <vt:lpstr>A Scriptural Worldview &amp; Churchview Trad-rads &amp; the 7 Mt Mandate Problems</vt:lpstr>
      <vt:lpstr>Genesis 1:28</vt:lpstr>
      <vt:lpstr>Daniel 7:27</vt:lpstr>
      <vt:lpstr>Ephesians 1:22-23</vt:lpstr>
      <vt:lpstr>John 18:36</vt:lpstr>
      <vt:lpstr>A Scriptural Worldview &amp; Churchview Trad-rads &amp; the 7 Mt Mandate Problems</vt:lpstr>
      <vt:lpstr>Galatians 3:2-3</vt:lpstr>
      <vt:lpstr>A Scriptural Worldview &amp; Churchview Trad-rads &amp; the 7 Mt Mandate Problems</vt:lpstr>
      <vt:lpstr>Matthew 15:1-3</vt:lpstr>
      <vt:lpstr>A Scriptural Worldview &amp; Churchview Trad-rads &amp; the 7 Mt Mandate Problems</vt:lpstr>
      <vt:lpstr>II Timothy 3:1-5</vt:lpstr>
      <vt:lpstr>II Timothy 3:1-5</vt:lpstr>
      <vt:lpstr>Acts 15:13-17</vt:lpstr>
      <vt:lpstr>Acts 15:13-17</vt:lpstr>
      <vt:lpstr>A Scriptural Worldview &amp; Churchview Trad-rads &amp; the 7 Mt Mandate Problems</vt:lpstr>
      <vt:lpstr>Genesis 12:2-3</vt:lpstr>
      <vt:lpstr>Genesis 18:17-18</vt:lpstr>
      <vt:lpstr>A Scriptural Worldview &amp; Churchview Trad-rads &amp; the 7 Mt Mandate Problems</vt:lpstr>
      <vt:lpstr>Ephesians 4:11-13</vt:lpstr>
      <vt:lpstr>Ephesians 2:20</vt:lpstr>
      <vt:lpstr>A Scriptural Worldview &amp; Churchview Trad-rads &amp; the 7 Mt Mandate Problems</vt:lpstr>
      <vt:lpstr>I Timothy 2:11-12</vt:lpstr>
      <vt:lpstr>A Scriptural Worldview &amp; Churchview Trad-rads &amp; the 7 Mt Mandate Problems</vt:lpstr>
      <vt:lpstr>Acts 17:11</vt:lpstr>
      <vt:lpstr>A Scriptural Worldview &amp; Churchview Trad-rads &amp; the 7 Mt Mandate Problems</vt:lpstr>
      <vt:lpstr>Luke 16:13</vt:lpstr>
      <vt:lpstr>A Scriptural Worldview &amp; Churchview Trad-rads &amp; the 7 Mt Mandate Problems</vt:lpstr>
      <vt:lpstr>Matthew 10:34</vt:lpstr>
      <vt:lpstr>Ephesians 2:13-14</vt:lpstr>
      <vt:lpstr>A Scriptural Worldview &amp; Churchview Trad-rads &amp; the 7 Mt Mandate Problems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Daniel Shunk</dc:creator>
  <cp:lastModifiedBy>Daniel Shunk</cp:lastModifiedBy>
  <cp:revision>1</cp:revision>
  <dcterms:created xsi:type="dcterms:W3CDTF">2025-06-22T00:36:39Z</dcterms:created>
  <dcterms:modified xsi:type="dcterms:W3CDTF">2025-06-22T19:11:13Z</dcterms:modified>
</cp:coreProperties>
</file>