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98" r:id="rId2"/>
    <p:sldId id="499" r:id="rId3"/>
    <p:sldId id="509" r:id="rId4"/>
    <p:sldId id="500" r:id="rId5"/>
    <p:sldId id="512" r:id="rId6"/>
    <p:sldId id="264" r:id="rId7"/>
    <p:sldId id="514" r:id="rId8"/>
    <p:sldId id="515" r:id="rId9"/>
    <p:sldId id="516" r:id="rId10"/>
    <p:sldId id="513" r:id="rId11"/>
    <p:sldId id="51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7DBA5E-A469-4B1F-9091-589DF6C2D932}" v="1" dt="2025-11-14T15:34:44.4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93" d="100"/>
          <a:sy n="93" d="100"/>
        </p:scale>
        <p:origin x="107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Shunk" userId="8b1a05f26d681f8b" providerId="LiveId" clId="{92551CD1-72E2-4A83-B06E-9F01B71D04EE}"/>
    <pc:docChg chg="modSld">
      <pc:chgData name="Daniel Shunk" userId="8b1a05f26d681f8b" providerId="LiveId" clId="{92551CD1-72E2-4A83-B06E-9F01B71D04EE}" dt="2025-11-14T15:34:51.339" v="1" actId="20577"/>
      <pc:docMkLst>
        <pc:docMk/>
      </pc:docMkLst>
      <pc:sldChg chg="modSp">
        <pc:chgData name="Daniel Shunk" userId="8b1a05f26d681f8b" providerId="LiveId" clId="{92551CD1-72E2-4A83-B06E-9F01B71D04EE}" dt="2025-11-14T15:34:44.426" v="0" actId="20577"/>
        <pc:sldMkLst>
          <pc:docMk/>
          <pc:sldMk cId="2090300256" sldId="264"/>
        </pc:sldMkLst>
        <pc:spChg chg="mod">
          <ac:chgData name="Daniel Shunk" userId="8b1a05f26d681f8b" providerId="LiveId" clId="{92551CD1-72E2-4A83-B06E-9F01B71D04EE}" dt="2025-11-14T15:34:44.426" v="0" actId="20577"/>
          <ac:spMkLst>
            <pc:docMk/>
            <pc:sldMk cId="2090300256" sldId="264"/>
            <ac:spMk id="12" creationId="{F150AE01-60DD-18F5-3A8F-21E43BF585AB}"/>
          </ac:spMkLst>
        </pc:spChg>
      </pc:sldChg>
      <pc:sldChg chg="modSp mod">
        <pc:chgData name="Daniel Shunk" userId="8b1a05f26d681f8b" providerId="LiveId" clId="{92551CD1-72E2-4A83-B06E-9F01B71D04EE}" dt="2025-11-14T15:34:51.339" v="1" actId="20577"/>
        <pc:sldMkLst>
          <pc:docMk/>
          <pc:sldMk cId="2653704604" sldId="513"/>
        </pc:sldMkLst>
        <pc:spChg chg="mod">
          <ac:chgData name="Daniel Shunk" userId="8b1a05f26d681f8b" providerId="LiveId" clId="{92551CD1-72E2-4A83-B06E-9F01B71D04EE}" dt="2025-11-14T15:34:51.339" v="1" actId="20577"/>
          <ac:spMkLst>
            <pc:docMk/>
            <pc:sldMk cId="2653704604" sldId="513"/>
            <ac:spMk id="12" creationId="{775D9278-FC65-0540-6FB7-121ED4119FA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9B715-8D04-4D30-95A6-98A05950CF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8CBFC9-C7C6-4B93-A5C2-C8A360993F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23AA1-9ACA-4D56-AA6D-F9D8A6A5F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9B5E8-2305-46C5-8CE7-A103235F1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0A8664-77D1-45B6-8692-4BE5BE381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24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1395C-497C-4D19-A61E-3C345BFD3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CD1B56-9A48-4E63-B02C-40E44CC377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1AC2A-ACE7-4A2B-8674-1D6B668FA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590AC-E2E6-47FD-9B7E-A73A2D1A0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F9282-8815-4187-B572-7A5B85330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4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663258-A567-4ECB-822F-85EC4B7F0E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D94F6F-65A9-44FC-A172-9B03126D1E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21B97-FEBD-4CCA-B928-A51F41AF1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56E76-69F5-480F-BF20-A44BA0EA0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D13EA-19FE-44E0-84F4-A22909274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541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77128-CE0E-4B75-A69F-0D65898C9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C0A04-E7CB-4274-9C16-246F2902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6DAF3-92CB-4BC4-98C2-32F5FD633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209D0-A7BC-4BEC-879E-C119BDC55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F73EC-B810-4F67-AB77-AD9365995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28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894DA-6B15-4F6F-90DD-4456D1276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2BC9F-933F-44C3-B228-5E4EE7316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4A558-611B-4101-871B-B1216FD79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12A65-6A45-461A-9378-3B14F1FB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84D3D-CEFD-4F66-98AA-E7AA80248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14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9ED09-F382-474C-B816-E5425653F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1503E-060E-4CA1-A21B-CF25FDBFDE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7D40C8-5790-440D-9095-1628C13476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B3C645-E876-41A6-B2FA-81FE80802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C9B73F-141E-4303-B17F-DD2264237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762450-6EF0-4D8D-A28F-15951B588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777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DE9F7-5DDA-4FC4-9E2D-281D8ED82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E9004D-8F32-42F9-B126-C12FF180F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FC5DE6-DD52-4E66-99FD-C96A23920E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1DE3F0-3B3B-474B-9C9A-A4071ECE6C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6BB200-33CB-4CE2-B047-6E13F803CD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ED0C0D-EF81-4129-891E-9E773AEA9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BC4B36-C6B5-4F7D-8C18-521AEAFA8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48371F-184B-47F0-9CE4-8F4ED4243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247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F5447-1327-4C2A-AF47-D9E948ACE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D95219-A767-416F-B72A-06DB62B97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291C2C-57CB-4F57-A11A-AA90EDA0B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F7FC7D-3262-40F3-B047-7478067B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137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62A474-DE80-4286-A09A-71AF42E1C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4B39E5-DC03-45DE-8DE8-EF1A59D5D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89D03B-EBC8-43EC-BC22-9AA9BC148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86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3123B-7738-4575-B49B-5EA9A960C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01CAF-9B8E-472F-BA60-99C41AEBB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8AEFC-F31D-4268-A091-5A407AAFB5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E6FB8B-AE8B-4D98-81B8-9865E2C76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E66DF0-0D67-41AC-BB70-61A76950E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396EEA-FD9C-4DCA-A6FB-2FE1A0656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80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67593-5515-4AC5-B82B-1F699CBBD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51F1F2-6EFA-4AF3-A1AC-D1C78AE0A6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84BB2E-FFD9-4672-AF78-BA32BD74D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CB74BE-7D85-4C6E-8E51-0B402CCFA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B9909F-B63D-47C2-8311-51AE09689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E84EFE-A407-40EF-9DE3-F65937D71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009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C4D141-9878-446A-85B4-15005203F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C9DE12-7079-4FF3-A138-542B74E3F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6072A-0F0C-4256-AACC-88AFDB9FE2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FDC36-999F-4E72-9EE7-6FDD261760F8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ABB613-B724-49E7-B8D9-8531ACEBF3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9E951-E282-409A-91D6-A07EE00EC0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786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 descr="The Millennial Temple: the Messiah’s House in Shiloh – Part 1">
            <a:extLst>
              <a:ext uri="{FF2B5EF4-FFF2-40B4-BE49-F238E27FC236}">
                <a16:creationId xmlns:a16="http://schemas.microsoft.com/office/drawing/2014/main" id="{7CC22C9A-1A03-DD3F-9455-6B54D871EA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5"/>
          <a:stretch/>
        </p:blipFill>
        <p:spPr bwMode="auto">
          <a:xfrm>
            <a:off x="3048" y="0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 descr="Starry night sky">
            <a:extLst>
              <a:ext uri="{FF2B5EF4-FFF2-40B4-BE49-F238E27FC236}">
                <a16:creationId xmlns:a16="http://schemas.microsoft.com/office/drawing/2014/main" id="{81F57499-BF06-464E-E0A6-2B763E47A0E8}"/>
              </a:ext>
            </a:extLst>
          </p:cNvPr>
          <p:cNvSpPr txBox="1"/>
          <p:nvPr/>
        </p:nvSpPr>
        <p:spPr>
          <a:xfrm>
            <a:off x="314325" y="2625367"/>
            <a:ext cx="1156335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0" b="0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oolBoran" panose="020B0100010101010101" pitchFamily="34" charset="0"/>
                <a:ea typeface="+mn-ea"/>
                <a:cs typeface="MoolBoran" panose="020B0100010101010101" pitchFamily="34" charset="0"/>
              </a:rPr>
              <a:t>Ezekiel</a:t>
            </a:r>
          </a:p>
        </p:txBody>
      </p:sp>
      <p:sp>
        <p:nvSpPr>
          <p:cNvPr id="9" name="TextBox 8" descr="Starry night sky">
            <a:extLst>
              <a:ext uri="{FF2B5EF4-FFF2-40B4-BE49-F238E27FC236}">
                <a16:creationId xmlns:a16="http://schemas.microsoft.com/office/drawing/2014/main" id="{2AF55D01-464C-3734-3F20-2E05BB5521D3}"/>
              </a:ext>
            </a:extLst>
          </p:cNvPr>
          <p:cNvSpPr txBox="1"/>
          <p:nvPr/>
        </p:nvSpPr>
        <p:spPr>
          <a:xfrm>
            <a:off x="2269478" y="2961980"/>
            <a:ext cx="6245191" cy="2163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0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oolBoran" panose="020B0100010101010101" pitchFamily="34" charset="0"/>
                <a:ea typeface="+mn-ea"/>
                <a:cs typeface="MoolBoran" panose="020B0100010101010101" pitchFamily="34" charset="0"/>
              </a:rPr>
              <a:t>The</a:t>
            </a:r>
          </a:p>
          <a:p>
            <a:pPr marL="0" marR="0" lvl="0" indent="0" algn="l" defTabSz="914400" rtl="0" eaLnBrk="1" fontAlgn="auto" latinLnBrk="0" hangingPunct="1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0" b="0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oolBoran" panose="020B0100010101010101" pitchFamily="34" charset="0"/>
                <a:ea typeface="+mn-ea"/>
                <a:cs typeface="MoolBoran" panose="020B0100010101010101" pitchFamily="34" charset="0"/>
              </a:rPr>
              <a:t>Book of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F692C1-46D1-91FC-E875-69B28A253F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556" y="396194"/>
            <a:ext cx="1914614" cy="9164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9442276-97D3-4DE4-F405-428C5396F84B}"/>
              </a:ext>
            </a:extLst>
          </p:cNvPr>
          <p:cNvSpPr txBox="1"/>
          <p:nvPr/>
        </p:nvSpPr>
        <p:spPr>
          <a:xfrm>
            <a:off x="3503676" y="56791"/>
            <a:ext cx="65055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Jumble" panose="02000503000000020004" pitchFamily="2" charset="0"/>
                <a:ea typeface="+mn-ea"/>
                <a:cs typeface="+mn-cs"/>
              </a:rPr>
              <a:t>Symbolically Led To Reality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B673E2-5E2A-9D74-844A-BF29047AA4D6}"/>
              </a:ext>
            </a:extLst>
          </p:cNvPr>
          <p:cNvSpPr txBox="1"/>
          <p:nvPr/>
        </p:nvSpPr>
        <p:spPr>
          <a:xfrm>
            <a:off x="3798951" y="3077997"/>
            <a:ext cx="68785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6000"/>
              </a:lnSpc>
            </a:pPr>
            <a:r>
              <a:rPr lang="en-US" sz="13000" b="1" dirty="0">
                <a:ln>
                  <a:solidFill>
                    <a:schemeClr val="tx1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DaunPenh" panose="020F0502020204030204" pitchFamily="2" charset="0"/>
                <a:cs typeface="DaunPenh" panose="020F0502020204030204" pitchFamily="2" charset="0"/>
              </a:rPr>
              <a:t>Chapter</a:t>
            </a:r>
          </a:p>
          <a:p>
            <a:pPr algn="r">
              <a:lnSpc>
                <a:spcPts val="6000"/>
              </a:lnSpc>
            </a:pPr>
            <a:r>
              <a:rPr lang="en-US" sz="13000" b="1" dirty="0">
                <a:ln>
                  <a:solidFill>
                    <a:schemeClr val="tx1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DaunPenh" panose="020F0502020204030204" pitchFamily="2" charset="0"/>
                <a:cs typeface="DaunPenh" panose="020F0502020204030204" pitchFamily="2" charset="0"/>
              </a:rPr>
              <a:t>4-5</a:t>
            </a:r>
          </a:p>
        </p:txBody>
      </p:sp>
    </p:spTree>
    <p:extLst>
      <p:ext uri="{BB962C8B-B14F-4D97-AF65-F5344CB8AC3E}">
        <p14:creationId xmlns:p14="http://schemas.microsoft.com/office/powerpoint/2010/main" val="3413169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8E6092-D654-75F1-CA8B-6923465075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85201-E3C5-E7FC-E158-D291DF26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2501" y="221934"/>
            <a:ext cx="5806999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The Ezekiel 4 Prophecy</a:t>
            </a:r>
            <a:endParaRPr lang="en-US" sz="33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75188-635F-392A-3DF2-4E6EA73E8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651" y="1514962"/>
            <a:ext cx="6566115" cy="6548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Jeremiah Predicts 70 year punishment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152A1B70-766B-402C-C865-EFB2D5720EBE}"/>
              </a:ext>
            </a:extLst>
          </p:cNvPr>
          <p:cNvSpPr/>
          <p:nvPr/>
        </p:nvSpPr>
        <p:spPr>
          <a:xfrm>
            <a:off x="254351" y="2592094"/>
            <a:ext cx="320040" cy="51144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70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9B84E61-CFEA-95CC-5790-C1BB68F27D03}"/>
              </a:ext>
            </a:extLst>
          </p:cNvPr>
          <p:cNvSpPr txBox="1">
            <a:spLocks/>
          </p:cNvSpPr>
          <p:nvPr/>
        </p:nvSpPr>
        <p:spPr>
          <a:xfrm>
            <a:off x="144651" y="1976676"/>
            <a:ext cx="5698211" cy="65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dirty="0"/>
              <a:t>Ezekiel Predicts 430 year punishment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FE2538A2-FBBA-A657-62CF-1F66D19ACC34}"/>
              </a:ext>
            </a:extLst>
          </p:cNvPr>
          <p:cNvSpPr/>
          <p:nvPr/>
        </p:nvSpPr>
        <p:spPr>
          <a:xfrm>
            <a:off x="230627" y="3268851"/>
            <a:ext cx="1965960" cy="51144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430 years</a:t>
            </a:r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5B80E4BF-3DBD-8411-D319-3ACDD301715D}"/>
              </a:ext>
            </a:extLst>
          </p:cNvPr>
          <p:cNvSpPr/>
          <p:nvPr/>
        </p:nvSpPr>
        <p:spPr>
          <a:xfrm>
            <a:off x="550666" y="6053370"/>
            <a:ext cx="11521440" cy="51144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Remaining 360 years x 7 = 2520 years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0B102F6-F735-C7B5-8CB1-FE5CFFEAF59E}"/>
              </a:ext>
            </a:extLst>
          </p:cNvPr>
          <p:cNvSpPr txBox="1">
            <a:spLocks/>
          </p:cNvSpPr>
          <p:nvPr/>
        </p:nvSpPr>
        <p:spPr>
          <a:xfrm>
            <a:off x="144650" y="5355949"/>
            <a:ext cx="11649560" cy="65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dirty="0"/>
              <a:t>Daniel &amp; Nehemiah agree - Babylonian Captivity IS the curse of Lev 26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75D9278-FC65-0540-6FB7-121ED4119FAD}"/>
              </a:ext>
            </a:extLst>
          </p:cNvPr>
          <p:cNvSpPr txBox="1">
            <a:spLocks/>
          </p:cNvSpPr>
          <p:nvPr/>
        </p:nvSpPr>
        <p:spPr>
          <a:xfrm>
            <a:off x="-56569" y="4572323"/>
            <a:ext cx="1038642" cy="4610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000" dirty="0"/>
              <a:t>605 BC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1C94A14-66E2-D89F-4541-F2BA1EA39E23}"/>
              </a:ext>
            </a:extLst>
          </p:cNvPr>
          <p:cNvGrpSpPr/>
          <p:nvPr/>
        </p:nvGrpSpPr>
        <p:grpSpPr>
          <a:xfrm>
            <a:off x="230627" y="4357921"/>
            <a:ext cx="277341" cy="322888"/>
            <a:chOff x="230627" y="4357921"/>
            <a:chExt cx="277341" cy="322888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8524117-80F4-61FF-8ED3-51E3A0F2328D}"/>
                </a:ext>
              </a:extLst>
            </p:cNvPr>
            <p:cNvCxnSpPr>
              <a:cxnSpLocks/>
            </p:cNvCxnSpPr>
            <p:nvPr/>
          </p:nvCxnSpPr>
          <p:spPr>
            <a:xfrm>
              <a:off x="230627" y="4526792"/>
              <a:ext cx="27734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F408692-6CD1-07B9-3AB5-2A9AE62470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4351" y="4357921"/>
              <a:ext cx="0" cy="32256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C55174C-932B-24AB-0254-9E570A5995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7968" y="4358249"/>
              <a:ext cx="0" cy="32256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A5A0FBE-51F9-3174-91B9-31663747BF84}"/>
              </a:ext>
            </a:extLst>
          </p:cNvPr>
          <p:cNvSpPr txBox="1">
            <a:spLocks/>
          </p:cNvSpPr>
          <p:nvPr/>
        </p:nvSpPr>
        <p:spPr>
          <a:xfrm>
            <a:off x="230627" y="3938666"/>
            <a:ext cx="1038642" cy="4610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000" dirty="0"/>
              <a:t>536 BC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8C8D7D0-27CA-4051-1D46-6111C186EE20}"/>
              </a:ext>
            </a:extLst>
          </p:cNvPr>
          <p:cNvCxnSpPr>
            <a:cxnSpLocks/>
          </p:cNvCxnSpPr>
          <p:nvPr/>
        </p:nvCxnSpPr>
        <p:spPr>
          <a:xfrm flipH="1">
            <a:off x="598116" y="3771248"/>
            <a:ext cx="2829592" cy="74795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AADDCAB-3519-CB07-705C-8B81C02CA6D9}"/>
              </a:ext>
            </a:extLst>
          </p:cNvPr>
          <p:cNvCxnSpPr>
            <a:cxnSpLocks/>
            <a:endCxn id="10" idx="1"/>
          </p:cNvCxnSpPr>
          <p:nvPr/>
        </p:nvCxnSpPr>
        <p:spPr>
          <a:xfrm flipH="1">
            <a:off x="550666" y="3754463"/>
            <a:ext cx="2877042" cy="255462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709E128D-0EB3-AE48-01A3-DD241FBDCE06}"/>
              </a:ext>
            </a:extLst>
          </p:cNvPr>
          <p:cNvSpPr txBox="1">
            <a:spLocks/>
          </p:cNvSpPr>
          <p:nvPr/>
        </p:nvSpPr>
        <p:spPr>
          <a:xfrm>
            <a:off x="3347632" y="3384812"/>
            <a:ext cx="8675732" cy="461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dirty="0"/>
              <a:t>536 BC Israel is still rebellious, therefore Leviticus 26 applies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8A39EFF6-2E07-7F42-2C9C-2566196E6058}"/>
              </a:ext>
            </a:extLst>
          </p:cNvPr>
          <p:cNvSpPr txBox="1">
            <a:spLocks/>
          </p:cNvSpPr>
          <p:nvPr/>
        </p:nvSpPr>
        <p:spPr>
          <a:xfrm>
            <a:off x="6575014" y="1535495"/>
            <a:ext cx="5616986" cy="12098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dirty="0"/>
              <a:t>II Chronicles 36:21 says – Babylonian Captivity IS fulfillment of Jeremiah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E92F450-C465-8B72-B002-FEB164976556}"/>
              </a:ext>
            </a:extLst>
          </p:cNvPr>
          <p:cNvCxnSpPr>
            <a:cxnSpLocks/>
          </p:cNvCxnSpPr>
          <p:nvPr/>
        </p:nvCxnSpPr>
        <p:spPr>
          <a:xfrm flipH="1" flipV="1">
            <a:off x="5124450" y="1885950"/>
            <a:ext cx="1952392" cy="28089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4E907050-766B-5F9D-E4DC-467AA840A04D}"/>
              </a:ext>
            </a:extLst>
          </p:cNvPr>
          <p:cNvSpPr txBox="1">
            <a:spLocks/>
          </p:cNvSpPr>
          <p:nvPr/>
        </p:nvSpPr>
        <p:spPr>
          <a:xfrm>
            <a:off x="5331751" y="4140356"/>
            <a:ext cx="5616986" cy="120987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dirty="0"/>
              <a:t>Convert to 365.25 day years &amp; add 1 year (no year 0)        </a:t>
            </a:r>
            <a:r>
              <a:rPr lang="en-US" sz="4000" dirty="0"/>
              <a:t>1948 AD</a:t>
            </a:r>
            <a:endParaRPr lang="en-US" sz="2400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C661A98-4D50-9625-082B-017376C4BB14}"/>
              </a:ext>
            </a:extLst>
          </p:cNvPr>
          <p:cNvCxnSpPr>
            <a:cxnSpLocks/>
            <a:endCxn id="10" idx="3"/>
          </p:cNvCxnSpPr>
          <p:nvPr/>
        </p:nvCxnSpPr>
        <p:spPr>
          <a:xfrm>
            <a:off x="10154654" y="5031777"/>
            <a:ext cx="1917452" cy="127731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6187E59C-2207-0E2E-3B3E-7F291C779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556" y="396194"/>
            <a:ext cx="1914614" cy="91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70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752CE8-8136-719B-4EE2-1DC41B989F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D39E7D25-4D5A-F5E5-F501-8431FB1A6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 descr="The Millennial Temple: the Messiah’s House in Shiloh – Part 1">
            <a:extLst>
              <a:ext uri="{FF2B5EF4-FFF2-40B4-BE49-F238E27FC236}">
                <a16:creationId xmlns:a16="http://schemas.microsoft.com/office/drawing/2014/main" id="{842078C8-A20A-A7FF-BB9D-2539C1DCE9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5"/>
          <a:stretch/>
        </p:blipFill>
        <p:spPr bwMode="auto">
          <a:xfrm>
            <a:off x="3048" y="0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 descr="Starry night sky">
            <a:extLst>
              <a:ext uri="{FF2B5EF4-FFF2-40B4-BE49-F238E27FC236}">
                <a16:creationId xmlns:a16="http://schemas.microsoft.com/office/drawing/2014/main" id="{F06241C3-E01C-E0B9-EBC6-8E3378EFF215}"/>
              </a:ext>
            </a:extLst>
          </p:cNvPr>
          <p:cNvSpPr txBox="1"/>
          <p:nvPr/>
        </p:nvSpPr>
        <p:spPr>
          <a:xfrm>
            <a:off x="312801" y="1466555"/>
            <a:ext cx="11574399" cy="46474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742950" marR="0" lvl="0" indent="-742950" algn="l" defTabSz="914400" rtl="0" eaLnBrk="1" fontAlgn="auto" latinLnBrk="0" hangingPunct="1">
              <a:spcBef>
                <a:spcPts val="0"/>
              </a:spcBef>
              <a:spcAft>
                <a:spcPts val="24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6400" b="0" i="0" u="none" strike="noStrike" kern="1200" cap="none" spc="0" normalizeH="0" baseline="0" noProof="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oolBoran" panose="020B0100010101010101" pitchFamily="34" charset="0"/>
                <a:ea typeface="+mn-ea"/>
                <a:cs typeface="MoolBoran" panose="020B0100010101010101" pitchFamily="34" charset="0"/>
              </a:rPr>
              <a:t>Lying Down: We see judgement’s length</a:t>
            </a:r>
            <a:endParaRPr kumimoji="0" lang="en-US" sz="6400" b="0" i="0" u="none" strike="noStrike" kern="1200" cap="none" spc="0" normalizeH="0" noProof="0" dirty="0">
              <a:ln w="3175">
                <a:noFill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MoolBoran" panose="020B0100010101010101" pitchFamily="34" charset="0"/>
              <a:ea typeface="+mn-ea"/>
              <a:cs typeface="MoolBoran" panose="020B0100010101010101" pitchFamily="34" charset="0"/>
            </a:endParaRPr>
          </a:p>
          <a:p>
            <a:pPr marL="742950" marR="0" lvl="0" indent="-742950" algn="l" defTabSz="914400" rtl="0" eaLnBrk="1" fontAlgn="auto" latinLnBrk="0" hangingPunct="1">
              <a:spcBef>
                <a:spcPts val="0"/>
              </a:spcBef>
              <a:spcAft>
                <a:spcPts val="24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6400" b="0" i="0" u="none" strike="noStrike" kern="1200" cap="none" spc="0" normalizeH="0" baseline="0" noProof="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oolBoran" panose="020B0100010101010101" pitchFamily="34" charset="0"/>
                <a:ea typeface="+mn-ea"/>
                <a:cs typeface="MoolBoran" panose="020B0100010101010101" pitchFamily="34" charset="0"/>
              </a:rPr>
              <a:t>Cooking Food: We see judgement’s embarrassment</a:t>
            </a:r>
          </a:p>
          <a:p>
            <a:pPr marL="742950" marR="0" lvl="0" indent="-742950" algn="l" defTabSz="914400" rtl="0" eaLnBrk="1" fontAlgn="auto" latinLnBrk="0" hangingPunct="1">
              <a:spcBef>
                <a:spcPts val="0"/>
              </a:spcBef>
              <a:spcAft>
                <a:spcPts val="24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640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olBoran" panose="020B0100010101010101" pitchFamily="34" charset="0"/>
                <a:cs typeface="MoolBoran" panose="020B0100010101010101" pitchFamily="34" charset="0"/>
              </a:rPr>
              <a:t>A Mourning Shave: We see judgement’s depth </a:t>
            </a:r>
            <a:endParaRPr kumimoji="0" lang="en-US" sz="6400" b="0" i="0" u="none" strike="noStrike" kern="1200" cap="none" spc="0" normalizeH="0" baseline="0" noProof="0" dirty="0">
              <a:ln w="3175">
                <a:noFill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MoolBoran" panose="020B0100010101010101" pitchFamily="34" charset="0"/>
              <a:ea typeface="+mn-ea"/>
              <a:cs typeface="MoolBoran" panose="020B0100010101010101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FC8BF2D-BE96-C78D-13C4-9E0F896261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556" y="396194"/>
            <a:ext cx="1914614" cy="9164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53CD1B2-282F-843B-5591-903AA8CAB992}"/>
              </a:ext>
            </a:extLst>
          </p:cNvPr>
          <p:cNvSpPr txBox="1"/>
          <p:nvPr/>
        </p:nvSpPr>
        <p:spPr>
          <a:xfrm>
            <a:off x="314325" y="350299"/>
            <a:ext cx="95600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Jumble" panose="02000503000000020004" pitchFamily="2" charset="0"/>
                <a:ea typeface="+mn-ea"/>
                <a:cs typeface="+mn-cs"/>
              </a:rPr>
              <a:t>Symbolically Led To Reality</a:t>
            </a:r>
          </a:p>
        </p:txBody>
      </p:sp>
    </p:spTree>
    <p:extLst>
      <p:ext uri="{BB962C8B-B14F-4D97-AF65-F5344CB8AC3E}">
        <p14:creationId xmlns:p14="http://schemas.microsoft.com/office/powerpoint/2010/main" val="267335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970E9C-E979-3032-DF8D-62EDDA8C44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86CC20FC-DD15-242A-D56A-EBD2EF8F0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 descr="The Millennial Temple: the Messiah’s House in Shiloh – Part 1">
            <a:extLst>
              <a:ext uri="{FF2B5EF4-FFF2-40B4-BE49-F238E27FC236}">
                <a16:creationId xmlns:a16="http://schemas.microsoft.com/office/drawing/2014/main" id="{B19D38D2-B6C2-22DF-7979-D3DEA79170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5"/>
          <a:stretch/>
        </p:blipFill>
        <p:spPr bwMode="auto">
          <a:xfrm>
            <a:off x="3048" y="0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 descr="Starry night sky">
            <a:extLst>
              <a:ext uri="{FF2B5EF4-FFF2-40B4-BE49-F238E27FC236}">
                <a16:creationId xmlns:a16="http://schemas.microsoft.com/office/drawing/2014/main" id="{9620406A-7132-2011-BD31-16A71CC3F29F}"/>
              </a:ext>
            </a:extLst>
          </p:cNvPr>
          <p:cNvSpPr txBox="1"/>
          <p:nvPr/>
        </p:nvSpPr>
        <p:spPr>
          <a:xfrm>
            <a:off x="312801" y="1466555"/>
            <a:ext cx="11574399" cy="552971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742950" marR="0" lvl="0" indent="-742950" algn="l" defTabSz="914400" rtl="0" eaLnBrk="1" fontAlgn="auto" latinLnBrk="0" hangingPunct="1"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6400" b="0" i="0" u="none" strike="noStrike" kern="1200" cap="none" spc="0" normalizeH="0" baseline="0" noProof="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oolBoran" panose="020B0100010101010101" pitchFamily="34" charset="0"/>
                <a:ea typeface="+mn-ea"/>
                <a:cs typeface="MoolBoran" panose="020B0100010101010101" pitchFamily="34" charset="0"/>
              </a:rPr>
              <a:t>Ezekiel’s Commission (Chap</a:t>
            </a:r>
            <a:r>
              <a:rPr kumimoji="0" lang="en-US" sz="6400" b="0" i="0" u="none" strike="noStrike" kern="1200" cap="none" spc="0" normalizeH="0" noProof="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oolBoran" panose="020B0100010101010101" pitchFamily="34" charset="0"/>
                <a:ea typeface="+mn-ea"/>
                <a:cs typeface="MoolBoran" panose="020B0100010101010101" pitchFamily="34" charset="0"/>
              </a:rPr>
              <a:t> 1-3)</a:t>
            </a:r>
          </a:p>
          <a:p>
            <a:pPr marL="742950" marR="0" lvl="0" indent="-742950" algn="l" defTabSz="914400" rtl="0" eaLnBrk="1" fontAlgn="auto" latinLnBrk="0" hangingPunct="1"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6400" baseline="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olBoran" panose="020B0100010101010101" pitchFamily="34" charset="0"/>
                <a:cs typeface="MoolBoran" panose="020B0100010101010101" pitchFamily="34" charset="0"/>
              </a:rPr>
              <a:t>Against</a:t>
            </a:r>
            <a:r>
              <a:rPr lang="en-US" sz="640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olBoran" panose="020B0100010101010101" pitchFamily="34" charset="0"/>
                <a:cs typeface="MoolBoran" panose="020B0100010101010101" pitchFamily="34" charset="0"/>
              </a:rPr>
              <a:t> Judah (Chap 4-24)</a:t>
            </a:r>
          </a:p>
          <a:p>
            <a:pPr marL="742950" marR="0" lvl="0" indent="-742950" algn="l" defTabSz="914400" rtl="0" eaLnBrk="1" fontAlgn="auto" latinLnBrk="0" hangingPunct="1"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6400" b="0" i="0" u="none" strike="noStrike" kern="1200" cap="none" spc="0" normalizeH="0" baseline="0" noProof="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oolBoran" panose="020B0100010101010101" pitchFamily="34" charset="0"/>
                <a:ea typeface="+mn-ea"/>
                <a:cs typeface="MoolBoran" panose="020B0100010101010101" pitchFamily="34" charset="0"/>
              </a:rPr>
              <a:t>Against</a:t>
            </a:r>
            <a:r>
              <a:rPr kumimoji="0" lang="en-US" sz="6400" b="0" i="0" u="none" strike="noStrike" kern="1200" cap="none" spc="0" normalizeH="0" noProof="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oolBoran" panose="020B0100010101010101" pitchFamily="34" charset="0"/>
                <a:ea typeface="+mn-ea"/>
                <a:cs typeface="MoolBoran" panose="020B0100010101010101" pitchFamily="34" charset="0"/>
              </a:rPr>
              <a:t> Nations (Chap 25-32)</a:t>
            </a:r>
          </a:p>
          <a:p>
            <a:pPr marL="742950" marR="0" lvl="0" indent="-742950" algn="l" defTabSz="914400" rtl="0" eaLnBrk="1" fontAlgn="auto" latinLnBrk="0" hangingPunct="1"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6400" b="0" i="0" u="none" strike="noStrike" kern="1200" cap="none" spc="0" normalizeH="0" baseline="0" noProof="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oolBoran" panose="020B0100010101010101" pitchFamily="34" charset="0"/>
                <a:ea typeface="+mn-ea"/>
                <a:cs typeface="MoolBoran" panose="020B0100010101010101" pitchFamily="34" charset="0"/>
              </a:rPr>
              <a:t>Of Israel’s Restoration (Chap 33-39)</a:t>
            </a:r>
          </a:p>
          <a:p>
            <a:pPr marL="742950" marR="0" lvl="0" indent="-742950" algn="l" defTabSz="914400" rtl="0" eaLnBrk="1" fontAlgn="auto" latinLnBrk="0" hangingPunct="1"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640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olBoran" panose="020B0100010101010101" pitchFamily="34" charset="0"/>
                <a:cs typeface="MoolBoran" panose="020B0100010101010101" pitchFamily="34" charset="0"/>
              </a:rPr>
              <a:t>Of the Millennial Kingdom (Chap 40-48)</a:t>
            </a:r>
            <a:endParaRPr kumimoji="0" lang="en-US" sz="6400" b="0" i="0" u="none" strike="noStrike" kern="1200" cap="none" spc="0" normalizeH="0" baseline="0" noProof="0" dirty="0">
              <a:ln w="3175">
                <a:noFill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MoolBoran" panose="020B0100010101010101" pitchFamily="34" charset="0"/>
              <a:ea typeface="+mn-ea"/>
              <a:cs typeface="MoolBoran" panose="020B0100010101010101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AAF21B-2078-4D50-56A3-AAA6729A57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556" y="396194"/>
            <a:ext cx="1914614" cy="9164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938F01A-5A36-BC4F-AA0F-E786761E63DB}"/>
              </a:ext>
            </a:extLst>
          </p:cNvPr>
          <p:cNvSpPr txBox="1"/>
          <p:nvPr/>
        </p:nvSpPr>
        <p:spPr>
          <a:xfrm>
            <a:off x="314325" y="350299"/>
            <a:ext cx="95600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Jumble" panose="02000503000000020004" pitchFamily="2" charset="0"/>
                <a:ea typeface="+mn-ea"/>
                <a:cs typeface="+mn-cs"/>
              </a:rPr>
              <a:t>Ezekiel in 5 Sections</a:t>
            </a:r>
          </a:p>
        </p:txBody>
      </p:sp>
    </p:spTree>
    <p:extLst>
      <p:ext uri="{BB962C8B-B14F-4D97-AF65-F5344CB8AC3E}">
        <p14:creationId xmlns:p14="http://schemas.microsoft.com/office/powerpoint/2010/main" val="4214585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9FBDA4-F869-24DA-5F3B-E7C1209685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72CE394B-4197-6F57-0F23-66CFF9573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 descr="The Millennial Temple: the Messiah’s House in Shiloh – Part 1">
            <a:extLst>
              <a:ext uri="{FF2B5EF4-FFF2-40B4-BE49-F238E27FC236}">
                <a16:creationId xmlns:a16="http://schemas.microsoft.com/office/drawing/2014/main" id="{89F6BD78-9856-6104-61E7-2E9C35BD95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5"/>
          <a:stretch/>
        </p:blipFill>
        <p:spPr bwMode="auto">
          <a:xfrm>
            <a:off x="3048" y="0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 descr="Starry night sky">
            <a:extLst>
              <a:ext uri="{FF2B5EF4-FFF2-40B4-BE49-F238E27FC236}">
                <a16:creationId xmlns:a16="http://schemas.microsoft.com/office/drawing/2014/main" id="{53A2E82D-CBC5-4534-0BEB-42B3B3463CAD}"/>
              </a:ext>
            </a:extLst>
          </p:cNvPr>
          <p:cNvSpPr txBox="1"/>
          <p:nvPr/>
        </p:nvSpPr>
        <p:spPr>
          <a:xfrm>
            <a:off x="312801" y="1466555"/>
            <a:ext cx="11574399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742950" marR="0" lvl="0" indent="-742950" algn="l" defTabSz="914400" rtl="0" eaLnBrk="1" fontAlgn="auto" latinLnBrk="0" hangingPunct="1">
              <a:spcBef>
                <a:spcPts val="0"/>
              </a:spcBef>
              <a:spcAft>
                <a:spcPts val="24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6400" b="0" i="0" u="none" strike="noStrike" kern="1200" cap="none" spc="0" normalizeH="0" baseline="0" noProof="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oolBoran" panose="020B0100010101010101" pitchFamily="34" charset="0"/>
                <a:ea typeface="+mn-ea"/>
                <a:cs typeface="MoolBoran" panose="020B0100010101010101" pitchFamily="34" charset="0"/>
              </a:rPr>
              <a:t>Lying Down: We see judgement’s length</a:t>
            </a:r>
            <a:endParaRPr kumimoji="0" lang="en-US" sz="6400" b="0" i="0" u="none" strike="noStrike" kern="1200" cap="none" spc="0" normalizeH="0" noProof="0" dirty="0">
              <a:ln w="3175">
                <a:noFill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MoolBoran" panose="020B0100010101010101" pitchFamily="34" charset="0"/>
              <a:ea typeface="+mn-ea"/>
              <a:cs typeface="MoolBoran" panose="020B0100010101010101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FDED69-7E5D-2486-0BDC-FACFD1DB9C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556" y="396194"/>
            <a:ext cx="1914614" cy="9164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668B134-0E71-B7FC-9D3F-580BF54198B1}"/>
              </a:ext>
            </a:extLst>
          </p:cNvPr>
          <p:cNvSpPr txBox="1"/>
          <p:nvPr/>
        </p:nvSpPr>
        <p:spPr>
          <a:xfrm>
            <a:off x="314325" y="350299"/>
            <a:ext cx="95600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Jumble" panose="02000503000000020004" pitchFamily="2" charset="0"/>
                <a:ea typeface="+mn-ea"/>
                <a:cs typeface="+mn-cs"/>
              </a:rPr>
              <a:t>Symbolically Led To Reality</a:t>
            </a:r>
          </a:p>
        </p:txBody>
      </p:sp>
    </p:spTree>
    <p:extLst>
      <p:ext uri="{BB962C8B-B14F-4D97-AF65-F5344CB8AC3E}">
        <p14:creationId xmlns:p14="http://schemas.microsoft.com/office/powerpoint/2010/main" val="326209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11AFF0-A264-9D09-43E0-AD8A48EF8E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42CBE3BD-6945-9C9C-0B70-515989CB7A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 descr="The Millennial Temple: the Messiah’s House in Shiloh – Part 1">
            <a:extLst>
              <a:ext uri="{FF2B5EF4-FFF2-40B4-BE49-F238E27FC236}">
                <a16:creationId xmlns:a16="http://schemas.microsoft.com/office/drawing/2014/main" id="{CBED4982-C80B-D086-3258-FFA134CE28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5"/>
          <a:stretch/>
        </p:blipFill>
        <p:spPr bwMode="auto">
          <a:xfrm>
            <a:off x="3048" y="0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 descr="Starry night sky">
            <a:extLst>
              <a:ext uri="{FF2B5EF4-FFF2-40B4-BE49-F238E27FC236}">
                <a16:creationId xmlns:a16="http://schemas.microsoft.com/office/drawing/2014/main" id="{5CF116FA-F614-6750-AFF7-8FB00FD7560B}"/>
              </a:ext>
            </a:extLst>
          </p:cNvPr>
          <p:cNvSpPr txBox="1"/>
          <p:nvPr/>
        </p:nvSpPr>
        <p:spPr>
          <a:xfrm>
            <a:off x="312801" y="1466555"/>
            <a:ext cx="11574399" cy="33239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just">
              <a:defRPr/>
            </a:pPr>
            <a:r>
              <a:rPr lang="en-US" sz="700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olBoran" panose="020B0100010101010101" pitchFamily="34" charset="0"/>
                <a:cs typeface="MoolBoran" panose="020B0100010101010101" pitchFamily="34" charset="0"/>
              </a:rPr>
              <a:t>“This whole land will be a waste place &amp; an object of horror, &amp; these nations will serve the king of Babylon seventy years.”</a:t>
            </a:r>
            <a:endParaRPr kumimoji="0" lang="en-US" sz="7000" b="0" i="0" u="none" strike="noStrike" kern="1200" cap="none" spc="0" normalizeH="0" baseline="0" noProof="0" dirty="0">
              <a:ln w="3175">
                <a:noFill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MoolBoran" panose="020B0100010101010101" pitchFamily="34" charset="0"/>
              <a:cs typeface="MoolBoran" panose="020B0100010101010101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A1975B-24D6-61E9-AAB9-C5CE405F90BC}"/>
              </a:ext>
            </a:extLst>
          </p:cNvPr>
          <p:cNvSpPr txBox="1"/>
          <p:nvPr/>
        </p:nvSpPr>
        <p:spPr>
          <a:xfrm>
            <a:off x="314325" y="350299"/>
            <a:ext cx="95600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60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latin typeface="Jumble" panose="02000503000000020004" pitchFamily="2" charset="0"/>
              </a:rPr>
              <a:t>Jeremiah 25:11</a:t>
            </a:r>
            <a:endParaRPr kumimoji="0" lang="en-US" sz="56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black"/>
              </a:solidFill>
              <a:effectLst/>
              <a:uLnTx/>
              <a:uFillTx/>
              <a:latin typeface="Jumble" panose="0200050300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0030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8EB7E8-B3B9-08F8-5B09-A535EFE0E2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68355AE5-1BAD-007A-4AD6-92F004498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 descr="The Millennial Temple: the Messiah’s House in Shiloh – Part 1">
            <a:extLst>
              <a:ext uri="{FF2B5EF4-FFF2-40B4-BE49-F238E27FC236}">
                <a16:creationId xmlns:a16="http://schemas.microsoft.com/office/drawing/2014/main" id="{74EF2AB4-C904-7E1F-3B7C-42E88FB43C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5"/>
          <a:stretch/>
        </p:blipFill>
        <p:spPr bwMode="auto">
          <a:xfrm>
            <a:off x="3048" y="0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 descr="Starry night sky">
            <a:extLst>
              <a:ext uri="{FF2B5EF4-FFF2-40B4-BE49-F238E27FC236}">
                <a16:creationId xmlns:a16="http://schemas.microsoft.com/office/drawing/2014/main" id="{ECBB5F1B-7998-C7B0-3AE7-67F1E94C0374}"/>
              </a:ext>
            </a:extLst>
          </p:cNvPr>
          <p:cNvSpPr txBox="1"/>
          <p:nvPr/>
        </p:nvSpPr>
        <p:spPr>
          <a:xfrm>
            <a:off x="312801" y="1466555"/>
            <a:ext cx="11574399" cy="4401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just">
              <a:defRPr/>
            </a:pPr>
            <a:r>
              <a:rPr lang="en-US" sz="700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olBoran" panose="020B0100010101010101" pitchFamily="34" charset="0"/>
                <a:cs typeface="MoolBoran" panose="020B0100010101010101" pitchFamily="34" charset="0"/>
              </a:rPr>
              <a:t>“For thus says Yahweh, ‘When seventy years have been fulfilled for Babylon, I will visit you &amp; establish My good word to you, to return you to this place.”</a:t>
            </a:r>
            <a:endParaRPr kumimoji="0" lang="en-US" sz="7000" b="0" i="0" u="none" strike="noStrike" kern="1200" cap="none" spc="0" normalizeH="0" baseline="0" noProof="0" dirty="0">
              <a:ln w="3175">
                <a:noFill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MoolBoran" panose="020B0100010101010101" pitchFamily="34" charset="0"/>
              <a:cs typeface="MoolBoran" panose="020B0100010101010101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754CD0-A299-0DA9-A4B4-B7BAF2B91ECB}"/>
              </a:ext>
            </a:extLst>
          </p:cNvPr>
          <p:cNvSpPr txBox="1"/>
          <p:nvPr/>
        </p:nvSpPr>
        <p:spPr>
          <a:xfrm>
            <a:off x="314325" y="350299"/>
            <a:ext cx="95600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60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latin typeface="Jumble" panose="02000503000000020004" pitchFamily="2" charset="0"/>
              </a:rPr>
              <a:t>Jeremiah 29:10</a:t>
            </a:r>
            <a:endParaRPr kumimoji="0" lang="en-US" sz="56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black"/>
              </a:solidFill>
              <a:effectLst/>
              <a:uLnTx/>
              <a:uFillTx/>
              <a:latin typeface="Jumble" panose="0200050300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4301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8A03D8-AA0A-6326-F4A9-23349216D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71538-0840-493A-BC54-E14E12912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2501" y="221934"/>
            <a:ext cx="5806999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The Ezekiel 4 Prophecy</a:t>
            </a:r>
            <a:endParaRPr lang="en-US" sz="33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384E4-6C8A-A3FC-D535-66A823898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651" y="1514962"/>
            <a:ext cx="6566115" cy="6548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Jeremiah Predicts 70 year punishment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849824E0-6D66-D8F4-A244-C6B86DA46D1F}"/>
              </a:ext>
            </a:extLst>
          </p:cNvPr>
          <p:cNvSpPr/>
          <p:nvPr/>
        </p:nvSpPr>
        <p:spPr>
          <a:xfrm>
            <a:off x="254351" y="2592094"/>
            <a:ext cx="320040" cy="51144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70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D051395-25AE-070E-6E18-7D76782BE150}"/>
              </a:ext>
            </a:extLst>
          </p:cNvPr>
          <p:cNvSpPr txBox="1">
            <a:spLocks/>
          </p:cNvSpPr>
          <p:nvPr/>
        </p:nvSpPr>
        <p:spPr>
          <a:xfrm>
            <a:off x="144651" y="1976676"/>
            <a:ext cx="5698211" cy="65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dirty="0"/>
              <a:t>Ezekiel Predicts 430 year punishment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628A4D84-036D-C898-7850-CE79C8D53E94}"/>
              </a:ext>
            </a:extLst>
          </p:cNvPr>
          <p:cNvSpPr/>
          <p:nvPr/>
        </p:nvSpPr>
        <p:spPr>
          <a:xfrm>
            <a:off x="230627" y="3268851"/>
            <a:ext cx="1965960" cy="51144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430 years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150AE01-60DD-18F5-3A8F-21E43BF585AB}"/>
              </a:ext>
            </a:extLst>
          </p:cNvPr>
          <p:cNvSpPr txBox="1">
            <a:spLocks/>
          </p:cNvSpPr>
          <p:nvPr/>
        </p:nvSpPr>
        <p:spPr>
          <a:xfrm>
            <a:off x="-56569" y="4572323"/>
            <a:ext cx="1038642" cy="4610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000" dirty="0"/>
              <a:t>605 BC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BC4A9E3-75DF-25BC-F720-503D83D4F936}"/>
              </a:ext>
            </a:extLst>
          </p:cNvPr>
          <p:cNvGrpSpPr/>
          <p:nvPr/>
        </p:nvGrpSpPr>
        <p:grpSpPr>
          <a:xfrm>
            <a:off x="230627" y="4357921"/>
            <a:ext cx="277341" cy="322888"/>
            <a:chOff x="230627" y="4357921"/>
            <a:chExt cx="277341" cy="322888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42905E2-B1E2-6B21-FF53-094BB39BC839}"/>
                </a:ext>
              </a:extLst>
            </p:cNvPr>
            <p:cNvCxnSpPr>
              <a:cxnSpLocks/>
            </p:cNvCxnSpPr>
            <p:nvPr/>
          </p:nvCxnSpPr>
          <p:spPr>
            <a:xfrm>
              <a:off x="230627" y="4526792"/>
              <a:ext cx="27734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60278E8-B464-3CA7-B6E2-A92F55B370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4351" y="4357921"/>
              <a:ext cx="0" cy="32256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45BED37-3FC5-0014-C103-37182FC8D2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7968" y="4358249"/>
              <a:ext cx="0" cy="32256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14BCF4E-3A29-5719-E90E-ECCCCC6DDB98}"/>
              </a:ext>
            </a:extLst>
          </p:cNvPr>
          <p:cNvSpPr txBox="1">
            <a:spLocks/>
          </p:cNvSpPr>
          <p:nvPr/>
        </p:nvSpPr>
        <p:spPr>
          <a:xfrm>
            <a:off x="230627" y="3938666"/>
            <a:ext cx="1038642" cy="4610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000" dirty="0"/>
              <a:t>536 BC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E9D34D5E-A866-2D1D-3059-7702395B0245}"/>
              </a:ext>
            </a:extLst>
          </p:cNvPr>
          <p:cNvSpPr txBox="1">
            <a:spLocks/>
          </p:cNvSpPr>
          <p:nvPr/>
        </p:nvSpPr>
        <p:spPr>
          <a:xfrm>
            <a:off x="6575014" y="1535495"/>
            <a:ext cx="5616986" cy="12098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dirty="0"/>
              <a:t>II Chronicles 36:21 says – Babylonian Captivity IS fulfillment of Jeremiah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7EEDAE3-63FB-FA71-1A11-845A80BA5B15}"/>
              </a:ext>
            </a:extLst>
          </p:cNvPr>
          <p:cNvCxnSpPr>
            <a:cxnSpLocks/>
          </p:cNvCxnSpPr>
          <p:nvPr/>
        </p:nvCxnSpPr>
        <p:spPr>
          <a:xfrm flipH="1" flipV="1">
            <a:off x="5124450" y="1885950"/>
            <a:ext cx="1952392" cy="28089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65DF0BED-B274-42C3-5FFF-8C1F9EAB45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556" y="396194"/>
            <a:ext cx="1914614" cy="91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30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B321DC-337E-1F17-6F3C-E3EECFB2B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F5643D23-CE02-7A01-2463-EFDABCB6E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 descr="The Millennial Temple: the Messiah’s House in Shiloh – Part 1">
            <a:extLst>
              <a:ext uri="{FF2B5EF4-FFF2-40B4-BE49-F238E27FC236}">
                <a16:creationId xmlns:a16="http://schemas.microsoft.com/office/drawing/2014/main" id="{BFFD4E59-FE07-A9D3-CC46-C0D332CBEA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5"/>
          <a:stretch/>
        </p:blipFill>
        <p:spPr bwMode="auto">
          <a:xfrm>
            <a:off x="3048" y="0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 descr="Starry night sky">
            <a:extLst>
              <a:ext uri="{FF2B5EF4-FFF2-40B4-BE49-F238E27FC236}">
                <a16:creationId xmlns:a16="http://schemas.microsoft.com/office/drawing/2014/main" id="{DD4042A0-3ADF-D11E-33D7-46A6495A83B9}"/>
              </a:ext>
            </a:extLst>
          </p:cNvPr>
          <p:cNvSpPr txBox="1"/>
          <p:nvPr/>
        </p:nvSpPr>
        <p:spPr>
          <a:xfrm>
            <a:off x="312801" y="1466555"/>
            <a:ext cx="11574399" cy="4401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just">
              <a:defRPr/>
            </a:pPr>
            <a:r>
              <a:rPr lang="en-US" sz="700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olBoran" panose="020B0100010101010101" pitchFamily="34" charset="0"/>
                <a:cs typeface="MoolBoran" panose="020B0100010101010101" pitchFamily="34" charset="0"/>
              </a:rPr>
              <a:t>“Remember the word which You commanded Your servant Moses, saying, ‘If you are unfaithful, I will scatter you among the peoples.”</a:t>
            </a:r>
            <a:endParaRPr kumimoji="0" lang="en-US" sz="7000" b="0" i="0" u="none" strike="noStrike" kern="1200" cap="none" spc="0" normalizeH="0" baseline="0" noProof="0" dirty="0">
              <a:ln w="3175">
                <a:noFill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MoolBoran" panose="020B0100010101010101" pitchFamily="34" charset="0"/>
              <a:cs typeface="MoolBoran" panose="020B0100010101010101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D13C12-1970-1BD6-CA6A-8C68E9BE6AC2}"/>
              </a:ext>
            </a:extLst>
          </p:cNvPr>
          <p:cNvSpPr txBox="1"/>
          <p:nvPr/>
        </p:nvSpPr>
        <p:spPr>
          <a:xfrm>
            <a:off x="314325" y="350299"/>
            <a:ext cx="95600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60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latin typeface="Jumble" panose="02000503000000020004" pitchFamily="2" charset="0"/>
              </a:rPr>
              <a:t>Nehemiah 1:8</a:t>
            </a:r>
            <a:endParaRPr kumimoji="0" lang="en-US" sz="56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black"/>
              </a:solidFill>
              <a:effectLst/>
              <a:uLnTx/>
              <a:uFillTx/>
              <a:latin typeface="Jumble" panose="0200050300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6441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54E5C5-18C7-F428-252D-AD925C4268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237EC436-E7A8-0014-C0A2-45215D389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 descr="The Millennial Temple: the Messiah’s House in Shiloh – Part 1">
            <a:extLst>
              <a:ext uri="{FF2B5EF4-FFF2-40B4-BE49-F238E27FC236}">
                <a16:creationId xmlns:a16="http://schemas.microsoft.com/office/drawing/2014/main" id="{7392889D-9DE4-90E1-369D-1C15CE5210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5"/>
          <a:stretch/>
        </p:blipFill>
        <p:spPr bwMode="auto">
          <a:xfrm>
            <a:off x="3048" y="0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 descr="Starry night sky">
            <a:extLst>
              <a:ext uri="{FF2B5EF4-FFF2-40B4-BE49-F238E27FC236}">
                <a16:creationId xmlns:a16="http://schemas.microsoft.com/office/drawing/2014/main" id="{1D7CDA3E-917B-447F-FC6A-9FD74312693F}"/>
              </a:ext>
            </a:extLst>
          </p:cNvPr>
          <p:cNvSpPr txBox="1"/>
          <p:nvPr/>
        </p:nvSpPr>
        <p:spPr>
          <a:xfrm>
            <a:off x="312801" y="1466555"/>
            <a:ext cx="11574399" cy="56323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just">
              <a:defRPr/>
            </a:pPr>
            <a:r>
              <a:rPr lang="en-US" sz="600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olBoran" panose="020B0100010101010101" pitchFamily="34" charset="0"/>
                <a:cs typeface="MoolBoran" panose="020B0100010101010101" pitchFamily="34" charset="0"/>
              </a:rPr>
              <a:t>“Then I contended with the nobles of Judah &amp; said to them, “What is this evil thing you are doing, even profaning the sabbath day? Did not your fathers do the same, so our God brought on us &amp; on this city all this calamity? Yet you are adding to His anger on Israel by profaning the sabbath.”</a:t>
            </a:r>
            <a:endParaRPr kumimoji="0" lang="en-US" sz="6000" b="0" i="0" u="none" strike="noStrike" kern="1200" cap="none" spc="0" normalizeH="0" baseline="0" noProof="0" dirty="0">
              <a:ln w="3175">
                <a:noFill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MoolBoran" panose="020B0100010101010101" pitchFamily="34" charset="0"/>
              <a:cs typeface="MoolBoran" panose="020B0100010101010101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6AFA3A-656C-42BC-CA95-7EAD04FD718C}"/>
              </a:ext>
            </a:extLst>
          </p:cNvPr>
          <p:cNvSpPr txBox="1"/>
          <p:nvPr/>
        </p:nvSpPr>
        <p:spPr>
          <a:xfrm>
            <a:off x="314325" y="350299"/>
            <a:ext cx="95600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60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latin typeface="Jumble" panose="02000503000000020004" pitchFamily="2" charset="0"/>
              </a:rPr>
              <a:t>Nehemiah 13:17-18</a:t>
            </a:r>
            <a:endParaRPr kumimoji="0" lang="en-US" sz="56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black"/>
              </a:solidFill>
              <a:effectLst/>
              <a:uLnTx/>
              <a:uFillTx/>
              <a:latin typeface="Jumble" panose="0200050300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447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697055-FADC-F099-7732-FF78F9C77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F0818642-4497-E7E8-6C57-FF6234848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 descr="The Millennial Temple: the Messiah’s House in Shiloh – Part 1">
            <a:extLst>
              <a:ext uri="{FF2B5EF4-FFF2-40B4-BE49-F238E27FC236}">
                <a16:creationId xmlns:a16="http://schemas.microsoft.com/office/drawing/2014/main" id="{758BE749-D2E4-A409-88B7-16CE1E6E13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5"/>
          <a:stretch/>
        </p:blipFill>
        <p:spPr bwMode="auto">
          <a:xfrm>
            <a:off x="3048" y="0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 descr="Starry night sky">
            <a:extLst>
              <a:ext uri="{FF2B5EF4-FFF2-40B4-BE49-F238E27FC236}">
                <a16:creationId xmlns:a16="http://schemas.microsoft.com/office/drawing/2014/main" id="{D409C272-E6D3-6BC1-0543-5A78899B698A}"/>
              </a:ext>
            </a:extLst>
          </p:cNvPr>
          <p:cNvSpPr txBox="1"/>
          <p:nvPr/>
        </p:nvSpPr>
        <p:spPr>
          <a:xfrm>
            <a:off x="312801" y="1466555"/>
            <a:ext cx="11574399" cy="45550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just">
              <a:defRPr/>
            </a:pPr>
            <a:r>
              <a:rPr lang="en-US" sz="580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olBoran" panose="020B0100010101010101" pitchFamily="34" charset="0"/>
                <a:cs typeface="MoolBoran" panose="020B0100010101010101" pitchFamily="34" charset="0"/>
              </a:rPr>
              <a:t>“If you do not listen, &amp; if you do not set it upon your heart to give honor to My name,” says Yahweh of hosts, “then I will send the curse upon you, &amp; I will curse your blessings; &amp; indeed, I have cursed them already because you are not setting it upon your heart.”</a:t>
            </a:r>
            <a:endParaRPr kumimoji="0" lang="en-US" sz="5800" b="0" i="0" u="none" strike="noStrike" kern="1200" cap="none" spc="0" normalizeH="0" baseline="0" noProof="0" dirty="0">
              <a:ln w="3175">
                <a:noFill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MoolBoran" panose="020B0100010101010101" pitchFamily="34" charset="0"/>
              <a:cs typeface="MoolBoran" panose="020B0100010101010101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211175-913E-FA5F-9F96-B9C3C1F0C2B0}"/>
              </a:ext>
            </a:extLst>
          </p:cNvPr>
          <p:cNvSpPr txBox="1"/>
          <p:nvPr/>
        </p:nvSpPr>
        <p:spPr>
          <a:xfrm>
            <a:off x="314325" y="350299"/>
            <a:ext cx="95600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60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latin typeface="Jumble" panose="02000503000000020004" pitchFamily="2" charset="0"/>
              </a:rPr>
              <a:t>Malachi 2:2</a:t>
            </a:r>
            <a:endParaRPr kumimoji="0" lang="en-US" sz="56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black"/>
              </a:solidFill>
              <a:effectLst/>
              <a:uLnTx/>
              <a:uFillTx/>
              <a:latin typeface="Jumble" panose="0200050300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579491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425</Words>
  <Application>Microsoft Office PowerPoint</Application>
  <PresentationFormat>Widescreen</PresentationFormat>
  <Paragraphs>48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ADLaM Display</vt:lpstr>
      <vt:lpstr>Arial</vt:lpstr>
      <vt:lpstr>Calibri</vt:lpstr>
      <vt:lpstr>Calibri Light</vt:lpstr>
      <vt:lpstr>DaunPenh</vt:lpstr>
      <vt:lpstr>Jumble</vt:lpstr>
      <vt:lpstr>MoolBoran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Ezekiel 4 Prophecy</vt:lpstr>
      <vt:lpstr>PowerPoint Presentation</vt:lpstr>
      <vt:lpstr>PowerPoint Presentation</vt:lpstr>
      <vt:lpstr>PowerPoint Presentation</vt:lpstr>
      <vt:lpstr>The Ezekiel 4 Prophecy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Shunk</dc:creator>
  <cp:lastModifiedBy>Daniel Shunk</cp:lastModifiedBy>
  <cp:revision>2</cp:revision>
  <dcterms:created xsi:type="dcterms:W3CDTF">2024-12-04T19:56:57Z</dcterms:created>
  <dcterms:modified xsi:type="dcterms:W3CDTF">2025-11-14T15:34:53Z</dcterms:modified>
</cp:coreProperties>
</file>