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2" r:id="rId6"/>
    <p:sldId id="277" r:id="rId7"/>
    <p:sldId id="278" r:id="rId8"/>
    <p:sldId id="263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385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215" autoAdjust="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F46759DF-C6DD-4433-9427-0A0A1BE0AAAE}"/>
    <pc:docChg chg="custSel modSld">
      <pc:chgData name="Daniel Shunk" userId="8b1a05f26d681f8b" providerId="LiveId" clId="{F46759DF-C6DD-4433-9427-0A0A1BE0AAAE}" dt="2023-07-12T00:52:03.895" v="3" actId="478"/>
      <pc:docMkLst>
        <pc:docMk/>
      </pc:docMkLst>
      <pc:sldChg chg="delSp mod delAnim">
        <pc:chgData name="Daniel Shunk" userId="8b1a05f26d681f8b" providerId="LiveId" clId="{F46759DF-C6DD-4433-9427-0A0A1BE0AAAE}" dt="2023-07-12T00:51:38.951" v="1" actId="478"/>
        <pc:sldMkLst>
          <pc:docMk/>
          <pc:sldMk cId="4132211641" sldId="278"/>
        </pc:sldMkLst>
        <pc:spChg chg="del">
          <ac:chgData name="Daniel Shunk" userId="8b1a05f26d681f8b" providerId="LiveId" clId="{F46759DF-C6DD-4433-9427-0A0A1BE0AAAE}" dt="2023-07-12T00:51:36.767" v="0" actId="478"/>
          <ac:spMkLst>
            <pc:docMk/>
            <pc:sldMk cId="4132211641" sldId="278"/>
            <ac:spMk id="22" creationId="{1B2A8BE8-4BBC-9961-CA4E-4FE6CDC61FF2}"/>
          </ac:spMkLst>
        </pc:spChg>
        <pc:spChg chg="del">
          <ac:chgData name="Daniel Shunk" userId="8b1a05f26d681f8b" providerId="LiveId" clId="{F46759DF-C6DD-4433-9427-0A0A1BE0AAAE}" dt="2023-07-12T00:51:38.951" v="1" actId="478"/>
          <ac:spMkLst>
            <pc:docMk/>
            <pc:sldMk cId="4132211641" sldId="278"/>
            <ac:spMk id="23" creationId="{EDAFC307-3773-D7C5-1709-3BF8882FF00F}"/>
          </ac:spMkLst>
        </pc:spChg>
      </pc:sldChg>
      <pc:sldChg chg="delSp mod delAnim">
        <pc:chgData name="Daniel Shunk" userId="8b1a05f26d681f8b" providerId="LiveId" clId="{F46759DF-C6DD-4433-9427-0A0A1BE0AAAE}" dt="2023-07-12T00:52:03.895" v="3" actId="478"/>
        <pc:sldMkLst>
          <pc:docMk/>
          <pc:sldMk cId="2008908838" sldId="279"/>
        </pc:sldMkLst>
        <pc:spChg chg="del">
          <ac:chgData name="Daniel Shunk" userId="8b1a05f26d681f8b" providerId="LiveId" clId="{F46759DF-C6DD-4433-9427-0A0A1BE0AAAE}" dt="2023-07-12T00:52:02.123" v="2" actId="478"/>
          <ac:spMkLst>
            <pc:docMk/>
            <pc:sldMk cId="2008908838" sldId="279"/>
            <ac:spMk id="22" creationId="{1B2A8BE8-4BBC-9961-CA4E-4FE6CDC61FF2}"/>
          </ac:spMkLst>
        </pc:spChg>
        <pc:spChg chg="del">
          <ac:chgData name="Daniel Shunk" userId="8b1a05f26d681f8b" providerId="LiveId" clId="{F46759DF-C6DD-4433-9427-0A0A1BE0AAAE}" dt="2023-07-12T00:52:03.895" v="3" actId="478"/>
          <ac:spMkLst>
            <pc:docMk/>
            <pc:sldMk cId="2008908838" sldId="279"/>
            <ac:spMk id="23" creationId="{EDAFC307-3773-D7C5-1709-3BF8882FF0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0" y="2148940"/>
            <a:ext cx="6808564" cy="2387600"/>
          </a:xfrm>
        </p:spPr>
        <p:txBody>
          <a:bodyPr>
            <a:noAutofit/>
          </a:bodyPr>
          <a:lstStyle/>
          <a:p>
            <a:pPr algn="ctr"/>
            <a:r>
              <a:rPr lang="en-US" sz="7000" dirty="0"/>
              <a:t>Grateful For Restoration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320" y="4754759"/>
            <a:ext cx="6808564" cy="193198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5000" dirty="0"/>
              <a:t>God’s Word</a:t>
            </a:r>
          </a:p>
          <a:p>
            <a:pPr algn="ctr">
              <a:lnSpc>
                <a:spcPct val="150000"/>
              </a:lnSpc>
            </a:pPr>
            <a:r>
              <a:rPr lang="en-US" sz="5000" dirty="0"/>
              <a:t>Luke 17:1-19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4DF81-5F3C-0206-0151-61A108DF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46" y="712394"/>
            <a:ext cx="2607108" cy="12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59" y="260350"/>
            <a:ext cx="9758057" cy="714435"/>
          </a:xfrm>
        </p:spPr>
        <p:txBody>
          <a:bodyPr>
            <a:noAutofit/>
          </a:bodyPr>
          <a:lstStyle/>
          <a:p>
            <a:r>
              <a:rPr lang="en-US" sz="5900" dirty="0">
                <a:solidFill>
                  <a:schemeClr val="tx1"/>
                </a:solidFill>
              </a:rPr>
              <a:t>Levels of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220" y="1339366"/>
            <a:ext cx="9758057" cy="1325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#1</a:t>
            </a:r>
            <a:r>
              <a:rPr lang="en-US" sz="3600" dirty="0">
                <a:solidFill>
                  <a:schemeClr val="tx1"/>
                </a:solidFill>
              </a:rPr>
              <a:t>: We recognize that there is a means to restore a sinner &amp; restore fellowship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F2CB-D253-426E-B44A-B095AC4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0266DB-B886-EC3D-89AE-867B66BB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1" y="4855769"/>
            <a:ext cx="2607108" cy="124797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B2A8BE8-4BBC-9961-CA4E-4FE6CDC61FF2}"/>
              </a:ext>
            </a:extLst>
          </p:cNvPr>
          <p:cNvSpPr txBox="1">
            <a:spLocks/>
          </p:cNvSpPr>
          <p:nvPr/>
        </p:nvSpPr>
        <p:spPr>
          <a:xfrm>
            <a:off x="3764190" y="3202973"/>
            <a:ext cx="8226526" cy="943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#2</a:t>
            </a:r>
            <a:r>
              <a:rPr lang="en-US" sz="3600" dirty="0">
                <a:solidFill>
                  <a:schemeClr val="tx1"/>
                </a:solidFill>
              </a:rPr>
              <a:t>: We willingly serve together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AFC307-3773-D7C5-1709-3BF8882FF00F}"/>
              </a:ext>
            </a:extLst>
          </p:cNvPr>
          <p:cNvSpPr txBox="1">
            <a:spLocks/>
          </p:cNvSpPr>
          <p:nvPr/>
        </p:nvSpPr>
        <p:spPr>
          <a:xfrm>
            <a:off x="4149504" y="4684142"/>
            <a:ext cx="7841212" cy="2037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#3</a:t>
            </a:r>
            <a:r>
              <a:rPr lang="en-US" sz="3600" dirty="0">
                <a:solidFill>
                  <a:schemeClr val="tx1"/>
                </a:solidFill>
              </a:rPr>
              <a:t>: We become grateful for our position in Christ</a:t>
            </a:r>
          </a:p>
        </p:txBody>
      </p:sp>
    </p:spTree>
    <p:extLst>
      <p:ext uri="{BB962C8B-B14F-4D97-AF65-F5344CB8AC3E}">
        <p14:creationId xmlns:p14="http://schemas.microsoft.com/office/powerpoint/2010/main" val="24814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38" y="273780"/>
            <a:ext cx="9494907" cy="1325880"/>
          </a:xfrm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tx1"/>
                </a:solidFill>
              </a:rPr>
              <a:t>Tips for being grateful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(Generalizing Matthew Henry’s comments)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59F4D-667A-1F73-986E-A098F80F00A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373438" y="2149312"/>
            <a:ext cx="8314441" cy="4708688"/>
          </a:xfrm>
        </p:spPr>
        <p:txBody>
          <a:bodyPr anchor="t"/>
          <a:lstStyle/>
          <a:p>
            <a:pPr marL="687388" indent="-687388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000" cap="none" dirty="0">
                <a:latin typeface="Baskerville Old Face" panose="02020602080505020303" pitchFamily="18" charset="0"/>
              </a:rPr>
              <a:t>Doesn’t happen all the time</a:t>
            </a:r>
          </a:p>
          <a:p>
            <a:pPr marL="687388" indent="-687388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000" cap="none" dirty="0">
                <a:latin typeface="Baskerville Old Face" panose="02020602080505020303" pitchFamily="18" charset="0"/>
              </a:rPr>
              <a:t>Could have cost me more</a:t>
            </a:r>
          </a:p>
          <a:p>
            <a:pPr marL="687388" indent="-687388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000" cap="none" dirty="0">
                <a:latin typeface="Baskerville Old Face" panose="02020602080505020303" pitchFamily="18" charset="0"/>
              </a:rPr>
              <a:t>Hasn’t cost me that much</a:t>
            </a:r>
          </a:p>
          <a:p>
            <a:pPr marL="687388" indent="-687388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000" cap="none" dirty="0">
                <a:latin typeface="Baskerville Old Face" panose="02020602080505020303" pitchFamily="18" charset="0"/>
              </a:rPr>
              <a:t>Isn’t because of my own sin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AFC307-3773-D7C5-1709-3BF8882FF00F}"/>
              </a:ext>
            </a:extLst>
          </p:cNvPr>
          <p:cNvSpPr txBox="1">
            <a:spLocks/>
          </p:cNvSpPr>
          <p:nvPr/>
        </p:nvSpPr>
        <p:spPr>
          <a:xfrm>
            <a:off x="2373437" y="1533640"/>
            <a:ext cx="8832915" cy="907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I am thankful that this current hardship…</a:t>
            </a:r>
          </a:p>
        </p:txBody>
      </p:sp>
      <p:pic>
        <p:nvPicPr>
          <p:cNvPr id="2050" name="Picture 2" descr="Matthew Henry Quotes. QuotesGram">
            <a:extLst>
              <a:ext uri="{FF2B5EF4-FFF2-40B4-BE49-F238E27FC236}">
                <a16:creationId xmlns:a16="http://schemas.microsoft.com/office/drawing/2014/main" id="{CB92216C-2A47-2754-9A06-D3EBC337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94" y="120958"/>
            <a:ext cx="1480692" cy="1915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EC008C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B28AE1-14D4-FA30-4819-F5D30BDA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7" y="5427916"/>
            <a:ext cx="1648167" cy="7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59" y="260350"/>
            <a:ext cx="9758057" cy="714435"/>
          </a:xfrm>
        </p:spPr>
        <p:txBody>
          <a:bodyPr>
            <a:noAutofit/>
          </a:bodyPr>
          <a:lstStyle/>
          <a:p>
            <a:r>
              <a:rPr lang="en-US" sz="5900" dirty="0">
                <a:solidFill>
                  <a:schemeClr val="tx1"/>
                </a:solidFill>
              </a:rPr>
              <a:t>Levels of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220" y="1339366"/>
            <a:ext cx="9758057" cy="1325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#1</a:t>
            </a:r>
            <a:r>
              <a:rPr lang="en-US" sz="3600" dirty="0">
                <a:solidFill>
                  <a:schemeClr val="tx1"/>
                </a:solidFill>
              </a:rPr>
              <a:t>: We recognize that there is a means to restore a sinner &amp; restore fellowship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F2CB-D253-426E-B44A-B095AC4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0266DB-B886-EC3D-89AE-867B66BB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1" y="4855769"/>
            <a:ext cx="2607108" cy="12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D5DFF6-E1B9-D3D6-6F6A-F552D94BF6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00FCB0-42C6-D359-7AD4-FA2344CB2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36123-42EF-E5C8-9739-EF321090F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8E05DB-6CFF-9677-E4BB-262C219670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1C4714-5D7A-6C28-5A52-C641C03050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768F74-F4C6-22B6-54E1-049997F94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539F87-DD32-1AD8-909B-12D9E17643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DD4378-A066-C1CE-B7F8-A19B17B09BB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A48AC-251D-3094-4579-64E813608D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4727DC-8D98-162B-1960-24559D1DD9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85329F-B1FD-2579-B857-8266010B93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026" name="Picture 2" descr="A Boxandstick Trap A Mechanism Used For Live Trapping With A Piece Of  Cheese Stock Illustration - Download Image Now - iStock">
            <a:extLst>
              <a:ext uri="{FF2B5EF4-FFF2-40B4-BE49-F238E27FC236}">
                <a16:creationId xmlns:a16="http://schemas.microsoft.com/office/drawing/2014/main" id="{7B9ABCAD-3BCE-ADD9-C765-DD453A0C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8" b="89862" l="5719" r="99673">
                        <a14:foregroundMark x1="42974" y1="79724" x2="53758" y2="76267"/>
                        <a14:foregroundMark x1="73693" y1="72120" x2="75980" y2="79263"/>
                        <a14:foregroundMark x1="75980" y1="74194" x2="76471" y2="75346"/>
                        <a14:foregroundMark x1="77124" y1="70968" x2="77124" y2="70968"/>
                        <a14:foregroundMark x1="77941" y1="70737" x2="77941" y2="70737"/>
                        <a14:foregroundMark x1="78922" y1="74885" x2="76797" y2="74885"/>
                        <a14:foregroundMark x1="76471" y1="75806" x2="81536" y2="77880"/>
                        <a14:foregroundMark x1="82026" y1="78111" x2="89869" y2="80645"/>
                        <a14:foregroundMark x1="90033" y1="80645" x2="95915" y2="81567"/>
                        <a14:foregroundMark x1="95915" y1="81567" x2="99183" y2="81336"/>
                        <a14:foregroundMark x1="76797" y1="71429" x2="75980" y2="72811"/>
                        <a14:foregroundMark x1="75817" y1="73272" x2="75817" y2="73963"/>
                        <a14:foregroundMark x1="77941" y1="70968" x2="78105" y2="71659"/>
                        <a14:foregroundMark x1="77941" y1="72120" x2="76961" y2="73733"/>
                        <a14:backgroundMark x1="77614" y1="75346" x2="78922" y2="75806"/>
                        <a14:backgroundMark x1="76307" y1="73272" x2="77288" y2="71889"/>
                        <a14:backgroundMark x1="76961" y1="74424" x2="77778" y2="73963"/>
                        <a14:backgroundMark x1="76307" y1="76037" x2="77288" y2="7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12" y="2270571"/>
            <a:ext cx="7552717" cy="53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BC4142-47F0-72A0-64E7-AF69A12ED7B8}"/>
              </a:ext>
            </a:extLst>
          </p:cNvPr>
          <p:cNvGrpSpPr/>
          <p:nvPr/>
        </p:nvGrpSpPr>
        <p:grpSpPr>
          <a:xfrm>
            <a:off x="251083" y="263790"/>
            <a:ext cx="7035837" cy="3963852"/>
            <a:chOff x="251083" y="263790"/>
            <a:chExt cx="7035837" cy="3963852"/>
          </a:xfrm>
        </p:grpSpPr>
        <p:pic>
          <p:nvPicPr>
            <p:cNvPr id="1028" name="Picture 4" descr="Hooks in the Water – Affirming Works">
              <a:extLst>
                <a:ext uri="{FF2B5EF4-FFF2-40B4-BE49-F238E27FC236}">
                  <a16:creationId xmlns:a16="http://schemas.microsoft.com/office/drawing/2014/main" id="{18C0CE8A-776B-93B6-E613-814C8300A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83" y="263790"/>
              <a:ext cx="7035837" cy="396385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Worm Factory Fishing Lure, Pumpkin Seed Worm, 6 In., Soft Baits ...">
              <a:extLst>
                <a:ext uri="{FF2B5EF4-FFF2-40B4-BE49-F238E27FC236}">
                  <a16:creationId xmlns:a16="http://schemas.microsoft.com/office/drawing/2014/main" id="{5E65CF11-B591-B9A7-28E9-ED91B9F4A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0704" y1="21003" x2="27183" y2="8829"/>
                          <a14:foregroundMark x1="36479" y1="8227" x2="61761" y2="6488"/>
                          <a14:foregroundMark x1="81761" y1="67759" x2="67746" y2="78462"/>
                          <a14:foregroundMark x1="36197" y1="16856" x2="37535" y2="18595"/>
                          <a14:foregroundMark x1="37676" y1="18863" x2="39014" y2="19398"/>
                          <a14:foregroundMark x1="39789" y1="19599" x2="46690" y2="18462"/>
                          <a14:foregroundMark x1="42606" y1="17926" x2="44507" y2="18328"/>
                          <a14:foregroundMark x1="18521" y1="66221" x2="17746" y2="68829"/>
                          <a14:foregroundMark x1="76690" y1="57793" x2="81620" y2="52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679" y="1231960"/>
              <a:ext cx="1123852" cy="118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The Worm Factory Fishing Lure, Pumpkin Seed Worm, 6 In., Soft Baits ...">
              <a:extLst>
                <a:ext uri="{FF2B5EF4-FFF2-40B4-BE49-F238E27FC236}">
                  <a16:creationId xmlns:a16="http://schemas.microsoft.com/office/drawing/2014/main" id="{8D4B304A-025C-CE35-F230-E522F3F29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0704" y1="21003" x2="27183" y2="8829"/>
                          <a14:foregroundMark x1="36479" y1="8227" x2="61761" y2="6488"/>
                          <a14:foregroundMark x1="81761" y1="67759" x2="67746" y2="78462"/>
                          <a14:foregroundMark x1="36197" y1="16856" x2="37535" y2="18595"/>
                          <a14:foregroundMark x1="37676" y1="18863" x2="39014" y2="19398"/>
                          <a14:foregroundMark x1="39789" y1="19599" x2="46690" y2="18462"/>
                          <a14:foregroundMark x1="42606" y1="17926" x2="44507" y2="18328"/>
                          <a14:foregroundMark x1="18521" y1="66221" x2="17746" y2="68829"/>
                          <a14:foregroundMark x1="76690" y1="57793" x2="81620" y2="52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01511">
              <a:off x="3883416" y="1509117"/>
              <a:ext cx="892685" cy="93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The Worm Factory Fishing Lure, Pumpkin Seed Worm, 6 In., Soft Baits ...">
              <a:extLst>
                <a:ext uri="{FF2B5EF4-FFF2-40B4-BE49-F238E27FC236}">
                  <a16:creationId xmlns:a16="http://schemas.microsoft.com/office/drawing/2014/main" id="{13419EC3-94F3-2F3B-FFCC-02B8069A7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0704" y1="21003" x2="27183" y2="8829"/>
                          <a14:foregroundMark x1="36479" y1="8227" x2="61761" y2="6488"/>
                          <a14:foregroundMark x1="81761" y1="67759" x2="67746" y2="78462"/>
                          <a14:foregroundMark x1="36197" y1="16856" x2="37535" y2="18595"/>
                          <a14:foregroundMark x1="37676" y1="18863" x2="39014" y2="19398"/>
                          <a14:foregroundMark x1="39789" y1="19599" x2="46690" y2="18462"/>
                          <a14:foregroundMark x1="42606" y1="17926" x2="44507" y2="18328"/>
                          <a14:foregroundMark x1="18521" y1="66221" x2="17746" y2="68829"/>
                          <a14:foregroundMark x1="76690" y1="57793" x2="81620" y2="52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07776">
              <a:off x="5804735" y="511122"/>
              <a:ext cx="726499" cy="76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59" y="260350"/>
            <a:ext cx="9758057" cy="714435"/>
          </a:xfrm>
        </p:spPr>
        <p:txBody>
          <a:bodyPr>
            <a:noAutofit/>
          </a:bodyPr>
          <a:lstStyle/>
          <a:p>
            <a:r>
              <a:rPr lang="en-US" sz="5900" dirty="0">
                <a:solidFill>
                  <a:schemeClr val="tx1"/>
                </a:solidFill>
              </a:rPr>
              <a:t>Levels of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220" y="1339366"/>
            <a:ext cx="9758057" cy="1325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#1</a:t>
            </a:r>
            <a:r>
              <a:rPr lang="en-US" sz="3600" dirty="0">
                <a:solidFill>
                  <a:schemeClr val="tx1"/>
                </a:solidFill>
              </a:rPr>
              <a:t>: We recognize that there is a means to restore a sinner &amp; restore fellowship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F2CB-D253-426E-B44A-B095AC4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0266DB-B886-EC3D-89AE-867B66BB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1" y="4855769"/>
            <a:ext cx="2607108" cy="12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4" y="340995"/>
            <a:ext cx="6800850" cy="667673"/>
          </a:xfrm>
        </p:spPr>
        <p:txBody>
          <a:bodyPr>
            <a:normAutofit fontScale="90000"/>
          </a:bodyPr>
          <a:lstStyle/>
          <a:p>
            <a:r>
              <a:rPr lang="en-US" dirty="0"/>
              <a:t>Matthew 18:21-22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14" y="1008668"/>
            <a:ext cx="7249212" cy="56466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ZA" sz="3600" dirty="0"/>
              <a:t>“</a:t>
            </a:r>
            <a:r>
              <a:rPr lang="en-US" sz="3600" dirty="0"/>
              <a:t>Then came Peter to Him, &amp; said, Lord, how oft shall my brother sin against me, &amp; I forgive him? till seven times? Jesus saith unto him, I say not unto thee, until seven times: but, until seventy times seven.”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59" y="260350"/>
            <a:ext cx="9758057" cy="714435"/>
          </a:xfrm>
        </p:spPr>
        <p:txBody>
          <a:bodyPr>
            <a:noAutofit/>
          </a:bodyPr>
          <a:lstStyle/>
          <a:p>
            <a:r>
              <a:rPr lang="en-US" sz="5900" dirty="0">
                <a:solidFill>
                  <a:schemeClr val="tx1"/>
                </a:solidFill>
              </a:rPr>
              <a:t>Levels of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220" y="1339366"/>
            <a:ext cx="9758057" cy="1325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#1</a:t>
            </a:r>
            <a:r>
              <a:rPr lang="en-US" sz="3600" dirty="0">
                <a:solidFill>
                  <a:schemeClr val="tx1"/>
                </a:solidFill>
              </a:rPr>
              <a:t>: We recognize that there is a means to restore a sinner &amp; restore fellowship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F2CB-D253-426E-B44A-B095AC4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0266DB-B886-EC3D-89AE-867B66BB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1" y="4855769"/>
            <a:ext cx="2607108" cy="12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4" y="340995"/>
            <a:ext cx="6800850" cy="667673"/>
          </a:xfrm>
        </p:spPr>
        <p:txBody>
          <a:bodyPr>
            <a:normAutofit fontScale="90000"/>
          </a:bodyPr>
          <a:lstStyle/>
          <a:p>
            <a:r>
              <a:rPr lang="en-US" dirty="0"/>
              <a:t>Mark 4:31-32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14" y="867266"/>
            <a:ext cx="7249212" cy="57880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ZA" sz="3200" dirty="0"/>
              <a:t>“</a:t>
            </a:r>
            <a:r>
              <a:rPr lang="en-US" sz="3200" dirty="0"/>
              <a:t>It is like a grain of mustard seed, which, when it is sown in the earth, is less than all the seeds that be in the earth: but when it is sown, it </a:t>
            </a:r>
            <a:r>
              <a:rPr lang="en-US" sz="3200" dirty="0" err="1"/>
              <a:t>groweth</a:t>
            </a:r>
            <a:r>
              <a:rPr lang="en-US" sz="3200" dirty="0"/>
              <a:t> up, &amp; becometh greater than all herbs, &amp; </a:t>
            </a:r>
            <a:r>
              <a:rPr lang="en-US" sz="3200" dirty="0" err="1"/>
              <a:t>shooteth</a:t>
            </a:r>
            <a:r>
              <a:rPr lang="en-US" sz="3200" dirty="0"/>
              <a:t> out great branches; so that the fowls of the air may lodge under the shadow of it.”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4424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59" y="260350"/>
            <a:ext cx="9758057" cy="714435"/>
          </a:xfrm>
        </p:spPr>
        <p:txBody>
          <a:bodyPr>
            <a:noAutofit/>
          </a:bodyPr>
          <a:lstStyle/>
          <a:p>
            <a:r>
              <a:rPr lang="en-US" sz="5900" dirty="0">
                <a:solidFill>
                  <a:schemeClr val="tx1"/>
                </a:solidFill>
              </a:rPr>
              <a:t>Levels of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220" y="1339366"/>
            <a:ext cx="9758057" cy="1325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#1</a:t>
            </a:r>
            <a:r>
              <a:rPr lang="en-US" sz="3600" dirty="0">
                <a:solidFill>
                  <a:schemeClr val="tx1"/>
                </a:solidFill>
              </a:rPr>
              <a:t>: We recognize that there is a means to restore a sinner &amp; restore fellowship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F2CB-D253-426E-B44A-B095AC4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0266DB-B886-EC3D-89AE-867B66BB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1" y="4855769"/>
            <a:ext cx="2607108" cy="124797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B2A8BE8-4BBC-9961-CA4E-4FE6CDC61FF2}"/>
              </a:ext>
            </a:extLst>
          </p:cNvPr>
          <p:cNvSpPr txBox="1">
            <a:spLocks/>
          </p:cNvSpPr>
          <p:nvPr/>
        </p:nvSpPr>
        <p:spPr>
          <a:xfrm>
            <a:off x="3764190" y="3202973"/>
            <a:ext cx="8226526" cy="943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#2</a:t>
            </a:r>
            <a:r>
              <a:rPr lang="en-US" sz="3600" dirty="0">
                <a:solidFill>
                  <a:schemeClr val="tx1"/>
                </a:solidFill>
              </a:rPr>
              <a:t>: We willingly serve together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AFC307-3773-D7C5-1709-3BF8882FF00F}"/>
              </a:ext>
            </a:extLst>
          </p:cNvPr>
          <p:cNvSpPr txBox="1">
            <a:spLocks/>
          </p:cNvSpPr>
          <p:nvPr/>
        </p:nvSpPr>
        <p:spPr>
          <a:xfrm>
            <a:off x="4149504" y="4684142"/>
            <a:ext cx="7841212" cy="2037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tx1"/>
                </a:solidFill>
              </a:rPr>
              <a:t>LEVEL #3</a:t>
            </a:r>
            <a:r>
              <a:rPr lang="en-US" sz="3600" dirty="0">
                <a:solidFill>
                  <a:schemeClr val="tx1"/>
                </a:solidFill>
              </a:rPr>
              <a:t>: We become grateful for our position in Christ</a:t>
            </a:r>
          </a:p>
        </p:txBody>
      </p:sp>
    </p:spTree>
    <p:extLst>
      <p:ext uri="{BB962C8B-B14F-4D97-AF65-F5344CB8AC3E}">
        <p14:creationId xmlns:p14="http://schemas.microsoft.com/office/powerpoint/2010/main" val="12277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38" y="273780"/>
            <a:ext cx="9494907" cy="13258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Matthew Henry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…after being robbed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59F4D-667A-1F73-986E-A098F80F00A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373438" y="2149312"/>
            <a:ext cx="8314441" cy="4708688"/>
          </a:xfrm>
        </p:spPr>
        <p:txBody>
          <a:bodyPr anchor="t"/>
          <a:lstStyle/>
          <a:p>
            <a:pPr marL="687388" indent="-687388">
              <a:buFont typeface="+mj-lt"/>
              <a:buAutoNum type="arabicPeriod"/>
            </a:pPr>
            <a:r>
              <a:rPr lang="en-US" sz="4400" cap="none" dirty="0">
                <a:latin typeface="Baskerville Old Face" panose="02020602080505020303" pitchFamily="18" charset="0"/>
              </a:rPr>
              <a:t>I’ve never been robbed before</a:t>
            </a:r>
          </a:p>
          <a:p>
            <a:pPr marL="687388" indent="-687388">
              <a:buFont typeface="+mj-lt"/>
              <a:buAutoNum type="arabicPeriod"/>
            </a:pPr>
            <a:r>
              <a:rPr lang="en-US" sz="4400" cap="none" dirty="0">
                <a:latin typeface="Baskerville Old Face" panose="02020602080505020303" pitchFamily="18" charset="0"/>
              </a:rPr>
              <a:t>Though they took my wallet, they didn’t take my life</a:t>
            </a:r>
          </a:p>
          <a:p>
            <a:pPr marL="687388" indent="-687388">
              <a:buFont typeface="+mj-lt"/>
              <a:buAutoNum type="arabicPeriod"/>
            </a:pPr>
            <a:r>
              <a:rPr lang="en-US" sz="4400" cap="none" dirty="0">
                <a:latin typeface="Baskerville Old Face" panose="02020602080505020303" pitchFamily="18" charset="0"/>
              </a:rPr>
              <a:t>Though they took my wallet, it wasn’t very much</a:t>
            </a:r>
          </a:p>
          <a:p>
            <a:pPr marL="687388" indent="-687388">
              <a:buFont typeface="+mj-lt"/>
              <a:buAutoNum type="arabicPeriod"/>
            </a:pPr>
            <a:r>
              <a:rPr lang="en-US" sz="4400" cap="none" dirty="0">
                <a:latin typeface="Baskerville Old Face" panose="02020602080505020303" pitchFamily="18" charset="0"/>
              </a:rPr>
              <a:t>That I was the one robbed &amp; not the one doing the robbing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AFC307-3773-D7C5-1709-3BF8882FF00F}"/>
              </a:ext>
            </a:extLst>
          </p:cNvPr>
          <p:cNvSpPr txBox="1">
            <a:spLocks/>
          </p:cNvSpPr>
          <p:nvPr/>
        </p:nvSpPr>
        <p:spPr>
          <a:xfrm>
            <a:off x="2373438" y="1533640"/>
            <a:ext cx="7634002" cy="907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I am thankful…</a:t>
            </a:r>
          </a:p>
        </p:txBody>
      </p:sp>
      <p:pic>
        <p:nvPicPr>
          <p:cNvPr id="2050" name="Picture 2" descr="Matthew Henry Quotes. QuotesGram">
            <a:extLst>
              <a:ext uri="{FF2B5EF4-FFF2-40B4-BE49-F238E27FC236}">
                <a16:creationId xmlns:a16="http://schemas.microsoft.com/office/drawing/2014/main" id="{CB92216C-2A47-2754-9A06-D3EBC337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45" y="120958"/>
            <a:ext cx="2184560" cy="2825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EC008C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Abstract Pitch Deck_tm33968143_Win32_JB_SL_v3" id="{C3D5CE6D-3494-4BBD-B7F5-AA5B348ED394}" vid="{982B489A-C9B1-4FBF-BBC5-D41820D27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7CDCE58-E008-4D50-B18E-ADC19CB29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F7209-A407-4CFB-9C3E-C69AB9315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91</TotalTime>
  <Words>394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Baskerville Old Face</vt:lpstr>
      <vt:lpstr>Calibri</vt:lpstr>
      <vt:lpstr>Office Theme</vt:lpstr>
      <vt:lpstr>Grateful For Restoration</vt:lpstr>
      <vt:lpstr>Levels of restoration</vt:lpstr>
      <vt:lpstr>PowerPoint Presentation</vt:lpstr>
      <vt:lpstr>Levels of restoration</vt:lpstr>
      <vt:lpstr>Matthew 18:21-22</vt:lpstr>
      <vt:lpstr>Levels of restoration</vt:lpstr>
      <vt:lpstr>Mark 4:31-32</vt:lpstr>
      <vt:lpstr>Levels of restoration</vt:lpstr>
      <vt:lpstr>Matthew Henry …after being robbed</vt:lpstr>
      <vt:lpstr>Levels of restoration</vt:lpstr>
      <vt:lpstr>Tips for being grateful (Generalizing Matthew Henry’s comments)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Grateful For Restoration</dc:title>
  <dc:creator>Daniel Shunk</dc:creator>
  <cp:lastModifiedBy>Daniel Shunk</cp:lastModifiedBy>
  <cp:revision>1</cp:revision>
  <dcterms:created xsi:type="dcterms:W3CDTF">2023-07-11T23:21:52Z</dcterms:created>
  <dcterms:modified xsi:type="dcterms:W3CDTF">2023-07-12T00:55:07Z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