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x="18288000" cy="10287000"/>
  <p:notesSz cx="6858000" cy="9144000"/>
  <p:embeddedFontLst>
    <p:embeddedFont>
      <p:font typeface="Kapsalon" charset="1" panose="00000000000000000000"/>
      <p:regular r:id="rId29"/>
    </p:embeddedFont>
    <p:embeddedFont>
      <p:font typeface="Montserrat Bold" charset="1" panose="00000800000000000000"/>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15.png" Type="http://schemas.openxmlformats.org/officeDocument/2006/relationships/image"/><Relationship Id="rId5" Target="../media/image16.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17.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18.png" Type="http://schemas.openxmlformats.org/officeDocument/2006/relationships/image"/><Relationship Id="rId5" Target="../media/image19.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20.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21.png" Type="http://schemas.openxmlformats.org/officeDocument/2006/relationships/image"/><Relationship Id="rId5" Target="../media/image22.svg" Type="http://schemas.openxmlformats.org/officeDocument/2006/relationships/image"/><Relationship Id="rId6" Target="../media/image23.png" Type="http://schemas.openxmlformats.org/officeDocument/2006/relationships/image"/><Relationship Id="rId7" Target="../media/image24.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25.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26.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27.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28.png" Type="http://schemas.openxmlformats.org/officeDocument/2006/relationships/image"/><Relationship Id="rId5" Target="../media/image29.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5.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0.png" Type="http://schemas.openxmlformats.org/officeDocument/2006/relationships/image"/><Relationship Id="rId5" Target="../media/image31.png" Type="http://schemas.openxmlformats.org/officeDocument/2006/relationships/image"/><Relationship Id="rId6" Target="../media/image32.sv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3.png" Type="http://schemas.openxmlformats.org/officeDocument/2006/relationships/image"/><Relationship Id="rId5" Target="../media/image34.sv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5.png" Type="http://schemas.openxmlformats.org/officeDocument/2006/relationships/image"/><Relationship Id="rId5" Target="../media/image36.sv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7.png" Type="http://schemas.openxmlformats.org/officeDocument/2006/relationships/image"/><Relationship Id="rId4" Target="../media/image8.png" Type="http://schemas.openxmlformats.org/officeDocument/2006/relationships/image"/><Relationship Id="rId5" Target="../media/image9.svg" Type="http://schemas.openxmlformats.org/officeDocument/2006/relationships/image"/><Relationship Id="rId6" Target="../media/image10.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2.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13.png" Type="http://schemas.openxmlformats.org/officeDocument/2006/relationships/image"/><Relationship Id="rId5" Target="../media/image14.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13.png" Type="http://schemas.openxmlformats.org/officeDocument/2006/relationships/image"/><Relationship Id="rId5" Target="../media/image14.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7B3927"/>
        </a:solidFill>
      </p:bgPr>
    </p:bg>
    <p:spTree>
      <p:nvGrpSpPr>
        <p:cNvPr id="1" name=""/>
        <p:cNvGrpSpPr/>
        <p:nvPr/>
      </p:nvGrpSpPr>
      <p:grpSpPr>
        <a:xfrm>
          <a:off x="0" y="0"/>
          <a:ext cx="0" cy="0"/>
          <a:chOff x="0" y="0"/>
          <a:chExt cx="0" cy="0"/>
        </a:xfrm>
      </p:grpSpPr>
      <p:sp>
        <p:nvSpPr>
          <p:cNvPr name="Freeform 2" id="2"/>
          <p:cNvSpPr/>
          <p:nvPr/>
        </p:nvSpPr>
        <p:spPr>
          <a:xfrm flipH="true" flipV="false" rot="0">
            <a:off x="9273524" y="4499939"/>
            <a:ext cx="12122376" cy="7283527"/>
          </a:xfrm>
          <a:custGeom>
            <a:avLst/>
            <a:gdLst/>
            <a:ahLst/>
            <a:cxnLst/>
            <a:rect r="r" b="b" t="t" l="l"/>
            <a:pathLst>
              <a:path h="7283527" w="12122376">
                <a:moveTo>
                  <a:pt x="12122375" y="0"/>
                </a:moveTo>
                <a:lnTo>
                  <a:pt x="0" y="0"/>
                </a:lnTo>
                <a:lnTo>
                  <a:pt x="0" y="7283527"/>
                </a:lnTo>
                <a:lnTo>
                  <a:pt x="12122375" y="7283527"/>
                </a:lnTo>
                <a:lnTo>
                  <a:pt x="12122375"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3107899" y="4499939"/>
            <a:ext cx="12122376" cy="7283527"/>
          </a:xfrm>
          <a:custGeom>
            <a:avLst/>
            <a:gdLst/>
            <a:ahLst/>
            <a:cxnLst/>
            <a:rect r="r" b="b" t="t" l="l"/>
            <a:pathLst>
              <a:path h="7283527" w="12122376">
                <a:moveTo>
                  <a:pt x="0" y="0"/>
                </a:moveTo>
                <a:lnTo>
                  <a:pt x="12122375" y="0"/>
                </a:lnTo>
                <a:lnTo>
                  <a:pt x="12122375" y="7283527"/>
                </a:lnTo>
                <a:lnTo>
                  <a:pt x="0" y="72835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5933695" y="5143500"/>
            <a:ext cx="6420610" cy="7513480"/>
          </a:xfrm>
          <a:custGeom>
            <a:avLst/>
            <a:gdLst/>
            <a:ahLst/>
            <a:cxnLst/>
            <a:rect r="r" b="b" t="t" l="l"/>
            <a:pathLst>
              <a:path h="7513480" w="6420610">
                <a:moveTo>
                  <a:pt x="0" y="0"/>
                </a:moveTo>
                <a:lnTo>
                  <a:pt x="6420610" y="0"/>
                </a:lnTo>
                <a:lnTo>
                  <a:pt x="6420610" y="7513480"/>
                </a:lnTo>
                <a:lnTo>
                  <a:pt x="0" y="751348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2285865" y="-44540"/>
            <a:ext cx="13457222" cy="2623165"/>
          </a:xfrm>
          <a:custGeom>
            <a:avLst/>
            <a:gdLst/>
            <a:ahLst/>
            <a:cxnLst/>
            <a:rect r="r" b="b" t="t" l="l"/>
            <a:pathLst>
              <a:path h="2623165" w="13457222">
                <a:moveTo>
                  <a:pt x="0" y="0"/>
                </a:moveTo>
                <a:lnTo>
                  <a:pt x="13457222" y="0"/>
                </a:lnTo>
                <a:lnTo>
                  <a:pt x="13457222" y="2623165"/>
                </a:lnTo>
                <a:lnTo>
                  <a:pt x="0" y="2623165"/>
                </a:lnTo>
                <a:lnTo>
                  <a:pt x="0" y="0"/>
                </a:lnTo>
                <a:close/>
              </a:path>
            </a:pathLst>
          </a:custGeom>
          <a:blipFill>
            <a:blip r:embed="rId6"/>
            <a:stretch>
              <a:fillRect l="0" t="-91591" r="0" b="-96979"/>
            </a:stretch>
          </a:blipFill>
        </p:spPr>
      </p:sp>
      <p:sp>
        <p:nvSpPr>
          <p:cNvPr name="TextBox 6" id="6"/>
          <p:cNvSpPr txBox="true"/>
          <p:nvPr/>
        </p:nvSpPr>
        <p:spPr>
          <a:xfrm rot="0">
            <a:off x="818330" y="1440098"/>
            <a:ext cx="16651340" cy="3059841"/>
          </a:xfrm>
          <a:prstGeom prst="rect">
            <a:avLst/>
          </a:prstGeom>
        </p:spPr>
        <p:txBody>
          <a:bodyPr anchor="t" rtlCol="false" tIns="0" lIns="0" bIns="0" rIns="0">
            <a:spAutoFit/>
          </a:bodyPr>
          <a:lstStyle/>
          <a:p>
            <a:pPr algn="ctr">
              <a:lnSpc>
                <a:spcPts val="24663"/>
              </a:lnSpc>
            </a:pPr>
            <a:r>
              <a:rPr lang="en-US" sz="17616">
                <a:solidFill>
                  <a:srgbClr val="F1A106"/>
                </a:solidFill>
                <a:latin typeface="Kapsalon"/>
                <a:ea typeface="Kapsalon"/>
                <a:cs typeface="Kapsalon"/>
                <a:sym typeface="Kapsalon"/>
              </a:rPr>
              <a:t>Peer Pressure</a:t>
            </a:r>
          </a:p>
        </p:txBody>
      </p:sp>
      <p:sp>
        <p:nvSpPr>
          <p:cNvPr name="TextBox 7" id="7"/>
          <p:cNvSpPr txBox="true"/>
          <p:nvPr/>
        </p:nvSpPr>
        <p:spPr>
          <a:xfrm rot="0">
            <a:off x="2496775" y="3643092"/>
            <a:ext cx="13035403" cy="1542244"/>
          </a:xfrm>
          <a:prstGeom prst="rect">
            <a:avLst/>
          </a:prstGeom>
        </p:spPr>
        <p:txBody>
          <a:bodyPr anchor="t" rtlCol="false" tIns="0" lIns="0" bIns="0" rIns="0">
            <a:spAutoFit/>
          </a:bodyPr>
          <a:lstStyle/>
          <a:p>
            <a:pPr algn="ctr">
              <a:lnSpc>
                <a:spcPts val="12644"/>
              </a:lnSpc>
              <a:spcBef>
                <a:spcPct val="0"/>
              </a:spcBef>
            </a:pPr>
            <a:r>
              <a:rPr lang="en-US" b="true" sz="9031">
                <a:solidFill>
                  <a:srgbClr val="F4E7D7"/>
                </a:solidFill>
                <a:latin typeface="Montserrat Bold"/>
                <a:ea typeface="Montserrat Bold"/>
                <a:cs typeface="Montserrat Bold"/>
                <a:sym typeface="Montserrat Bold"/>
              </a:rPr>
              <a:t>and Influence</a:t>
            </a:r>
          </a:p>
        </p:txBody>
      </p:sp>
      <p:sp>
        <p:nvSpPr>
          <p:cNvPr name="TextBox 8" id="8"/>
          <p:cNvSpPr txBox="true"/>
          <p:nvPr/>
        </p:nvSpPr>
        <p:spPr>
          <a:xfrm rot="0">
            <a:off x="10828615" y="8757365"/>
            <a:ext cx="10567285" cy="1254124"/>
          </a:xfrm>
          <a:prstGeom prst="rect">
            <a:avLst/>
          </a:prstGeom>
        </p:spPr>
        <p:txBody>
          <a:bodyPr anchor="t" rtlCol="false" tIns="0" lIns="0" bIns="0" rIns="0">
            <a:spAutoFit/>
          </a:bodyPr>
          <a:lstStyle/>
          <a:p>
            <a:pPr algn="ctr">
              <a:lnSpc>
                <a:spcPts val="10250"/>
              </a:lnSpc>
              <a:spcBef>
                <a:spcPct val="0"/>
              </a:spcBef>
            </a:pPr>
            <a:r>
              <a:rPr lang="en-US" b="true" sz="7321">
                <a:solidFill>
                  <a:srgbClr val="F4E7D7"/>
                </a:solidFill>
                <a:latin typeface="Montserrat Bold"/>
                <a:ea typeface="Montserrat Bold"/>
                <a:cs typeface="Montserrat Bold"/>
                <a:sym typeface="Montserrat Bold"/>
              </a:rPr>
              <a:t>Week 8</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7B3927"/>
        </a:solidFill>
      </p:bgPr>
    </p:bg>
    <p:spTree>
      <p:nvGrpSpPr>
        <p:cNvPr id="1" name=""/>
        <p:cNvGrpSpPr/>
        <p:nvPr/>
      </p:nvGrpSpPr>
      <p:grpSpPr>
        <a:xfrm>
          <a:off x="0" y="0"/>
          <a:ext cx="0" cy="0"/>
          <a:chOff x="0" y="0"/>
          <a:chExt cx="0" cy="0"/>
        </a:xfrm>
      </p:grpSpPr>
      <p:sp>
        <p:nvSpPr>
          <p:cNvPr name="Freeform 2" id="2"/>
          <p:cNvSpPr/>
          <p:nvPr/>
        </p:nvSpPr>
        <p:spPr>
          <a:xfrm flipH="true" flipV="false" rot="0">
            <a:off x="9273524" y="4499939"/>
            <a:ext cx="12122376" cy="7283527"/>
          </a:xfrm>
          <a:custGeom>
            <a:avLst/>
            <a:gdLst/>
            <a:ahLst/>
            <a:cxnLst/>
            <a:rect r="r" b="b" t="t" l="l"/>
            <a:pathLst>
              <a:path h="7283527" w="12122376">
                <a:moveTo>
                  <a:pt x="12122375" y="0"/>
                </a:moveTo>
                <a:lnTo>
                  <a:pt x="0" y="0"/>
                </a:lnTo>
                <a:lnTo>
                  <a:pt x="0" y="7283527"/>
                </a:lnTo>
                <a:lnTo>
                  <a:pt x="12122375" y="7283527"/>
                </a:lnTo>
                <a:lnTo>
                  <a:pt x="12122375"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3107899" y="4499939"/>
            <a:ext cx="12122376" cy="7283527"/>
          </a:xfrm>
          <a:custGeom>
            <a:avLst/>
            <a:gdLst/>
            <a:ahLst/>
            <a:cxnLst/>
            <a:rect r="r" b="b" t="t" l="l"/>
            <a:pathLst>
              <a:path h="7283527" w="12122376">
                <a:moveTo>
                  <a:pt x="0" y="0"/>
                </a:moveTo>
                <a:lnTo>
                  <a:pt x="12122375" y="0"/>
                </a:lnTo>
                <a:lnTo>
                  <a:pt x="12122375" y="7283527"/>
                </a:lnTo>
                <a:lnTo>
                  <a:pt x="0" y="72835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5283321" y="4298479"/>
            <a:ext cx="7721358" cy="6163048"/>
          </a:xfrm>
          <a:custGeom>
            <a:avLst/>
            <a:gdLst/>
            <a:ahLst/>
            <a:cxnLst/>
            <a:rect r="r" b="b" t="t" l="l"/>
            <a:pathLst>
              <a:path h="6163048" w="7721358">
                <a:moveTo>
                  <a:pt x="0" y="0"/>
                </a:moveTo>
                <a:lnTo>
                  <a:pt x="7721358" y="0"/>
                </a:lnTo>
                <a:lnTo>
                  <a:pt x="7721358" y="6163048"/>
                </a:lnTo>
                <a:lnTo>
                  <a:pt x="0" y="616304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1373261" y="882056"/>
            <a:ext cx="15541479" cy="1685495"/>
          </a:xfrm>
          <a:prstGeom prst="rect">
            <a:avLst/>
          </a:prstGeom>
        </p:spPr>
        <p:txBody>
          <a:bodyPr anchor="t" rtlCol="false" tIns="0" lIns="0" bIns="0" rIns="0">
            <a:spAutoFit/>
          </a:bodyPr>
          <a:lstStyle/>
          <a:p>
            <a:pPr algn="ctr">
              <a:lnSpc>
                <a:spcPts val="13604"/>
              </a:lnSpc>
            </a:pPr>
            <a:r>
              <a:rPr lang="en-US" sz="9717">
                <a:solidFill>
                  <a:srgbClr val="F1A106"/>
                </a:solidFill>
                <a:latin typeface="Kapsalon"/>
                <a:ea typeface="Kapsalon"/>
                <a:cs typeface="Kapsalon"/>
                <a:sym typeface="Kapsalon"/>
              </a:rPr>
              <a:t>Practice Assertiveness</a:t>
            </a:r>
          </a:p>
        </p:txBody>
      </p:sp>
      <p:sp>
        <p:nvSpPr>
          <p:cNvPr name="TextBox 6" id="6"/>
          <p:cNvSpPr txBox="true"/>
          <p:nvPr/>
        </p:nvSpPr>
        <p:spPr>
          <a:xfrm rot="0">
            <a:off x="2674848" y="2500876"/>
            <a:ext cx="12938303" cy="1404524"/>
          </a:xfrm>
          <a:prstGeom prst="rect">
            <a:avLst/>
          </a:prstGeom>
        </p:spPr>
        <p:txBody>
          <a:bodyPr anchor="t" rtlCol="false" tIns="0" lIns="0" bIns="0" rIns="0">
            <a:spAutoFit/>
          </a:bodyPr>
          <a:lstStyle/>
          <a:p>
            <a:pPr algn="ctr">
              <a:lnSpc>
                <a:spcPts val="5693"/>
              </a:lnSpc>
              <a:spcBef>
                <a:spcPct val="0"/>
              </a:spcBef>
            </a:pPr>
            <a:r>
              <a:rPr lang="en-US" b="true" sz="4067">
                <a:solidFill>
                  <a:srgbClr val="F4E7D7"/>
                </a:solidFill>
                <a:latin typeface="Montserrat Bold"/>
                <a:ea typeface="Montserrat Bold"/>
                <a:cs typeface="Montserrat Bold"/>
                <a:sym typeface="Montserrat Bold"/>
              </a:rPr>
              <a:t>Learn to express your thoughts and feelings in a clear, respectful, and assertive manner.</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7B3927"/>
        </a:solidFill>
      </p:bgPr>
    </p:bg>
    <p:spTree>
      <p:nvGrpSpPr>
        <p:cNvPr id="1" name=""/>
        <p:cNvGrpSpPr/>
        <p:nvPr/>
      </p:nvGrpSpPr>
      <p:grpSpPr>
        <a:xfrm>
          <a:off x="0" y="0"/>
          <a:ext cx="0" cy="0"/>
          <a:chOff x="0" y="0"/>
          <a:chExt cx="0" cy="0"/>
        </a:xfrm>
      </p:grpSpPr>
      <p:sp>
        <p:nvSpPr>
          <p:cNvPr name="Freeform 2" id="2"/>
          <p:cNvSpPr/>
          <p:nvPr/>
        </p:nvSpPr>
        <p:spPr>
          <a:xfrm flipH="true" flipV="false" rot="0">
            <a:off x="9273524" y="4499939"/>
            <a:ext cx="12122376" cy="7283527"/>
          </a:xfrm>
          <a:custGeom>
            <a:avLst/>
            <a:gdLst/>
            <a:ahLst/>
            <a:cxnLst/>
            <a:rect r="r" b="b" t="t" l="l"/>
            <a:pathLst>
              <a:path h="7283527" w="12122376">
                <a:moveTo>
                  <a:pt x="12122375" y="0"/>
                </a:moveTo>
                <a:lnTo>
                  <a:pt x="0" y="0"/>
                </a:lnTo>
                <a:lnTo>
                  <a:pt x="0" y="7283527"/>
                </a:lnTo>
                <a:lnTo>
                  <a:pt x="12122375" y="7283527"/>
                </a:lnTo>
                <a:lnTo>
                  <a:pt x="12122375"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3107899" y="4499939"/>
            <a:ext cx="12122376" cy="7283527"/>
          </a:xfrm>
          <a:custGeom>
            <a:avLst/>
            <a:gdLst/>
            <a:ahLst/>
            <a:cxnLst/>
            <a:rect r="r" b="b" t="t" l="l"/>
            <a:pathLst>
              <a:path h="7283527" w="12122376">
                <a:moveTo>
                  <a:pt x="0" y="0"/>
                </a:moveTo>
                <a:lnTo>
                  <a:pt x="12122375" y="0"/>
                </a:lnTo>
                <a:lnTo>
                  <a:pt x="12122375" y="7283527"/>
                </a:lnTo>
                <a:lnTo>
                  <a:pt x="0" y="72835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4" id="4"/>
          <p:cNvSpPr txBox="true"/>
          <p:nvPr/>
        </p:nvSpPr>
        <p:spPr>
          <a:xfrm rot="0">
            <a:off x="1373261" y="882056"/>
            <a:ext cx="16036575" cy="1685495"/>
          </a:xfrm>
          <a:prstGeom prst="rect">
            <a:avLst/>
          </a:prstGeom>
        </p:spPr>
        <p:txBody>
          <a:bodyPr anchor="t" rtlCol="false" tIns="0" lIns="0" bIns="0" rIns="0">
            <a:spAutoFit/>
          </a:bodyPr>
          <a:lstStyle/>
          <a:p>
            <a:pPr algn="ctr">
              <a:lnSpc>
                <a:spcPts val="13604"/>
              </a:lnSpc>
            </a:pPr>
            <a:r>
              <a:rPr lang="en-US" sz="9717">
                <a:solidFill>
                  <a:srgbClr val="F1A106"/>
                </a:solidFill>
                <a:latin typeface="Kapsalon"/>
                <a:ea typeface="Kapsalon"/>
                <a:cs typeface="Kapsalon"/>
                <a:sym typeface="Kapsalon"/>
              </a:rPr>
              <a:t>Jesus talks to Leaders</a:t>
            </a:r>
          </a:p>
        </p:txBody>
      </p:sp>
      <p:sp>
        <p:nvSpPr>
          <p:cNvPr name="TextBox 5" id="5"/>
          <p:cNvSpPr txBox="true"/>
          <p:nvPr/>
        </p:nvSpPr>
        <p:spPr>
          <a:xfrm rot="0">
            <a:off x="2012448" y="2500876"/>
            <a:ext cx="14263103" cy="1404524"/>
          </a:xfrm>
          <a:prstGeom prst="rect">
            <a:avLst/>
          </a:prstGeom>
        </p:spPr>
        <p:txBody>
          <a:bodyPr anchor="t" rtlCol="false" tIns="0" lIns="0" bIns="0" rIns="0">
            <a:spAutoFit/>
          </a:bodyPr>
          <a:lstStyle/>
          <a:p>
            <a:pPr algn="ctr">
              <a:lnSpc>
                <a:spcPts val="5693"/>
              </a:lnSpc>
              <a:spcBef>
                <a:spcPct val="0"/>
              </a:spcBef>
            </a:pPr>
            <a:r>
              <a:rPr lang="en-US" b="true" sz="4067">
                <a:solidFill>
                  <a:srgbClr val="F4E7D7"/>
                </a:solidFill>
                <a:latin typeface="Montserrat Bold"/>
                <a:ea typeface="Montserrat Bold"/>
                <a:cs typeface="Montserrat Bold"/>
                <a:sym typeface="Montserrat Bold"/>
              </a:rPr>
              <a:t>When Jesus talked to the pharasees and scribes He spoke the truth to them. He wasn’t pressured!</a:t>
            </a:r>
          </a:p>
        </p:txBody>
      </p:sp>
      <p:sp>
        <p:nvSpPr>
          <p:cNvPr name="Freeform 6" id="6"/>
          <p:cNvSpPr/>
          <p:nvPr/>
        </p:nvSpPr>
        <p:spPr>
          <a:xfrm flipH="false" flipV="false" rot="0">
            <a:off x="5578774" y="4219634"/>
            <a:ext cx="7130452" cy="6067366"/>
          </a:xfrm>
          <a:custGeom>
            <a:avLst/>
            <a:gdLst/>
            <a:ahLst/>
            <a:cxnLst/>
            <a:rect r="r" b="b" t="t" l="l"/>
            <a:pathLst>
              <a:path h="6067366" w="7130452">
                <a:moveTo>
                  <a:pt x="0" y="0"/>
                </a:moveTo>
                <a:lnTo>
                  <a:pt x="7130452" y="0"/>
                </a:lnTo>
                <a:lnTo>
                  <a:pt x="7130452" y="6067366"/>
                </a:lnTo>
                <a:lnTo>
                  <a:pt x="0" y="6067366"/>
                </a:lnTo>
                <a:lnTo>
                  <a:pt x="0" y="0"/>
                </a:lnTo>
                <a:close/>
              </a:path>
            </a:pathLst>
          </a:custGeom>
          <a:blipFill>
            <a:blip r:embed="rId4"/>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7B3927"/>
        </a:solidFill>
      </p:bgPr>
    </p:bg>
    <p:spTree>
      <p:nvGrpSpPr>
        <p:cNvPr id="1" name=""/>
        <p:cNvGrpSpPr/>
        <p:nvPr/>
      </p:nvGrpSpPr>
      <p:grpSpPr>
        <a:xfrm>
          <a:off x="0" y="0"/>
          <a:ext cx="0" cy="0"/>
          <a:chOff x="0" y="0"/>
          <a:chExt cx="0" cy="0"/>
        </a:xfrm>
      </p:grpSpPr>
      <p:sp>
        <p:nvSpPr>
          <p:cNvPr name="Freeform 2" id="2"/>
          <p:cNvSpPr/>
          <p:nvPr/>
        </p:nvSpPr>
        <p:spPr>
          <a:xfrm flipH="false" flipV="false" rot="0">
            <a:off x="-5334156" y="2260437"/>
            <a:ext cx="15604723" cy="9375838"/>
          </a:xfrm>
          <a:custGeom>
            <a:avLst/>
            <a:gdLst/>
            <a:ahLst/>
            <a:cxnLst/>
            <a:rect r="r" b="b" t="t" l="l"/>
            <a:pathLst>
              <a:path h="9375838" w="15604723">
                <a:moveTo>
                  <a:pt x="0" y="0"/>
                </a:moveTo>
                <a:lnTo>
                  <a:pt x="15604723" y="0"/>
                </a:lnTo>
                <a:lnTo>
                  <a:pt x="15604723" y="9375838"/>
                </a:lnTo>
                <a:lnTo>
                  <a:pt x="0" y="937583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8695443" y="3425327"/>
            <a:ext cx="9743773" cy="7688722"/>
          </a:xfrm>
          <a:custGeom>
            <a:avLst/>
            <a:gdLst/>
            <a:ahLst/>
            <a:cxnLst/>
            <a:rect r="r" b="b" t="t" l="l"/>
            <a:pathLst>
              <a:path h="7688722" w="9743773">
                <a:moveTo>
                  <a:pt x="0" y="0"/>
                </a:moveTo>
                <a:lnTo>
                  <a:pt x="9743773" y="0"/>
                </a:lnTo>
                <a:lnTo>
                  <a:pt x="9743773" y="7688722"/>
                </a:lnTo>
                <a:lnTo>
                  <a:pt x="0" y="768872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1462311" y="1481664"/>
            <a:ext cx="8595559" cy="3408267"/>
          </a:xfrm>
          <a:prstGeom prst="rect">
            <a:avLst/>
          </a:prstGeom>
        </p:spPr>
        <p:txBody>
          <a:bodyPr anchor="t" rtlCol="false" tIns="0" lIns="0" bIns="0" rIns="0">
            <a:spAutoFit/>
          </a:bodyPr>
          <a:lstStyle/>
          <a:p>
            <a:pPr algn="ctr">
              <a:lnSpc>
                <a:spcPts val="13604"/>
              </a:lnSpc>
            </a:pPr>
            <a:r>
              <a:rPr lang="en-US" sz="9717">
                <a:solidFill>
                  <a:srgbClr val="F1A106"/>
                </a:solidFill>
                <a:latin typeface="Kapsalon"/>
                <a:ea typeface="Kapsalon"/>
                <a:cs typeface="Kapsalon"/>
                <a:sym typeface="Kapsalon"/>
              </a:rPr>
              <a:t>Practice Saying "No"</a:t>
            </a:r>
          </a:p>
        </p:txBody>
      </p:sp>
      <p:sp>
        <p:nvSpPr>
          <p:cNvPr name="TextBox 5" id="5"/>
          <p:cNvSpPr txBox="true"/>
          <p:nvPr/>
        </p:nvSpPr>
        <p:spPr>
          <a:xfrm rot="0">
            <a:off x="1718883" y="4823256"/>
            <a:ext cx="8082415" cy="2125100"/>
          </a:xfrm>
          <a:prstGeom prst="rect">
            <a:avLst/>
          </a:prstGeom>
        </p:spPr>
        <p:txBody>
          <a:bodyPr anchor="t" rtlCol="false" tIns="0" lIns="0" bIns="0" rIns="0">
            <a:spAutoFit/>
          </a:bodyPr>
          <a:lstStyle/>
          <a:p>
            <a:pPr algn="ctr">
              <a:lnSpc>
                <a:spcPts val="5693"/>
              </a:lnSpc>
              <a:spcBef>
                <a:spcPct val="0"/>
              </a:spcBef>
            </a:pPr>
            <a:r>
              <a:rPr lang="en-US" b="true" sz="4067">
                <a:solidFill>
                  <a:srgbClr val="F4E7D7"/>
                </a:solidFill>
                <a:latin typeface="Montserrat Bold"/>
                <a:ea typeface="Montserrat Bold"/>
                <a:cs typeface="Montserrat Bold"/>
                <a:sym typeface="Montserrat Bold"/>
              </a:rPr>
              <a:t>Being able to say "no" without being too aggressive or passive is crucial.</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7B3927"/>
        </a:solidFill>
      </p:bgPr>
    </p:bg>
    <p:spTree>
      <p:nvGrpSpPr>
        <p:cNvPr id="1" name=""/>
        <p:cNvGrpSpPr/>
        <p:nvPr/>
      </p:nvGrpSpPr>
      <p:grpSpPr>
        <a:xfrm>
          <a:off x="0" y="0"/>
          <a:ext cx="0" cy="0"/>
          <a:chOff x="0" y="0"/>
          <a:chExt cx="0" cy="0"/>
        </a:xfrm>
      </p:grpSpPr>
      <p:sp>
        <p:nvSpPr>
          <p:cNvPr name="Freeform 2" id="2"/>
          <p:cNvSpPr/>
          <p:nvPr/>
        </p:nvSpPr>
        <p:spPr>
          <a:xfrm flipH="false" flipV="false" rot="0">
            <a:off x="-5334156" y="2260437"/>
            <a:ext cx="15604723" cy="9375838"/>
          </a:xfrm>
          <a:custGeom>
            <a:avLst/>
            <a:gdLst/>
            <a:ahLst/>
            <a:cxnLst/>
            <a:rect r="r" b="b" t="t" l="l"/>
            <a:pathLst>
              <a:path h="9375838" w="15604723">
                <a:moveTo>
                  <a:pt x="0" y="0"/>
                </a:moveTo>
                <a:lnTo>
                  <a:pt x="15604723" y="0"/>
                </a:lnTo>
                <a:lnTo>
                  <a:pt x="15604723" y="9375838"/>
                </a:lnTo>
                <a:lnTo>
                  <a:pt x="0" y="937583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1642598" y="1028700"/>
            <a:ext cx="5616702" cy="8229600"/>
          </a:xfrm>
          <a:custGeom>
            <a:avLst/>
            <a:gdLst/>
            <a:ahLst/>
            <a:cxnLst/>
            <a:rect r="r" b="b" t="t" l="l"/>
            <a:pathLst>
              <a:path h="8229600" w="5616702">
                <a:moveTo>
                  <a:pt x="0" y="0"/>
                </a:moveTo>
                <a:lnTo>
                  <a:pt x="5616702" y="0"/>
                </a:lnTo>
                <a:lnTo>
                  <a:pt x="5616702" y="8229600"/>
                </a:lnTo>
                <a:lnTo>
                  <a:pt x="0" y="8229600"/>
                </a:lnTo>
                <a:lnTo>
                  <a:pt x="0" y="0"/>
                </a:lnTo>
                <a:close/>
              </a:path>
            </a:pathLst>
          </a:custGeom>
          <a:blipFill>
            <a:blip r:embed="rId4"/>
            <a:stretch>
              <a:fillRect l="0" t="0" r="0" b="0"/>
            </a:stretch>
          </a:blipFill>
        </p:spPr>
      </p:sp>
      <p:sp>
        <p:nvSpPr>
          <p:cNvPr name="TextBox 4" id="4"/>
          <p:cNvSpPr txBox="true"/>
          <p:nvPr/>
        </p:nvSpPr>
        <p:spPr>
          <a:xfrm rot="0">
            <a:off x="1205739" y="406290"/>
            <a:ext cx="8595559" cy="3851169"/>
          </a:xfrm>
          <a:prstGeom prst="rect">
            <a:avLst/>
          </a:prstGeom>
        </p:spPr>
        <p:txBody>
          <a:bodyPr anchor="t" rtlCol="false" tIns="0" lIns="0" bIns="0" rIns="0">
            <a:spAutoFit/>
          </a:bodyPr>
          <a:lstStyle/>
          <a:p>
            <a:pPr algn="ctr">
              <a:lnSpc>
                <a:spcPts val="9911"/>
              </a:lnSpc>
            </a:pPr>
            <a:r>
              <a:rPr lang="en-US" sz="9717">
                <a:solidFill>
                  <a:srgbClr val="F1A106"/>
                </a:solidFill>
                <a:latin typeface="Kapsalon"/>
                <a:ea typeface="Kapsalon"/>
                <a:cs typeface="Kapsalon"/>
                <a:sym typeface="Kapsalon"/>
              </a:rPr>
              <a:t>A Woman Caught in Adultery</a:t>
            </a:r>
          </a:p>
        </p:txBody>
      </p:sp>
      <p:sp>
        <p:nvSpPr>
          <p:cNvPr name="TextBox 5" id="5"/>
          <p:cNvSpPr txBox="true"/>
          <p:nvPr/>
        </p:nvSpPr>
        <p:spPr>
          <a:xfrm rot="0">
            <a:off x="1718883" y="4823256"/>
            <a:ext cx="8082415" cy="2845676"/>
          </a:xfrm>
          <a:prstGeom prst="rect">
            <a:avLst/>
          </a:prstGeom>
        </p:spPr>
        <p:txBody>
          <a:bodyPr anchor="t" rtlCol="false" tIns="0" lIns="0" bIns="0" rIns="0">
            <a:spAutoFit/>
          </a:bodyPr>
          <a:lstStyle/>
          <a:p>
            <a:pPr algn="ctr">
              <a:lnSpc>
                <a:spcPts val="5693"/>
              </a:lnSpc>
              <a:spcBef>
                <a:spcPct val="0"/>
              </a:spcBef>
            </a:pPr>
            <a:r>
              <a:rPr lang="en-US" b="true" sz="4067">
                <a:solidFill>
                  <a:srgbClr val="F4E7D7"/>
                </a:solidFill>
                <a:latin typeface="Montserrat Bold"/>
                <a:ea typeface="Montserrat Bold"/>
                <a:cs typeface="Montserrat Bold"/>
                <a:sym typeface="Montserrat Bold"/>
              </a:rPr>
              <a:t>When they brought the woman to Jesus they wanted to stone her but how did Jesus handle it?</a:t>
            </a:r>
          </a:p>
        </p:txBody>
      </p:sp>
      <p:sp>
        <p:nvSpPr>
          <p:cNvPr name="TextBox 6" id="6"/>
          <p:cNvSpPr txBox="true"/>
          <p:nvPr/>
        </p:nvSpPr>
        <p:spPr>
          <a:xfrm rot="0">
            <a:off x="2253978" y="7833349"/>
            <a:ext cx="7012225" cy="1024266"/>
          </a:xfrm>
          <a:prstGeom prst="rect">
            <a:avLst/>
          </a:prstGeom>
        </p:spPr>
        <p:txBody>
          <a:bodyPr anchor="t" rtlCol="false" tIns="0" lIns="0" bIns="0" rIns="0">
            <a:spAutoFit/>
          </a:bodyPr>
          <a:lstStyle/>
          <a:p>
            <a:pPr algn="ctr">
              <a:lnSpc>
                <a:spcPts val="8305"/>
              </a:lnSpc>
              <a:spcBef>
                <a:spcPct val="0"/>
              </a:spcBef>
            </a:pPr>
            <a:r>
              <a:rPr lang="en-US" b="true" sz="5932">
                <a:solidFill>
                  <a:srgbClr val="F4E7D7"/>
                </a:solidFill>
                <a:latin typeface="Montserrat Bold"/>
                <a:ea typeface="Montserrat Bold"/>
                <a:cs typeface="Montserrat Bold"/>
                <a:sym typeface="Montserrat Bold"/>
              </a:rPr>
              <a:t>John 8:1-11</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7B3927"/>
        </a:solidFill>
      </p:bgPr>
    </p:bg>
    <p:spTree>
      <p:nvGrpSpPr>
        <p:cNvPr id="1" name=""/>
        <p:cNvGrpSpPr/>
        <p:nvPr/>
      </p:nvGrpSpPr>
      <p:grpSpPr>
        <a:xfrm>
          <a:off x="0" y="0"/>
          <a:ext cx="0" cy="0"/>
          <a:chOff x="0" y="0"/>
          <a:chExt cx="0" cy="0"/>
        </a:xfrm>
      </p:grpSpPr>
      <p:sp>
        <p:nvSpPr>
          <p:cNvPr name="Freeform 2" id="2"/>
          <p:cNvSpPr/>
          <p:nvPr/>
        </p:nvSpPr>
        <p:spPr>
          <a:xfrm flipH="false" flipV="false" rot="0">
            <a:off x="-5334156" y="2260437"/>
            <a:ext cx="15604723" cy="9375838"/>
          </a:xfrm>
          <a:custGeom>
            <a:avLst/>
            <a:gdLst/>
            <a:ahLst/>
            <a:cxnLst/>
            <a:rect r="r" b="b" t="t" l="l"/>
            <a:pathLst>
              <a:path h="9375838" w="15604723">
                <a:moveTo>
                  <a:pt x="0" y="0"/>
                </a:moveTo>
                <a:lnTo>
                  <a:pt x="15604723" y="0"/>
                </a:lnTo>
                <a:lnTo>
                  <a:pt x="15604723" y="9375838"/>
                </a:lnTo>
                <a:lnTo>
                  <a:pt x="0" y="937583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9539189" y="3288330"/>
            <a:ext cx="4380628" cy="6692626"/>
          </a:xfrm>
          <a:custGeom>
            <a:avLst/>
            <a:gdLst/>
            <a:ahLst/>
            <a:cxnLst/>
            <a:rect r="r" b="b" t="t" l="l"/>
            <a:pathLst>
              <a:path h="6692626" w="4380628">
                <a:moveTo>
                  <a:pt x="0" y="0"/>
                </a:moveTo>
                <a:lnTo>
                  <a:pt x="4380628" y="0"/>
                </a:lnTo>
                <a:lnTo>
                  <a:pt x="4380628" y="6692626"/>
                </a:lnTo>
                <a:lnTo>
                  <a:pt x="0" y="669262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3140012" y="203037"/>
            <a:ext cx="5006947" cy="4114800"/>
          </a:xfrm>
          <a:custGeom>
            <a:avLst/>
            <a:gdLst/>
            <a:ahLst/>
            <a:cxnLst/>
            <a:rect r="r" b="b" t="t" l="l"/>
            <a:pathLst>
              <a:path h="4114800" w="5006947">
                <a:moveTo>
                  <a:pt x="0" y="0"/>
                </a:moveTo>
                <a:lnTo>
                  <a:pt x="5006946" y="0"/>
                </a:lnTo>
                <a:lnTo>
                  <a:pt x="500694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5" id="5"/>
          <p:cNvSpPr txBox="true"/>
          <p:nvPr/>
        </p:nvSpPr>
        <p:spPr>
          <a:xfrm rot="0">
            <a:off x="457018" y="139789"/>
            <a:ext cx="9813549" cy="5419067"/>
          </a:xfrm>
          <a:prstGeom prst="rect">
            <a:avLst/>
          </a:prstGeom>
        </p:spPr>
        <p:txBody>
          <a:bodyPr anchor="t" rtlCol="false" tIns="0" lIns="0" bIns="0" rIns="0">
            <a:spAutoFit/>
          </a:bodyPr>
          <a:lstStyle/>
          <a:p>
            <a:pPr algn="ctr">
              <a:lnSpc>
                <a:spcPts val="10764"/>
              </a:lnSpc>
            </a:pPr>
            <a:r>
              <a:rPr lang="en-US" sz="7688">
                <a:solidFill>
                  <a:srgbClr val="F1A106"/>
                </a:solidFill>
                <a:latin typeface="Kapsalon"/>
                <a:ea typeface="Kapsalon"/>
                <a:cs typeface="Kapsalon"/>
                <a:sym typeface="Kapsalon"/>
              </a:rPr>
              <a:t>Say “NO” to drugs, alcohol and inappropriate touches.</a:t>
            </a:r>
          </a:p>
        </p:txBody>
      </p:sp>
      <p:sp>
        <p:nvSpPr>
          <p:cNvPr name="TextBox 6" id="6"/>
          <p:cNvSpPr txBox="true"/>
          <p:nvPr/>
        </p:nvSpPr>
        <p:spPr>
          <a:xfrm rot="0">
            <a:off x="1322585" y="6207320"/>
            <a:ext cx="8082415" cy="2845676"/>
          </a:xfrm>
          <a:prstGeom prst="rect">
            <a:avLst/>
          </a:prstGeom>
        </p:spPr>
        <p:txBody>
          <a:bodyPr anchor="t" rtlCol="false" tIns="0" lIns="0" bIns="0" rIns="0">
            <a:spAutoFit/>
          </a:bodyPr>
          <a:lstStyle/>
          <a:p>
            <a:pPr algn="ctr">
              <a:lnSpc>
                <a:spcPts val="5693"/>
              </a:lnSpc>
              <a:spcBef>
                <a:spcPct val="0"/>
              </a:spcBef>
            </a:pPr>
            <a:r>
              <a:rPr lang="en-US" b="true" sz="4067">
                <a:solidFill>
                  <a:srgbClr val="F4E7D7"/>
                </a:solidFill>
                <a:latin typeface="Montserrat Bold"/>
                <a:ea typeface="Montserrat Bold"/>
                <a:cs typeface="Montserrat Bold"/>
                <a:sym typeface="Montserrat Bold"/>
              </a:rPr>
              <a:t>Drugs and alcohol distort the mind, offering temporary pleasure that fades quickly—much like sin.</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7B3927"/>
        </a:solidFill>
      </p:bgPr>
    </p:bg>
    <p:spTree>
      <p:nvGrpSpPr>
        <p:cNvPr id="1" name=""/>
        <p:cNvGrpSpPr/>
        <p:nvPr/>
      </p:nvGrpSpPr>
      <p:grpSpPr>
        <a:xfrm>
          <a:off x="0" y="0"/>
          <a:ext cx="0" cy="0"/>
          <a:chOff x="0" y="0"/>
          <a:chExt cx="0" cy="0"/>
        </a:xfrm>
      </p:grpSpPr>
      <p:sp>
        <p:nvSpPr>
          <p:cNvPr name="Freeform 2" id="2"/>
          <p:cNvSpPr/>
          <p:nvPr/>
        </p:nvSpPr>
        <p:spPr>
          <a:xfrm flipH="true" flipV="false" rot="0">
            <a:off x="9273524" y="4499939"/>
            <a:ext cx="12122376" cy="7283527"/>
          </a:xfrm>
          <a:custGeom>
            <a:avLst/>
            <a:gdLst/>
            <a:ahLst/>
            <a:cxnLst/>
            <a:rect r="r" b="b" t="t" l="l"/>
            <a:pathLst>
              <a:path h="7283527" w="12122376">
                <a:moveTo>
                  <a:pt x="12122375" y="0"/>
                </a:moveTo>
                <a:lnTo>
                  <a:pt x="0" y="0"/>
                </a:lnTo>
                <a:lnTo>
                  <a:pt x="0" y="7283527"/>
                </a:lnTo>
                <a:lnTo>
                  <a:pt x="12122375" y="7283527"/>
                </a:lnTo>
                <a:lnTo>
                  <a:pt x="12122375"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3107899" y="4499939"/>
            <a:ext cx="12122376" cy="7283527"/>
          </a:xfrm>
          <a:custGeom>
            <a:avLst/>
            <a:gdLst/>
            <a:ahLst/>
            <a:cxnLst/>
            <a:rect r="r" b="b" t="t" l="l"/>
            <a:pathLst>
              <a:path h="7283527" w="12122376">
                <a:moveTo>
                  <a:pt x="0" y="0"/>
                </a:moveTo>
                <a:lnTo>
                  <a:pt x="12122375" y="0"/>
                </a:lnTo>
                <a:lnTo>
                  <a:pt x="12122375" y="7283527"/>
                </a:lnTo>
                <a:lnTo>
                  <a:pt x="0" y="72835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5216767" y="4499939"/>
            <a:ext cx="7854465" cy="6234482"/>
          </a:xfrm>
          <a:custGeom>
            <a:avLst/>
            <a:gdLst/>
            <a:ahLst/>
            <a:cxnLst/>
            <a:rect r="r" b="b" t="t" l="l"/>
            <a:pathLst>
              <a:path h="6234482" w="7854465">
                <a:moveTo>
                  <a:pt x="0" y="0"/>
                </a:moveTo>
                <a:lnTo>
                  <a:pt x="7854466" y="0"/>
                </a:lnTo>
                <a:lnTo>
                  <a:pt x="7854466" y="6234482"/>
                </a:lnTo>
                <a:lnTo>
                  <a:pt x="0" y="6234482"/>
                </a:lnTo>
                <a:lnTo>
                  <a:pt x="0" y="0"/>
                </a:lnTo>
                <a:close/>
              </a:path>
            </a:pathLst>
          </a:custGeom>
          <a:blipFill>
            <a:blip r:embed="rId4"/>
            <a:stretch>
              <a:fillRect l="0" t="0" r="0" b="0"/>
            </a:stretch>
          </a:blipFill>
        </p:spPr>
      </p:sp>
      <p:sp>
        <p:nvSpPr>
          <p:cNvPr name="TextBox 5" id="5"/>
          <p:cNvSpPr txBox="true"/>
          <p:nvPr/>
        </p:nvSpPr>
        <p:spPr>
          <a:xfrm rot="0">
            <a:off x="1558271" y="1081853"/>
            <a:ext cx="15171458" cy="1485697"/>
          </a:xfrm>
          <a:prstGeom prst="rect">
            <a:avLst/>
          </a:prstGeom>
        </p:spPr>
        <p:txBody>
          <a:bodyPr anchor="t" rtlCol="false" tIns="0" lIns="0" bIns="0" rIns="0">
            <a:spAutoFit/>
          </a:bodyPr>
          <a:lstStyle/>
          <a:p>
            <a:pPr algn="ctr">
              <a:lnSpc>
                <a:spcPts val="12026"/>
              </a:lnSpc>
            </a:pPr>
            <a:r>
              <a:rPr lang="en-US" sz="8590">
                <a:solidFill>
                  <a:srgbClr val="F1A106"/>
                </a:solidFill>
                <a:latin typeface="Kapsalon"/>
                <a:ea typeface="Kapsalon"/>
                <a:cs typeface="Kapsalon"/>
                <a:sym typeface="Kapsalon"/>
              </a:rPr>
              <a:t>Choose the Right Friends</a:t>
            </a:r>
          </a:p>
        </p:txBody>
      </p:sp>
      <p:sp>
        <p:nvSpPr>
          <p:cNvPr name="TextBox 6" id="6"/>
          <p:cNvSpPr txBox="true"/>
          <p:nvPr/>
        </p:nvSpPr>
        <p:spPr>
          <a:xfrm rot="0">
            <a:off x="2674848" y="2500876"/>
            <a:ext cx="12938303" cy="1404524"/>
          </a:xfrm>
          <a:prstGeom prst="rect">
            <a:avLst/>
          </a:prstGeom>
        </p:spPr>
        <p:txBody>
          <a:bodyPr anchor="t" rtlCol="false" tIns="0" lIns="0" bIns="0" rIns="0">
            <a:spAutoFit/>
          </a:bodyPr>
          <a:lstStyle/>
          <a:p>
            <a:pPr algn="ctr">
              <a:lnSpc>
                <a:spcPts val="5693"/>
              </a:lnSpc>
              <a:spcBef>
                <a:spcPct val="0"/>
              </a:spcBef>
            </a:pPr>
            <a:r>
              <a:rPr lang="en-US" b="true" sz="4067">
                <a:solidFill>
                  <a:srgbClr val="F4E7D7"/>
                </a:solidFill>
                <a:latin typeface="Montserrat Bold"/>
                <a:ea typeface="Montserrat Bold"/>
                <a:cs typeface="Montserrat Bold"/>
                <a:sym typeface="Montserrat Bold"/>
              </a:rPr>
              <a:t>Surround yourself with people who share your values and respect your boundaries.</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7B3927"/>
        </a:solidFill>
      </p:bgPr>
    </p:bg>
    <p:spTree>
      <p:nvGrpSpPr>
        <p:cNvPr id="1" name=""/>
        <p:cNvGrpSpPr/>
        <p:nvPr/>
      </p:nvGrpSpPr>
      <p:grpSpPr>
        <a:xfrm>
          <a:off x="0" y="0"/>
          <a:ext cx="0" cy="0"/>
          <a:chOff x="0" y="0"/>
          <a:chExt cx="0" cy="0"/>
        </a:xfrm>
      </p:grpSpPr>
      <p:sp>
        <p:nvSpPr>
          <p:cNvPr name="Freeform 2" id="2"/>
          <p:cNvSpPr/>
          <p:nvPr/>
        </p:nvSpPr>
        <p:spPr>
          <a:xfrm flipH="true" flipV="false" rot="0">
            <a:off x="9273524" y="4499939"/>
            <a:ext cx="12122376" cy="7283527"/>
          </a:xfrm>
          <a:custGeom>
            <a:avLst/>
            <a:gdLst/>
            <a:ahLst/>
            <a:cxnLst/>
            <a:rect r="r" b="b" t="t" l="l"/>
            <a:pathLst>
              <a:path h="7283527" w="12122376">
                <a:moveTo>
                  <a:pt x="12122375" y="0"/>
                </a:moveTo>
                <a:lnTo>
                  <a:pt x="0" y="0"/>
                </a:lnTo>
                <a:lnTo>
                  <a:pt x="0" y="7283527"/>
                </a:lnTo>
                <a:lnTo>
                  <a:pt x="12122375" y="7283527"/>
                </a:lnTo>
                <a:lnTo>
                  <a:pt x="12122375"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3107899" y="4499939"/>
            <a:ext cx="12122376" cy="7283527"/>
          </a:xfrm>
          <a:custGeom>
            <a:avLst/>
            <a:gdLst/>
            <a:ahLst/>
            <a:cxnLst/>
            <a:rect r="r" b="b" t="t" l="l"/>
            <a:pathLst>
              <a:path h="7283527" w="12122376">
                <a:moveTo>
                  <a:pt x="0" y="0"/>
                </a:moveTo>
                <a:lnTo>
                  <a:pt x="12122375" y="0"/>
                </a:lnTo>
                <a:lnTo>
                  <a:pt x="12122375" y="7283527"/>
                </a:lnTo>
                <a:lnTo>
                  <a:pt x="0" y="72835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3916189" y="5143500"/>
            <a:ext cx="10455622" cy="5608015"/>
          </a:xfrm>
          <a:custGeom>
            <a:avLst/>
            <a:gdLst/>
            <a:ahLst/>
            <a:cxnLst/>
            <a:rect r="r" b="b" t="t" l="l"/>
            <a:pathLst>
              <a:path h="5608015" w="10455622">
                <a:moveTo>
                  <a:pt x="0" y="0"/>
                </a:moveTo>
                <a:lnTo>
                  <a:pt x="10455622" y="0"/>
                </a:lnTo>
                <a:lnTo>
                  <a:pt x="10455622" y="5608015"/>
                </a:lnTo>
                <a:lnTo>
                  <a:pt x="0" y="5608015"/>
                </a:lnTo>
                <a:lnTo>
                  <a:pt x="0" y="0"/>
                </a:lnTo>
                <a:close/>
              </a:path>
            </a:pathLst>
          </a:custGeom>
          <a:blipFill>
            <a:blip r:embed="rId4"/>
            <a:stretch>
              <a:fillRect l="0" t="0" r="0" b="0"/>
            </a:stretch>
          </a:blipFill>
        </p:spPr>
      </p:sp>
      <p:sp>
        <p:nvSpPr>
          <p:cNvPr name="TextBox 5" id="5"/>
          <p:cNvSpPr txBox="true"/>
          <p:nvPr/>
        </p:nvSpPr>
        <p:spPr>
          <a:xfrm rot="0">
            <a:off x="1558271" y="1081853"/>
            <a:ext cx="15171458" cy="1485697"/>
          </a:xfrm>
          <a:prstGeom prst="rect">
            <a:avLst/>
          </a:prstGeom>
        </p:spPr>
        <p:txBody>
          <a:bodyPr anchor="t" rtlCol="false" tIns="0" lIns="0" bIns="0" rIns="0">
            <a:spAutoFit/>
          </a:bodyPr>
          <a:lstStyle/>
          <a:p>
            <a:pPr algn="ctr">
              <a:lnSpc>
                <a:spcPts val="12026"/>
              </a:lnSpc>
            </a:pPr>
            <a:r>
              <a:rPr lang="en-US" sz="8590">
                <a:solidFill>
                  <a:srgbClr val="F1A106"/>
                </a:solidFill>
                <a:latin typeface="Kapsalon"/>
                <a:ea typeface="Kapsalon"/>
                <a:cs typeface="Kapsalon"/>
                <a:sym typeface="Kapsalon"/>
              </a:rPr>
              <a:t>Jesus had friends</a:t>
            </a:r>
          </a:p>
        </p:txBody>
      </p:sp>
      <p:sp>
        <p:nvSpPr>
          <p:cNvPr name="TextBox 6" id="6"/>
          <p:cNvSpPr txBox="true"/>
          <p:nvPr/>
        </p:nvSpPr>
        <p:spPr>
          <a:xfrm rot="0">
            <a:off x="2116560" y="2500876"/>
            <a:ext cx="14054881" cy="2125100"/>
          </a:xfrm>
          <a:prstGeom prst="rect">
            <a:avLst/>
          </a:prstGeom>
        </p:spPr>
        <p:txBody>
          <a:bodyPr anchor="t" rtlCol="false" tIns="0" lIns="0" bIns="0" rIns="0">
            <a:spAutoFit/>
          </a:bodyPr>
          <a:lstStyle/>
          <a:p>
            <a:pPr algn="ctr">
              <a:lnSpc>
                <a:spcPts val="5693"/>
              </a:lnSpc>
              <a:spcBef>
                <a:spcPct val="0"/>
              </a:spcBef>
            </a:pPr>
            <a:r>
              <a:rPr lang="en-US" b="true" sz="4067">
                <a:solidFill>
                  <a:srgbClr val="F4E7D7"/>
                </a:solidFill>
                <a:latin typeface="Montserrat Bold"/>
                <a:ea typeface="Montserrat Bold"/>
                <a:cs typeface="Montserrat Bold"/>
                <a:sym typeface="Montserrat Bold"/>
              </a:rPr>
              <a:t>Jesus had many friends, including his close inner circle of Peter, James, and John, his very close friends in Bethany like Mary, Martha, and Lazarus,</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7B3927"/>
        </a:solidFill>
      </p:bgPr>
    </p:bg>
    <p:spTree>
      <p:nvGrpSpPr>
        <p:cNvPr id="1" name=""/>
        <p:cNvGrpSpPr/>
        <p:nvPr/>
      </p:nvGrpSpPr>
      <p:grpSpPr>
        <a:xfrm>
          <a:off x="0" y="0"/>
          <a:ext cx="0" cy="0"/>
          <a:chOff x="0" y="0"/>
          <a:chExt cx="0" cy="0"/>
        </a:xfrm>
      </p:grpSpPr>
      <p:sp>
        <p:nvSpPr>
          <p:cNvPr name="Freeform 2" id="2"/>
          <p:cNvSpPr/>
          <p:nvPr/>
        </p:nvSpPr>
        <p:spPr>
          <a:xfrm flipH="true" flipV="false" rot="0">
            <a:off x="6465003" y="2295611"/>
            <a:ext cx="15604723" cy="9375838"/>
          </a:xfrm>
          <a:custGeom>
            <a:avLst/>
            <a:gdLst/>
            <a:ahLst/>
            <a:cxnLst/>
            <a:rect r="r" b="b" t="t" l="l"/>
            <a:pathLst>
              <a:path h="9375838" w="15604723">
                <a:moveTo>
                  <a:pt x="15604723" y="0"/>
                </a:moveTo>
                <a:lnTo>
                  <a:pt x="0" y="0"/>
                </a:lnTo>
                <a:lnTo>
                  <a:pt x="0" y="9375838"/>
                </a:lnTo>
                <a:lnTo>
                  <a:pt x="15604723" y="9375838"/>
                </a:lnTo>
                <a:lnTo>
                  <a:pt x="15604723"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1855412" y="219075"/>
            <a:ext cx="14577176" cy="3023550"/>
          </a:xfrm>
          <a:prstGeom prst="rect">
            <a:avLst/>
          </a:prstGeom>
        </p:spPr>
        <p:txBody>
          <a:bodyPr anchor="t" rtlCol="false" tIns="0" lIns="0" bIns="0" rIns="0">
            <a:spAutoFit/>
          </a:bodyPr>
          <a:lstStyle/>
          <a:p>
            <a:pPr algn="ctr">
              <a:lnSpc>
                <a:spcPts val="7747"/>
              </a:lnSpc>
            </a:pPr>
            <a:r>
              <a:rPr lang="en-US" sz="8513">
                <a:solidFill>
                  <a:srgbClr val="F1A106"/>
                </a:solidFill>
                <a:latin typeface="Kapsalon"/>
                <a:ea typeface="Kapsalon"/>
                <a:cs typeface="Kapsalon"/>
                <a:sym typeface="Kapsalon"/>
              </a:rPr>
              <a:t>Remember what we learned in this series: Safe in God’s Hands</a:t>
            </a:r>
          </a:p>
        </p:txBody>
      </p:sp>
      <p:sp>
        <p:nvSpPr>
          <p:cNvPr name="TextBox 4" id="4"/>
          <p:cNvSpPr txBox="true"/>
          <p:nvPr/>
        </p:nvSpPr>
        <p:spPr>
          <a:xfrm rot="0">
            <a:off x="2067902" y="3175950"/>
            <a:ext cx="14152196" cy="6448555"/>
          </a:xfrm>
          <a:prstGeom prst="rect">
            <a:avLst/>
          </a:prstGeom>
        </p:spPr>
        <p:txBody>
          <a:bodyPr anchor="t" rtlCol="false" tIns="0" lIns="0" bIns="0" rIns="0">
            <a:spAutoFit/>
          </a:bodyPr>
          <a:lstStyle/>
          <a:p>
            <a:pPr algn="ctr">
              <a:lnSpc>
                <a:spcPts val="5693"/>
              </a:lnSpc>
            </a:pPr>
            <a:r>
              <a:rPr lang="en-US" sz="4067" b="true">
                <a:solidFill>
                  <a:srgbClr val="F4E7D7"/>
                </a:solidFill>
                <a:latin typeface="Montserrat Bold"/>
                <a:ea typeface="Montserrat Bold"/>
                <a:cs typeface="Montserrat Bold"/>
                <a:sym typeface="Montserrat Bold"/>
              </a:rPr>
              <a:t>God is our protector but we must choose to use wisdom in situations! The world wants us to do bad things. We are going to be different and we won’t fit in with the world if we are following Jesus!! Like Jesus we must stay close to God!</a:t>
            </a:r>
          </a:p>
          <a:p>
            <a:pPr algn="ctr">
              <a:lnSpc>
                <a:spcPts val="5693"/>
              </a:lnSpc>
            </a:pPr>
          </a:p>
          <a:p>
            <a:pPr algn="ctr">
              <a:lnSpc>
                <a:spcPts val="5693"/>
              </a:lnSpc>
              <a:spcBef>
                <a:spcPct val="0"/>
              </a:spcBef>
            </a:pPr>
            <a:r>
              <a:rPr lang="en-US" b="true" sz="4067">
                <a:solidFill>
                  <a:srgbClr val="F4E7D7"/>
                </a:solidFill>
                <a:latin typeface="Montserrat Bold"/>
                <a:ea typeface="Montserrat Bold"/>
                <a:cs typeface="Montserrat Bold"/>
                <a:sym typeface="Montserrat Bold"/>
              </a:rPr>
              <a:t>Also we can help our friends not fall into peer pressure. We are called to do great things for God even when we’re young!</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7B3927"/>
        </a:solidFill>
      </p:bgPr>
    </p:bg>
    <p:spTree>
      <p:nvGrpSpPr>
        <p:cNvPr id="1" name=""/>
        <p:cNvGrpSpPr/>
        <p:nvPr/>
      </p:nvGrpSpPr>
      <p:grpSpPr>
        <a:xfrm>
          <a:off x="0" y="0"/>
          <a:ext cx="0" cy="0"/>
          <a:chOff x="0" y="0"/>
          <a:chExt cx="0" cy="0"/>
        </a:xfrm>
      </p:grpSpPr>
      <p:sp>
        <p:nvSpPr>
          <p:cNvPr name="Freeform 2" id="2"/>
          <p:cNvSpPr/>
          <p:nvPr/>
        </p:nvSpPr>
        <p:spPr>
          <a:xfrm flipH="true" flipV="false" rot="0">
            <a:off x="6465003" y="2295611"/>
            <a:ext cx="15604723" cy="9375838"/>
          </a:xfrm>
          <a:custGeom>
            <a:avLst/>
            <a:gdLst/>
            <a:ahLst/>
            <a:cxnLst/>
            <a:rect r="r" b="b" t="t" l="l"/>
            <a:pathLst>
              <a:path h="9375838" w="15604723">
                <a:moveTo>
                  <a:pt x="15604723" y="0"/>
                </a:moveTo>
                <a:lnTo>
                  <a:pt x="0" y="0"/>
                </a:lnTo>
                <a:lnTo>
                  <a:pt x="0" y="9375838"/>
                </a:lnTo>
                <a:lnTo>
                  <a:pt x="15604723" y="9375838"/>
                </a:lnTo>
                <a:lnTo>
                  <a:pt x="15604723"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426534" y="1228284"/>
            <a:ext cx="6038469" cy="8229600"/>
          </a:xfrm>
          <a:custGeom>
            <a:avLst/>
            <a:gdLst/>
            <a:ahLst/>
            <a:cxnLst/>
            <a:rect r="r" b="b" t="t" l="l"/>
            <a:pathLst>
              <a:path h="8229600" w="6038469">
                <a:moveTo>
                  <a:pt x="0" y="0"/>
                </a:moveTo>
                <a:lnTo>
                  <a:pt x="6038469" y="0"/>
                </a:lnTo>
                <a:lnTo>
                  <a:pt x="6038469" y="8229600"/>
                </a:lnTo>
                <a:lnTo>
                  <a:pt x="0" y="8229600"/>
                </a:lnTo>
                <a:lnTo>
                  <a:pt x="0" y="0"/>
                </a:lnTo>
                <a:close/>
              </a:path>
            </a:pathLst>
          </a:custGeom>
          <a:blipFill>
            <a:blip r:embed="rId4"/>
            <a:stretch>
              <a:fillRect l="0" t="0" r="0" b="0"/>
            </a:stretch>
          </a:blipFill>
        </p:spPr>
      </p:sp>
      <p:sp>
        <p:nvSpPr>
          <p:cNvPr name="TextBox 4" id="4"/>
          <p:cNvSpPr txBox="true"/>
          <p:nvPr/>
        </p:nvSpPr>
        <p:spPr>
          <a:xfrm rot="0">
            <a:off x="8510113" y="2988665"/>
            <a:ext cx="8595559" cy="1685495"/>
          </a:xfrm>
          <a:prstGeom prst="rect">
            <a:avLst/>
          </a:prstGeom>
        </p:spPr>
        <p:txBody>
          <a:bodyPr anchor="t" rtlCol="false" tIns="0" lIns="0" bIns="0" rIns="0">
            <a:spAutoFit/>
          </a:bodyPr>
          <a:lstStyle/>
          <a:p>
            <a:pPr algn="ctr">
              <a:lnSpc>
                <a:spcPts val="13604"/>
              </a:lnSpc>
            </a:pPr>
            <a:r>
              <a:rPr lang="en-US" sz="9717">
                <a:solidFill>
                  <a:srgbClr val="F1A106"/>
                </a:solidFill>
                <a:latin typeface="Kapsalon"/>
                <a:ea typeface="Kapsalon"/>
                <a:cs typeface="Kapsalon"/>
                <a:sym typeface="Kapsalon"/>
              </a:rPr>
              <a:t>Jesus prays</a:t>
            </a:r>
          </a:p>
        </p:txBody>
      </p:sp>
      <p:sp>
        <p:nvSpPr>
          <p:cNvPr name="TextBox 5" id="5"/>
          <p:cNvSpPr txBox="true"/>
          <p:nvPr/>
        </p:nvSpPr>
        <p:spPr>
          <a:xfrm rot="0">
            <a:off x="8766684" y="4607484"/>
            <a:ext cx="8082415" cy="1404524"/>
          </a:xfrm>
          <a:prstGeom prst="rect">
            <a:avLst/>
          </a:prstGeom>
        </p:spPr>
        <p:txBody>
          <a:bodyPr anchor="t" rtlCol="false" tIns="0" lIns="0" bIns="0" rIns="0">
            <a:spAutoFit/>
          </a:bodyPr>
          <a:lstStyle/>
          <a:p>
            <a:pPr algn="ctr">
              <a:lnSpc>
                <a:spcPts val="5693"/>
              </a:lnSpc>
              <a:spcBef>
                <a:spcPct val="0"/>
              </a:spcBef>
            </a:pPr>
            <a:r>
              <a:rPr lang="en-US" b="true" sz="4067">
                <a:solidFill>
                  <a:srgbClr val="F4E7D7"/>
                </a:solidFill>
                <a:latin typeface="Montserrat Bold"/>
                <a:ea typeface="Montserrat Bold"/>
                <a:cs typeface="Montserrat Bold"/>
                <a:sym typeface="Montserrat Bold"/>
              </a:rPr>
              <a:t>Jesus would often go to be by Himself to pray to God. </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7B3927"/>
        </a:solidFill>
      </p:bgPr>
    </p:bg>
    <p:spTree>
      <p:nvGrpSpPr>
        <p:cNvPr id="1" name=""/>
        <p:cNvGrpSpPr/>
        <p:nvPr/>
      </p:nvGrpSpPr>
      <p:grpSpPr>
        <a:xfrm>
          <a:off x="0" y="0"/>
          <a:ext cx="0" cy="0"/>
          <a:chOff x="0" y="0"/>
          <a:chExt cx="0" cy="0"/>
        </a:xfrm>
      </p:grpSpPr>
      <p:sp>
        <p:nvSpPr>
          <p:cNvPr name="Freeform 2" id="2"/>
          <p:cNvSpPr/>
          <p:nvPr/>
        </p:nvSpPr>
        <p:spPr>
          <a:xfrm flipH="true" flipV="false" rot="0">
            <a:off x="9273524" y="4499939"/>
            <a:ext cx="12122376" cy="7283527"/>
          </a:xfrm>
          <a:custGeom>
            <a:avLst/>
            <a:gdLst/>
            <a:ahLst/>
            <a:cxnLst/>
            <a:rect r="r" b="b" t="t" l="l"/>
            <a:pathLst>
              <a:path h="7283527" w="12122376">
                <a:moveTo>
                  <a:pt x="12122375" y="0"/>
                </a:moveTo>
                <a:lnTo>
                  <a:pt x="0" y="0"/>
                </a:lnTo>
                <a:lnTo>
                  <a:pt x="0" y="7283527"/>
                </a:lnTo>
                <a:lnTo>
                  <a:pt x="12122375" y="7283527"/>
                </a:lnTo>
                <a:lnTo>
                  <a:pt x="12122375"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3107899" y="4499939"/>
            <a:ext cx="12122376" cy="7283527"/>
          </a:xfrm>
          <a:custGeom>
            <a:avLst/>
            <a:gdLst/>
            <a:ahLst/>
            <a:cxnLst/>
            <a:rect r="r" b="b" t="t" l="l"/>
            <a:pathLst>
              <a:path h="7283527" w="12122376">
                <a:moveTo>
                  <a:pt x="0" y="0"/>
                </a:moveTo>
                <a:lnTo>
                  <a:pt x="12122375" y="0"/>
                </a:lnTo>
                <a:lnTo>
                  <a:pt x="12122375" y="7283527"/>
                </a:lnTo>
                <a:lnTo>
                  <a:pt x="0" y="72835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6719965" y="5512003"/>
            <a:ext cx="4848071" cy="4114800"/>
          </a:xfrm>
          <a:custGeom>
            <a:avLst/>
            <a:gdLst/>
            <a:ahLst/>
            <a:cxnLst/>
            <a:rect r="r" b="b" t="t" l="l"/>
            <a:pathLst>
              <a:path h="4114800" w="4848071">
                <a:moveTo>
                  <a:pt x="0" y="0"/>
                </a:moveTo>
                <a:lnTo>
                  <a:pt x="4848070" y="0"/>
                </a:lnTo>
                <a:lnTo>
                  <a:pt x="484807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1558271" y="1676392"/>
            <a:ext cx="15171458" cy="1485697"/>
          </a:xfrm>
          <a:prstGeom prst="rect">
            <a:avLst/>
          </a:prstGeom>
        </p:spPr>
        <p:txBody>
          <a:bodyPr anchor="t" rtlCol="false" tIns="0" lIns="0" bIns="0" rIns="0">
            <a:spAutoFit/>
          </a:bodyPr>
          <a:lstStyle/>
          <a:p>
            <a:pPr algn="ctr">
              <a:lnSpc>
                <a:spcPts val="12026"/>
              </a:lnSpc>
            </a:pPr>
            <a:r>
              <a:rPr lang="en-US" sz="8590">
                <a:solidFill>
                  <a:srgbClr val="F1A106"/>
                </a:solidFill>
                <a:latin typeface="Kapsalon"/>
                <a:ea typeface="Kapsalon"/>
                <a:cs typeface="Kapsalon"/>
                <a:sym typeface="Kapsalon"/>
              </a:rPr>
              <a:t>Set boundaries</a:t>
            </a:r>
          </a:p>
        </p:txBody>
      </p:sp>
      <p:sp>
        <p:nvSpPr>
          <p:cNvPr name="TextBox 6" id="6"/>
          <p:cNvSpPr txBox="true"/>
          <p:nvPr/>
        </p:nvSpPr>
        <p:spPr>
          <a:xfrm rot="0">
            <a:off x="3843633" y="3095415"/>
            <a:ext cx="10600734" cy="1404524"/>
          </a:xfrm>
          <a:prstGeom prst="rect">
            <a:avLst/>
          </a:prstGeom>
        </p:spPr>
        <p:txBody>
          <a:bodyPr anchor="t" rtlCol="false" tIns="0" lIns="0" bIns="0" rIns="0">
            <a:spAutoFit/>
          </a:bodyPr>
          <a:lstStyle/>
          <a:p>
            <a:pPr algn="ctr">
              <a:lnSpc>
                <a:spcPts val="5693"/>
              </a:lnSpc>
              <a:spcBef>
                <a:spcPct val="0"/>
              </a:spcBef>
            </a:pPr>
            <a:r>
              <a:rPr lang="en-US" b="true" sz="4067">
                <a:solidFill>
                  <a:srgbClr val="F4E7D7"/>
                </a:solidFill>
                <a:latin typeface="Montserrat Bold"/>
                <a:ea typeface="Montserrat Bold"/>
                <a:cs typeface="Montserrat Bold"/>
                <a:sym typeface="Montserrat Bold"/>
              </a:rPr>
              <a:t>Establish clear personal boundaries and make sure others are aware of them.</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7B3927"/>
        </a:solidFill>
      </p:bgPr>
    </p:bg>
    <p:spTree>
      <p:nvGrpSpPr>
        <p:cNvPr id="1" name=""/>
        <p:cNvGrpSpPr/>
        <p:nvPr/>
      </p:nvGrpSpPr>
      <p:grpSpPr>
        <a:xfrm>
          <a:off x="0" y="0"/>
          <a:ext cx="0" cy="0"/>
          <a:chOff x="0" y="0"/>
          <a:chExt cx="0" cy="0"/>
        </a:xfrm>
      </p:grpSpPr>
      <p:sp>
        <p:nvSpPr>
          <p:cNvPr name="Freeform 2" id="2"/>
          <p:cNvSpPr/>
          <p:nvPr/>
        </p:nvSpPr>
        <p:spPr>
          <a:xfrm flipH="true" flipV="false" rot="0">
            <a:off x="9273524" y="4499939"/>
            <a:ext cx="12122376" cy="7283527"/>
          </a:xfrm>
          <a:custGeom>
            <a:avLst/>
            <a:gdLst/>
            <a:ahLst/>
            <a:cxnLst/>
            <a:rect r="r" b="b" t="t" l="l"/>
            <a:pathLst>
              <a:path h="7283527" w="12122376">
                <a:moveTo>
                  <a:pt x="12122375" y="0"/>
                </a:moveTo>
                <a:lnTo>
                  <a:pt x="0" y="0"/>
                </a:lnTo>
                <a:lnTo>
                  <a:pt x="0" y="7283527"/>
                </a:lnTo>
                <a:lnTo>
                  <a:pt x="12122375" y="7283527"/>
                </a:lnTo>
                <a:lnTo>
                  <a:pt x="12122375"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3107899" y="4499939"/>
            <a:ext cx="12122376" cy="7283527"/>
          </a:xfrm>
          <a:custGeom>
            <a:avLst/>
            <a:gdLst/>
            <a:ahLst/>
            <a:cxnLst/>
            <a:rect r="r" b="b" t="t" l="l"/>
            <a:pathLst>
              <a:path h="7283527" w="12122376">
                <a:moveTo>
                  <a:pt x="0" y="0"/>
                </a:moveTo>
                <a:lnTo>
                  <a:pt x="12122375" y="0"/>
                </a:lnTo>
                <a:lnTo>
                  <a:pt x="12122375" y="7283527"/>
                </a:lnTo>
                <a:lnTo>
                  <a:pt x="0" y="72835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2285865" y="-44540"/>
            <a:ext cx="13457222" cy="2623165"/>
          </a:xfrm>
          <a:custGeom>
            <a:avLst/>
            <a:gdLst/>
            <a:ahLst/>
            <a:cxnLst/>
            <a:rect r="r" b="b" t="t" l="l"/>
            <a:pathLst>
              <a:path h="2623165" w="13457222">
                <a:moveTo>
                  <a:pt x="0" y="0"/>
                </a:moveTo>
                <a:lnTo>
                  <a:pt x="13457222" y="0"/>
                </a:lnTo>
                <a:lnTo>
                  <a:pt x="13457222" y="2623165"/>
                </a:lnTo>
                <a:lnTo>
                  <a:pt x="0" y="2623165"/>
                </a:lnTo>
                <a:lnTo>
                  <a:pt x="0" y="0"/>
                </a:lnTo>
                <a:close/>
              </a:path>
            </a:pathLst>
          </a:custGeom>
          <a:blipFill>
            <a:blip r:embed="rId4"/>
            <a:stretch>
              <a:fillRect l="0" t="-91591" r="0" b="-96979"/>
            </a:stretch>
          </a:blipFill>
        </p:spPr>
      </p:sp>
      <p:sp>
        <p:nvSpPr>
          <p:cNvPr name="TextBox 5" id="5"/>
          <p:cNvSpPr txBox="true"/>
          <p:nvPr/>
        </p:nvSpPr>
        <p:spPr>
          <a:xfrm rot="0">
            <a:off x="818330" y="2197625"/>
            <a:ext cx="16651340" cy="6186153"/>
          </a:xfrm>
          <a:prstGeom prst="rect">
            <a:avLst/>
          </a:prstGeom>
        </p:spPr>
        <p:txBody>
          <a:bodyPr anchor="t" rtlCol="false" tIns="0" lIns="0" bIns="0" rIns="0">
            <a:spAutoFit/>
          </a:bodyPr>
          <a:lstStyle/>
          <a:p>
            <a:pPr algn="ctr">
              <a:lnSpc>
                <a:spcPts val="24663"/>
              </a:lnSpc>
            </a:pPr>
            <a:r>
              <a:rPr lang="en-US" sz="17616">
                <a:solidFill>
                  <a:srgbClr val="F1A106"/>
                </a:solidFill>
                <a:latin typeface="Kapsalon"/>
                <a:ea typeface="Kapsalon"/>
                <a:cs typeface="Kapsalon"/>
                <a:sym typeface="Kapsalon"/>
              </a:rPr>
              <a:t>Let’s practice Psalms 91</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7B3927"/>
        </a:solidFill>
      </p:bgPr>
    </p:bg>
    <p:spTree>
      <p:nvGrpSpPr>
        <p:cNvPr id="1" name=""/>
        <p:cNvGrpSpPr/>
        <p:nvPr/>
      </p:nvGrpSpPr>
      <p:grpSpPr>
        <a:xfrm>
          <a:off x="0" y="0"/>
          <a:ext cx="0" cy="0"/>
          <a:chOff x="0" y="0"/>
          <a:chExt cx="0" cy="0"/>
        </a:xfrm>
      </p:grpSpPr>
      <p:sp>
        <p:nvSpPr>
          <p:cNvPr name="Freeform 2" id="2"/>
          <p:cNvSpPr/>
          <p:nvPr/>
        </p:nvSpPr>
        <p:spPr>
          <a:xfrm flipH="true" flipV="false" rot="0">
            <a:off x="9273524" y="4499939"/>
            <a:ext cx="12122376" cy="7283527"/>
          </a:xfrm>
          <a:custGeom>
            <a:avLst/>
            <a:gdLst/>
            <a:ahLst/>
            <a:cxnLst/>
            <a:rect r="r" b="b" t="t" l="l"/>
            <a:pathLst>
              <a:path h="7283527" w="12122376">
                <a:moveTo>
                  <a:pt x="12122375" y="0"/>
                </a:moveTo>
                <a:lnTo>
                  <a:pt x="0" y="0"/>
                </a:lnTo>
                <a:lnTo>
                  <a:pt x="0" y="7283527"/>
                </a:lnTo>
                <a:lnTo>
                  <a:pt x="12122375" y="7283527"/>
                </a:lnTo>
                <a:lnTo>
                  <a:pt x="12122375"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3107899" y="4499939"/>
            <a:ext cx="12122376" cy="7283527"/>
          </a:xfrm>
          <a:custGeom>
            <a:avLst/>
            <a:gdLst/>
            <a:ahLst/>
            <a:cxnLst/>
            <a:rect r="r" b="b" t="t" l="l"/>
            <a:pathLst>
              <a:path h="7283527" w="12122376">
                <a:moveTo>
                  <a:pt x="0" y="0"/>
                </a:moveTo>
                <a:lnTo>
                  <a:pt x="12122375" y="0"/>
                </a:lnTo>
                <a:lnTo>
                  <a:pt x="12122375" y="7283527"/>
                </a:lnTo>
                <a:lnTo>
                  <a:pt x="0" y="72835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1382955" y="6373713"/>
            <a:ext cx="3140667" cy="3254577"/>
          </a:xfrm>
          <a:custGeom>
            <a:avLst/>
            <a:gdLst/>
            <a:ahLst/>
            <a:cxnLst/>
            <a:rect r="r" b="b" t="t" l="l"/>
            <a:pathLst>
              <a:path h="3254577" w="3140667">
                <a:moveTo>
                  <a:pt x="0" y="0"/>
                </a:moveTo>
                <a:lnTo>
                  <a:pt x="3140667" y="0"/>
                </a:lnTo>
                <a:lnTo>
                  <a:pt x="3140667" y="3254577"/>
                </a:lnTo>
                <a:lnTo>
                  <a:pt x="0" y="3254577"/>
                </a:lnTo>
                <a:lnTo>
                  <a:pt x="0" y="0"/>
                </a:lnTo>
                <a:close/>
              </a:path>
            </a:pathLst>
          </a:custGeom>
          <a:blipFill>
            <a:blip r:embed="rId4"/>
            <a:stretch>
              <a:fillRect l="0" t="0" r="0" b="0"/>
            </a:stretch>
          </a:blipFill>
        </p:spPr>
      </p:sp>
      <p:sp>
        <p:nvSpPr>
          <p:cNvPr name="Freeform 5" id="5"/>
          <p:cNvSpPr/>
          <p:nvPr/>
        </p:nvSpPr>
        <p:spPr>
          <a:xfrm flipH="false" flipV="false" rot="-1624544">
            <a:off x="1278077" y="6826260"/>
            <a:ext cx="3350422" cy="2349484"/>
          </a:xfrm>
          <a:custGeom>
            <a:avLst/>
            <a:gdLst/>
            <a:ahLst/>
            <a:cxnLst/>
            <a:rect r="r" b="b" t="t" l="l"/>
            <a:pathLst>
              <a:path h="2349484" w="3350422">
                <a:moveTo>
                  <a:pt x="0" y="0"/>
                </a:moveTo>
                <a:lnTo>
                  <a:pt x="3350423" y="0"/>
                </a:lnTo>
                <a:lnTo>
                  <a:pt x="3350423" y="2349483"/>
                </a:lnTo>
                <a:lnTo>
                  <a:pt x="0" y="234948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6" id="6"/>
          <p:cNvSpPr txBox="true"/>
          <p:nvPr/>
        </p:nvSpPr>
        <p:spPr>
          <a:xfrm rot="0">
            <a:off x="1558271" y="847725"/>
            <a:ext cx="15171458" cy="1485697"/>
          </a:xfrm>
          <a:prstGeom prst="rect">
            <a:avLst/>
          </a:prstGeom>
        </p:spPr>
        <p:txBody>
          <a:bodyPr anchor="t" rtlCol="false" tIns="0" lIns="0" bIns="0" rIns="0">
            <a:spAutoFit/>
          </a:bodyPr>
          <a:lstStyle/>
          <a:p>
            <a:pPr algn="ctr">
              <a:lnSpc>
                <a:spcPts val="12026"/>
              </a:lnSpc>
            </a:pPr>
            <a:r>
              <a:rPr lang="en-US" sz="8590">
                <a:solidFill>
                  <a:srgbClr val="F1A106"/>
                </a:solidFill>
                <a:latin typeface="Kapsalon"/>
                <a:ea typeface="Kapsalon"/>
                <a:cs typeface="Kapsalon"/>
                <a:sym typeface="Kapsalon"/>
              </a:rPr>
              <a:t>Fish and the loaves</a:t>
            </a:r>
          </a:p>
        </p:txBody>
      </p:sp>
      <p:sp>
        <p:nvSpPr>
          <p:cNvPr name="TextBox 7" id="7"/>
          <p:cNvSpPr txBox="true"/>
          <p:nvPr/>
        </p:nvSpPr>
        <p:spPr>
          <a:xfrm rot="0">
            <a:off x="2393196" y="2476919"/>
            <a:ext cx="13501608" cy="4286827"/>
          </a:xfrm>
          <a:prstGeom prst="rect">
            <a:avLst/>
          </a:prstGeom>
        </p:spPr>
        <p:txBody>
          <a:bodyPr anchor="t" rtlCol="false" tIns="0" lIns="0" bIns="0" rIns="0">
            <a:spAutoFit/>
          </a:bodyPr>
          <a:lstStyle/>
          <a:p>
            <a:pPr algn="ctr">
              <a:lnSpc>
                <a:spcPts val="5693"/>
              </a:lnSpc>
              <a:spcBef>
                <a:spcPct val="0"/>
              </a:spcBef>
            </a:pPr>
            <a:r>
              <a:rPr lang="en-US" b="true" sz="4067">
                <a:solidFill>
                  <a:srgbClr val="F4E7D7"/>
                </a:solidFill>
                <a:latin typeface="Montserrat Bold"/>
                <a:ea typeface="Montserrat Bold"/>
                <a:cs typeface="Montserrat Bold"/>
                <a:sym typeface="Montserrat Bold"/>
              </a:rPr>
              <a:t>Jesus didn’t allow people to use Him. When the crowd came looking for Him, He recognized their motives and refused to follow their pressure. This teaches us that we don’t have to give in to others just to be accepted—especially when their intentions aren’t right.</a:t>
            </a:r>
          </a:p>
        </p:txBody>
      </p:sp>
      <p:sp>
        <p:nvSpPr>
          <p:cNvPr name="TextBox 8" id="8"/>
          <p:cNvSpPr txBox="true"/>
          <p:nvPr/>
        </p:nvSpPr>
        <p:spPr>
          <a:xfrm rot="0">
            <a:off x="-978481" y="8574351"/>
            <a:ext cx="13501608" cy="683949"/>
          </a:xfrm>
          <a:prstGeom prst="rect">
            <a:avLst/>
          </a:prstGeom>
        </p:spPr>
        <p:txBody>
          <a:bodyPr anchor="t" rtlCol="false" tIns="0" lIns="0" bIns="0" rIns="0">
            <a:spAutoFit/>
          </a:bodyPr>
          <a:lstStyle/>
          <a:p>
            <a:pPr algn="ctr">
              <a:lnSpc>
                <a:spcPts val="5693"/>
              </a:lnSpc>
              <a:spcBef>
                <a:spcPct val="0"/>
              </a:spcBef>
            </a:pPr>
            <a:r>
              <a:rPr lang="en-US" b="true" sz="4067">
                <a:solidFill>
                  <a:srgbClr val="F4E7D7"/>
                </a:solidFill>
                <a:latin typeface="Montserrat Bold"/>
                <a:ea typeface="Montserrat Bold"/>
                <a:cs typeface="Montserrat Bold"/>
                <a:sym typeface="Montserrat Bold"/>
              </a:rPr>
              <a:t>John 6:26</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7B3927"/>
        </a:solidFill>
      </p:bgPr>
    </p:bg>
    <p:spTree>
      <p:nvGrpSpPr>
        <p:cNvPr id="1" name=""/>
        <p:cNvGrpSpPr/>
        <p:nvPr/>
      </p:nvGrpSpPr>
      <p:grpSpPr>
        <a:xfrm>
          <a:off x="0" y="0"/>
          <a:ext cx="0" cy="0"/>
          <a:chOff x="0" y="0"/>
          <a:chExt cx="0" cy="0"/>
        </a:xfrm>
      </p:grpSpPr>
      <p:sp>
        <p:nvSpPr>
          <p:cNvPr name="Freeform 2" id="2"/>
          <p:cNvSpPr/>
          <p:nvPr/>
        </p:nvSpPr>
        <p:spPr>
          <a:xfrm flipH="true" flipV="false" rot="0">
            <a:off x="9273524" y="4499939"/>
            <a:ext cx="12122376" cy="7283527"/>
          </a:xfrm>
          <a:custGeom>
            <a:avLst/>
            <a:gdLst/>
            <a:ahLst/>
            <a:cxnLst/>
            <a:rect r="r" b="b" t="t" l="l"/>
            <a:pathLst>
              <a:path h="7283527" w="12122376">
                <a:moveTo>
                  <a:pt x="12122375" y="0"/>
                </a:moveTo>
                <a:lnTo>
                  <a:pt x="0" y="0"/>
                </a:lnTo>
                <a:lnTo>
                  <a:pt x="0" y="7283527"/>
                </a:lnTo>
                <a:lnTo>
                  <a:pt x="12122375" y="7283527"/>
                </a:lnTo>
                <a:lnTo>
                  <a:pt x="12122375"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3107899" y="4499939"/>
            <a:ext cx="12122376" cy="7283527"/>
          </a:xfrm>
          <a:custGeom>
            <a:avLst/>
            <a:gdLst/>
            <a:ahLst/>
            <a:cxnLst/>
            <a:rect r="r" b="b" t="t" l="l"/>
            <a:pathLst>
              <a:path h="7283527" w="12122376">
                <a:moveTo>
                  <a:pt x="0" y="0"/>
                </a:moveTo>
                <a:lnTo>
                  <a:pt x="12122375" y="0"/>
                </a:lnTo>
                <a:lnTo>
                  <a:pt x="12122375" y="7283527"/>
                </a:lnTo>
                <a:lnTo>
                  <a:pt x="0" y="72835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6651660" y="3402900"/>
            <a:ext cx="4984680" cy="7200900"/>
          </a:xfrm>
          <a:custGeom>
            <a:avLst/>
            <a:gdLst/>
            <a:ahLst/>
            <a:cxnLst/>
            <a:rect r="r" b="b" t="t" l="l"/>
            <a:pathLst>
              <a:path h="7200900" w="4984680">
                <a:moveTo>
                  <a:pt x="0" y="0"/>
                </a:moveTo>
                <a:lnTo>
                  <a:pt x="4984680" y="0"/>
                </a:lnTo>
                <a:lnTo>
                  <a:pt x="4984680" y="7200900"/>
                </a:lnTo>
                <a:lnTo>
                  <a:pt x="0" y="72009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1263150" y="623268"/>
            <a:ext cx="15761700" cy="2274614"/>
          </a:xfrm>
          <a:prstGeom prst="rect">
            <a:avLst/>
          </a:prstGeom>
        </p:spPr>
        <p:txBody>
          <a:bodyPr anchor="t" rtlCol="false" tIns="0" lIns="0" bIns="0" rIns="0">
            <a:spAutoFit/>
          </a:bodyPr>
          <a:lstStyle/>
          <a:p>
            <a:pPr algn="ctr">
              <a:lnSpc>
                <a:spcPts val="6054"/>
              </a:lnSpc>
              <a:spcBef>
                <a:spcPct val="0"/>
              </a:spcBef>
            </a:pPr>
            <a:r>
              <a:rPr lang="en-US" b="true" sz="4324">
                <a:solidFill>
                  <a:srgbClr val="F4E7D7"/>
                </a:solidFill>
                <a:latin typeface="Montserrat Bold"/>
                <a:ea typeface="Montserrat Bold"/>
                <a:cs typeface="Montserrat Bold"/>
                <a:sym typeface="Montserrat Bold"/>
              </a:rPr>
              <a:t>Staying close to God gives us the wisdom to make the right choices. With the help of the Holy Spirit, we can set boundaries and won’t fall into peer pressure.</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7B3927"/>
        </a:solidFill>
      </p:bgPr>
    </p:bg>
    <p:spTree>
      <p:nvGrpSpPr>
        <p:cNvPr id="1" name=""/>
        <p:cNvGrpSpPr/>
        <p:nvPr/>
      </p:nvGrpSpPr>
      <p:grpSpPr>
        <a:xfrm>
          <a:off x="0" y="0"/>
          <a:ext cx="0" cy="0"/>
          <a:chOff x="0" y="0"/>
          <a:chExt cx="0" cy="0"/>
        </a:xfrm>
      </p:grpSpPr>
      <p:sp>
        <p:nvSpPr>
          <p:cNvPr name="Freeform 2" id="2"/>
          <p:cNvSpPr/>
          <p:nvPr/>
        </p:nvSpPr>
        <p:spPr>
          <a:xfrm flipH="true" flipV="false" rot="0">
            <a:off x="9273524" y="4499939"/>
            <a:ext cx="12122376" cy="7283527"/>
          </a:xfrm>
          <a:custGeom>
            <a:avLst/>
            <a:gdLst/>
            <a:ahLst/>
            <a:cxnLst/>
            <a:rect r="r" b="b" t="t" l="l"/>
            <a:pathLst>
              <a:path h="7283527" w="12122376">
                <a:moveTo>
                  <a:pt x="12122375" y="0"/>
                </a:moveTo>
                <a:lnTo>
                  <a:pt x="0" y="0"/>
                </a:lnTo>
                <a:lnTo>
                  <a:pt x="0" y="7283527"/>
                </a:lnTo>
                <a:lnTo>
                  <a:pt x="12122375" y="7283527"/>
                </a:lnTo>
                <a:lnTo>
                  <a:pt x="12122375"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3107899" y="4499939"/>
            <a:ext cx="12122376" cy="7283527"/>
          </a:xfrm>
          <a:custGeom>
            <a:avLst/>
            <a:gdLst/>
            <a:ahLst/>
            <a:cxnLst/>
            <a:rect r="r" b="b" t="t" l="l"/>
            <a:pathLst>
              <a:path h="7283527" w="12122376">
                <a:moveTo>
                  <a:pt x="0" y="0"/>
                </a:moveTo>
                <a:lnTo>
                  <a:pt x="12122375" y="0"/>
                </a:lnTo>
                <a:lnTo>
                  <a:pt x="12122375" y="7283527"/>
                </a:lnTo>
                <a:lnTo>
                  <a:pt x="0" y="72835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7181897" y="5143500"/>
            <a:ext cx="4183253" cy="4114800"/>
          </a:xfrm>
          <a:custGeom>
            <a:avLst/>
            <a:gdLst/>
            <a:ahLst/>
            <a:cxnLst/>
            <a:rect r="r" b="b" t="t" l="l"/>
            <a:pathLst>
              <a:path h="4114800" w="4183253">
                <a:moveTo>
                  <a:pt x="0" y="0"/>
                </a:moveTo>
                <a:lnTo>
                  <a:pt x="4183253" y="0"/>
                </a:lnTo>
                <a:lnTo>
                  <a:pt x="418325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1717968" y="-181579"/>
            <a:ext cx="14852064" cy="4681518"/>
          </a:xfrm>
          <a:prstGeom prst="rect">
            <a:avLst/>
          </a:prstGeom>
        </p:spPr>
        <p:txBody>
          <a:bodyPr anchor="t" rtlCol="false" tIns="0" lIns="0" bIns="0" rIns="0">
            <a:spAutoFit/>
          </a:bodyPr>
          <a:lstStyle/>
          <a:p>
            <a:pPr algn="ctr">
              <a:lnSpc>
                <a:spcPts val="9318"/>
              </a:lnSpc>
            </a:pPr>
            <a:r>
              <a:rPr lang="en-US" sz="6656" b="true">
                <a:solidFill>
                  <a:srgbClr val="F4E7D7"/>
                </a:solidFill>
                <a:latin typeface="Montserrat Bold"/>
                <a:ea typeface="Montserrat Bold"/>
                <a:cs typeface="Montserrat Bold"/>
                <a:sym typeface="Montserrat Bold"/>
              </a:rPr>
              <a:t>Activity -Get a paper and pen or pencil</a:t>
            </a:r>
          </a:p>
          <a:p>
            <a:pPr algn="ctr">
              <a:lnSpc>
                <a:spcPts val="9318"/>
              </a:lnSpc>
              <a:spcBef>
                <a:spcPct val="0"/>
              </a:spcBef>
            </a:pPr>
            <a:r>
              <a:rPr lang="en-US" b="true" sz="6656">
                <a:solidFill>
                  <a:srgbClr val="F4E7D7"/>
                </a:solidFill>
                <a:latin typeface="Montserrat Bold"/>
                <a:ea typeface="Montserrat Bold"/>
                <a:cs typeface="Montserrat Bold"/>
                <a:sym typeface="Montserrat Bold"/>
              </a:rPr>
              <a:t>Write a personal commitment to stand firm in faith and safety.</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7B3927"/>
        </a:solidFill>
      </p:bgPr>
    </p:bg>
    <p:spTree>
      <p:nvGrpSpPr>
        <p:cNvPr id="1" name=""/>
        <p:cNvGrpSpPr/>
        <p:nvPr/>
      </p:nvGrpSpPr>
      <p:grpSpPr>
        <a:xfrm>
          <a:off x="0" y="0"/>
          <a:ext cx="0" cy="0"/>
          <a:chOff x="0" y="0"/>
          <a:chExt cx="0" cy="0"/>
        </a:xfrm>
      </p:grpSpPr>
      <p:sp>
        <p:nvSpPr>
          <p:cNvPr name="TextBox 2" id="2"/>
          <p:cNvSpPr txBox="true"/>
          <p:nvPr/>
        </p:nvSpPr>
        <p:spPr>
          <a:xfrm rot="0">
            <a:off x="452108" y="-304800"/>
            <a:ext cx="17383784" cy="2468499"/>
          </a:xfrm>
          <a:prstGeom prst="rect">
            <a:avLst/>
          </a:prstGeom>
        </p:spPr>
        <p:txBody>
          <a:bodyPr anchor="t" rtlCol="false" tIns="0" lIns="0" bIns="0" rIns="0">
            <a:spAutoFit/>
          </a:bodyPr>
          <a:lstStyle/>
          <a:p>
            <a:pPr algn="ctr">
              <a:lnSpc>
                <a:spcPts val="19909"/>
              </a:lnSpc>
            </a:pPr>
            <a:r>
              <a:rPr lang="en-US" sz="14221">
                <a:solidFill>
                  <a:srgbClr val="F1A106"/>
                </a:solidFill>
                <a:latin typeface="Kapsalon"/>
                <a:ea typeface="Kapsalon"/>
                <a:cs typeface="Kapsalon"/>
                <a:sym typeface="Kapsalon"/>
              </a:rPr>
              <a:t>closing Prayer</a:t>
            </a:r>
          </a:p>
        </p:txBody>
      </p:sp>
      <p:sp>
        <p:nvSpPr>
          <p:cNvPr name="Freeform 3" id="3"/>
          <p:cNvSpPr/>
          <p:nvPr/>
        </p:nvSpPr>
        <p:spPr>
          <a:xfrm flipH="true" flipV="false" rot="0">
            <a:off x="9273524" y="4499939"/>
            <a:ext cx="12122376" cy="7283527"/>
          </a:xfrm>
          <a:custGeom>
            <a:avLst/>
            <a:gdLst/>
            <a:ahLst/>
            <a:cxnLst/>
            <a:rect r="r" b="b" t="t" l="l"/>
            <a:pathLst>
              <a:path h="7283527" w="12122376">
                <a:moveTo>
                  <a:pt x="12122375" y="0"/>
                </a:moveTo>
                <a:lnTo>
                  <a:pt x="0" y="0"/>
                </a:lnTo>
                <a:lnTo>
                  <a:pt x="0" y="7283527"/>
                </a:lnTo>
                <a:lnTo>
                  <a:pt x="12122375" y="7283527"/>
                </a:lnTo>
                <a:lnTo>
                  <a:pt x="12122375"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3107899" y="4499939"/>
            <a:ext cx="12122376" cy="7283527"/>
          </a:xfrm>
          <a:custGeom>
            <a:avLst/>
            <a:gdLst/>
            <a:ahLst/>
            <a:cxnLst/>
            <a:rect r="r" b="b" t="t" l="l"/>
            <a:pathLst>
              <a:path h="7283527" w="12122376">
                <a:moveTo>
                  <a:pt x="0" y="0"/>
                </a:moveTo>
                <a:lnTo>
                  <a:pt x="12122375" y="0"/>
                </a:lnTo>
                <a:lnTo>
                  <a:pt x="12122375" y="7283527"/>
                </a:lnTo>
                <a:lnTo>
                  <a:pt x="0" y="72835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5" id="5"/>
          <p:cNvSpPr txBox="true"/>
          <p:nvPr/>
        </p:nvSpPr>
        <p:spPr>
          <a:xfrm rot="0">
            <a:off x="1650946" y="2303769"/>
            <a:ext cx="14986108" cy="6724425"/>
          </a:xfrm>
          <a:prstGeom prst="rect">
            <a:avLst/>
          </a:prstGeom>
        </p:spPr>
        <p:txBody>
          <a:bodyPr anchor="t" rtlCol="false" tIns="0" lIns="0" bIns="0" rIns="0">
            <a:spAutoFit/>
          </a:bodyPr>
          <a:lstStyle/>
          <a:p>
            <a:pPr algn="ctr">
              <a:lnSpc>
                <a:spcPts val="10708"/>
              </a:lnSpc>
              <a:spcBef>
                <a:spcPct val="0"/>
              </a:spcBef>
            </a:pPr>
            <a:r>
              <a:rPr lang="en-US" b="true" sz="7648">
                <a:solidFill>
                  <a:srgbClr val="F4E7D7"/>
                </a:solidFill>
                <a:latin typeface="Montserrat Bold"/>
                <a:ea typeface="Montserrat Bold"/>
                <a:cs typeface="Montserrat Bold"/>
                <a:sym typeface="Montserrat Bold"/>
              </a:rPr>
              <a:t>"Lord, give me courage to stand strong in my choices. Help me honor You even when others push me to do wrong. Amen."</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D8AF62"/>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9291782" cy="1718806"/>
          </a:xfrm>
          <a:custGeom>
            <a:avLst/>
            <a:gdLst/>
            <a:ahLst/>
            <a:cxnLst/>
            <a:rect r="r" b="b" t="t" l="l"/>
            <a:pathLst>
              <a:path h="1718806" w="9291782">
                <a:moveTo>
                  <a:pt x="0" y="0"/>
                </a:moveTo>
                <a:lnTo>
                  <a:pt x="9291782" y="0"/>
                </a:lnTo>
                <a:lnTo>
                  <a:pt x="9291782" y="1718806"/>
                </a:lnTo>
                <a:lnTo>
                  <a:pt x="0" y="1718806"/>
                </a:lnTo>
                <a:lnTo>
                  <a:pt x="0" y="0"/>
                </a:lnTo>
                <a:close/>
              </a:path>
            </a:pathLst>
          </a:custGeom>
          <a:blipFill>
            <a:blip r:embed="rId2"/>
            <a:stretch>
              <a:fillRect l="0" t="-6780" r="0" b="-574006"/>
            </a:stretch>
          </a:blipFill>
          <a:ln w="95250" cap="sq">
            <a:solidFill>
              <a:srgbClr val="000000"/>
            </a:solidFill>
            <a:prstDash val="lgDash"/>
            <a:miter/>
          </a:ln>
        </p:spPr>
      </p:sp>
      <p:sp>
        <p:nvSpPr>
          <p:cNvPr name="Freeform 3" id="3"/>
          <p:cNvSpPr/>
          <p:nvPr/>
        </p:nvSpPr>
        <p:spPr>
          <a:xfrm flipH="false" flipV="false" rot="0">
            <a:off x="0" y="1718806"/>
            <a:ext cx="9291782" cy="5466594"/>
          </a:xfrm>
          <a:custGeom>
            <a:avLst/>
            <a:gdLst/>
            <a:ahLst/>
            <a:cxnLst/>
            <a:rect r="r" b="b" t="t" l="l"/>
            <a:pathLst>
              <a:path h="5466594" w="9291782">
                <a:moveTo>
                  <a:pt x="0" y="0"/>
                </a:moveTo>
                <a:lnTo>
                  <a:pt x="9291782" y="0"/>
                </a:lnTo>
                <a:lnTo>
                  <a:pt x="9291782" y="5466594"/>
                </a:lnTo>
                <a:lnTo>
                  <a:pt x="0" y="5466594"/>
                </a:lnTo>
                <a:lnTo>
                  <a:pt x="0" y="0"/>
                </a:lnTo>
                <a:close/>
              </a:path>
            </a:pathLst>
          </a:custGeom>
          <a:blipFill>
            <a:blip r:embed="rId3"/>
            <a:stretch>
              <a:fillRect l="0" t="0" r="0" b="0"/>
            </a:stretch>
          </a:blipFill>
          <a:ln w="38100" cap="sq">
            <a:solidFill>
              <a:srgbClr val="000000"/>
            </a:solidFill>
            <a:prstDash val="solid"/>
            <a:miter/>
          </a:ln>
        </p:spPr>
      </p:sp>
      <p:sp>
        <p:nvSpPr>
          <p:cNvPr name="Freeform 4" id="4"/>
          <p:cNvSpPr/>
          <p:nvPr/>
        </p:nvSpPr>
        <p:spPr>
          <a:xfrm flipH="false" flipV="false" rot="0">
            <a:off x="8920464" y="6172333"/>
            <a:ext cx="2919793" cy="4114800"/>
          </a:xfrm>
          <a:custGeom>
            <a:avLst/>
            <a:gdLst/>
            <a:ahLst/>
            <a:cxnLst/>
            <a:rect r="r" b="b" t="t" l="l"/>
            <a:pathLst>
              <a:path h="4114800" w="2919793">
                <a:moveTo>
                  <a:pt x="0" y="0"/>
                </a:moveTo>
                <a:lnTo>
                  <a:pt x="2919794" y="0"/>
                </a:lnTo>
                <a:lnTo>
                  <a:pt x="291979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11767126" y="0"/>
            <a:ext cx="6520874" cy="10327316"/>
          </a:xfrm>
          <a:custGeom>
            <a:avLst/>
            <a:gdLst/>
            <a:ahLst/>
            <a:cxnLst/>
            <a:rect r="r" b="b" t="t" l="l"/>
            <a:pathLst>
              <a:path h="10327316" w="6520874">
                <a:moveTo>
                  <a:pt x="0" y="0"/>
                </a:moveTo>
                <a:lnTo>
                  <a:pt x="6520874" y="0"/>
                </a:lnTo>
                <a:lnTo>
                  <a:pt x="6520874" y="10327316"/>
                </a:lnTo>
                <a:lnTo>
                  <a:pt x="0" y="10327316"/>
                </a:lnTo>
                <a:lnTo>
                  <a:pt x="0" y="0"/>
                </a:lnTo>
                <a:close/>
              </a:path>
            </a:pathLst>
          </a:custGeom>
          <a:blipFill>
            <a:blip r:embed="rId6"/>
            <a:stretch>
              <a:fillRect l="0" t="-567" r="0" b="-567"/>
            </a:stretch>
          </a:blipFill>
          <a:ln w="38100" cap="sq">
            <a:solidFill>
              <a:srgbClr val="000000"/>
            </a:solidFill>
            <a:prstDash val="solid"/>
            <a:miter/>
          </a:ln>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4D389"/>
        </a:solidFill>
      </p:bgPr>
    </p:bg>
    <p:spTree>
      <p:nvGrpSpPr>
        <p:cNvPr id="1" name=""/>
        <p:cNvGrpSpPr/>
        <p:nvPr/>
      </p:nvGrpSpPr>
      <p:grpSpPr>
        <a:xfrm>
          <a:off x="0" y="0"/>
          <a:ext cx="0" cy="0"/>
          <a:chOff x="0" y="0"/>
          <a:chExt cx="0" cy="0"/>
        </a:xfrm>
      </p:grpSpPr>
      <p:sp>
        <p:nvSpPr>
          <p:cNvPr name="Freeform 2" id="2"/>
          <p:cNvSpPr/>
          <p:nvPr/>
        </p:nvSpPr>
        <p:spPr>
          <a:xfrm flipH="false" flipV="false" rot="0">
            <a:off x="292525" y="0"/>
            <a:ext cx="8069443" cy="10287000"/>
          </a:xfrm>
          <a:custGeom>
            <a:avLst/>
            <a:gdLst/>
            <a:ahLst/>
            <a:cxnLst/>
            <a:rect r="r" b="b" t="t" l="l"/>
            <a:pathLst>
              <a:path h="10287000" w="8069443">
                <a:moveTo>
                  <a:pt x="0" y="0"/>
                </a:moveTo>
                <a:lnTo>
                  <a:pt x="8069443" y="0"/>
                </a:lnTo>
                <a:lnTo>
                  <a:pt x="8069443" y="10287000"/>
                </a:lnTo>
                <a:lnTo>
                  <a:pt x="0" y="10287000"/>
                </a:lnTo>
                <a:lnTo>
                  <a:pt x="0" y="0"/>
                </a:lnTo>
                <a:close/>
              </a:path>
            </a:pathLst>
          </a:custGeom>
          <a:blipFill>
            <a:blip r:embed="rId2"/>
            <a:stretch>
              <a:fillRect l="0" t="0" r="0" b="0"/>
            </a:stretch>
          </a:blipFill>
          <a:ln cap="sq">
            <a:noFill/>
            <a:prstDash val="solid"/>
            <a:miter/>
          </a:ln>
        </p:spPr>
      </p:sp>
      <p:sp>
        <p:nvSpPr>
          <p:cNvPr name="Freeform 3" id="3"/>
          <p:cNvSpPr/>
          <p:nvPr/>
        </p:nvSpPr>
        <p:spPr>
          <a:xfrm flipH="false" flipV="false" rot="0">
            <a:off x="8361968" y="0"/>
            <a:ext cx="10050208" cy="10259679"/>
          </a:xfrm>
          <a:custGeom>
            <a:avLst/>
            <a:gdLst/>
            <a:ahLst/>
            <a:cxnLst/>
            <a:rect r="r" b="b" t="t" l="l"/>
            <a:pathLst>
              <a:path h="10259679" w="10050208">
                <a:moveTo>
                  <a:pt x="0" y="0"/>
                </a:moveTo>
                <a:lnTo>
                  <a:pt x="10050208" y="0"/>
                </a:lnTo>
                <a:lnTo>
                  <a:pt x="10050208" y="10259679"/>
                </a:lnTo>
                <a:lnTo>
                  <a:pt x="0" y="10259679"/>
                </a:lnTo>
                <a:lnTo>
                  <a:pt x="0" y="0"/>
                </a:lnTo>
                <a:close/>
              </a:path>
            </a:pathLst>
          </a:custGeom>
          <a:blipFill>
            <a:blip r:embed="rId3"/>
            <a:stretch>
              <a:fillRect l="-856" t="0" r="-856" b="0"/>
            </a:stretch>
          </a:blipFill>
          <a:ln w="38100" cap="sq">
            <a:solidFill>
              <a:srgbClr val="000000"/>
            </a:solidFill>
            <a:prstDash val="solid"/>
            <a:miter/>
          </a:ln>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7B3927"/>
        </a:solidFill>
      </p:bgPr>
    </p:bg>
    <p:spTree>
      <p:nvGrpSpPr>
        <p:cNvPr id="1" name=""/>
        <p:cNvGrpSpPr/>
        <p:nvPr/>
      </p:nvGrpSpPr>
      <p:grpSpPr>
        <a:xfrm>
          <a:off x="0" y="0"/>
          <a:ext cx="0" cy="0"/>
          <a:chOff x="0" y="0"/>
          <a:chExt cx="0" cy="0"/>
        </a:xfrm>
      </p:grpSpPr>
      <p:sp>
        <p:nvSpPr>
          <p:cNvPr name="TextBox 2" id="2"/>
          <p:cNvSpPr txBox="true"/>
          <p:nvPr/>
        </p:nvSpPr>
        <p:spPr>
          <a:xfrm rot="0">
            <a:off x="2392014" y="819150"/>
            <a:ext cx="13503971" cy="1685495"/>
          </a:xfrm>
          <a:prstGeom prst="rect">
            <a:avLst/>
          </a:prstGeom>
        </p:spPr>
        <p:txBody>
          <a:bodyPr anchor="t" rtlCol="false" tIns="0" lIns="0" bIns="0" rIns="0">
            <a:spAutoFit/>
          </a:bodyPr>
          <a:lstStyle/>
          <a:p>
            <a:pPr algn="ctr">
              <a:lnSpc>
                <a:spcPts val="13604"/>
              </a:lnSpc>
            </a:pPr>
            <a:r>
              <a:rPr lang="en-US" sz="9717">
                <a:solidFill>
                  <a:srgbClr val="F1A106"/>
                </a:solidFill>
                <a:latin typeface="Kapsalon"/>
                <a:ea typeface="Kapsalon"/>
                <a:cs typeface="Kapsalon"/>
                <a:sym typeface="Kapsalon"/>
              </a:rPr>
              <a:t>1 Corinthians 15:33</a:t>
            </a:r>
          </a:p>
        </p:txBody>
      </p:sp>
      <p:sp>
        <p:nvSpPr>
          <p:cNvPr name="TextBox 3" id="3"/>
          <p:cNvSpPr txBox="true"/>
          <p:nvPr/>
        </p:nvSpPr>
        <p:spPr>
          <a:xfrm rot="0">
            <a:off x="1830740" y="3084771"/>
            <a:ext cx="14626519" cy="1838651"/>
          </a:xfrm>
          <a:prstGeom prst="rect">
            <a:avLst/>
          </a:prstGeom>
        </p:spPr>
        <p:txBody>
          <a:bodyPr anchor="t" rtlCol="false" tIns="0" lIns="0" bIns="0" rIns="0">
            <a:spAutoFit/>
          </a:bodyPr>
          <a:lstStyle/>
          <a:p>
            <a:pPr algn="ctr">
              <a:lnSpc>
                <a:spcPts val="7419"/>
              </a:lnSpc>
              <a:spcBef>
                <a:spcPct val="0"/>
              </a:spcBef>
            </a:pPr>
            <a:r>
              <a:rPr lang="en-US" b="true" sz="5299">
                <a:solidFill>
                  <a:srgbClr val="F4E7D7"/>
                </a:solidFill>
                <a:latin typeface="Montserrat Bold"/>
                <a:ea typeface="Montserrat Bold"/>
                <a:cs typeface="Montserrat Bold"/>
                <a:sym typeface="Montserrat Bold"/>
              </a:rPr>
              <a:t>"Do not be misled: 'Bad company corrupts good character.'"</a:t>
            </a:r>
          </a:p>
        </p:txBody>
      </p:sp>
      <p:sp>
        <p:nvSpPr>
          <p:cNvPr name="Freeform 4" id="4"/>
          <p:cNvSpPr/>
          <p:nvPr/>
        </p:nvSpPr>
        <p:spPr>
          <a:xfrm flipH="true" flipV="false" rot="0">
            <a:off x="9273524" y="4499939"/>
            <a:ext cx="12122376" cy="7283527"/>
          </a:xfrm>
          <a:custGeom>
            <a:avLst/>
            <a:gdLst/>
            <a:ahLst/>
            <a:cxnLst/>
            <a:rect r="r" b="b" t="t" l="l"/>
            <a:pathLst>
              <a:path h="7283527" w="12122376">
                <a:moveTo>
                  <a:pt x="12122375" y="0"/>
                </a:moveTo>
                <a:lnTo>
                  <a:pt x="0" y="0"/>
                </a:lnTo>
                <a:lnTo>
                  <a:pt x="0" y="7283527"/>
                </a:lnTo>
                <a:lnTo>
                  <a:pt x="12122375" y="7283527"/>
                </a:lnTo>
                <a:lnTo>
                  <a:pt x="12122375"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3107899" y="4499939"/>
            <a:ext cx="12122376" cy="7283527"/>
          </a:xfrm>
          <a:custGeom>
            <a:avLst/>
            <a:gdLst/>
            <a:ahLst/>
            <a:cxnLst/>
            <a:rect r="r" b="b" t="t" l="l"/>
            <a:pathLst>
              <a:path h="7283527" w="12122376">
                <a:moveTo>
                  <a:pt x="0" y="0"/>
                </a:moveTo>
                <a:lnTo>
                  <a:pt x="12122375" y="0"/>
                </a:lnTo>
                <a:lnTo>
                  <a:pt x="12122375" y="7283527"/>
                </a:lnTo>
                <a:lnTo>
                  <a:pt x="0" y="72835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7B3927"/>
        </a:solidFill>
      </p:bgPr>
    </p:bg>
    <p:spTree>
      <p:nvGrpSpPr>
        <p:cNvPr id="1" name=""/>
        <p:cNvGrpSpPr/>
        <p:nvPr/>
      </p:nvGrpSpPr>
      <p:grpSpPr>
        <a:xfrm>
          <a:off x="0" y="0"/>
          <a:ext cx="0" cy="0"/>
          <a:chOff x="0" y="0"/>
          <a:chExt cx="0" cy="0"/>
        </a:xfrm>
      </p:grpSpPr>
      <p:sp>
        <p:nvSpPr>
          <p:cNvPr name="TextBox 2" id="2"/>
          <p:cNvSpPr txBox="true"/>
          <p:nvPr/>
        </p:nvSpPr>
        <p:spPr>
          <a:xfrm rot="0">
            <a:off x="2392014" y="819150"/>
            <a:ext cx="13503971" cy="1685495"/>
          </a:xfrm>
          <a:prstGeom prst="rect">
            <a:avLst/>
          </a:prstGeom>
        </p:spPr>
        <p:txBody>
          <a:bodyPr anchor="t" rtlCol="false" tIns="0" lIns="0" bIns="0" rIns="0">
            <a:spAutoFit/>
          </a:bodyPr>
          <a:lstStyle/>
          <a:p>
            <a:pPr algn="ctr">
              <a:lnSpc>
                <a:spcPts val="13604"/>
              </a:lnSpc>
            </a:pPr>
            <a:r>
              <a:rPr lang="en-US" sz="9717">
                <a:solidFill>
                  <a:srgbClr val="F1A106"/>
                </a:solidFill>
                <a:latin typeface="Kapsalon"/>
                <a:ea typeface="Kapsalon"/>
                <a:cs typeface="Kapsalon"/>
                <a:sym typeface="Kapsalon"/>
              </a:rPr>
              <a:t>Focus</a:t>
            </a:r>
          </a:p>
        </p:txBody>
      </p:sp>
      <p:sp>
        <p:nvSpPr>
          <p:cNvPr name="TextBox 3" id="3"/>
          <p:cNvSpPr txBox="true"/>
          <p:nvPr/>
        </p:nvSpPr>
        <p:spPr>
          <a:xfrm rot="0">
            <a:off x="1776231" y="2697221"/>
            <a:ext cx="14735538" cy="3481611"/>
          </a:xfrm>
          <a:prstGeom prst="rect">
            <a:avLst/>
          </a:prstGeom>
        </p:spPr>
        <p:txBody>
          <a:bodyPr anchor="t" rtlCol="false" tIns="0" lIns="0" bIns="0" rIns="0">
            <a:spAutoFit/>
          </a:bodyPr>
          <a:lstStyle/>
          <a:p>
            <a:pPr algn="ctr">
              <a:lnSpc>
                <a:spcPts val="9287"/>
              </a:lnSpc>
              <a:spcBef>
                <a:spcPct val="0"/>
              </a:spcBef>
            </a:pPr>
            <a:r>
              <a:rPr lang="en-US" b="true" sz="6634">
                <a:solidFill>
                  <a:srgbClr val="F4E7D7"/>
                </a:solidFill>
                <a:latin typeface="Montserrat Bold"/>
                <a:ea typeface="Montserrat Bold"/>
                <a:cs typeface="Montserrat Bold"/>
                <a:sym typeface="Montserrat Bold"/>
              </a:rPr>
              <a:t>Making safe choices often means standing up to negative peer pressure.</a:t>
            </a:r>
          </a:p>
        </p:txBody>
      </p:sp>
      <p:sp>
        <p:nvSpPr>
          <p:cNvPr name="Freeform 4" id="4"/>
          <p:cNvSpPr/>
          <p:nvPr/>
        </p:nvSpPr>
        <p:spPr>
          <a:xfrm flipH="true" flipV="false" rot="0">
            <a:off x="9273524" y="4499939"/>
            <a:ext cx="12122376" cy="7283527"/>
          </a:xfrm>
          <a:custGeom>
            <a:avLst/>
            <a:gdLst/>
            <a:ahLst/>
            <a:cxnLst/>
            <a:rect r="r" b="b" t="t" l="l"/>
            <a:pathLst>
              <a:path h="7283527" w="12122376">
                <a:moveTo>
                  <a:pt x="12122375" y="0"/>
                </a:moveTo>
                <a:lnTo>
                  <a:pt x="0" y="0"/>
                </a:lnTo>
                <a:lnTo>
                  <a:pt x="0" y="7283527"/>
                </a:lnTo>
                <a:lnTo>
                  <a:pt x="12122375" y="7283527"/>
                </a:lnTo>
                <a:lnTo>
                  <a:pt x="12122375"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3107899" y="4499939"/>
            <a:ext cx="12122376" cy="7283527"/>
          </a:xfrm>
          <a:custGeom>
            <a:avLst/>
            <a:gdLst/>
            <a:ahLst/>
            <a:cxnLst/>
            <a:rect r="r" b="b" t="t" l="l"/>
            <a:pathLst>
              <a:path h="7283527" w="12122376">
                <a:moveTo>
                  <a:pt x="0" y="0"/>
                </a:moveTo>
                <a:lnTo>
                  <a:pt x="12122375" y="0"/>
                </a:lnTo>
                <a:lnTo>
                  <a:pt x="12122375" y="7283527"/>
                </a:lnTo>
                <a:lnTo>
                  <a:pt x="0" y="72835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p:cSld>
    <p:bg>
      <p:bgPr>
        <a:solidFill>
          <a:srgbClr val="7B3927"/>
        </a:solidFill>
      </p:bgPr>
    </p:bg>
    <p:spTree>
      <p:nvGrpSpPr>
        <p:cNvPr id="1" name=""/>
        <p:cNvGrpSpPr/>
        <p:nvPr/>
      </p:nvGrpSpPr>
      <p:grpSpPr>
        <a:xfrm>
          <a:off x="0" y="0"/>
          <a:ext cx="0" cy="0"/>
          <a:chOff x="0" y="0"/>
          <a:chExt cx="0" cy="0"/>
        </a:xfrm>
      </p:grpSpPr>
      <p:sp>
        <p:nvSpPr>
          <p:cNvPr name="TextBox 2" id="2"/>
          <p:cNvSpPr txBox="true"/>
          <p:nvPr/>
        </p:nvSpPr>
        <p:spPr>
          <a:xfrm rot="0">
            <a:off x="1710357" y="-209550"/>
            <a:ext cx="14867286" cy="1685495"/>
          </a:xfrm>
          <a:prstGeom prst="rect">
            <a:avLst/>
          </a:prstGeom>
        </p:spPr>
        <p:txBody>
          <a:bodyPr anchor="t" rtlCol="false" tIns="0" lIns="0" bIns="0" rIns="0">
            <a:spAutoFit/>
          </a:bodyPr>
          <a:lstStyle/>
          <a:p>
            <a:pPr algn="ctr">
              <a:lnSpc>
                <a:spcPts val="13604"/>
              </a:lnSpc>
            </a:pPr>
            <a:r>
              <a:rPr lang="en-US" sz="9717">
                <a:solidFill>
                  <a:srgbClr val="F1A106"/>
                </a:solidFill>
                <a:latin typeface="Kapsalon"/>
                <a:ea typeface="Kapsalon"/>
                <a:cs typeface="Kapsalon"/>
                <a:sym typeface="Kapsalon"/>
              </a:rPr>
              <a:t>Discussion Questions</a:t>
            </a:r>
          </a:p>
        </p:txBody>
      </p:sp>
      <p:sp>
        <p:nvSpPr>
          <p:cNvPr name="TextBox 3" id="3"/>
          <p:cNvSpPr txBox="true"/>
          <p:nvPr/>
        </p:nvSpPr>
        <p:spPr>
          <a:xfrm rot="0">
            <a:off x="514350" y="1804944"/>
            <a:ext cx="17259300" cy="6572337"/>
          </a:xfrm>
          <a:prstGeom prst="rect">
            <a:avLst/>
          </a:prstGeom>
        </p:spPr>
        <p:txBody>
          <a:bodyPr anchor="t" rtlCol="false" tIns="0" lIns="0" bIns="0" rIns="0">
            <a:spAutoFit/>
          </a:bodyPr>
          <a:lstStyle/>
          <a:p>
            <a:pPr algn="ctr">
              <a:lnSpc>
                <a:spcPts val="7453"/>
              </a:lnSpc>
            </a:pPr>
            <a:r>
              <a:rPr lang="en-US" sz="5323" b="true">
                <a:solidFill>
                  <a:srgbClr val="F4E7D7"/>
                </a:solidFill>
                <a:latin typeface="Montserrat Bold"/>
                <a:ea typeface="Montserrat Bold"/>
                <a:cs typeface="Montserrat Bold"/>
                <a:sym typeface="Montserrat Bold"/>
              </a:rPr>
              <a:t>1.What types of peer pressure have you faced?</a:t>
            </a:r>
          </a:p>
          <a:p>
            <a:pPr algn="ctr">
              <a:lnSpc>
                <a:spcPts val="7453"/>
              </a:lnSpc>
            </a:pPr>
          </a:p>
          <a:p>
            <a:pPr algn="ctr">
              <a:lnSpc>
                <a:spcPts val="7453"/>
              </a:lnSpc>
            </a:pPr>
            <a:r>
              <a:rPr lang="en-US" sz="5323" b="true">
                <a:solidFill>
                  <a:srgbClr val="F4E7D7"/>
                </a:solidFill>
                <a:latin typeface="Montserrat Bold"/>
                <a:ea typeface="Montserrat Bold"/>
                <a:cs typeface="Montserrat Bold"/>
                <a:sym typeface="Montserrat Bold"/>
              </a:rPr>
              <a:t>2.How can faith guide your choices when friends are doing wrong?</a:t>
            </a:r>
          </a:p>
          <a:p>
            <a:pPr algn="ctr">
              <a:lnSpc>
                <a:spcPts val="7453"/>
              </a:lnSpc>
            </a:pPr>
          </a:p>
          <a:p>
            <a:pPr algn="ctr">
              <a:lnSpc>
                <a:spcPts val="7453"/>
              </a:lnSpc>
            </a:pPr>
            <a:r>
              <a:rPr lang="en-US" sz="5323" b="true">
                <a:solidFill>
                  <a:srgbClr val="F4E7D7"/>
                </a:solidFill>
                <a:latin typeface="Montserrat Bold"/>
                <a:ea typeface="Montserrat Bold"/>
                <a:cs typeface="Montserrat Bold"/>
                <a:sym typeface="Montserrat Bold"/>
              </a:rPr>
              <a:t>3.What are positive ways to influence others?</a:t>
            </a:r>
          </a:p>
          <a:p>
            <a:pPr algn="ctr">
              <a:lnSpc>
                <a:spcPts val="7453"/>
              </a:lnSpc>
              <a:spcBef>
                <a:spcPct val="0"/>
              </a:spcBef>
            </a:pP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7B3927"/>
        </a:solidFill>
      </p:bgPr>
    </p:bg>
    <p:spTree>
      <p:nvGrpSpPr>
        <p:cNvPr id="1" name=""/>
        <p:cNvGrpSpPr/>
        <p:nvPr/>
      </p:nvGrpSpPr>
      <p:grpSpPr>
        <a:xfrm>
          <a:off x="0" y="0"/>
          <a:ext cx="0" cy="0"/>
          <a:chOff x="0" y="0"/>
          <a:chExt cx="0" cy="0"/>
        </a:xfrm>
      </p:grpSpPr>
      <p:sp>
        <p:nvSpPr>
          <p:cNvPr name="TextBox 2" id="2"/>
          <p:cNvSpPr txBox="true"/>
          <p:nvPr/>
        </p:nvSpPr>
        <p:spPr>
          <a:xfrm rot="0">
            <a:off x="4957533" y="910773"/>
            <a:ext cx="8372933" cy="1685495"/>
          </a:xfrm>
          <a:prstGeom prst="rect">
            <a:avLst/>
          </a:prstGeom>
        </p:spPr>
        <p:txBody>
          <a:bodyPr anchor="t" rtlCol="false" tIns="0" lIns="0" bIns="0" rIns="0">
            <a:spAutoFit/>
          </a:bodyPr>
          <a:lstStyle/>
          <a:p>
            <a:pPr algn="ctr">
              <a:lnSpc>
                <a:spcPts val="13604"/>
              </a:lnSpc>
            </a:pPr>
            <a:r>
              <a:rPr lang="en-US" sz="9717">
                <a:solidFill>
                  <a:srgbClr val="F1A106"/>
                </a:solidFill>
                <a:latin typeface="Kapsalon"/>
                <a:ea typeface="Kapsalon"/>
                <a:cs typeface="Kapsalon"/>
                <a:sym typeface="Kapsalon"/>
              </a:rPr>
              <a:t>Self Esteem</a:t>
            </a:r>
          </a:p>
        </p:txBody>
      </p:sp>
      <p:sp>
        <p:nvSpPr>
          <p:cNvPr name="TextBox 3" id="3"/>
          <p:cNvSpPr txBox="true"/>
          <p:nvPr/>
        </p:nvSpPr>
        <p:spPr>
          <a:xfrm rot="0">
            <a:off x="3531957" y="2529593"/>
            <a:ext cx="11224086" cy="1404524"/>
          </a:xfrm>
          <a:prstGeom prst="rect">
            <a:avLst/>
          </a:prstGeom>
        </p:spPr>
        <p:txBody>
          <a:bodyPr anchor="t" rtlCol="false" tIns="0" lIns="0" bIns="0" rIns="0">
            <a:spAutoFit/>
          </a:bodyPr>
          <a:lstStyle/>
          <a:p>
            <a:pPr algn="ctr">
              <a:lnSpc>
                <a:spcPts val="5693"/>
              </a:lnSpc>
              <a:spcBef>
                <a:spcPct val="0"/>
              </a:spcBef>
            </a:pPr>
            <a:r>
              <a:rPr lang="en-US" b="true" sz="4067">
                <a:solidFill>
                  <a:srgbClr val="F4E7D7"/>
                </a:solidFill>
                <a:latin typeface="Montserrat Bold"/>
                <a:ea typeface="Montserrat Bold"/>
                <a:cs typeface="Montserrat Bold"/>
                <a:sym typeface="Montserrat Bold"/>
              </a:rPr>
              <a:t>When you believe in yourself, you're less likely to seek validation from others.</a:t>
            </a:r>
          </a:p>
        </p:txBody>
      </p:sp>
      <p:sp>
        <p:nvSpPr>
          <p:cNvPr name="Freeform 4" id="4"/>
          <p:cNvSpPr/>
          <p:nvPr/>
        </p:nvSpPr>
        <p:spPr>
          <a:xfrm flipH="true" flipV="false" rot="0">
            <a:off x="9273524" y="4499939"/>
            <a:ext cx="12122376" cy="7283527"/>
          </a:xfrm>
          <a:custGeom>
            <a:avLst/>
            <a:gdLst/>
            <a:ahLst/>
            <a:cxnLst/>
            <a:rect r="r" b="b" t="t" l="l"/>
            <a:pathLst>
              <a:path h="7283527" w="12122376">
                <a:moveTo>
                  <a:pt x="12122375" y="0"/>
                </a:moveTo>
                <a:lnTo>
                  <a:pt x="0" y="0"/>
                </a:lnTo>
                <a:lnTo>
                  <a:pt x="0" y="7283527"/>
                </a:lnTo>
                <a:lnTo>
                  <a:pt x="12122375" y="7283527"/>
                </a:lnTo>
                <a:lnTo>
                  <a:pt x="12122375"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3107899" y="4499939"/>
            <a:ext cx="12122376" cy="7283527"/>
          </a:xfrm>
          <a:custGeom>
            <a:avLst/>
            <a:gdLst/>
            <a:ahLst/>
            <a:cxnLst/>
            <a:rect r="r" b="b" t="t" l="l"/>
            <a:pathLst>
              <a:path h="7283527" w="12122376">
                <a:moveTo>
                  <a:pt x="0" y="0"/>
                </a:moveTo>
                <a:lnTo>
                  <a:pt x="12122375" y="0"/>
                </a:lnTo>
                <a:lnTo>
                  <a:pt x="12122375" y="7283527"/>
                </a:lnTo>
                <a:lnTo>
                  <a:pt x="0" y="72835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5655009" y="4499939"/>
            <a:ext cx="6977983" cy="6495867"/>
          </a:xfrm>
          <a:custGeom>
            <a:avLst/>
            <a:gdLst/>
            <a:ahLst/>
            <a:cxnLst/>
            <a:rect r="r" b="b" t="t" l="l"/>
            <a:pathLst>
              <a:path h="6495867" w="6977983">
                <a:moveTo>
                  <a:pt x="0" y="0"/>
                </a:moveTo>
                <a:lnTo>
                  <a:pt x="6977982" y="0"/>
                </a:lnTo>
                <a:lnTo>
                  <a:pt x="6977982" y="6495867"/>
                </a:lnTo>
                <a:lnTo>
                  <a:pt x="0" y="649586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7B3927"/>
        </a:solidFill>
      </p:bgPr>
    </p:bg>
    <p:spTree>
      <p:nvGrpSpPr>
        <p:cNvPr id="1" name=""/>
        <p:cNvGrpSpPr/>
        <p:nvPr/>
      </p:nvGrpSpPr>
      <p:grpSpPr>
        <a:xfrm>
          <a:off x="0" y="0"/>
          <a:ext cx="0" cy="0"/>
          <a:chOff x="0" y="0"/>
          <a:chExt cx="0" cy="0"/>
        </a:xfrm>
      </p:grpSpPr>
      <p:sp>
        <p:nvSpPr>
          <p:cNvPr name="TextBox 2" id="2"/>
          <p:cNvSpPr txBox="true"/>
          <p:nvPr/>
        </p:nvSpPr>
        <p:spPr>
          <a:xfrm rot="0">
            <a:off x="2565618" y="910773"/>
            <a:ext cx="12897716" cy="1685495"/>
          </a:xfrm>
          <a:prstGeom prst="rect">
            <a:avLst/>
          </a:prstGeom>
        </p:spPr>
        <p:txBody>
          <a:bodyPr anchor="t" rtlCol="false" tIns="0" lIns="0" bIns="0" rIns="0">
            <a:spAutoFit/>
          </a:bodyPr>
          <a:lstStyle/>
          <a:p>
            <a:pPr algn="ctr">
              <a:lnSpc>
                <a:spcPts val="13604"/>
              </a:lnSpc>
            </a:pPr>
            <a:r>
              <a:rPr lang="en-US" sz="9717">
                <a:solidFill>
                  <a:srgbClr val="F1A106"/>
                </a:solidFill>
                <a:latin typeface="Kapsalon"/>
                <a:ea typeface="Kapsalon"/>
                <a:cs typeface="Kapsalon"/>
                <a:sym typeface="Kapsalon"/>
              </a:rPr>
              <a:t>Identity in Christ</a:t>
            </a:r>
          </a:p>
        </p:txBody>
      </p:sp>
      <p:sp>
        <p:nvSpPr>
          <p:cNvPr name="TextBox 3" id="3"/>
          <p:cNvSpPr txBox="true"/>
          <p:nvPr/>
        </p:nvSpPr>
        <p:spPr>
          <a:xfrm rot="0">
            <a:off x="3531957" y="2374839"/>
            <a:ext cx="11224086" cy="2125100"/>
          </a:xfrm>
          <a:prstGeom prst="rect">
            <a:avLst/>
          </a:prstGeom>
        </p:spPr>
        <p:txBody>
          <a:bodyPr anchor="t" rtlCol="false" tIns="0" lIns="0" bIns="0" rIns="0">
            <a:spAutoFit/>
          </a:bodyPr>
          <a:lstStyle/>
          <a:p>
            <a:pPr algn="ctr">
              <a:lnSpc>
                <a:spcPts val="5693"/>
              </a:lnSpc>
              <a:spcBef>
                <a:spcPct val="0"/>
              </a:spcBef>
            </a:pPr>
            <a:r>
              <a:rPr lang="en-US" b="true" sz="4067">
                <a:solidFill>
                  <a:srgbClr val="F4E7D7"/>
                </a:solidFill>
                <a:latin typeface="Montserrat Bold"/>
                <a:ea typeface="Montserrat Bold"/>
                <a:cs typeface="Montserrat Bold"/>
                <a:sym typeface="Montserrat Bold"/>
              </a:rPr>
              <a:t>When you know who you are in Christ you won’t feel the need to have the approval from others.</a:t>
            </a:r>
          </a:p>
        </p:txBody>
      </p:sp>
      <p:sp>
        <p:nvSpPr>
          <p:cNvPr name="Freeform 4" id="4"/>
          <p:cNvSpPr/>
          <p:nvPr/>
        </p:nvSpPr>
        <p:spPr>
          <a:xfrm flipH="true" flipV="false" rot="0">
            <a:off x="9273524" y="4499939"/>
            <a:ext cx="12122376" cy="7283527"/>
          </a:xfrm>
          <a:custGeom>
            <a:avLst/>
            <a:gdLst/>
            <a:ahLst/>
            <a:cxnLst/>
            <a:rect r="r" b="b" t="t" l="l"/>
            <a:pathLst>
              <a:path h="7283527" w="12122376">
                <a:moveTo>
                  <a:pt x="12122375" y="0"/>
                </a:moveTo>
                <a:lnTo>
                  <a:pt x="0" y="0"/>
                </a:lnTo>
                <a:lnTo>
                  <a:pt x="0" y="7283527"/>
                </a:lnTo>
                <a:lnTo>
                  <a:pt x="12122375" y="7283527"/>
                </a:lnTo>
                <a:lnTo>
                  <a:pt x="12122375"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3107899" y="4499939"/>
            <a:ext cx="12122376" cy="7283527"/>
          </a:xfrm>
          <a:custGeom>
            <a:avLst/>
            <a:gdLst/>
            <a:ahLst/>
            <a:cxnLst/>
            <a:rect r="r" b="b" t="t" l="l"/>
            <a:pathLst>
              <a:path h="7283527" w="12122376">
                <a:moveTo>
                  <a:pt x="0" y="0"/>
                </a:moveTo>
                <a:lnTo>
                  <a:pt x="12122375" y="0"/>
                </a:lnTo>
                <a:lnTo>
                  <a:pt x="12122375" y="7283527"/>
                </a:lnTo>
                <a:lnTo>
                  <a:pt x="0" y="72835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5655009" y="4499939"/>
            <a:ext cx="6977983" cy="6495867"/>
          </a:xfrm>
          <a:custGeom>
            <a:avLst/>
            <a:gdLst/>
            <a:ahLst/>
            <a:cxnLst/>
            <a:rect r="r" b="b" t="t" l="l"/>
            <a:pathLst>
              <a:path h="6495867" w="6977983">
                <a:moveTo>
                  <a:pt x="0" y="0"/>
                </a:moveTo>
                <a:lnTo>
                  <a:pt x="6977982" y="0"/>
                </a:lnTo>
                <a:lnTo>
                  <a:pt x="6977982" y="6495867"/>
                </a:lnTo>
                <a:lnTo>
                  <a:pt x="0" y="649586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DAG202GMzCI</dc:identifier>
  <dcterms:modified xsi:type="dcterms:W3CDTF">2011-08-01T06:04:30Z</dcterms:modified>
  <cp:revision>1</cp:revision>
  <dc:title>Week 8 Teens Peer Pressure and Influence</dc:title>
</cp:coreProperties>
</file>