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Bubblebody Neue" charset="1" panose="00000500000000000000"/>
      <p:regular r:id="rId19"/>
    </p:embeddedFont>
    <p:embeddedFont>
      <p:font typeface="KG Primary Penmanship" charset="1" panose="020005060000000200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https://www.christianbiblereference.org/ws_TheGoodSamaritan_0.ht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0"/>
            <a:ext cx="18288000" cy="10287000"/>
          </a:xfrm>
          <a:custGeom>
            <a:avLst/>
            <a:gdLst/>
            <a:ahLst/>
            <a:cxnLst/>
            <a:rect r="r" b="b" t="t" l="l"/>
            <a:pathLst>
              <a:path h="10287000" w="18288000">
                <a:moveTo>
                  <a:pt x="0" y="10287000"/>
                </a:moveTo>
                <a:lnTo>
                  <a:pt x="18288000" y="10287000"/>
                </a:lnTo>
                <a:lnTo>
                  <a:pt x="18288000" y="0"/>
                </a:lnTo>
                <a:lnTo>
                  <a:pt x="0" y="0"/>
                </a:lnTo>
                <a:lnTo>
                  <a:pt x="0" y="10287000"/>
                </a:lnTo>
                <a:close/>
              </a:path>
            </a:pathLst>
          </a:custGeom>
          <a:blipFill>
            <a:blip r:embed="rId2"/>
            <a:stretch>
              <a:fillRect l="0" t="-63867" r="0" b="-13910"/>
            </a:stretch>
          </a:blipFill>
        </p:spPr>
      </p:sp>
      <p:sp>
        <p:nvSpPr>
          <p:cNvPr name="Freeform 3" id="3"/>
          <p:cNvSpPr/>
          <p:nvPr/>
        </p:nvSpPr>
        <p:spPr>
          <a:xfrm flipH="false" flipV="false" rot="0">
            <a:off x="3655021" y="0"/>
            <a:ext cx="10977958" cy="1801455"/>
          </a:xfrm>
          <a:custGeom>
            <a:avLst/>
            <a:gdLst/>
            <a:ahLst/>
            <a:cxnLst/>
            <a:rect r="r" b="b" t="t" l="l"/>
            <a:pathLst>
              <a:path h="1801455" w="10977958">
                <a:moveTo>
                  <a:pt x="0" y="0"/>
                </a:moveTo>
                <a:lnTo>
                  <a:pt x="10977958" y="0"/>
                </a:lnTo>
                <a:lnTo>
                  <a:pt x="10977958" y="1801455"/>
                </a:lnTo>
                <a:lnTo>
                  <a:pt x="0" y="1801455"/>
                </a:lnTo>
                <a:lnTo>
                  <a:pt x="0" y="0"/>
                </a:lnTo>
                <a:close/>
              </a:path>
            </a:pathLst>
          </a:custGeom>
          <a:blipFill>
            <a:blip r:embed="rId3"/>
            <a:stretch>
              <a:fillRect l="0" t="-113855" r="0" b="-128929"/>
            </a:stretch>
          </a:blipFill>
        </p:spPr>
      </p:sp>
      <p:sp>
        <p:nvSpPr>
          <p:cNvPr name="TextBox 4" id="4"/>
          <p:cNvSpPr txBox="true"/>
          <p:nvPr/>
        </p:nvSpPr>
        <p:spPr>
          <a:xfrm rot="0">
            <a:off x="1438309" y="9046015"/>
            <a:ext cx="15411382" cy="728862"/>
          </a:xfrm>
          <a:prstGeom prst="rect">
            <a:avLst/>
          </a:prstGeom>
        </p:spPr>
        <p:txBody>
          <a:bodyPr anchor="t" rtlCol="false" tIns="0" lIns="0" bIns="0" rIns="0">
            <a:spAutoFit/>
          </a:bodyPr>
          <a:lstStyle/>
          <a:p>
            <a:pPr algn="ctr">
              <a:lnSpc>
                <a:spcPts val="4808"/>
              </a:lnSpc>
            </a:pPr>
            <a:r>
              <a:rPr lang="en-US" sz="6164">
                <a:solidFill>
                  <a:srgbClr val="000000"/>
                </a:solidFill>
                <a:latin typeface="Bubblebody Neue"/>
                <a:ea typeface="Bubblebody Neue"/>
                <a:cs typeface="Bubblebody Neue"/>
                <a:sym typeface="Bubblebody Neue"/>
              </a:rPr>
              <a:t>WEEK 5</a:t>
            </a:r>
          </a:p>
        </p:txBody>
      </p:sp>
      <p:sp>
        <p:nvSpPr>
          <p:cNvPr name="TextBox 5" id="5"/>
          <p:cNvSpPr txBox="true"/>
          <p:nvPr/>
        </p:nvSpPr>
        <p:spPr>
          <a:xfrm rot="0">
            <a:off x="2251295" y="2578564"/>
            <a:ext cx="13785409" cy="4594333"/>
          </a:xfrm>
          <a:prstGeom prst="rect">
            <a:avLst/>
          </a:prstGeom>
        </p:spPr>
        <p:txBody>
          <a:bodyPr anchor="t" rtlCol="false" tIns="0" lIns="0" bIns="0" rIns="0">
            <a:spAutoFit/>
          </a:bodyPr>
          <a:lstStyle/>
          <a:p>
            <a:pPr algn="ctr">
              <a:lnSpc>
                <a:spcPts val="17718"/>
              </a:lnSpc>
            </a:pPr>
            <a:r>
              <a:rPr lang="en-US" sz="17036">
                <a:solidFill>
                  <a:srgbClr val="000000"/>
                </a:solidFill>
                <a:latin typeface="KG Primary Penmanship"/>
                <a:ea typeface="KG Primary Penmanship"/>
                <a:cs typeface="KG Primary Penmanship"/>
                <a:sym typeface="KG Primary Penmanship"/>
              </a:rPr>
              <a:t>Protecting and Caring for Others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1080000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073" r="0" b="-61704"/>
            </a:stretch>
          </a:blipFill>
        </p:spPr>
      </p:sp>
      <p:sp>
        <p:nvSpPr>
          <p:cNvPr name="TextBox 3" id="3"/>
          <p:cNvSpPr txBox="true"/>
          <p:nvPr/>
        </p:nvSpPr>
        <p:spPr>
          <a:xfrm rot="0">
            <a:off x="1332225" y="495300"/>
            <a:ext cx="15623551" cy="5836631"/>
          </a:xfrm>
          <a:prstGeom prst="rect">
            <a:avLst/>
          </a:prstGeom>
        </p:spPr>
        <p:txBody>
          <a:bodyPr anchor="t" rtlCol="false" tIns="0" lIns="0" bIns="0" rIns="0">
            <a:spAutoFit/>
          </a:bodyPr>
          <a:lstStyle/>
          <a:p>
            <a:pPr algn="ctr">
              <a:lnSpc>
                <a:spcPts val="9018"/>
              </a:lnSpc>
            </a:pPr>
            <a:r>
              <a:rPr lang="en-US" sz="12024">
                <a:solidFill>
                  <a:srgbClr val="000000"/>
                </a:solidFill>
                <a:latin typeface="KG Primary Penmanship"/>
                <a:ea typeface="KG Primary Penmanship"/>
                <a:cs typeface="KG Primary Penmanship"/>
                <a:sym typeface="KG Primary Penmanship"/>
              </a:rPr>
              <a:t>Let’s learn what the bible says...</a:t>
            </a:r>
          </a:p>
          <a:p>
            <a:pPr algn="ctr">
              <a:lnSpc>
                <a:spcPts val="9018"/>
              </a:lnSpc>
            </a:pPr>
          </a:p>
          <a:p>
            <a:pPr algn="ctr">
              <a:lnSpc>
                <a:spcPts val="9018"/>
              </a:lnSpc>
            </a:pPr>
            <a:r>
              <a:rPr lang="en-US" sz="12024">
                <a:solidFill>
                  <a:srgbClr val="000000"/>
                </a:solidFill>
                <a:latin typeface="KG Primary Penmanship"/>
                <a:ea typeface="KG Primary Penmanship"/>
                <a:cs typeface="KG Primary Penmanship"/>
                <a:sym typeface="KG Primary Penmanship"/>
              </a:rPr>
              <a:t>Let’s read from </a:t>
            </a:r>
          </a:p>
          <a:p>
            <a:pPr algn="ctr">
              <a:lnSpc>
                <a:spcPts val="9018"/>
              </a:lnSpc>
            </a:pPr>
            <a:r>
              <a:rPr lang="en-US" sz="12024">
                <a:solidFill>
                  <a:srgbClr val="000000"/>
                </a:solidFill>
                <a:latin typeface="KG Primary Penmanship"/>
                <a:ea typeface="KG Primary Penmanship"/>
                <a:cs typeface="KG Primary Penmanship"/>
                <a:sym typeface="KG Primary Penmanship"/>
              </a:rPr>
              <a:t>Luke 10:25-37</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1080000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073" r="0" b="-61704"/>
            </a:stretch>
          </a:blipFill>
        </p:spPr>
      </p:sp>
      <p:sp>
        <p:nvSpPr>
          <p:cNvPr name="TextBox 3" id="3"/>
          <p:cNvSpPr txBox="true"/>
          <p:nvPr/>
        </p:nvSpPr>
        <p:spPr>
          <a:xfrm rot="0">
            <a:off x="1332225" y="495300"/>
            <a:ext cx="15623551" cy="1320835"/>
          </a:xfrm>
          <a:prstGeom prst="rect">
            <a:avLst/>
          </a:prstGeom>
        </p:spPr>
        <p:txBody>
          <a:bodyPr anchor="t" rtlCol="false" tIns="0" lIns="0" bIns="0" rIns="0">
            <a:spAutoFit/>
          </a:bodyPr>
          <a:lstStyle/>
          <a:p>
            <a:pPr algn="ctr">
              <a:lnSpc>
                <a:spcPts val="9018"/>
              </a:lnSpc>
            </a:pPr>
            <a:r>
              <a:rPr lang="en-US" sz="12024">
                <a:solidFill>
                  <a:srgbClr val="000000"/>
                </a:solidFill>
                <a:latin typeface="KG Primary Penmanship"/>
                <a:ea typeface="KG Primary Penmanship"/>
                <a:cs typeface="KG Primary Penmanship"/>
                <a:sym typeface="KG Primary Penmanship"/>
              </a:rPr>
              <a:t>Let’s watch a clip...</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1080000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073" r="0" b="-61704"/>
            </a:stretch>
          </a:blipFill>
        </p:spPr>
      </p:sp>
      <p:sp>
        <p:nvSpPr>
          <p:cNvPr name="TextBox 3" id="3"/>
          <p:cNvSpPr txBox="true"/>
          <p:nvPr/>
        </p:nvSpPr>
        <p:spPr>
          <a:xfrm rot="0">
            <a:off x="2936246" y="257175"/>
            <a:ext cx="12415508" cy="771525"/>
          </a:xfrm>
          <a:prstGeom prst="rect">
            <a:avLst/>
          </a:prstGeom>
        </p:spPr>
        <p:txBody>
          <a:bodyPr anchor="t" rtlCol="false" tIns="0" lIns="0" bIns="0" rIns="0">
            <a:spAutoFit/>
          </a:bodyPr>
          <a:lstStyle/>
          <a:p>
            <a:pPr algn="ctr">
              <a:lnSpc>
                <a:spcPts val="5249"/>
              </a:lnSpc>
            </a:pPr>
            <a:r>
              <a:rPr lang="en-US" sz="6999">
                <a:solidFill>
                  <a:srgbClr val="000000"/>
                </a:solidFill>
                <a:latin typeface="KG Primary Penmanship"/>
                <a:ea typeface="KG Primary Penmanship"/>
                <a:cs typeface="KG Primary Penmanship"/>
                <a:sym typeface="KG Primary Penmanship"/>
              </a:rPr>
              <a:t>Closing Prayer</a:t>
            </a:r>
          </a:p>
        </p:txBody>
      </p:sp>
      <p:sp>
        <p:nvSpPr>
          <p:cNvPr name="TextBox 4" id="4"/>
          <p:cNvSpPr txBox="true"/>
          <p:nvPr/>
        </p:nvSpPr>
        <p:spPr>
          <a:xfrm rot="0">
            <a:off x="1640430" y="886842"/>
            <a:ext cx="15007140" cy="9400158"/>
          </a:xfrm>
          <a:prstGeom prst="rect">
            <a:avLst/>
          </a:prstGeom>
        </p:spPr>
        <p:txBody>
          <a:bodyPr anchor="t" rtlCol="false" tIns="0" lIns="0" bIns="0" rIns="0">
            <a:spAutoFit/>
          </a:bodyPr>
          <a:lstStyle/>
          <a:p>
            <a:pPr algn="ctr">
              <a:lnSpc>
                <a:spcPts val="14977"/>
              </a:lnSpc>
              <a:spcBef>
                <a:spcPct val="0"/>
              </a:spcBef>
            </a:pPr>
            <a:r>
              <a:rPr lang="en-US" sz="10698">
                <a:solidFill>
                  <a:srgbClr val="000000"/>
                </a:solidFill>
                <a:latin typeface="KG Primary Penmanship"/>
                <a:ea typeface="KG Primary Penmanship"/>
                <a:cs typeface="KG Primary Penmanship"/>
                <a:sym typeface="KG Primary Penmanship"/>
              </a:rPr>
              <a:t>“Jesus, teach us to care for one another the way You care for us. Help us to be protectors, encouragers, and peacemakers in our world. Amen.”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1080000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6073" r="0" b="-61704"/>
            </a:stretch>
          </a:blipFill>
        </p:spPr>
      </p:sp>
      <p:sp>
        <p:nvSpPr>
          <p:cNvPr name="TextBox 3" id="3"/>
          <p:cNvSpPr txBox="true"/>
          <p:nvPr/>
        </p:nvSpPr>
        <p:spPr>
          <a:xfrm rot="0">
            <a:off x="2616907" y="1380405"/>
            <a:ext cx="13054185" cy="2373584"/>
          </a:xfrm>
          <a:prstGeom prst="rect">
            <a:avLst/>
          </a:prstGeom>
        </p:spPr>
        <p:txBody>
          <a:bodyPr anchor="t" rtlCol="false" tIns="0" lIns="0" bIns="0" rIns="0">
            <a:spAutoFit/>
          </a:bodyPr>
          <a:lstStyle/>
          <a:p>
            <a:pPr algn="ctr">
              <a:lnSpc>
                <a:spcPts val="19322"/>
              </a:lnSpc>
              <a:spcBef>
                <a:spcPct val="0"/>
              </a:spcBef>
            </a:pPr>
            <a:r>
              <a:rPr lang="en-US" sz="13801" u="sng">
                <a:solidFill>
                  <a:srgbClr val="000000"/>
                </a:solidFill>
                <a:latin typeface="KG Primary Penmanship"/>
                <a:ea typeface="KG Primary Penmanship"/>
                <a:cs typeface="KG Primary Penmanship"/>
                <a:sym typeface="KG Primary Penmanship"/>
                <a:hlinkClick r:id="rId3" tooltip="https://www.christianbiblereference.org/ws_TheGoodSamaritan_0.htm"/>
              </a:rPr>
              <a:t>Activity Time!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0" y="0"/>
            <a:ext cx="18288000" cy="10287000"/>
          </a:xfrm>
          <a:custGeom>
            <a:avLst/>
            <a:gdLst/>
            <a:ahLst/>
            <a:cxnLst/>
            <a:rect r="r" b="b" t="t" l="l"/>
            <a:pathLst>
              <a:path h="10287000" w="18288000">
                <a:moveTo>
                  <a:pt x="0" y="10287000"/>
                </a:moveTo>
                <a:lnTo>
                  <a:pt x="18288000" y="10287000"/>
                </a:lnTo>
                <a:lnTo>
                  <a:pt x="18288000" y="0"/>
                </a:lnTo>
                <a:lnTo>
                  <a:pt x="0" y="0"/>
                </a:lnTo>
                <a:lnTo>
                  <a:pt x="0" y="10287000"/>
                </a:lnTo>
                <a:close/>
              </a:path>
            </a:pathLst>
          </a:custGeom>
          <a:blipFill>
            <a:blip r:embed="rId2"/>
            <a:stretch>
              <a:fillRect l="0" t="-63867" r="0" b="-13910"/>
            </a:stretch>
          </a:blipFill>
        </p:spPr>
      </p:sp>
      <p:sp>
        <p:nvSpPr>
          <p:cNvPr name="Freeform 3" id="3"/>
          <p:cNvSpPr/>
          <p:nvPr/>
        </p:nvSpPr>
        <p:spPr>
          <a:xfrm flipH="false" flipV="false" rot="0">
            <a:off x="3655021" y="0"/>
            <a:ext cx="10977958" cy="1801455"/>
          </a:xfrm>
          <a:custGeom>
            <a:avLst/>
            <a:gdLst/>
            <a:ahLst/>
            <a:cxnLst/>
            <a:rect r="r" b="b" t="t" l="l"/>
            <a:pathLst>
              <a:path h="1801455" w="10977958">
                <a:moveTo>
                  <a:pt x="0" y="0"/>
                </a:moveTo>
                <a:lnTo>
                  <a:pt x="10977958" y="0"/>
                </a:lnTo>
                <a:lnTo>
                  <a:pt x="10977958" y="1801455"/>
                </a:lnTo>
                <a:lnTo>
                  <a:pt x="0" y="1801455"/>
                </a:lnTo>
                <a:lnTo>
                  <a:pt x="0" y="0"/>
                </a:lnTo>
                <a:close/>
              </a:path>
            </a:pathLst>
          </a:custGeom>
          <a:blipFill>
            <a:blip r:embed="rId3"/>
            <a:stretch>
              <a:fillRect l="0" t="-113855" r="0" b="-128929"/>
            </a:stretch>
          </a:blipFill>
        </p:spPr>
      </p:sp>
      <p:sp>
        <p:nvSpPr>
          <p:cNvPr name="TextBox 4" id="4"/>
          <p:cNvSpPr txBox="true"/>
          <p:nvPr/>
        </p:nvSpPr>
        <p:spPr>
          <a:xfrm rot="0">
            <a:off x="1438309" y="9046015"/>
            <a:ext cx="15411382" cy="728862"/>
          </a:xfrm>
          <a:prstGeom prst="rect">
            <a:avLst/>
          </a:prstGeom>
        </p:spPr>
        <p:txBody>
          <a:bodyPr anchor="t" rtlCol="false" tIns="0" lIns="0" bIns="0" rIns="0">
            <a:spAutoFit/>
          </a:bodyPr>
          <a:lstStyle/>
          <a:p>
            <a:pPr algn="ctr">
              <a:lnSpc>
                <a:spcPts val="4808"/>
              </a:lnSpc>
            </a:pPr>
            <a:r>
              <a:rPr lang="en-US" sz="6164">
                <a:solidFill>
                  <a:srgbClr val="000000"/>
                </a:solidFill>
                <a:latin typeface="Bubblebody Neue"/>
                <a:ea typeface="Bubblebody Neue"/>
                <a:cs typeface="Bubblebody Neue"/>
                <a:sym typeface="Bubblebody Neue"/>
              </a:rPr>
              <a:t>WEEK 5</a:t>
            </a:r>
          </a:p>
        </p:txBody>
      </p:sp>
      <p:sp>
        <p:nvSpPr>
          <p:cNvPr name="TextBox 5" id="5"/>
          <p:cNvSpPr txBox="true"/>
          <p:nvPr/>
        </p:nvSpPr>
        <p:spPr>
          <a:xfrm rot="0">
            <a:off x="2251295" y="3006965"/>
            <a:ext cx="13785409" cy="4539769"/>
          </a:xfrm>
          <a:prstGeom prst="rect">
            <a:avLst/>
          </a:prstGeom>
        </p:spPr>
        <p:txBody>
          <a:bodyPr anchor="t" rtlCol="false" tIns="0" lIns="0" bIns="0" rIns="0">
            <a:spAutoFit/>
          </a:bodyPr>
          <a:lstStyle/>
          <a:p>
            <a:pPr algn="ctr">
              <a:lnSpc>
                <a:spcPts val="17547"/>
              </a:lnSpc>
            </a:pPr>
            <a:r>
              <a:rPr lang="en-US" sz="17036">
                <a:solidFill>
                  <a:srgbClr val="000000"/>
                </a:solidFill>
                <a:latin typeface="KG Primary Penmanship"/>
                <a:ea typeface="KG Primary Penmanship"/>
                <a:cs typeface="KG Primary Penmanship"/>
                <a:sym typeface="KG Primary Penmanship"/>
              </a:rPr>
              <a:t>Let’s practice Psalms 91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8AF62"/>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291782" cy="1718806"/>
          </a:xfrm>
          <a:custGeom>
            <a:avLst/>
            <a:gdLst/>
            <a:ahLst/>
            <a:cxnLst/>
            <a:rect r="r" b="b" t="t" l="l"/>
            <a:pathLst>
              <a:path h="1718806" w="9291782">
                <a:moveTo>
                  <a:pt x="0" y="0"/>
                </a:moveTo>
                <a:lnTo>
                  <a:pt x="9291782" y="0"/>
                </a:lnTo>
                <a:lnTo>
                  <a:pt x="9291782" y="1718806"/>
                </a:lnTo>
                <a:lnTo>
                  <a:pt x="0" y="1718806"/>
                </a:lnTo>
                <a:lnTo>
                  <a:pt x="0" y="0"/>
                </a:lnTo>
                <a:close/>
              </a:path>
            </a:pathLst>
          </a:custGeom>
          <a:blipFill>
            <a:blip r:embed="rId2"/>
            <a:stretch>
              <a:fillRect l="0" t="-6780" r="0" b="-574006"/>
            </a:stretch>
          </a:blipFill>
          <a:ln w="95250" cap="sq">
            <a:solidFill>
              <a:srgbClr val="000000"/>
            </a:solidFill>
            <a:prstDash val="lgDash"/>
            <a:miter/>
          </a:ln>
        </p:spPr>
      </p:sp>
      <p:sp>
        <p:nvSpPr>
          <p:cNvPr name="Freeform 3" id="3"/>
          <p:cNvSpPr/>
          <p:nvPr/>
        </p:nvSpPr>
        <p:spPr>
          <a:xfrm flipH="false" flipV="false" rot="0">
            <a:off x="0" y="1718806"/>
            <a:ext cx="9291782" cy="5466594"/>
          </a:xfrm>
          <a:custGeom>
            <a:avLst/>
            <a:gdLst/>
            <a:ahLst/>
            <a:cxnLst/>
            <a:rect r="r" b="b" t="t" l="l"/>
            <a:pathLst>
              <a:path h="5466594" w="9291782">
                <a:moveTo>
                  <a:pt x="0" y="0"/>
                </a:moveTo>
                <a:lnTo>
                  <a:pt x="9291782" y="0"/>
                </a:lnTo>
                <a:lnTo>
                  <a:pt x="9291782" y="5466594"/>
                </a:lnTo>
                <a:lnTo>
                  <a:pt x="0" y="5466594"/>
                </a:lnTo>
                <a:lnTo>
                  <a:pt x="0" y="0"/>
                </a:lnTo>
                <a:close/>
              </a:path>
            </a:pathLst>
          </a:custGeom>
          <a:blipFill>
            <a:blip r:embed="rId3"/>
            <a:stretch>
              <a:fillRect l="0" t="0" r="0" b="0"/>
            </a:stretch>
          </a:blipFill>
          <a:ln w="38100" cap="sq">
            <a:solidFill>
              <a:srgbClr val="000000"/>
            </a:solidFill>
            <a:prstDash val="solid"/>
            <a:miter/>
          </a:ln>
        </p:spPr>
      </p:sp>
      <p:sp>
        <p:nvSpPr>
          <p:cNvPr name="Freeform 4" id="4"/>
          <p:cNvSpPr/>
          <p:nvPr/>
        </p:nvSpPr>
        <p:spPr>
          <a:xfrm flipH="false" flipV="false" rot="0">
            <a:off x="8920464" y="6172333"/>
            <a:ext cx="2919793" cy="4114800"/>
          </a:xfrm>
          <a:custGeom>
            <a:avLst/>
            <a:gdLst/>
            <a:ahLst/>
            <a:cxnLst/>
            <a:rect r="r" b="b" t="t" l="l"/>
            <a:pathLst>
              <a:path h="4114800" w="2919793">
                <a:moveTo>
                  <a:pt x="0" y="0"/>
                </a:moveTo>
                <a:lnTo>
                  <a:pt x="2919794" y="0"/>
                </a:lnTo>
                <a:lnTo>
                  <a:pt x="29197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1767126" y="0"/>
            <a:ext cx="6520874" cy="10327316"/>
          </a:xfrm>
          <a:custGeom>
            <a:avLst/>
            <a:gdLst/>
            <a:ahLst/>
            <a:cxnLst/>
            <a:rect r="r" b="b" t="t" l="l"/>
            <a:pathLst>
              <a:path h="10327316" w="6520874">
                <a:moveTo>
                  <a:pt x="0" y="0"/>
                </a:moveTo>
                <a:lnTo>
                  <a:pt x="6520874" y="0"/>
                </a:lnTo>
                <a:lnTo>
                  <a:pt x="6520874" y="10327316"/>
                </a:lnTo>
                <a:lnTo>
                  <a:pt x="0" y="10327316"/>
                </a:lnTo>
                <a:lnTo>
                  <a:pt x="0" y="0"/>
                </a:lnTo>
                <a:close/>
              </a:path>
            </a:pathLst>
          </a:custGeom>
          <a:blipFill>
            <a:blip r:embed="rId6"/>
            <a:stretch>
              <a:fillRect l="0" t="-567" r="0" b="-567"/>
            </a:stretch>
          </a:blipFill>
          <a:ln w="38100" cap="sq">
            <a:solidFill>
              <a:srgbClr val="000000"/>
            </a:solidFill>
            <a:prstDash val="solid"/>
            <a:miter/>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D389"/>
        </a:solidFill>
      </p:bgPr>
    </p:bg>
    <p:spTree>
      <p:nvGrpSpPr>
        <p:cNvPr id="1" name=""/>
        <p:cNvGrpSpPr/>
        <p:nvPr/>
      </p:nvGrpSpPr>
      <p:grpSpPr>
        <a:xfrm>
          <a:off x="0" y="0"/>
          <a:ext cx="0" cy="0"/>
          <a:chOff x="0" y="0"/>
          <a:chExt cx="0" cy="0"/>
        </a:xfrm>
      </p:grpSpPr>
      <p:sp>
        <p:nvSpPr>
          <p:cNvPr name="Freeform 2" id="2"/>
          <p:cNvSpPr/>
          <p:nvPr/>
        </p:nvSpPr>
        <p:spPr>
          <a:xfrm flipH="false" flipV="false" rot="0">
            <a:off x="292525" y="0"/>
            <a:ext cx="8069443" cy="10287000"/>
          </a:xfrm>
          <a:custGeom>
            <a:avLst/>
            <a:gdLst/>
            <a:ahLst/>
            <a:cxnLst/>
            <a:rect r="r" b="b" t="t" l="l"/>
            <a:pathLst>
              <a:path h="10287000" w="8069443">
                <a:moveTo>
                  <a:pt x="0" y="0"/>
                </a:moveTo>
                <a:lnTo>
                  <a:pt x="8069443" y="0"/>
                </a:lnTo>
                <a:lnTo>
                  <a:pt x="8069443" y="10287000"/>
                </a:lnTo>
                <a:lnTo>
                  <a:pt x="0" y="10287000"/>
                </a:lnTo>
                <a:lnTo>
                  <a:pt x="0" y="0"/>
                </a:lnTo>
                <a:close/>
              </a:path>
            </a:pathLst>
          </a:custGeom>
          <a:blipFill>
            <a:blip r:embed="rId2"/>
            <a:stretch>
              <a:fillRect l="0" t="0" r="0" b="0"/>
            </a:stretch>
          </a:blipFill>
          <a:ln cap="sq">
            <a:noFill/>
            <a:prstDash val="solid"/>
            <a:miter/>
          </a:ln>
        </p:spPr>
      </p:sp>
      <p:sp>
        <p:nvSpPr>
          <p:cNvPr name="Freeform 3" id="3"/>
          <p:cNvSpPr/>
          <p:nvPr/>
        </p:nvSpPr>
        <p:spPr>
          <a:xfrm flipH="false" flipV="false" rot="0">
            <a:off x="8361968" y="0"/>
            <a:ext cx="10050208" cy="10259679"/>
          </a:xfrm>
          <a:custGeom>
            <a:avLst/>
            <a:gdLst/>
            <a:ahLst/>
            <a:cxnLst/>
            <a:rect r="r" b="b" t="t" l="l"/>
            <a:pathLst>
              <a:path h="10259679" w="10050208">
                <a:moveTo>
                  <a:pt x="0" y="0"/>
                </a:moveTo>
                <a:lnTo>
                  <a:pt x="10050208" y="0"/>
                </a:lnTo>
                <a:lnTo>
                  <a:pt x="10050208" y="10259679"/>
                </a:lnTo>
                <a:lnTo>
                  <a:pt x="0" y="10259679"/>
                </a:lnTo>
                <a:lnTo>
                  <a:pt x="0" y="0"/>
                </a:lnTo>
                <a:close/>
              </a:path>
            </a:pathLst>
          </a:custGeom>
          <a:blipFill>
            <a:blip r:embed="rId3"/>
            <a:stretch>
              <a:fillRect l="-856" t="0" r="-856" b="0"/>
            </a:stretch>
          </a:blipFill>
          <a:ln w="38100" cap="sq">
            <a:solidFill>
              <a:srgbClr val="000000"/>
            </a:solidFill>
            <a:prstDash val="solid"/>
            <a:miter/>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8280" r="-7877" b="-63501"/>
            </a:stretch>
          </a:blipFill>
        </p:spPr>
      </p:sp>
      <p:sp>
        <p:nvSpPr>
          <p:cNvPr name="TextBox 3" id="3"/>
          <p:cNvSpPr txBox="true"/>
          <p:nvPr/>
        </p:nvSpPr>
        <p:spPr>
          <a:xfrm rot="0">
            <a:off x="3553851" y="871997"/>
            <a:ext cx="11180298" cy="9800593"/>
          </a:xfrm>
          <a:prstGeom prst="rect">
            <a:avLst/>
          </a:prstGeom>
        </p:spPr>
        <p:txBody>
          <a:bodyPr anchor="t" rtlCol="false" tIns="0" lIns="0" bIns="0" rIns="0">
            <a:spAutoFit/>
          </a:bodyPr>
          <a:lstStyle/>
          <a:p>
            <a:pPr algn="ctr">
              <a:lnSpc>
                <a:spcPts val="10929"/>
              </a:lnSpc>
            </a:pPr>
            <a:r>
              <a:rPr lang="en-US" sz="14572">
                <a:solidFill>
                  <a:srgbClr val="000000"/>
                </a:solidFill>
                <a:latin typeface="KG Primary Penmanship"/>
                <a:ea typeface="KG Primary Penmanship"/>
                <a:cs typeface="KG Primary Penmanship"/>
                <a:sym typeface="KG Primary Penmanship"/>
              </a:rPr>
              <a:t>Galatians 6:2 — “Carry each other’s burdens, and in this way you will fulfill the law of Christ.”</a:t>
            </a:r>
          </a:p>
          <a:p>
            <a:pPr algn="ctr">
              <a:lnSpc>
                <a:spcPts val="1092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417" r="0" b="-58360"/>
            </a:stretch>
          </a:blipFill>
        </p:spPr>
      </p:sp>
      <p:sp>
        <p:nvSpPr>
          <p:cNvPr name="TextBox 3" id="3"/>
          <p:cNvSpPr txBox="true"/>
          <p:nvPr/>
        </p:nvSpPr>
        <p:spPr>
          <a:xfrm rot="0">
            <a:off x="1227150" y="1066800"/>
            <a:ext cx="15833701" cy="8705850"/>
          </a:xfrm>
          <a:prstGeom prst="rect">
            <a:avLst/>
          </a:prstGeom>
        </p:spPr>
        <p:txBody>
          <a:bodyPr anchor="t" rtlCol="false" tIns="0" lIns="0" bIns="0" rIns="0">
            <a:spAutoFit/>
          </a:bodyPr>
          <a:lstStyle/>
          <a:p>
            <a:pPr algn="ctr">
              <a:lnSpc>
                <a:spcPts val="9719"/>
              </a:lnSpc>
            </a:pPr>
            <a:r>
              <a:rPr lang="en-US" sz="12959">
                <a:solidFill>
                  <a:srgbClr val="000000"/>
                </a:solidFill>
                <a:latin typeface="KG Primary Penmanship"/>
                <a:ea typeface="KG Primary Penmanship"/>
                <a:cs typeface="KG Primary Penmanship"/>
                <a:sym typeface="KG Primary Penmanship"/>
              </a:rPr>
              <a:t>Focus </a:t>
            </a:r>
          </a:p>
          <a:p>
            <a:pPr algn="ctr">
              <a:lnSpc>
                <a:spcPts val="9719"/>
              </a:lnSpc>
            </a:pPr>
            <a:r>
              <a:rPr lang="en-US" sz="12959">
                <a:solidFill>
                  <a:srgbClr val="000000"/>
                </a:solidFill>
                <a:latin typeface="KG Primary Penmanship"/>
                <a:ea typeface="KG Primary Penmanship"/>
                <a:cs typeface="KG Primary Penmanship"/>
                <a:sym typeface="KG Primary Penmanship"/>
              </a:rPr>
              <a:t>God calls us to care about others’ safety as much as our own. Safety and protection are strengthened when we support and hold each other accountable.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0389" r="0" b="-27388"/>
            </a:stretch>
          </a:blipFill>
        </p:spPr>
      </p:sp>
      <p:sp>
        <p:nvSpPr>
          <p:cNvPr name="TextBox 3" id="3"/>
          <p:cNvSpPr txBox="true"/>
          <p:nvPr/>
        </p:nvSpPr>
        <p:spPr>
          <a:xfrm rot="0">
            <a:off x="236386" y="581241"/>
            <a:ext cx="17815228" cy="9505517"/>
          </a:xfrm>
          <a:prstGeom prst="rect">
            <a:avLst/>
          </a:prstGeom>
        </p:spPr>
        <p:txBody>
          <a:bodyPr anchor="t" rtlCol="false" tIns="0" lIns="0" bIns="0" rIns="0">
            <a:spAutoFit/>
          </a:bodyPr>
          <a:lstStyle/>
          <a:p>
            <a:pPr algn="ctr" marL="1958377" indent="-979189" lvl="1">
              <a:lnSpc>
                <a:spcPts val="6803"/>
              </a:lnSpc>
              <a:buFont typeface="Arial"/>
              <a:buChar char="•"/>
            </a:pPr>
            <a:r>
              <a:rPr lang="en-US" sz="9070">
                <a:solidFill>
                  <a:srgbClr val="000000"/>
                </a:solidFill>
                <a:latin typeface="KG Primary Penmanship"/>
                <a:ea typeface="KG Primary Penmanship"/>
                <a:cs typeface="KG Primary Penmanship"/>
                <a:sym typeface="KG Primary Penmanship"/>
              </a:rPr>
              <a:t>We will learn that helping others stay safe honors God.</a:t>
            </a:r>
          </a:p>
          <a:p>
            <a:pPr algn="ctr">
              <a:lnSpc>
                <a:spcPts val="6803"/>
              </a:lnSpc>
            </a:pPr>
          </a:p>
          <a:p>
            <a:pPr algn="ctr" marL="1958377" indent="-979189" lvl="1">
              <a:lnSpc>
                <a:spcPts val="6803"/>
              </a:lnSpc>
              <a:buFont typeface="Arial"/>
              <a:buChar char="•"/>
            </a:pPr>
            <a:r>
              <a:rPr lang="en-US" sz="9070">
                <a:solidFill>
                  <a:srgbClr val="000000"/>
                </a:solidFill>
                <a:latin typeface="KG Primary Penmanship"/>
                <a:ea typeface="KG Primary Penmanship"/>
                <a:cs typeface="KG Primary Penmanship"/>
                <a:sym typeface="KG Primary Penmanship"/>
              </a:rPr>
              <a:t>We will p</a:t>
            </a:r>
            <a:r>
              <a:rPr lang="en-US" sz="9070">
                <a:solidFill>
                  <a:srgbClr val="000000"/>
                </a:solidFill>
                <a:latin typeface="KG Primary Penmanship"/>
                <a:ea typeface="KG Primary Penmanship"/>
                <a:cs typeface="KG Primary Penmanship"/>
                <a:sym typeface="KG Primary Penmanship"/>
              </a:rPr>
              <a:t>ractice being a protector and encourager for others.</a:t>
            </a:r>
          </a:p>
          <a:p>
            <a:pPr algn="ctr">
              <a:lnSpc>
                <a:spcPts val="6803"/>
              </a:lnSpc>
            </a:pPr>
          </a:p>
          <a:p>
            <a:pPr algn="ctr" marL="1958377" indent="-979189" lvl="1">
              <a:lnSpc>
                <a:spcPts val="6803"/>
              </a:lnSpc>
              <a:buFont typeface="Arial"/>
              <a:buChar char="•"/>
            </a:pPr>
            <a:r>
              <a:rPr lang="en-US" sz="9070">
                <a:solidFill>
                  <a:srgbClr val="000000"/>
                </a:solidFill>
                <a:latin typeface="KG Primary Penmanship"/>
                <a:ea typeface="KG Primary Penmanship"/>
                <a:cs typeface="KG Primary Penmanship"/>
                <a:sym typeface="KG Primary Penmanship"/>
              </a:rPr>
              <a:t>We will u</a:t>
            </a:r>
            <a:r>
              <a:rPr lang="en-US" sz="9070">
                <a:solidFill>
                  <a:srgbClr val="000000"/>
                </a:solidFill>
                <a:latin typeface="KG Primary Penmanship"/>
                <a:ea typeface="KG Primary Penmanship"/>
                <a:cs typeface="KG Primary Penmanship"/>
                <a:sym typeface="KG Primary Penmanship"/>
              </a:rPr>
              <a:t>nderstand the value of godly friendships and mentors.</a:t>
            </a:r>
          </a:p>
          <a:p>
            <a:pPr algn="ctr">
              <a:lnSpc>
                <a:spcPts val="6803"/>
              </a:lnSpc>
            </a:pPr>
          </a:p>
          <a:p>
            <a:pPr algn="ctr" marL="1958377" indent="-979189" lvl="1">
              <a:lnSpc>
                <a:spcPts val="6803"/>
              </a:lnSpc>
              <a:buFont typeface="Arial"/>
              <a:buChar char="•"/>
            </a:pPr>
            <a:r>
              <a:rPr lang="en-US" sz="9070">
                <a:solidFill>
                  <a:srgbClr val="000000"/>
                </a:solidFill>
                <a:latin typeface="KG Primary Penmanship"/>
                <a:ea typeface="KG Primary Penmanship"/>
                <a:cs typeface="KG Primary Penmanship"/>
                <a:sym typeface="KG Primary Penmanship"/>
              </a:rPr>
              <a:t>We will identify ways to create a safe, accountable community.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9417" r="0" b="-58360"/>
            </a:stretch>
          </a:blipFill>
        </p:spPr>
      </p:sp>
      <p:sp>
        <p:nvSpPr>
          <p:cNvPr name="TextBox 3" id="3"/>
          <p:cNvSpPr txBox="true"/>
          <p:nvPr/>
        </p:nvSpPr>
        <p:spPr>
          <a:xfrm rot="0">
            <a:off x="415302" y="457200"/>
            <a:ext cx="17457395" cy="9340144"/>
          </a:xfrm>
          <a:prstGeom prst="rect">
            <a:avLst/>
          </a:prstGeom>
        </p:spPr>
        <p:txBody>
          <a:bodyPr anchor="t" rtlCol="false" tIns="0" lIns="0" bIns="0" rIns="0">
            <a:spAutoFit/>
          </a:bodyPr>
          <a:lstStyle/>
          <a:p>
            <a:pPr algn="l">
              <a:lnSpc>
                <a:spcPts val="8091"/>
              </a:lnSpc>
            </a:pPr>
            <a:r>
              <a:rPr lang="en-US" sz="10788">
                <a:solidFill>
                  <a:srgbClr val="000000"/>
                </a:solidFill>
                <a:latin typeface="KG Primary Penmanship"/>
                <a:ea typeface="KG Primary Penmanship"/>
                <a:cs typeface="KG Primary Penmanship"/>
                <a:sym typeface="KG Primary Penmanship"/>
              </a:rPr>
              <a:t>Discussion Questions:</a:t>
            </a:r>
          </a:p>
          <a:p>
            <a:pPr algn="l">
              <a:lnSpc>
                <a:spcPts val="8091"/>
              </a:lnSpc>
            </a:pPr>
          </a:p>
          <a:p>
            <a:pPr algn="l" marL="2329312" indent="-1164656" lvl="1">
              <a:lnSpc>
                <a:spcPts val="8091"/>
              </a:lnSpc>
              <a:buAutoNum type="arabicPeriod" startAt="1"/>
            </a:pPr>
            <a:r>
              <a:rPr lang="en-US" sz="10788">
                <a:solidFill>
                  <a:srgbClr val="000000"/>
                </a:solidFill>
                <a:latin typeface="KG Primary Penmanship"/>
                <a:ea typeface="KG Primary Penmanship"/>
                <a:cs typeface="KG Primary Penmanship"/>
                <a:sym typeface="KG Primary Penmanship"/>
              </a:rPr>
              <a:t>How can you help your friends make safe choices?</a:t>
            </a:r>
          </a:p>
          <a:p>
            <a:pPr algn="l" marL="2329312" indent="-1164656" lvl="1">
              <a:lnSpc>
                <a:spcPts val="8091"/>
              </a:lnSpc>
              <a:buAutoNum type="arabicPeriod" startAt="1"/>
            </a:pPr>
            <a:r>
              <a:rPr lang="en-US" sz="10788">
                <a:solidFill>
                  <a:srgbClr val="000000"/>
                </a:solidFill>
                <a:latin typeface="KG Primary Penmanship"/>
                <a:ea typeface="KG Primary Penmanship"/>
                <a:cs typeface="KG Primary Penmanship"/>
                <a:sym typeface="KG Primary Penmanship"/>
              </a:rPr>
              <a:t>What should you do if someone you know is in danger or trouble?</a:t>
            </a:r>
          </a:p>
          <a:p>
            <a:pPr algn="l" marL="2329312" indent="-1164656" lvl="1">
              <a:lnSpc>
                <a:spcPts val="8091"/>
              </a:lnSpc>
              <a:buAutoNum type="arabicPeriod" startAt="1"/>
            </a:pPr>
            <a:r>
              <a:rPr lang="en-US" sz="10788">
                <a:solidFill>
                  <a:srgbClr val="000000"/>
                </a:solidFill>
                <a:latin typeface="KG Primary Penmanship"/>
                <a:ea typeface="KG Primary Penmanship"/>
                <a:cs typeface="KG Primary Penmanship"/>
                <a:sym typeface="KG Primary Penmanship"/>
              </a:rPr>
              <a:t>How can our church be a “safe space” for everyone?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16073" r="0" b="-61704"/>
            </a:stretch>
          </a:blipFill>
        </p:spPr>
      </p:sp>
      <p:sp>
        <p:nvSpPr>
          <p:cNvPr name="TextBox 3" id="3"/>
          <p:cNvSpPr txBox="true"/>
          <p:nvPr/>
        </p:nvSpPr>
        <p:spPr>
          <a:xfrm rot="0">
            <a:off x="1012225" y="529764"/>
            <a:ext cx="16247075" cy="9408448"/>
          </a:xfrm>
          <a:prstGeom prst="rect">
            <a:avLst/>
          </a:prstGeom>
        </p:spPr>
        <p:txBody>
          <a:bodyPr anchor="t" rtlCol="false" tIns="0" lIns="0" bIns="0" rIns="0">
            <a:spAutoFit/>
          </a:bodyPr>
          <a:lstStyle/>
          <a:p>
            <a:pPr algn="ctr">
              <a:lnSpc>
                <a:spcPts val="5291"/>
              </a:lnSpc>
            </a:pPr>
            <a:r>
              <a:rPr lang="en-US" sz="6082">
                <a:solidFill>
                  <a:srgbClr val="000000"/>
                </a:solidFill>
                <a:latin typeface="KG Primary Penmanship"/>
                <a:ea typeface="KG Primary Penmanship"/>
                <a:cs typeface="KG Primary Penmanship"/>
                <a:sym typeface="KG Primary Penmanship"/>
              </a:rPr>
              <a:t>Do you know what Jesus Christ said is the greatest law? To love God. And the second most important law is to love our neighbors as much as we love ourselves. That is why helping someone with their burdens helps us obey the law of Christ—it is a great way to show love. Burdens come in all shapes and sizes. Some of them can easily be seen from the outside, like when Mom comes home with a car full of groceries and needs help carrying them inside. Some of them are hidden, and can only be seen when someone talks about them, like when you are upset because someone said something mean to you. Just like a bag of groceries, sometimes facing something hard or feeling sad can almost feel “heavy”! It weighs you down and makes you feel tired, but when someone helps you through it you feel light again!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DAG6tkB_3BA</dc:identifier>
  <dcterms:modified xsi:type="dcterms:W3CDTF">2011-08-01T06:04:30Z</dcterms:modified>
  <cp:revision>1</cp:revision>
  <dc:title>Week 5 Teens Protecting and Caring for Others</dc:title>
</cp:coreProperties>
</file>