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Lst>
  <p:sldSz cx="18288000" cy="10287000"/>
  <p:notesSz cx="6858000" cy="9144000"/>
  <p:embeddedFontLst>
    <p:embeddedFont>
      <p:font typeface="Binate Bold" charset="1" panose="020C0803030508020204"/>
      <p:regular r:id="rId17"/>
    </p:embeddedFont>
    <p:embeddedFont>
      <p:font typeface="Lilita One" charset="1" panose="0200000000000000000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fonts/font17.fntdata" Type="http://schemas.openxmlformats.org/officeDocument/2006/relationships/font"/><Relationship Id="rId18" Target="fonts/font18.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pn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1.png" Type="http://schemas.openxmlformats.org/officeDocument/2006/relationships/image"/><Relationship Id="rId3" Target="../media/image32.svg" Type="http://schemas.openxmlformats.org/officeDocument/2006/relationships/image"/><Relationship Id="rId4" Target="../media/image16.png" Type="http://schemas.openxmlformats.org/officeDocument/2006/relationships/image"/><Relationship Id="rId5" Target="../media/image17.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6.png" Type="http://schemas.openxmlformats.org/officeDocument/2006/relationships/image"/><Relationship Id="rId3" Target="../media/image17.svg" Type="http://schemas.openxmlformats.org/officeDocument/2006/relationships/image"/><Relationship Id="rId4" Target="../media/image18.png" Type="http://schemas.openxmlformats.org/officeDocument/2006/relationships/image"/><Relationship Id="rId5" Target="../media/image19.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0.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6.png" Type="http://schemas.openxmlformats.org/officeDocument/2006/relationships/image"/><Relationship Id="rId3" Target="../media/image17.svg" Type="http://schemas.openxmlformats.org/officeDocument/2006/relationships/image"/><Relationship Id="rId4" Target="../media/image21.png" Type="http://schemas.openxmlformats.org/officeDocument/2006/relationships/image"/><Relationship Id="rId5" Target="../media/image2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3.png" Type="http://schemas.openxmlformats.org/officeDocument/2006/relationships/image"/><Relationship Id="rId3" Target="../media/image24.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5.png" Type="http://schemas.openxmlformats.org/officeDocument/2006/relationships/image"/><Relationship Id="rId3" Target="../media/image26.svg" Type="http://schemas.openxmlformats.org/officeDocument/2006/relationships/image"/><Relationship Id="rId4" Target="../media/image27.png" Type="http://schemas.openxmlformats.org/officeDocument/2006/relationships/image"/><Relationship Id="rId5" Target="../media/image28.svg" Type="http://schemas.openxmlformats.org/officeDocument/2006/relationships/image"/><Relationship Id="rId6" Target="../media/image29.png" Type="http://schemas.openxmlformats.org/officeDocument/2006/relationships/image"/><Relationship Id="rId7" Target="../media/image30.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FBD59"/>
        </a:solidFill>
      </p:bgPr>
    </p:bg>
    <p:spTree>
      <p:nvGrpSpPr>
        <p:cNvPr id="1" name=""/>
        <p:cNvGrpSpPr/>
        <p:nvPr/>
      </p:nvGrpSpPr>
      <p:grpSpPr>
        <a:xfrm>
          <a:off x="0" y="0"/>
          <a:ext cx="0" cy="0"/>
          <a:chOff x="0" y="0"/>
          <a:chExt cx="0" cy="0"/>
        </a:xfrm>
      </p:grpSpPr>
      <p:sp>
        <p:nvSpPr>
          <p:cNvPr name="Freeform 2" id="2"/>
          <p:cNvSpPr/>
          <p:nvPr/>
        </p:nvSpPr>
        <p:spPr>
          <a:xfrm flipH="false" flipV="false" rot="10672517">
            <a:off x="15651190" y="7654210"/>
            <a:ext cx="3216220" cy="3208180"/>
          </a:xfrm>
          <a:custGeom>
            <a:avLst/>
            <a:gdLst/>
            <a:ahLst/>
            <a:cxnLst/>
            <a:rect r="r" b="b" t="t" l="l"/>
            <a:pathLst>
              <a:path h="3208180" w="3216220">
                <a:moveTo>
                  <a:pt x="0" y="0"/>
                </a:moveTo>
                <a:lnTo>
                  <a:pt x="3216220" y="0"/>
                </a:lnTo>
                <a:lnTo>
                  <a:pt x="3216220" y="3208180"/>
                </a:lnTo>
                <a:lnTo>
                  <a:pt x="0" y="3208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2506768" y="4644936"/>
            <a:ext cx="13274465" cy="1140684"/>
          </a:xfrm>
          <a:prstGeom prst="rect">
            <a:avLst/>
          </a:prstGeom>
        </p:spPr>
        <p:txBody>
          <a:bodyPr anchor="t" rtlCol="false" tIns="0" lIns="0" bIns="0" rIns="0">
            <a:spAutoFit/>
          </a:bodyPr>
          <a:lstStyle/>
          <a:p>
            <a:pPr algn="l">
              <a:lnSpc>
                <a:spcPts val="8907"/>
              </a:lnSpc>
              <a:spcBef>
                <a:spcPct val="0"/>
              </a:spcBef>
            </a:pPr>
            <a:r>
              <a:rPr lang="en-US" b="true" sz="7548">
                <a:solidFill>
                  <a:srgbClr val="1C2011"/>
                </a:solidFill>
                <a:latin typeface="Binate Bold"/>
                <a:ea typeface="Binate Bold"/>
                <a:cs typeface="Binate Bold"/>
                <a:sym typeface="Binate Bold"/>
              </a:rPr>
              <a:t>Why Forgiveness Matters</a:t>
            </a:r>
          </a:p>
        </p:txBody>
      </p:sp>
      <p:sp>
        <p:nvSpPr>
          <p:cNvPr name="Freeform 4" id="4"/>
          <p:cNvSpPr/>
          <p:nvPr/>
        </p:nvSpPr>
        <p:spPr>
          <a:xfrm flipH="false" flipV="false" rot="-3395922">
            <a:off x="-3084573" y="7143438"/>
            <a:ext cx="6169147" cy="6960956"/>
          </a:xfrm>
          <a:custGeom>
            <a:avLst/>
            <a:gdLst/>
            <a:ahLst/>
            <a:cxnLst/>
            <a:rect r="r" b="b" t="t" l="l"/>
            <a:pathLst>
              <a:path h="6960956" w="6169147">
                <a:moveTo>
                  <a:pt x="0" y="0"/>
                </a:moveTo>
                <a:lnTo>
                  <a:pt x="6169146" y="0"/>
                </a:lnTo>
                <a:lnTo>
                  <a:pt x="6169146" y="6960956"/>
                </a:lnTo>
                <a:lnTo>
                  <a:pt x="0" y="696095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9990057">
            <a:off x="15375482" y="-3004250"/>
            <a:ext cx="5204617" cy="5344921"/>
          </a:xfrm>
          <a:custGeom>
            <a:avLst/>
            <a:gdLst/>
            <a:ahLst/>
            <a:cxnLst/>
            <a:rect r="r" b="b" t="t" l="l"/>
            <a:pathLst>
              <a:path h="5344921" w="5204617">
                <a:moveTo>
                  <a:pt x="0" y="0"/>
                </a:moveTo>
                <a:lnTo>
                  <a:pt x="5204617" y="0"/>
                </a:lnTo>
                <a:lnTo>
                  <a:pt x="5204617" y="5344921"/>
                </a:lnTo>
                <a:lnTo>
                  <a:pt x="0" y="5344921"/>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6" id="6"/>
          <p:cNvSpPr/>
          <p:nvPr/>
        </p:nvSpPr>
        <p:spPr>
          <a:xfrm flipH="false" flipV="false" rot="0">
            <a:off x="298507" y="309995"/>
            <a:ext cx="1972490" cy="1770730"/>
          </a:xfrm>
          <a:custGeom>
            <a:avLst/>
            <a:gdLst/>
            <a:ahLst/>
            <a:cxnLst/>
            <a:rect r="r" b="b" t="t" l="l"/>
            <a:pathLst>
              <a:path h="1770730" w="1972490">
                <a:moveTo>
                  <a:pt x="0" y="0"/>
                </a:moveTo>
                <a:lnTo>
                  <a:pt x="1972490" y="0"/>
                </a:lnTo>
                <a:lnTo>
                  <a:pt x="1972490" y="1770729"/>
                </a:lnTo>
                <a:lnTo>
                  <a:pt x="0" y="1770729"/>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7" id="7"/>
          <p:cNvSpPr/>
          <p:nvPr/>
        </p:nvSpPr>
        <p:spPr>
          <a:xfrm flipH="false" flipV="false" rot="0">
            <a:off x="3464456" y="-210072"/>
            <a:ext cx="11359088" cy="2061919"/>
          </a:xfrm>
          <a:custGeom>
            <a:avLst/>
            <a:gdLst/>
            <a:ahLst/>
            <a:cxnLst/>
            <a:rect r="r" b="b" t="t" l="l"/>
            <a:pathLst>
              <a:path h="2061919" w="11359088">
                <a:moveTo>
                  <a:pt x="0" y="0"/>
                </a:moveTo>
                <a:lnTo>
                  <a:pt x="11359088" y="0"/>
                </a:lnTo>
                <a:lnTo>
                  <a:pt x="11359088" y="2061919"/>
                </a:lnTo>
                <a:lnTo>
                  <a:pt x="0" y="2061919"/>
                </a:lnTo>
                <a:lnTo>
                  <a:pt x="0" y="0"/>
                </a:lnTo>
                <a:close/>
              </a:path>
            </a:pathLst>
          </a:custGeom>
          <a:blipFill>
            <a:blip r:embed="rId10"/>
            <a:stretch>
              <a:fillRect l="0" t="-92095" r="0" b="-117785"/>
            </a:stretch>
          </a:blipFill>
        </p:spPr>
      </p:sp>
      <p:sp>
        <p:nvSpPr>
          <p:cNvPr name="Freeform 8" id="8"/>
          <p:cNvSpPr/>
          <p:nvPr/>
        </p:nvSpPr>
        <p:spPr>
          <a:xfrm flipH="false" flipV="false" rot="0">
            <a:off x="8371955" y="6794023"/>
            <a:ext cx="1446510" cy="1380760"/>
          </a:xfrm>
          <a:custGeom>
            <a:avLst/>
            <a:gdLst/>
            <a:ahLst/>
            <a:cxnLst/>
            <a:rect r="r" b="b" t="t" l="l"/>
            <a:pathLst>
              <a:path h="1380760" w="1446510">
                <a:moveTo>
                  <a:pt x="0" y="0"/>
                </a:moveTo>
                <a:lnTo>
                  <a:pt x="1446511" y="0"/>
                </a:lnTo>
                <a:lnTo>
                  <a:pt x="1446511" y="1380760"/>
                </a:lnTo>
                <a:lnTo>
                  <a:pt x="0" y="1380760"/>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p:spPr>
      </p:sp>
      <p:sp>
        <p:nvSpPr>
          <p:cNvPr name="TextBox 9" id="9"/>
          <p:cNvSpPr txBox="true"/>
          <p:nvPr/>
        </p:nvSpPr>
        <p:spPr>
          <a:xfrm rot="0">
            <a:off x="1028700" y="3135490"/>
            <a:ext cx="16230600" cy="1372076"/>
          </a:xfrm>
          <a:prstGeom prst="rect">
            <a:avLst/>
          </a:prstGeom>
        </p:spPr>
        <p:txBody>
          <a:bodyPr anchor="t" rtlCol="false" tIns="0" lIns="0" bIns="0" rIns="0">
            <a:spAutoFit/>
          </a:bodyPr>
          <a:lstStyle/>
          <a:p>
            <a:pPr algn="ctr">
              <a:lnSpc>
                <a:spcPts val="10375"/>
              </a:lnSpc>
            </a:pPr>
            <a:r>
              <a:rPr lang="en-US" sz="9881">
                <a:solidFill>
                  <a:srgbClr val="F15330"/>
                </a:solidFill>
                <a:latin typeface="Lilita One"/>
                <a:ea typeface="Lilita One"/>
                <a:cs typeface="Lilita One"/>
                <a:sym typeface="Lilita One"/>
              </a:rPr>
              <a:t>THE POWER OF FORGIVENESS</a:t>
            </a:r>
          </a:p>
        </p:txBody>
      </p:sp>
      <p:sp>
        <p:nvSpPr>
          <p:cNvPr name="TextBox 10" id="10"/>
          <p:cNvSpPr txBox="true"/>
          <p:nvPr/>
        </p:nvSpPr>
        <p:spPr>
          <a:xfrm rot="0">
            <a:off x="3919557" y="8337796"/>
            <a:ext cx="10448886" cy="767016"/>
          </a:xfrm>
          <a:prstGeom prst="rect">
            <a:avLst/>
          </a:prstGeom>
        </p:spPr>
        <p:txBody>
          <a:bodyPr anchor="t" rtlCol="false" tIns="0" lIns="0" bIns="0" rIns="0">
            <a:spAutoFit/>
          </a:bodyPr>
          <a:lstStyle/>
          <a:p>
            <a:pPr algn="l">
              <a:lnSpc>
                <a:spcPts val="6013"/>
              </a:lnSpc>
              <a:spcBef>
                <a:spcPct val="0"/>
              </a:spcBef>
            </a:pPr>
            <a:r>
              <a:rPr lang="en-US" b="true" sz="5096">
                <a:solidFill>
                  <a:srgbClr val="1C2011"/>
                </a:solidFill>
                <a:latin typeface="Binate Bold"/>
                <a:ea typeface="Binate Bold"/>
                <a:cs typeface="Binate Bold"/>
                <a:sym typeface="Binate Bold"/>
              </a:rPr>
              <a:t>Unit 1-Growing Strong in Faith</a:t>
            </a:r>
          </a:p>
        </p:txBody>
      </p:sp>
      <p:sp>
        <p:nvSpPr>
          <p:cNvPr name="TextBox 11" id="11"/>
          <p:cNvSpPr txBox="true"/>
          <p:nvPr/>
        </p:nvSpPr>
        <p:spPr>
          <a:xfrm rot="0">
            <a:off x="8126893" y="9267825"/>
            <a:ext cx="2034213" cy="639562"/>
          </a:xfrm>
          <a:prstGeom prst="rect">
            <a:avLst/>
          </a:prstGeom>
        </p:spPr>
        <p:txBody>
          <a:bodyPr anchor="t" rtlCol="false" tIns="0" lIns="0" bIns="0" rIns="0">
            <a:spAutoFit/>
          </a:bodyPr>
          <a:lstStyle/>
          <a:p>
            <a:pPr algn="l">
              <a:lnSpc>
                <a:spcPts val="5069"/>
              </a:lnSpc>
              <a:spcBef>
                <a:spcPct val="0"/>
              </a:spcBef>
            </a:pPr>
            <a:r>
              <a:rPr lang="en-US" b="true" sz="4296">
                <a:solidFill>
                  <a:srgbClr val="1C2011"/>
                </a:solidFill>
                <a:latin typeface="Binate Bold"/>
                <a:ea typeface="Binate Bold"/>
                <a:cs typeface="Binate Bold"/>
                <a:sym typeface="Binate Bold"/>
              </a:rPr>
              <a:t>Week 4</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FEAC6"/>
        </a:solidFill>
      </p:bgPr>
    </p:bg>
    <p:spTree>
      <p:nvGrpSpPr>
        <p:cNvPr id="1" name=""/>
        <p:cNvGrpSpPr/>
        <p:nvPr/>
      </p:nvGrpSpPr>
      <p:grpSpPr>
        <a:xfrm>
          <a:off x="0" y="0"/>
          <a:ext cx="0" cy="0"/>
          <a:chOff x="0" y="0"/>
          <a:chExt cx="0" cy="0"/>
        </a:xfrm>
      </p:grpSpPr>
      <p:sp>
        <p:nvSpPr>
          <p:cNvPr name="Freeform 2" id="2"/>
          <p:cNvSpPr/>
          <p:nvPr/>
        </p:nvSpPr>
        <p:spPr>
          <a:xfrm flipH="false" flipV="false" rot="1674470">
            <a:off x="5600232" y="-2034539"/>
            <a:ext cx="7087537" cy="5147324"/>
          </a:xfrm>
          <a:custGeom>
            <a:avLst/>
            <a:gdLst/>
            <a:ahLst/>
            <a:cxnLst/>
            <a:rect r="r" b="b" t="t" l="l"/>
            <a:pathLst>
              <a:path h="5147324" w="7087537">
                <a:moveTo>
                  <a:pt x="0" y="0"/>
                </a:moveTo>
                <a:lnTo>
                  <a:pt x="7087536" y="0"/>
                </a:lnTo>
                <a:lnTo>
                  <a:pt x="7087536" y="5147323"/>
                </a:lnTo>
                <a:lnTo>
                  <a:pt x="0" y="514732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5694736" y="4026810"/>
            <a:ext cx="2804147" cy="3068834"/>
          </a:xfrm>
          <a:custGeom>
            <a:avLst/>
            <a:gdLst/>
            <a:ahLst/>
            <a:cxnLst/>
            <a:rect r="r" b="b" t="t" l="l"/>
            <a:pathLst>
              <a:path h="3068834" w="2804147">
                <a:moveTo>
                  <a:pt x="0" y="0"/>
                </a:moveTo>
                <a:lnTo>
                  <a:pt x="2804146" y="0"/>
                </a:lnTo>
                <a:lnTo>
                  <a:pt x="2804146" y="3068833"/>
                </a:lnTo>
                <a:lnTo>
                  <a:pt x="0" y="306883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4462656" y="643897"/>
            <a:ext cx="9362689" cy="1181100"/>
          </a:xfrm>
          <a:prstGeom prst="rect">
            <a:avLst/>
          </a:prstGeom>
        </p:spPr>
        <p:txBody>
          <a:bodyPr anchor="t" rtlCol="false" tIns="0" lIns="0" bIns="0" rIns="0">
            <a:spAutoFit/>
          </a:bodyPr>
          <a:lstStyle/>
          <a:p>
            <a:pPr algn="ctr">
              <a:lnSpc>
                <a:spcPts val="8924"/>
              </a:lnSpc>
            </a:pPr>
            <a:r>
              <a:rPr lang="en-US" sz="8499">
                <a:solidFill>
                  <a:srgbClr val="F15330"/>
                </a:solidFill>
                <a:latin typeface="Lilita One"/>
                <a:ea typeface="Lilita One"/>
                <a:cs typeface="Lilita One"/>
                <a:sym typeface="Lilita One"/>
              </a:rPr>
              <a:t>ACTIVITY</a:t>
            </a:r>
          </a:p>
        </p:txBody>
      </p:sp>
      <p:sp>
        <p:nvSpPr>
          <p:cNvPr name="TextBox 5" id="5"/>
          <p:cNvSpPr txBox="true"/>
          <p:nvPr/>
        </p:nvSpPr>
        <p:spPr>
          <a:xfrm rot="0">
            <a:off x="2306040" y="3446115"/>
            <a:ext cx="13675921" cy="4373097"/>
          </a:xfrm>
          <a:prstGeom prst="rect">
            <a:avLst/>
          </a:prstGeom>
        </p:spPr>
        <p:txBody>
          <a:bodyPr anchor="t" rtlCol="false" tIns="0" lIns="0" bIns="0" rIns="0">
            <a:spAutoFit/>
          </a:bodyPr>
          <a:lstStyle/>
          <a:p>
            <a:pPr algn="ctr">
              <a:lnSpc>
                <a:spcPts val="11405"/>
              </a:lnSpc>
            </a:pPr>
            <a:r>
              <a:rPr lang="en-US" sz="10862">
                <a:solidFill>
                  <a:srgbClr val="000000"/>
                </a:solidFill>
                <a:latin typeface="Lilita One"/>
                <a:ea typeface="Lilita One"/>
                <a:cs typeface="Lilita One"/>
                <a:sym typeface="Lilita One"/>
              </a:rPr>
              <a:t>CREATE A RAP OR POEM ABOUT FORGIVENESS</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FFBD59"/>
        </a:solidFill>
      </p:bgPr>
    </p:bg>
    <p:spTree>
      <p:nvGrpSpPr>
        <p:cNvPr id="1" name=""/>
        <p:cNvGrpSpPr/>
        <p:nvPr/>
      </p:nvGrpSpPr>
      <p:grpSpPr>
        <a:xfrm>
          <a:off x="0" y="0"/>
          <a:ext cx="0" cy="0"/>
          <a:chOff x="0" y="0"/>
          <a:chExt cx="0" cy="0"/>
        </a:xfrm>
      </p:grpSpPr>
      <p:sp>
        <p:nvSpPr>
          <p:cNvPr name="TextBox 2" id="2"/>
          <p:cNvSpPr txBox="true"/>
          <p:nvPr/>
        </p:nvSpPr>
        <p:spPr>
          <a:xfrm rot="0">
            <a:off x="7177570" y="965200"/>
            <a:ext cx="3932860" cy="1181100"/>
          </a:xfrm>
          <a:prstGeom prst="rect">
            <a:avLst/>
          </a:prstGeom>
        </p:spPr>
        <p:txBody>
          <a:bodyPr anchor="t" rtlCol="false" tIns="0" lIns="0" bIns="0" rIns="0">
            <a:spAutoFit/>
          </a:bodyPr>
          <a:lstStyle/>
          <a:p>
            <a:pPr algn="l">
              <a:lnSpc>
                <a:spcPts val="8924"/>
              </a:lnSpc>
            </a:pPr>
            <a:r>
              <a:rPr lang="en-US" sz="8499">
                <a:solidFill>
                  <a:srgbClr val="1C2011"/>
                </a:solidFill>
                <a:latin typeface="Lilita One"/>
                <a:ea typeface="Lilita One"/>
                <a:cs typeface="Lilita One"/>
                <a:sym typeface="Lilita One"/>
              </a:rPr>
              <a:t>PRAYER</a:t>
            </a:r>
          </a:p>
        </p:txBody>
      </p:sp>
      <p:sp>
        <p:nvSpPr>
          <p:cNvPr name="Freeform 3" id="3"/>
          <p:cNvSpPr/>
          <p:nvPr/>
        </p:nvSpPr>
        <p:spPr>
          <a:xfrm flipH="false" flipV="false" rot="0">
            <a:off x="478786" y="7893438"/>
            <a:ext cx="1099828" cy="1522254"/>
          </a:xfrm>
          <a:custGeom>
            <a:avLst/>
            <a:gdLst/>
            <a:ahLst/>
            <a:cxnLst/>
            <a:rect r="r" b="b" t="t" l="l"/>
            <a:pathLst>
              <a:path h="1522254" w="1099828">
                <a:moveTo>
                  <a:pt x="0" y="0"/>
                </a:moveTo>
                <a:lnTo>
                  <a:pt x="1099828" y="0"/>
                </a:lnTo>
                <a:lnTo>
                  <a:pt x="1099828" y="1522254"/>
                </a:lnTo>
                <a:lnTo>
                  <a:pt x="0" y="152225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1680136" y="2486653"/>
            <a:ext cx="14927727" cy="6771647"/>
          </a:xfrm>
          <a:prstGeom prst="rect">
            <a:avLst/>
          </a:prstGeom>
        </p:spPr>
        <p:txBody>
          <a:bodyPr anchor="t" rtlCol="false" tIns="0" lIns="0" bIns="0" rIns="0">
            <a:spAutoFit/>
          </a:bodyPr>
          <a:lstStyle/>
          <a:p>
            <a:pPr algn="ctr">
              <a:lnSpc>
                <a:spcPts val="7674"/>
              </a:lnSpc>
            </a:pPr>
            <a:r>
              <a:rPr lang="en-US" sz="6503" b="true">
                <a:solidFill>
                  <a:srgbClr val="1C2011"/>
                </a:solidFill>
                <a:latin typeface="Binate Bold"/>
                <a:ea typeface="Binate Bold"/>
                <a:cs typeface="Binate Bold"/>
                <a:sym typeface="Binate Bold"/>
              </a:rPr>
              <a:t>Dear God,</a:t>
            </a:r>
          </a:p>
          <a:p>
            <a:pPr algn="ctr">
              <a:lnSpc>
                <a:spcPts val="7674"/>
              </a:lnSpc>
              <a:spcBef>
                <a:spcPct val="0"/>
              </a:spcBef>
            </a:pPr>
            <a:r>
              <a:rPr lang="en-US" b="true" sz="6503">
                <a:solidFill>
                  <a:srgbClr val="1C2011"/>
                </a:solidFill>
                <a:latin typeface="Binate Bold"/>
                <a:ea typeface="Binate Bold"/>
                <a:cs typeface="Binate Bold"/>
                <a:sym typeface="Binate Bold"/>
              </a:rPr>
              <a:t>Help me to forgive as You have forgiven me. I don’t want to hold onto anger or bitterness. Teach me to let go and trust You to bring healing. Thank You for Your endless grace and love. Amen.</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FEAC6"/>
        </a:solidFill>
      </p:bgPr>
    </p:bg>
    <p:spTree>
      <p:nvGrpSpPr>
        <p:cNvPr id="1" name=""/>
        <p:cNvGrpSpPr/>
        <p:nvPr/>
      </p:nvGrpSpPr>
      <p:grpSpPr>
        <a:xfrm>
          <a:off x="0" y="0"/>
          <a:ext cx="0" cy="0"/>
          <a:chOff x="0" y="0"/>
          <a:chExt cx="0" cy="0"/>
        </a:xfrm>
      </p:grpSpPr>
      <p:sp>
        <p:nvSpPr>
          <p:cNvPr name="TextBox 2" id="2"/>
          <p:cNvSpPr txBox="true"/>
          <p:nvPr/>
        </p:nvSpPr>
        <p:spPr>
          <a:xfrm rot="0">
            <a:off x="1756905" y="1500871"/>
            <a:ext cx="9744987" cy="1181100"/>
          </a:xfrm>
          <a:prstGeom prst="rect">
            <a:avLst/>
          </a:prstGeom>
        </p:spPr>
        <p:txBody>
          <a:bodyPr anchor="t" rtlCol="false" tIns="0" lIns="0" bIns="0" rIns="0">
            <a:spAutoFit/>
          </a:bodyPr>
          <a:lstStyle/>
          <a:p>
            <a:pPr algn="l">
              <a:lnSpc>
                <a:spcPts val="8924"/>
              </a:lnSpc>
            </a:pPr>
            <a:r>
              <a:rPr lang="en-US" sz="8499">
                <a:solidFill>
                  <a:srgbClr val="000000"/>
                </a:solidFill>
                <a:latin typeface="Lilita One"/>
                <a:ea typeface="Lilita One"/>
                <a:cs typeface="Lilita One"/>
                <a:sym typeface="Lilita One"/>
              </a:rPr>
              <a:t>FOCUS SCRIPTURES</a:t>
            </a:r>
          </a:p>
        </p:txBody>
      </p:sp>
      <p:sp>
        <p:nvSpPr>
          <p:cNvPr name="TextBox 3" id="3"/>
          <p:cNvSpPr txBox="true"/>
          <p:nvPr/>
        </p:nvSpPr>
        <p:spPr>
          <a:xfrm rot="0">
            <a:off x="1553731" y="2975378"/>
            <a:ext cx="15180539" cy="6873796"/>
          </a:xfrm>
          <a:prstGeom prst="rect">
            <a:avLst/>
          </a:prstGeom>
        </p:spPr>
        <p:txBody>
          <a:bodyPr anchor="t" rtlCol="false" tIns="0" lIns="0" bIns="0" rIns="0">
            <a:spAutoFit/>
          </a:bodyPr>
          <a:lstStyle/>
          <a:p>
            <a:pPr algn="l">
              <a:lnSpc>
                <a:spcPts val="6407"/>
              </a:lnSpc>
            </a:pPr>
            <a:r>
              <a:rPr lang="en-US" sz="5429" b="true">
                <a:solidFill>
                  <a:srgbClr val="1C2011"/>
                </a:solidFill>
                <a:latin typeface="Binate Bold"/>
                <a:ea typeface="Binate Bold"/>
                <a:cs typeface="Binate Bold"/>
                <a:sym typeface="Binate Bold"/>
              </a:rPr>
              <a:t>Matthew 6:14-15</a:t>
            </a:r>
          </a:p>
          <a:p>
            <a:pPr algn="l">
              <a:lnSpc>
                <a:spcPts val="6407"/>
              </a:lnSpc>
            </a:pPr>
          </a:p>
          <a:p>
            <a:pPr algn="l">
              <a:lnSpc>
                <a:spcPts val="6407"/>
              </a:lnSpc>
            </a:pPr>
            <a:r>
              <a:rPr lang="en-US" sz="5429" b="true">
                <a:solidFill>
                  <a:srgbClr val="1C2011"/>
                </a:solidFill>
                <a:latin typeface="Binate Bold"/>
                <a:ea typeface="Binate Bold"/>
                <a:cs typeface="Binate Bold"/>
                <a:sym typeface="Binate Bold"/>
              </a:rPr>
              <a:t>“For if you forgive other people when they sin against you, your heavenly Father will also forgive you. But if you do not forgive others their sins, your Father will not forgive your sins.”</a:t>
            </a:r>
          </a:p>
          <a:p>
            <a:pPr algn="l">
              <a:lnSpc>
                <a:spcPts val="6407"/>
              </a:lnSpc>
            </a:pPr>
            <a:r>
              <a:rPr lang="en-US" sz="5429" b="true">
                <a:solidFill>
                  <a:srgbClr val="1C2011"/>
                </a:solidFill>
                <a:latin typeface="Binate Bold"/>
                <a:ea typeface="Binate Bold"/>
                <a:cs typeface="Binate Bold"/>
                <a:sym typeface="Binate Bold"/>
              </a:rPr>
              <a:t>‭‭Matthew‬ ‭6‬:‭14‬-‭15‬ ‭NIV‬‬</a:t>
            </a:r>
          </a:p>
          <a:p>
            <a:pPr algn="l">
              <a:lnSpc>
                <a:spcPts val="3648"/>
              </a:lnSpc>
            </a:pPr>
          </a:p>
        </p:txBody>
      </p:sp>
      <p:sp>
        <p:nvSpPr>
          <p:cNvPr name="Freeform 4" id="4"/>
          <p:cNvSpPr/>
          <p:nvPr/>
        </p:nvSpPr>
        <p:spPr>
          <a:xfrm flipH="false" flipV="false" rot="0">
            <a:off x="10704897" y="628897"/>
            <a:ext cx="1108602" cy="1534397"/>
          </a:xfrm>
          <a:custGeom>
            <a:avLst/>
            <a:gdLst/>
            <a:ahLst/>
            <a:cxnLst/>
            <a:rect r="r" b="b" t="t" l="l"/>
            <a:pathLst>
              <a:path h="1534397" w="1108602">
                <a:moveTo>
                  <a:pt x="0" y="0"/>
                </a:moveTo>
                <a:lnTo>
                  <a:pt x="1108602" y="0"/>
                </a:lnTo>
                <a:lnTo>
                  <a:pt x="1108602" y="1534398"/>
                </a:lnTo>
                <a:lnTo>
                  <a:pt x="0" y="153439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1616520">
            <a:off x="13518751" y="278445"/>
            <a:ext cx="4840705" cy="3769699"/>
          </a:xfrm>
          <a:custGeom>
            <a:avLst/>
            <a:gdLst/>
            <a:ahLst/>
            <a:cxnLst/>
            <a:rect r="r" b="b" t="t" l="l"/>
            <a:pathLst>
              <a:path h="3769699" w="4840705">
                <a:moveTo>
                  <a:pt x="0" y="0"/>
                </a:moveTo>
                <a:lnTo>
                  <a:pt x="4840706" y="0"/>
                </a:lnTo>
                <a:lnTo>
                  <a:pt x="4840706" y="3769699"/>
                </a:lnTo>
                <a:lnTo>
                  <a:pt x="0" y="376969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FBD59"/>
        </a:solidFill>
      </p:bgPr>
    </p:bg>
    <p:spTree>
      <p:nvGrpSpPr>
        <p:cNvPr id="1" name=""/>
        <p:cNvGrpSpPr/>
        <p:nvPr/>
      </p:nvGrpSpPr>
      <p:grpSpPr>
        <a:xfrm>
          <a:off x="0" y="0"/>
          <a:ext cx="0" cy="0"/>
          <a:chOff x="0" y="0"/>
          <a:chExt cx="0" cy="0"/>
        </a:xfrm>
      </p:grpSpPr>
      <p:sp>
        <p:nvSpPr>
          <p:cNvPr name="Freeform 2" id="2"/>
          <p:cNvSpPr/>
          <p:nvPr/>
        </p:nvSpPr>
        <p:spPr>
          <a:xfrm flipH="false" flipV="false" rot="0">
            <a:off x="14701354" y="7153525"/>
            <a:ext cx="2863213" cy="3133475"/>
          </a:xfrm>
          <a:custGeom>
            <a:avLst/>
            <a:gdLst/>
            <a:ahLst/>
            <a:cxnLst/>
            <a:rect r="r" b="b" t="t" l="l"/>
            <a:pathLst>
              <a:path h="3133475" w="2863213">
                <a:moveTo>
                  <a:pt x="0" y="0"/>
                </a:moveTo>
                <a:lnTo>
                  <a:pt x="2863213" y="0"/>
                </a:lnTo>
                <a:lnTo>
                  <a:pt x="2863213" y="3133475"/>
                </a:lnTo>
                <a:lnTo>
                  <a:pt x="0" y="313347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618846" y="-576011"/>
            <a:ext cx="2047330" cy="2037094"/>
          </a:xfrm>
          <a:custGeom>
            <a:avLst/>
            <a:gdLst/>
            <a:ahLst/>
            <a:cxnLst/>
            <a:rect r="r" b="b" t="t" l="l"/>
            <a:pathLst>
              <a:path h="2037094" w="2047330">
                <a:moveTo>
                  <a:pt x="0" y="0"/>
                </a:moveTo>
                <a:lnTo>
                  <a:pt x="2047330" y="0"/>
                </a:lnTo>
                <a:lnTo>
                  <a:pt x="2047330" y="2037094"/>
                </a:lnTo>
                <a:lnTo>
                  <a:pt x="0" y="203709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3126597" y="1006458"/>
            <a:ext cx="13006364" cy="1014026"/>
          </a:xfrm>
          <a:prstGeom prst="rect">
            <a:avLst/>
          </a:prstGeom>
        </p:spPr>
        <p:txBody>
          <a:bodyPr anchor="t" rtlCol="false" tIns="0" lIns="0" bIns="0" rIns="0">
            <a:spAutoFit/>
          </a:bodyPr>
          <a:lstStyle/>
          <a:p>
            <a:pPr algn="l">
              <a:lnSpc>
                <a:spcPts val="7765"/>
              </a:lnSpc>
            </a:pPr>
            <a:r>
              <a:rPr lang="en-US" sz="7395">
                <a:solidFill>
                  <a:srgbClr val="000000"/>
                </a:solidFill>
                <a:latin typeface="Lilita One"/>
                <a:ea typeface="Lilita One"/>
                <a:cs typeface="Lilita One"/>
                <a:sym typeface="Lilita One"/>
              </a:rPr>
              <a:t>FORGIVNESS IS NECESSARY</a:t>
            </a:r>
          </a:p>
        </p:txBody>
      </p:sp>
      <p:sp>
        <p:nvSpPr>
          <p:cNvPr name="TextBox 5" id="5"/>
          <p:cNvSpPr txBox="true"/>
          <p:nvPr/>
        </p:nvSpPr>
        <p:spPr>
          <a:xfrm rot="0">
            <a:off x="1966251" y="2320602"/>
            <a:ext cx="13636036" cy="6399660"/>
          </a:xfrm>
          <a:prstGeom prst="rect">
            <a:avLst/>
          </a:prstGeom>
        </p:spPr>
        <p:txBody>
          <a:bodyPr anchor="t" rtlCol="false" tIns="0" lIns="0" bIns="0" rIns="0">
            <a:spAutoFit/>
          </a:bodyPr>
          <a:lstStyle/>
          <a:p>
            <a:pPr algn="l">
              <a:lnSpc>
                <a:spcPts val="6348"/>
              </a:lnSpc>
              <a:spcBef>
                <a:spcPct val="0"/>
              </a:spcBef>
            </a:pPr>
            <a:r>
              <a:rPr lang="en-US" b="true" sz="5380">
                <a:solidFill>
                  <a:srgbClr val="1C2011"/>
                </a:solidFill>
                <a:latin typeface="Binate Bold"/>
                <a:ea typeface="Binate Bold"/>
                <a:cs typeface="Binate Bold"/>
                <a:sym typeface="Binate Bold"/>
              </a:rPr>
              <a:t>At some point in life, we all get hurt. People may say things that offend us, betray our trust, or do things that feel unfair. Our natural reaction is often to hold on to anger, resentment, or even seek revenge. But Jesus teaches that forgiveness is necessary for our spiritual growth and peace.</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FEAC6"/>
        </a:solidFill>
      </p:bgPr>
    </p:bg>
    <p:spTree>
      <p:nvGrpSpPr>
        <p:cNvPr id="1" name=""/>
        <p:cNvGrpSpPr/>
        <p:nvPr/>
      </p:nvGrpSpPr>
      <p:grpSpPr>
        <a:xfrm>
          <a:off x="0" y="0"/>
          <a:ext cx="0" cy="0"/>
          <a:chOff x="0" y="0"/>
          <a:chExt cx="0" cy="0"/>
        </a:xfrm>
      </p:grpSpPr>
      <p:sp>
        <p:nvSpPr>
          <p:cNvPr name="TextBox 2" id="2"/>
          <p:cNvSpPr txBox="true"/>
          <p:nvPr/>
        </p:nvSpPr>
        <p:spPr>
          <a:xfrm rot="0">
            <a:off x="1536522" y="426461"/>
            <a:ext cx="15214956" cy="1181100"/>
          </a:xfrm>
          <a:prstGeom prst="rect">
            <a:avLst/>
          </a:prstGeom>
        </p:spPr>
        <p:txBody>
          <a:bodyPr anchor="t" rtlCol="false" tIns="0" lIns="0" bIns="0" rIns="0">
            <a:spAutoFit/>
          </a:bodyPr>
          <a:lstStyle/>
          <a:p>
            <a:pPr algn="ctr">
              <a:lnSpc>
                <a:spcPts val="8924"/>
              </a:lnSpc>
            </a:pPr>
            <a:r>
              <a:rPr lang="en-US" sz="8499">
                <a:solidFill>
                  <a:srgbClr val="F15330"/>
                </a:solidFill>
                <a:latin typeface="Lilita One"/>
                <a:ea typeface="Lilita One"/>
                <a:cs typeface="Lilita One"/>
                <a:sym typeface="Lilita One"/>
              </a:rPr>
              <a:t>WHY WE NEED TO FORGIVE</a:t>
            </a:r>
          </a:p>
        </p:txBody>
      </p:sp>
      <p:sp>
        <p:nvSpPr>
          <p:cNvPr name="Freeform 3" id="3"/>
          <p:cNvSpPr/>
          <p:nvPr/>
        </p:nvSpPr>
        <p:spPr>
          <a:xfrm flipH="false" flipV="false" rot="0">
            <a:off x="0" y="8847607"/>
            <a:ext cx="1039961" cy="1439393"/>
          </a:xfrm>
          <a:custGeom>
            <a:avLst/>
            <a:gdLst/>
            <a:ahLst/>
            <a:cxnLst/>
            <a:rect r="r" b="b" t="t" l="l"/>
            <a:pathLst>
              <a:path h="1439393" w="1039961">
                <a:moveTo>
                  <a:pt x="0" y="0"/>
                </a:moveTo>
                <a:lnTo>
                  <a:pt x="1039961" y="0"/>
                </a:lnTo>
                <a:lnTo>
                  <a:pt x="1039961" y="1439393"/>
                </a:lnTo>
                <a:lnTo>
                  <a:pt x="0" y="143939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7432683" y="449839"/>
            <a:ext cx="836454" cy="1157722"/>
          </a:xfrm>
          <a:custGeom>
            <a:avLst/>
            <a:gdLst/>
            <a:ahLst/>
            <a:cxnLst/>
            <a:rect r="r" b="b" t="t" l="l"/>
            <a:pathLst>
              <a:path h="1157722" w="836454">
                <a:moveTo>
                  <a:pt x="0" y="0"/>
                </a:moveTo>
                <a:lnTo>
                  <a:pt x="836454" y="0"/>
                </a:lnTo>
                <a:lnTo>
                  <a:pt x="836454" y="1157722"/>
                </a:lnTo>
                <a:lnTo>
                  <a:pt x="0" y="115772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5" id="5"/>
          <p:cNvSpPr txBox="true"/>
          <p:nvPr/>
        </p:nvSpPr>
        <p:spPr>
          <a:xfrm rot="0">
            <a:off x="80286" y="1785627"/>
            <a:ext cx="18127427" cy="7781677"/>
          </a:xfrm>
          <a:prstGeom prst="rect">
            <a:avLst/>
          </a:prstGeom>
        </p:spPr>
        <p:txBody>
          <a:bodyPr anchor="t" rtlCol="false" tIns="0" lIns="0" bIns="0" rIns="0">
            <a:spAutoFit/>
          </a:bodyPr>
          <a:lstStyle/>
          <a:p>
            <a:pPr algn="ctr">
              <a:lnSpc>
                <a:spcPts val="6152"/>
              </a:lnSpc>
            </a:pPr>
            <a:r>
              <a:rPr lang="en-US" sz="5213" b="true">
                <a:solidFill>
                  <a:srgbClr val="1C2011"/>
                </a:solidFill>
                <a:latin typeface="Binate Bold"/>
                <a:ea typeface="Binate Bold"/>
                <a:cs typeface="Binate Bold"/>
                <a:sym typeface="Binate Bold"/>
              </a:rPr>
              <a:t>In Matthew 6:14-15, Jesus says that if we forgive others, God will also forgive us. But if we refuse to forgive, we hold ourselves back from experiencing the fullness of God’s grace. </a:t>
            </a:r>
          </a:p>
          <a:p>
            <a:pPr algn="ctr">
              <a:lnSpc>
                <a:spcPts val="6152"/>
              </a:lnSpc>
            </a:pPr>
          </a:p>
          <a:p>
            <a:pPr algn="ctr">
              <a:lnSpc>
                <a:spcPts val="6152"/>
              </a:lnSpc>
              <a:spcBef>
                <a:spcPct val="0"/>
              </a:spcBef>
            </a:pPr>
            <a:r>
              <a:rPr lang="en-US" b="true" sz="5213">
                <a:solidFill>
                  <a:srgbClr val="1C2011"/>
                </a:solidFill>
                <a:latin typeface="Binate Bold"/>
                <a:ea typeface="Binate Bold"/>
                <a:cs typeface="Binate Bold"/>
                <a:sym typeface="Binate Bold"/>
              </a:rPr>
              <a:t>Forgiveness doesn’t mean that what someone did was okay. It means we are choosing to let go of the burden and give it to God. When we forgive, we free ourselves from bitterness and open the door for healing.</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FBD59"/>
        </a:solidFill>
      </p:bgPr>
    </p:bg>
    <p:spTree>
      <p:nvGrpSpPr>
        <p:cNvPr id="1" name=""/>
        <p:cNvGrpSpPr/>
        <p:nvPr/>
      </p:nvGrpSpPr>
      <p:grpSpPr>
        <a:xfrm>
          <a:off x="0" y="0"/>
          <a:ext cx="0" cy="0"/>
          <a:chOff x="0" y="0"/>
          <a:chExt cx="0" cy="0"/>
        </a:xfrm>
      </p:grpSpPr>
      <p:sp>
        <p:nvSpPr>
          <p:cNvPr name="Freeform 2" id="2"/>
          <p:cNvSpPr/>
          <p:nvPr/>
        </p:nvSpPr>
        <p:spPr>
          <a:xfrm flipH="false" flipV="false" rot="0">
            <a:off x="9144000" y="2606065"/>
            <a:ext cx="8969282" cy="5074870"/>
          </a:xfrm>
          <a:custGeom>
            <a:avLst/>
            <a:gdLst/>
            <a:ahLst/>
            <a:cxnLst/>
            <a:rect r="r" b="b" t="t" l="l"/>
            <a:pathLst>
              <a:path h="5074870" w="8969282">
                <a:moveTo>
                  <a:pt x="0" y="0"/>
                </a:moveTo>
                <a:lnTo>
                  <a:pt x="8969282" y="0"/>
                </a:lnTo>
                <a:lnTo>
                  <a:pt x="8969282" y="5074870"/>
                </a:lnTo>
                <a:lnTo>
                  <a:pt x="0" y="5074870"/>
                </a:lnTo>
                <a:lnTo>
                  <a:pt x="0" y="0"/>
                </a:lnTo>
                <a:close/>
              </a:path>
            </a:pathLst>
          </a:custGeom>
          <a:blipFill>
            <a:blip r:embed="rId2"/>
            <a:stretch>
              <a:fillRect l="0" t="0" r="0" b="0"/>
            </a:stretch>
          </a:blipFill>
        </p:spPr>
      </p:sp>
      <p:sp>
        <p:nvSpPr>
          <p:cNvPr name="TextBox 3" id="3"/>
          <p:cNvSpPr txBox="true"/>
          <p:nvPr/>
        </p:nvSpPr>
        <p:spPr>
          <a:xfrm rot="0">
            <a:off x="1028700" y="735129"/>
            <a:ext cx="7419506" cy="8892943"/>
          </a:xfrm>
          <a:prstGeom prst="rect">
            <a:avLst/>
          </a:prstGeom>
        </p:spPr>
        <p:txBody>
          <a:bodyPr anchor="t" rtlCol="false" tIns="0" lIns="0" bIns="0" rIns="0">
            <a:spAutoFit/>
          </a:bodyPr>
          <a:lstStyle/>
          <a:p>
            <a:pPr algn="ctr">
              <a:lnSpc>
                <a:spcPts val="5864"/>
              </a:lnSpc>
            </a:pPr>
            <a:r>
              <a:rPr lang="en-US" sz="5585">
                <a:solidFill>
                  <a:srgbClr val="1C2011"/>
                </a:solidFill>
                <a:latin typeface="Lilita One"/>
                <a:ea typeface="Lilita One"/>
                <a:cs typeface="Lilita One"/>
                <a:sym typeface="Lilita One"/>
              </a:rPr>
              <a:t>JESUS GAVE THE ULTIMATE EXAMPLE OF FORGIVENESS ON THE CROSS. EVEN AS HE WAS BEING CRUCIFIED, HE PRAYED, "FATHER, FORGIVE THEM." IF JESUS CAN FORGIVE THOSE WHO HURT HIM, WE CAN ALSO LEARN TO FORGIVE THOSE WHO WRONG US.</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FEAC6"/>
        </a:solidFill>
      </p:bgPr>
    </p:bg>
    <p:spTree>
      <p:nvGrpSpPr>
        <p:cNvPr id="1" name=""/>
        <p:cNvGrpSpPr/>
        <p:nvPr/>
      </p:nvGrpSpPr>
      <p:grpSpPr>
        <a:xfrm>
          <a:off x="0" y="0"/>
          <a:ext cx="0" cy="0"/>
          <a:chOff x="0" y="0"/>
          <a:chExt cx="0" cy="0"/>
        </a:xfrm>
      </p:grpSpPr>
      <p:sp>
        <p:nvSpPr>
          <p:cNvPr name="TextBox 2" id="2"/>
          <p:cNvSpPr txBox="true"/>
          <p:nvPr/>
        </p:nvSpPr>
        <p:spPr>
          <a:xfrm rot="0">
            <a:off x="5907909" y="636550"/>
            <a:ext cx="6472183" cy="1181100"/>
          </a:xfrm>
          <a:prstGeom prst="rect">
            <a:avLst/>
          </a:prstGeom>
        </p:spPr>
        <p:txBody>
          <a:bodyPr anchor="t" rtlCol="false" tIns="0" lIns="0" bIns="0" rIns="0">
            <a:spAutoFit/>
          </a:bodyPr>
          <a:lstStyle/>
          <a:p>
            <a:pPr algn="l">
              <a:lnSpc>
                <a:spcPts val="8924"/>
              </a:lnSpc>
            </a:pPr>
            <a:r>
              <a:rPr lang="en-US" sz="8499">
                <a:solidFill>
                  <a:srgbClr val="F15330"/>
                </a:solidFill>
                <a:latin typeface="Lilita One"/>
                <a:ea typeface="Lilita One"/>
                <a:cs typeface="Lilita One"/>
                <a:sym typeface="Lilita One"/>
              </a:rPr>
              <a:t>KEY LESSONS</a:t>
            </a:r>
          </a:p>
        </p:txBody>
      </p:sp>
      <p:sp>
        <p:nvSpPr>
          <p:cNvPr name="Freeform 3" id="3"/>
          <p:cNvSpPr/>
          <p:nvPr/>
        </p:nvSpPr>
        <p:spPr>
          <a:xfrm flipH="false" flipV="false" rot="0">
            <a:off x="0" y="9052019"/>
            <a:ext cx="2256928" cy="2469963"/>
          </a:xfrm>
          <a:custGeom>
            <a:avLst/>
            <a:gdLst/>
            <a:ahLst/>
            <a:cxnLst/>
            <a:rect r="r" b="b" t="t" l="l"/>
            <a:pathLst>
              <a:path h="2469963" w="2256928">
                <a:moveTo>
                  <a:pt x="0" y="0"/>
                </a:moveTo>
                <a:lnTo>
                  <a:pt x="2256928" y="0"/>
                </a:lnTo>
                <a:lnTo>
                  <a:pt x="2256928" y="2469962"/>
                </a:lnTo>
                <a:lnTo>
                  <a:pt x="0" y="246996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6078685" y="-1174712"/>
            <a:ext cx="2361231" cy="2349425"/>
          </a:xfrm>
          <a:custGeom>
            <a:avLst/>
            <a:gdLst/>
            <a:ahLst/>
            <a:cxnLst/>
            <a:rect r="r" b="b" t="t" l="l"/>
            <a:pathLst>
              <a:path h="2349425" w="2361231">
                <a:moveTo>
                  <a:pt x="0" y="0"/>
                </a:moveTo>
                <a:lnTo>
                  <a:pt x="2361230" y="0"/>
                </a:lnTo>
                <a:lnTo>
                  <a:pt x="2361230" y="2349424"/>
                </a:lnTo>
                <a:lnTo>
                  <a:pt x="0" y="234942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693153" y="2649509"/>
            <a:ext cx="16901695" cy="6064103"/>
          </a:xfrm>
          <a:prstGeom prst="rect">
            <a:avLst/>
          </a:prstGeom>
        </p:spPr>
        <p:txBody>
          <a:bodyPr anchor="t" rtlCol="false" tIns="0" lIns="0" bIns="0" rIns="0">
            <a:spAutoFit/>
          </a:bodyPr>
          <a:lstStyle/>
          <a:p>
            <a:pPr algn="l" marL="1359688" indent="-679844" lvl="1">
              <a:lnSpc>
                <a:spcPts val="8061"/>
              </a:lnSpc>
              <a:buFont typeface="Arial"/>
              <a:buChar char="•"/>
            </a:pPr>
            <a:r>
              <a:rPr lang="en-US" b="true" sz="6297">
                <a:solidFill>
                  <a:srgbClr val="000000"/>
                </a:solidFill>
                <a:latin typeface="Binate Bold"/>
                <a:ea typeface="Binate Bold"/>
                <a:cs typeface="Binate Bold"/>
                <a:sym typeface="Binate Bold"/>
              </a:rPr>
              <a:t>FORGIVING OTHERS ALLOWS US TO EXPERIENCE GOD’S FORGIVENESS.</a:t>
            </a:r>
          </a:p>
          <a:p>
            <a:pPr algn="l" marL="1359688" indent="-679844" lvl="1">
              <a:lnSpc>
                <a:spcPts val="8061"/>
              </a:lnSpc>
              <a:buFont typeface="Arial"/>
              <a:buChar char="•"/>
            </a:pPr>
            <a:r>
              <a:rPr lang="en-US" b="true" sz="6297">
                <a:solidFill>
                  <a:srgbClr val="000000"/>
                </a:solidFill>
                <a:latin typeface="Binate Bold"/>
                <a:ea typeface="Binate Bold"/>
                <a:cs typeface="Binate Bold"/>
                <a:sym typeface="Binate Bold"/>
              </a:rPr>
              <a:t> ​HOLDING ONTO BITTERNESS </a:t>
            </a:r>
            <a:r>
              <a:rPr lang="en-US" b="true" sz="6297">
                <a:solidFill>
                  <a:srgbClr val="000000"/>
                </a:solidFill>
                <a:latin typeface="Binate Bold"/>
                <a:ea typeface="Binate Bold"/>
                <a:cs typeface="Binate Bold"/>
                <a:sym typeface="Binate Bold"/>
              </a:rPr>
              <a:t>ONLY HURTS US. </a:t>
            </a:r>
          </a:p>
          <a:p>
            <a:pPr algn="l" marL="1359688" indent="-679844" lvl="1">
              <a:lnSpc>
                <a:spcPts val="8061"/>
              </a:lnSpc>
              <a:buFont typeface="Arial"/>
              <a:buChar char="•"/>
            </a:pPr>
            <a:r>
              <a:rPr lang="en-US" b="true" sz="6297">
                <a:solidFill>
                  <a:srgbClr val="000000"/>
                </a:solidFill>
                <a:latin typeface="Binate Bold"/>
                <a:ea typeface="Binate Bold"/>
                <a:cs typeface="Binate Bold"/>
                <a:sym typeface="Binate Bold"/>
              </a:rPr>
              <a:t>FORGIVENESS BRINGS HEALING, PEACE, AND FREEDOM.</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FEAC6"/>
        </a:solidFill>
      </p:bgPr>
    </p:bg>
    <p:spTree>
      <p:nvGrpSpPr>
        <p:cNvPr id="1" name=""/>
        <p:cNvGrpSpPr/>
        <p:nvPr/>
      </p:nvGrpSpPr>
      <p:grpSpPr>
        <a:xfrm>
          <a:off x="0" y="0"/>
          <a:ext cx="0" cy="0"/>
          <a:chOff x="0" y="0"/>
          <a:chExt cx="0" cy="0"/>
        </a:xfrm>
      </p:grpSpPr>
      <p:sp>
        <p:nvSpPr>
          <p:cNvPr name="Freeform 2" id="2"/>
          <p:cNvSpPr/>
          <p:nvPr/>
        </p:nvSpPr>
        <p:spPr>
          <a:xfrm flipH="false" flipV="false" rot="0">
            <a:off x="7534439" y="110852"/>
            <a:ext cx="10753561" cy="10753561"/>
          </a:xfrm>
          <a:custGeom>
            <a:avLst/>
            <a:gdLst/>
            <a:ahLst/>
            <a:cxnLst/>
            <a:rect r="r" b="b" t="t" l="l"/>
            <a:pathLst>
              <a:path h="10753561" w="10753561">
                <a:moveTo>
                  <a:pt x="0" y="0"/>
                </a:moveTo>
                <a:lnTo>
                  <a:pt x="10753561" y="0"/>
                </a:lnTo>
                <a:lnTo>
                  <a:pt x="10753561" y="10753561"/>
                </a:lnTo>
                <a:lnTo>
                  <a:pt x="0" y="1075356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4406320" y="1133475"/>
            <a:ext cx="9475359" cy="1181100"/>
          </a:xfrm>
          <a:prstGeom prst="rect">
            <a:avLst/>
          </a:prstGeom>
        </p:spPr>
        <p:txBody>
          <a:bodyPr anchor="t" rtlCol="false" tIns="0" lIns="0" bIns="0" rIns="0">
            <a:spAutoFit/>
          </a:bodyPr>
          <a:lstStyle/>
          <a:p>
            <a:pPr algn="l">
              <a:lnSpc>
                <a:spcPts val="8924"/>
              </a:lnSpc>
            </a:pPr>
            <a:r>
              <a:rPr lang="en-US" sz="8499">
                <a:solidFill>
                  <a:srgbClr val="F15330"/>
                </a:solidFill>
                <a:latin typeface="Lilita One"/>
                <a:ea typeface="Lilita One"/>
                <a:cs typeface="Lilita One"/>
                <a:sym typeface="Lilita One"/>
              </a:rPr>
              <a:t>LIFE APPLICATIONS</a:t>
            </a:r>
          </a:p>
        </p:txBody>
      </p:sp>
      <p:sp>
        <p:nvSpPr>
          <p:cNvPr name="TextBox 4" id="4"/>
          <p:cNvSpPr txBox="true"/>
          <p:nvPr/>
        </p:nvSpPr>
        <p:spPr>
          <a:xfrm rot="0">
            <a:off x="1835001" y="3232506"/>
            <a:ext cx="14617997" cy="5371791"/>
          </a:xfrm>
          <a:prstGeom prst="rect">
            <a:avLst/>
          </a:prstGeom>
        </p:spPr>
        <p:txBody>
          <a:bodyPr anchor="t" rtlCol="false" tIns="0" lIns="0" bIns="0" rIns="0">
            <a:spAutoFit/>
          </a:bodyPr>
          <a:lstStyle/>
          <a:p>
            <a:pPr algn="l">
              <a:lnSpc>
                <a:spcPts val="8502"/>
              </a:lnSpc>
              <a:spcBef>
                <a:spcPct val="0"/>
              </a:spcBef>
            </a:pPr>
            <a:r>
              <a:rPr lang="en-US" b="true" sz="7205">
                <a:solidFill>
                  <a:srgbClr val="1C2011"/>
                </a:solidFill>
                <a:latin typeface="Binate Bold"/>
                <a:ea typeface="Binate Bold"/>
                <a:cs typeface="Binate Bold"/>
                <a:sym typeface="Binate Bold"/>
              </a:rPr>
              <a:t>When someone hurts us, it can feel impossible to forgive. But choosing to let go of anger and give the situation to God brings us peace.</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FFEAC6"/>
        </a:solidFill>
      </p:bgPr>
    </p:bg>
    <p:spTree>
      <p:nvGrpSpPr>
        <p:cNvPr id="1" name=""/>
        <p:cNvGrpSpPr/>
        <p:nvPr/>
      </p:nvGrpSpPr>
      <p:grpSpPr>
        <a:xfrm>
          <a:off x="0" y="0"/>
          <a:ext cx="0" cy="0"/>
          <a:chOff x="0" y="0"/>
          <a:chExt cx="0" cy="0"/>
        </a:xfrm>
      </p:grpSpPr>
      <p:sp>
        <p:nvSpPr>
          <p:cNvPr name="TextBox 2" id="2"/>
          <p:cNvSpPr txBox="true"/>
          <p:nvPr/>
        </p:nvSpPr>
        <p:spPr>
          <a:xfrm rot="0">
            <a:off x="514350" y="225714"/>
            <a:ext cx="17259300" cy="801920"/>
          </a:xfrm>
          <a:prstGeom prst="rect">
            <a:avLst/>
          </a:prstGeom>
        </p:spPr>
        <p:txBody>
          <a:bodyPr anchor="t" rtlCol="false" tIns="0" lIns="0" bIns="0" rIns="0">
            <a:spAutoFit/>
          </a:bodyPr>
          <a:lstStyle/>
          <a:p>
            <a:pPr algn="l">
              <a:lnSpc>
                <a:spcPts val="6028"/>
              </a:lnSpc>
            </a:pPr>
            <a:r>
              <a:rPr lang="en-US" sz="5741">
                <a:solidFill>
                  <a:srgbClr val="F15330"/>
                </a:solidFill>
                <a:latin typeface="Lilita One"/>
                <a:ea typeface="Lilita One"/>
                <a:cs typeface="Lilita One"/>
                <a:sym typeface="Lilita One"/>
              </a:rPr>
              <a:t>HERE ARE SOME WAYS TO PRACTICE FORGIVENESS:</a:t>
            </a:r>
          </a:p>
        </p:txBody>
      </p:sp>
      <p:sp>
        <p:nvSpPr>
          <p:cNvPr name="TextBox 3" id="3"/>
          <p:cNvSpPr txBox="true"/>
          <p:nvPr/>
        </p:nvSpPr>
        <p:spPr>
          <a:xfrm rot="0">
            <a:off x="711264" y="1455726"/>
            <a:ext cx="16865473" cy="7060157"/>
          </a:xfrm>
          <a:prstGeom prst="rect">
            <a:avLst/>
          </a:prstGeom>
        </p:spPr>
        <p:txBody>
          <a:bodyPr anchor="t" rtlCol="false" tIns="0" lIns="0" bIns="0" rIns="0">
            <a:spAutoFit/>
          </a:bodyPr>
          <a:lstStyle/>
          <a:p>
            <a:pPr algn="l">
              <a:lnSpc>
                <a:spcPts val="7017"/>
              </a:lnSpc>
            </a:pPr>
            <a:r>
              <a:rPr lang="en-US" sz="5237" b="true">
                <a:solidFill>
                  <a:srgbClr val="1C2011"/>
                </a:solidFill>
                <a:latin typeface="Binate Bold"/>
                <a:ea typeface="Binate Bold"/>
                <a:cs typeface="Binate Bold"/>
                <a:sym typeface="Binate Bold"/>
              </a:rPr>
              <a:t>✅ Pray for the person who hurt you, even if it’s hard.</a:t>
            </a:r>
          </a:p>
          <a:p>
            <a:pPr algn="l">
              <a:lnSpc>
                <a:spcPts val="7017"/>
              </a:lnSpc>
            </a:pPr>
            <a:r>
              <a:rPr lang="en-US" sz="5237" b="true">
                <a:solidFill>
                  <a:srgbClr val="1C2011"/>
                </a:solidFill>
                <a:latin typeface="Binate Bold"/>
                <a:ea typeface="Binate Bold"/>
                <a:cs typeface="Binate Bold"/>
                <a:sym typeface="Binate Bold"/>
              </a:rPr>
              <a:t>✅ Choose to let go instead of holding on to grudges.</a:t>
            </a:r>
          </a:p>
          <a:p>
            <a:pPr algn="l">
              <a:lnSpc>
                <a:spcPts val="7017"/>
              </a:lnSpc>
            </a:pPr>
            <a:r>
              <a:rPr lang="en-US" sz="5237" b="true">
                <a:solidFill>
                  <a:srgbClr val="1C2011"/>
                </a:solidFill>
                <a:latin typeface="Binate Bold"/>
                <a:ea typeface="Binate Bold"/>
                <a:cs typeface="Binate Bold"/>
                <a:sym typeface="Binate Bold"/>
              </a:rPr>
              <a:t>✅ Remember that forgiving doesn’t mean forgetting—it means healing.</a:t>
            </a:r>
          </a:p>
          <a:p>
            <a:pPr algn="l">
              <a:lnSpc>
                <a:spcPts val="7017"/>
              </a:lnSpc>
            </a:pPr>
            <a:r>
              <a:rPr lang="en-US" sz="5237" b="true">
                <a:solidFill>
                  <a:srgbClr val="1C2011"/>
                </a:solidFill>
                <a:latin typeface="Binate Bold"/>
                <a:ea typeface="Binate Bold"/>
                <a:cs typeface="Binate Bold"/>
                <a:sym typeface="Binate Bold"/>
              </a:rPr>
              <a:t>✅ Trust that God sees everything and will bring justice in His time.</a:t>
            </a:r>
          </a:p>
        </p:txBody>
      </p:sp>
      <p:sp>
        <p:nvSpPr>
          <p:cNvPr name="TextBox 4" id="4"/>
          <p:cNvSpPr txBox="true"/>
          <p:nvPr/>
        </p:nvSpPr>
        <p:spPr>
          <a:xfrm rot="0">
            <a:off x="393827" y="8943975"/>
            <a:ext cx="17500345" cy="859382"/>
          </a:xfrm>
          <a:prstGeom prst="rect">
            <a:avLst/>
          </a:prstGeom>
        </p:spPr>
        <p:txBody>
          <a:bodyPr anchor="t" rtlCol="false" tIns="0" lIns="0" bIns="0" rIns="0">
            <a:spAutoFit/>
          </a:bodyPr>
          <a:lstStyle/>
          <a:p>
            <a:pPr algn="l">
              <a:lnSpc>
                <a:spcPts val="7017"/>
              </a:lnSpc>
            </a:pPr>
            <a:r>
              <a:rPr lang="en-US" sz="5237" b="true">
                <a:solidFill>
                  <a:srgbClr val="1C2011"/>
                </a:solidFill>
                <a:latin typeface="Binate Bold"/>
                <a:ea typeface="Binate Bold"/>
                <a:cs typeface="Binate Bold"/>
                <a:sym typeface="Binate Bold"/>
              </a:rPr>
              <a:t>Forgiveness is not always easy, but it sets us free.</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FEAC6"/>
        </a:solidFill>
      </p:bgPr>
    </p:bg>
    <p:spTree>
      <p:nvGrpSpPr>
        <p:cNvPr id="1" name=""/>
        <p:cNvGrpSpPr/>
        <p:nvPr/>
      </p:nvGrpSpPr>
      <p:grpSpPr>
        <a:xfrm>
          <a:off x="0" y="0"/>
          <a:ext cx="0" cy="0"/>
          <a:chOff x="0" y="0"/>
          <a:chExt cx="0" cy="0"/>
        </a:xfrm>
      </p:grpSpPr>
      <p:sp>
        <p:nvSpPr>
          <p:cNvPr name="TextBox 2" id="2"/>
          <p:cNvSpPr txBox="true"/>
          <p:nvPr/>
        </p:nvSpPr>
        <p:spPr>
          <a:xfrm rot="0">
            <a:off x="3377907" y="472137"/>
            <a:ext cx="11532187" cy="1181100"/>
          </a:xfrm>
          <a:prstGeom prst="rect">
            <a:avLst/>
          </a:prstGeom>
        </p:spPr>
        <p:txBody>
          <a:bodyPr anchor="t" rtlCol="false" tIns="0" lIns="0" bIns="0" rIns="0">
            <a:spAutoFit/>
          </a:bodyPr>
          <a:lstStyle/>
          <a:p>
            <a:pPr algn="l">
              <a:lnSpc>
                <a:spcPts val="8924"/>
              </a:lnSpc>
            </a:pPr>
            <a:r>
              <a:rPr lang="en-US" sz="8499">
                <a:solidFill>
                  <a:srgbClr val="F15330"/>
                </a:solidFill>
                <a:latin typeface="Lilita One"/>
                <a:ea typeface="Lilita One"/>
                <a:cs typeface="Lilita One"/>
                <a:sym typeface="Lilita One"/>
              </a:rPr>
              <a:t>REFLECTIVE QUESTIONS</a:t>
            </a:r>
          </a:p>
        </p:txBody>
      </p:sp>
      <p:sp>
        <p:nvSpPr>
          <p:cNvPr name="TextBox 3" id="3"/>
          <p:cNvSpPr txBox="true"/>
          <p:nvPr/>
        </p:nvSpPr>
        <p:spPr>
          <a:xfrm rot="0">
            <a:off x="2308752" y="2215867"/>
            <a:ext cx="13670496" cy="6584561"/>
          </a:xfrm>
          <a:prstGeom prst="rect">
            <a:avLst/>
          </a:prstGeom>
        </p:spPr>
        <p:txBody>
          <a:bodyPr anchor="t" rtlCol="false" tIns="0" lIns="0" bIns="0" rIns="0">
            <a:spAutoFit/>
          </a:bodyPr>
          <a:lstStyle/>
          <a:p>
            <a:pPr algn="l">
              <a:lnSpc>
                <a:spcPts val="8721"/>
              </a:lnSpc>
            </a:pPr>
            <a:r>
              <a:rPr lang="en-US" sz="5973" b="true">
                <a:solidFill>
                  <a:srgbClr val="1C2011"/>
                </a:solidFill>
                <a:latin typeface="Binate Bold"/>
                <a:ea typeface="Binate Bold"/>
                <a:cs typeface="Binate Bold"/>
                <a:sym typeface="Binate Bold"/>
              </a:rPr>
              <a:t>1. ​Is there someone in your life you need to forgive?</a:t>
            </a:r>
          </a:p>
          <a:p>
            <a:pPr algn="l">
              <a:lnSpc>
                <a:spcPts val="8721"/>
              </a:lnSpc>
            </a:pPr>
            <a:r>
              <a:rPr lang="en-US" sz="5973" b="true">
                <a:solidFill>
                  <a:srgbClr val="1C2011"/>
                </a:solidFill>
                <a:latin typeface="Binate Bold"/>
                <a:ea typeface="Binate Bold"/>
                <a:cs typeface="Binate Bold"/>
                <a:sym typeface="Binate Bold"/>
              </a:rPr>
              <a:t> 2. ​How does Jesus’ example of forgiveness challenge you? ​</a:t>
            </a:r>
          </a:p>
          <a:p>
            <a:pPr algn="l">
              <a:lnSpc>
                <a:spcPts val="8721"/>
              </a:lnSpc>
            </a:pPr>
            <a:r>
              <a:rPr lang="en-US" sz="5973" b="true">
                <a:solidFill>
                  <a:srgbClr val="1C2011"/>
                </a:solidFill>
                <a:latin typeface="Binate Bold"/>
                <a:ea typeface="Binate Bold"/>
                <a:cs typeface="Binate Bold"/>
                <a:sym typeface="Binate Bold"/>
              </a:rPr>
              <a:t>3. ​How does holding on to anger affect your heart and mind?</a:t>
            </a:r>
          </a:p>
        </p:txBody>
      </p:sp>
      <p:sp>
        <p:nvSpPr>
          <p:cNvPr name="Freeform 4" id="4"/>
          <p:cNvSpPr/>
          <p:nvPr/>
        </p:nvSpPr>
        <p:spPr>
          <a:xfrm flipH="false" flipV="false" rot="9450317">
            <a:off x="-1010488" y="-1126681"/>
            <a:ext cx="4597055" cy="2988086"/>
          </a:xfrm>
          <a:custGeom>
            <a:avLst/>
            <a:gdLst/>
            <a:ahLst/>
            <a:cxnLst/>
            <a:rect r="r" b="b" t="t" l="l"/>
            <a:pathLst>
              <a:path h="2988086" w="4597055">
                <a:moveTo>
                  <a:pt x="0" y="0"/>
                </a:moveTo>
                <a:lnTo>
                  <a:pt x="4597055" y="0"/>
                </a:lnTo>
                <a:lnTo>
                  <a:pt x="4597055" y="2988086"/>
                </a:lnTo>
                <a:lnTo>
                  <a:pt x="0" y="298808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15680621" y="367362"/>
            <a:ext cx="3991806" cy="4001810"/>
          </a:xfrm>
          <a:custGeom>
            <a:avLst/>
            <a:gdLst/>
            <a:ahLst/>
            <a:cxnLst/>
            <a:rect r="r" b="b" t="t" l="l"/>
            <a:pathLst>
              <a:path h="4001810" w="3991806">
                <a:moveTo>
                  <a:pt x="0" y="0"/>
                </a:moveTo>
                <a:lnTo>
                  <a:pt x="3991806" y="0"/>
                </a:lnTo>
                <a:lnTo>
                  <a:pt x="3991806" y="4001810"/>
                </a:lnTo>
                <a:lnTo>
                  <a:pt x="0" y="400181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false" rot="9255442">
            <a:off x="-4255523" y="6600497"/>
            <a:ext cx="6583680" cy="6172200"/>
          </a:xfrm>
          <a:custGeom>
            <a:avLst/>
            <a:gdLst/>
            <a:ahLst/>
            <a:cxnLst/>
            <a:rect r="r" b="b" t="t" l="l"/>
            <a:pathLst>
              <a:path h="6172200" w="6583680">
                <a:moveTo>
                  <a:pt x="0" y="0"/>
                </a:moveTo>
                <a:lnTo>
                  <a:pt x="6583680" y="0"/>
                </a:lnTo>
                <a:lnTo>
                  <a:pt x="6583680" y="6172200"/>
                </a:lnTo>
                <a:lnTo>
                  <a:pt x="0" y="61722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DAG_LEQhmS4</dc:identifier>
  <dcterms:modified xsi:type="dcterms:W3CDTF">2011-08-01T06:04:30Z</dcterms:modified>
  <cp:revision>1</cp:revision>
  <dc:title>Week 4 Teens</dc:title>
</cp:coreProperties>
</file>