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57" r:id="rId3"/>
    <p:sldId id="258" r:id="rId4"/>
    <p:sldId id="259" r:id="rId5"/>
    <p:sldId id="260" r:id="rId6"/>
    <p:sldId id="265" r:id="rId7"/>
    <p:sldId id="261" r:id="rId8"/>
    <p:sldId id="262" r:id="rId9"/>
    <p:sldId id="263" r:id="rId10"/>
    <p:sldId id="264"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92554D-2176-447D-BDE9-92965C86DE88}" v="1352" dt="2025-04-02T19:05:44.1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4" autoAdjust="0"/>
    <p:restoredTop sz="94660"/>
  </p:normalViewPr>
  <p:slideViewPr>
    <p:cSldViewPr snapToGrid="0">
      <p:cViewPr varScale="1">
        <p:scale>
          <a:sx n="48" d="100"/>
          <a:sy n="48" d="100"/>
        </p:scale>
        <p:origin x="67" y="7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25A308-1D17-40AC-AF3D-62CF1E576EEB}" type="datetimeFigureOut">
              <a:rPr lang="en-US" smtClean="0"/>
              <a:t>4/13/2025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62A7B-3F23-406B-89A5-CC1CAFBE5CFB}" type="slidenum">
              <a:rPr lang="en-US" smtClean="0"/>
              <a:t>‹#›</a:t>
            </a:fld>
            <a:endParaRPr lang="en-US"/>
          </a:p>
        </p:txBody>
      </p:sp>
    </p:spTree>
    <p:extLst>
      <p:ext uri="{BB962C8B-B14F-4D97-AF65-F5344CB8AC3E}">
        <p14:creationId xmlns:p14="http://schemas.microsoft.com/office/powerpoint/2010/main" val="2340034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862A7B-3F23-406B-89A5-CC1CAFBE5CFB}" type="slidenum">
              <a:rPr lang="en-US" smtClean="0"/>
              <a:t>2</a:t>
            </a:fld>
            <a:endParaRPr lang="en-US"/>
          </a:p>
        </p:txBody>
      </p:sp>
    </p:spTree>
    <p:extLst>
      <p:ext uri="{BB962C8B-B14F-4D97-AF65-F5344CB8AC3E}">
        <p14:creationId xmlns:p14="http://schemas.microsoft.com/office/powerpoint/2010/main" val="412393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766E4-CDF4-5AAD-5B47-064F3F69BC2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A78259-B370-7896-9DC0-0F581442C7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6ADE55-A794-3F87-99A3-579105AF2F24}"/>
              </a:ext>
            </a:extLst>
          </p:cNvPr>
          <p:cNvSpPr>
            <a:spLocks noGrp="1"/>
          </p:cNvSpPr>
          <p:nvPr>
            <p:ph type="dt" sz="half" idx="10"/>
          </p:nvPr>
        </p:nvSpPr>
        <p:spPr/>
        <p:txBody>
          <a:bodyPr/>
          <a:lstStyle/>
          <a:p>
            <a:fld id="{8E0B973E-37FD-42A1-9FBC-0504603D26FA}" type="datetime1">
              <a:rPr lang="en-US" smtClean="0"/>
              <a:t>4/13/2025</a:t>
            </a:fld>
            <a:endParaRPr lang="en-US"/>
          </a:p>
        </p:txBody>
      </p:sp>
      <p:sp>
        <p:nvSpPr>
          <p:cNvPr id="5" name="Footer Placeholder 4">
            <a:extLst>
              <a:ext uri="{FF2B5EF4-FFF2-40B4-BE49-F238E27FC236}">
                <a16:creationId xmlns:a16="http://schemas.microsoft.com/office/drawing/2014/main" id="{D3DB9317-886C-A22B-62E1-8815D708DD99}"/>
              </a:ext>
            </a:extLst>
          </p:cNvPr>
          <p:cNvSpPr>
            <a:spLocks noGrp="1"/>
          </p:cNvSpPr>
          <p:nvPr>
            <p:ph type="ftr" sz="quarter" idx="11"/>
          </p:nvPr>
        </p:nvSpPr>
        <p:spPr/>
        <p:txBody>
          <a:bodyPr/>
          <a:lstStyle/>
          <a:p>
            <a:r>
              <a:rPr lang="en-US"/>
              <a:t>SESSION 14 PROPHETICE TIMELINE MILLENNIUM</a:t>
            </a:r>
          </a:p>
        </p:txBody>
      </p:sp>
      <p:sp>
        <p:nvSpPr>
          <p:cNvPr id="6" name="Slide Number Placeholder 5">
            <a:extLst>
              <a:ext uri="{FF2B5EF4-FFF2-40B4-BE49-F238E27FC236}">
                <a16:creationId xmlns:a16="http://schemas.microsoft.com/office/drawing/2014/main" id="{E05284C7-C60F-75CA-8F97-6AF82A8332AD}"/>
              </a:ext>
            </a:extLst>
          </p:cNvPr>
          <p:cNvSpPr>
            <a:spLocks noGrp="1"/>
          </p:cNvSpPr>
          <p:nvPr>
            <p:ph type="sldNum" sz="quarter" idx="12"/>
          </p:nvPr>
        </p:nvSpPr>
        <p:spPr/>
        <p:txBody>
          <a:bodyPr/>
          <a:lstStyle/>
          <a:p>
            <a:fld id="{C890A97E-A3DC-492A-8647-B3DC2A005F89}" type="slidenum">
              <a:rPr lang="en-US" smtClean="0"/>
              <a:t>‹#›</a:t>
            </a:fld>
            <a:endParaRPr lang="en-US"/>
          </a:p>
        </p:txBody>
      </p:sp>
    </p:spTree>
    <p:extLst>
      <p:ext uri="{BB962C8B-B14F-4D97-AF65-F5344CB8AC3E}">
        <p14:creationId xmlns:p14="http://schemas.microsoft.com/office/powerpoint/2010/main" val="35620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D3C33-C532-F623-B260-B1126750B0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6A584A-AE61-B81F-4868-861A5F29370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CA1894-979F-CA2E-7663-5309D53405DF}"/>
              </a:ext>
            </a:extLst>
          </p:cNvPr>
          <p:cNvSpPr>
            <a:spLocks noGrp="1"/>
          </p:cNvSpPr>
          <p:nvPr>
            <p:ph type="dt" sz="half" idx="10"/>
          </p:nvPr>
        </p:nvSpPr>
        <p:spPr/>
        <p:txBody>
          <a:bodyPr/>
          <a:lstStyle/>
          <a:p>
            <a:fld id="{CDAF6C1A-222E-4D8A-B36D-1ED5661BC22A}" type="datetime1">
              <a:rPr lang="en-US" smtClean="0"/>
              <a:t>4/13/2025</a:t>
            </a:fld>
            <a:endParaRPr lang="en-US"/>
          </a:p>
        </p:txBody>
      </p:sp>
      <p:sp>
        <p:nvSpPr>
          <p:cNvPr id="5" name="Footer Placeholder 4">
            <a:extLst>
              <a:ext uri="{FF2B5EF4-FFF2-40B4-BE49-F238E27FC236}">
                <a16:creationId xmlns:a16="http://schemas.microsoft.com/office/drawing/2014/main" id="{2B04BA7D-72F6-3EDE-FB71-214BF4BBF1E8}"/>
              </a:ext>
            </a:extLst>
          </p:cNvPr>
          <p:cNvSpPr>
            <a:spLocks noGrp="1"/>
          </p:cNvSpPr>
          <p:nvPr>
            <p:ph type="ftr" sz="quarter" idx="11"/>
          </p:nvPr>
        </p:nvSpPr>
        <p:spPr/>
        <p:txBody>
          <a:bodyPr/>
          <a:lstStyle/>
          <a:p>
            <a:r>
              <a:rPr lang="en-US"/>
              <a:t>SESSION 14 PROPHETICE TIMELINE MILLENNIUM</a:t>
            </a:r>
          </a:p>
        </p:txBody>
      </p:sp>
      <p:sp>
        <p:nvSpPr>
          <p:cNvPr id="6" name="Slide Number Placeholder 5">
            <a:extLst>
              <a:ext uri="{FF2B5EF4-FFF2-40B4-BE49-F238E27FC236}">
                <a16:creationId xmlns:a16="http://schemas.microsoft.com/office/drawing/2014/main" id="{786A073B-DAA5-DD1B-E369-A6AD8CF79B7E}"/>
              </a:ext>
            </a:extLst>
          </p:cNvPr>
          <p:cNvSpPr>
            <a:spLocks noGrp="1"/>
          </p:cNvSpPr>
          <p:nvPr>
            <p:ph type="sldNum" sz="quarter" idx="12"/>
          </p:nvPr>
        </p:nvSpPr>
        <p:spPr/>
        <p:txBody>
          <a:bodyPr/>
          <a:lstStyle/>
          <a:p>
            <a:fld id="{C890A97E-A3DC-492A-8647-B3DC2A005F89}" type="slidenum">
              <a:rPr lang="en-US" smtClean="0"/>
              <a:t>‹#›</a:t>
            </a:fld>
            <a:endParaRPr lang="en-US"/>
          </a:p>
        </p:txBody>
      </p:sp>
    </p:spTree>
    <p:extLst>
      <p:ext uri="{BB962C8B-B14F-4D97-AF65-F5344CB8AC3E}">
        <p14:creationId xmlns:p14="http://schemas.microsoft.com/office/powerpoint/2010/main" val="380814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87FC43-7CAD-1D77-FFB1-F16971341D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D2A9571-09B5-F86C-18EB-A756A50CFE8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4988D0-2D24-4BA9-86D9-28EE5B561678}"/>
              </a:ext>
            </a:extLst>
          </p:cNvPr>
          <p:cNvSpPr>
            <a:spLocks noGrp="1"/>
          </p:cNvSpPr>
          <p:nvPr>
            <p:ph type="dt" sz="half" idx="10"/>
          </p:nvPr>
        </p:nvSpPr>
        <p:spPr/>
        <p:txBody>
          <a:bodyPr/>
          <a:lstStyle/>
          <a:p>
            <a:fld id="{7BC17FE7-844D-4F64-A3BF-C0C4427DCF4F}" type="datetime1">
              <a:rPr lang="en-US" smtClean="0"/>
              <a:t>4/13/2025</a:t>
            </a:fld>
            <a:endParaRPr lang="en-US"/>
          </a:p>
        </p:txBody>
      </p:sp>
      <p:sp>
        <p:nvSpPr>
          <p:cNvPr id="5" name="Footer Placeholder 4">
            <a:extLst>
              <a:ext uri="{FF2B5EF4-FFF2-40B4-BE49-F238E27FC236}">
                <a16:creationId xmlns:a16="http://schemas.microsoft.com/office/drawing/2014/main" id="{9C50C11C-9EDB-9C86-3EC9-329AABF4226B}"/>
              </a:ext>
            </a:extLst>
          </p:cNvPr>
          <p:cNvSpPr>
            <a:spLocks noGrp="1"/>
          </p:cNvSpPr>
          <p:nvPr>
            <p:ph type="ftr" sz="quarter" idx="11"/>
          </p:nvPr>
        </p:nvSpPr>
        <p:spPr/>
        <p:txBody>
          <a:bodyPr/>
          <a:lstStyle/>
          <a:p>
            <a:r>
              <a:rPr lang="en-US"/>
              <a:t>SESSION 14 PROPHETICE TIMELINE MILLENNIUM</a:t>
            </a:r>
          </a:p>
        </p:txBody>
      </p:sp>
      <p:sp>
        <p:nvSpPr>
          <p:cNvPr id="6" name="Slide Number Placeholder 5">
            <a:extLst>
              <a:ext uri="{FF2B5EF4-FFF2-40B4-BE49-F238E27FC236}">
                <a16:creationId xmlns:a16="http://schemas.microsoft.com/office/drawing/2014/main" id="{087F7776-F330-E7B7-E3EB-9F30D7DE494C}"/>
              </a:ext>
            </a:extLst>
          </p:cNvPr>
          <p:cNvSpPr>
            <a:spLocks noGrp="1"/>
          </p:cNvSpPr>
          <p:nvPr>
            <p:ph type="sldNum" sz="quarter" idx="12"/>
          </p:nvPr>
        </p:nvSpPr>
        <p:spPr/>
        <p:txBody>
          <a:bodyPr/>
          <a:lstStyle/>
          <a:p>
            <a:fld id="{C890A97E-A3DC-492A-8647-B3DC2A005F89}" type="slidenum">
              <a:rPr lang="en-US" smtClean="0"/>
              <a:t>‹#›</a:t>
            </a:fld>
            <a:endParaRPr lang="en-US"/>
          </a:p>
        </p:txBody>
      </p:sp>
    </p:spTree>
    <p:extLst>
      <p:ext uri="{BB962C8B-B14F-4D97-AF65-F5344CB8AC3E}">
        <p14:creationId xmlns:p14="http://schemas.microsoft.com/office/powerpoint/2010/main" val="248026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58896-6AB1-BF30-9629-EC8439CBAA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014CCD-4D71-0ACB-C9C2-A3F27311CB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28A93-848C-C992-9D7A-B1244A0AC0CA}"/>
              </a:ext>
            </a:extLst>
          </p:cNvPr>
          <p:cNvSpPr>
            <a:spLocks noGrp="1"/>
          </p:cNvSpPr>
          <p:nvPr>
            <p:ph type="dt" sz="half" idx="10"/>
          </p:nvPr>
        </p:nvSpPr>
        <p:spPr/>
        <p:txBody>
          <a:bodyPr/>
          <a:lstStyle/>
          <a:p>
            <a:fld id="{374DB7AB-1164-4894-AE1C-1433B6473263}" type="datetime1">
              <a:rPr lang="en-US" smtClean="0"/>
              <a:t>4/13/2025</a:t>
            </a:fld>
            <a:endParaRPr lang="en-US"/>
          </a:p>
        </p:txBody>
      </p:sp>
      <p:sp>
        <p:nvSpPr>
          <p:cNvPr id="5" name="Footer Placeholder 4">
            <a:extLst>
              <a:ext uri="{FF2B5EF4-FFF2-40B4-BE49-F238E27FC236}">
                <a16:creationId xmlns:a16="http://schemas.microsoft.com/office/drawing/2014/main" id="{FCCFE5A5-6752-28F4-590A-25693B1D6A4B}"/>
              </a:ext>
            </a:extLst>
          </p:cNvPr>
          <p:cNvSpPr>
            <a:spLocks noGrp="1"/>
          </p:cNvSpPr>
          <p:nvPr>
            <p:ph type="ftr" sz="quarter" idx="11"/>
          </p:nvPr>
        </p:nvSpPr>
        <p:spPr/>
        <p:txBody>
          <a:bodyPr/>
          <a:lstStyle/>
          <a:p>
            <a:r>
              <a:rPr lang="en-US"/>
              <a:t>SESSION 14 PROPHETICE TIMELINE MILLENNIUM</a:t>
            </a:r>
          </a:p>
        </p:txBody>
      </p:sp>
      <p:sp>
        <p:nvSpPr>
          <p:cNvPr id="6" name="Slide Number Placeholder 5">
            <a:extLst>
              <a:ext uri="{FF2B5EF4-FFF2-40B4-BE49-F238E27FC236}">
                <a16:creationId xmlns:a16="http://schemas.microsoft.com/office/drawing/2014/main" id="{2FADA369-80A9-69A0-A2D4-0B7E4358FE21}"/>
              </a:ext>
            </a:extLst>
          </p:cNvPr>
          <p:cNvSpPr>
            <a:spLocks noGrp="1"/>
          </p:cNvSpPr>
          <p:nvPr>
            <p:ph type="sldNum" sz="quarter" idx="12"/>
          </p:nvPr>
        </p:nvSpPr>
        <p:spPr/>
        <p:txBody>
          <a:bodyPr/>
          <a:lstStyle/>
          <a:p>
            <a:fld id="{C890A97E-A3DC-492A-8647-B3DC2A005F89}" type="slidenum">
              <a:rPr lang="en-US" smtClean="0"/>
              <a:t>‹#›</a:t>
            </a:fld>
            <a:endParaRPr lang="en-US"/>
          </a:p>
        </p:txBody>
      </p:sp>
    </p:spTree>
    <p:extLst>
      <p:ext uri="{BB962C8B-B14F-4D97-AF65-F5344CB8AC3E}">
        <p14:creationId xmlns:p14="http://schemas.microsoft.com/office/powerpoint/2010/main" val="1697250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803733-E94D-C842-71AF-57331D896A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8606B1-B9C8-7823-9A33-6619CE53A82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11DD64-4F37-256F-3D0C-88310FF1B0B3}"/>
              </a:ext>
            </a:extLst>
          </p:cNvPr>
          <p:cNvSpPr>
            <a:spLocks noGrp="1"/>
          </p:cNvSpPr>
          <p:nvPr>
            <p:ph type="dt" sz="half" idx="10"/>
          </p:nvPr>
        </p:nvSpPr>
        <p:spPr/>
        <p:txBody>
          <a:bodyPr/>
          <a:lstStyle/>
          <a:p>
            <a:fld id="{550CCAA8-6498-4D9C-BA2A-68E2280DCCF0}" type="datetime1">
              <a:rPr lang="en-US" smtClean="0"/>
              <a:t>4/13/2025</a:t>
            </a:fld>
            <a:endParaRPr lang="en-US"/>
          </a:p>
        </p:txBody>
      </p:sp>
      <p:sp>
        <p:nvSpPr>
          <p:cNvPr id="5" name="Footer Placeholder 4">
            <a:extLst>
              <a:ext uri="{FF2B5EF4-FFF2-40B4-BE49-F238E27FC236}">
                <a16:creationId xmlns:a16="http://schemas.microsoft.com/office/drawing/2014/main" id="{942D000C-40F1-AE45-A52E-2595259194E4}"/>
              </a:ext>
            </a:extLst>
          </p:cNvPr>
          <p:cNvSpPr>
            <a:spLocks noGrp="1"/>
          </p:cNvSpPr>
          <p:nvPr>
            <p:ph type="ftr" sz="quarter" idx="11"/>
          </p:nvPr>
        </p:nvSpPr>
        <p:spPr/>
        <p:txBody>
          <a:bodyPr/>
          <a:lstStyle/>
          <a:p>
            <a:r>
              <a:rPr lang="en-US"/>
              <a:t>SESSION 14 PROPHETICE TIMELINE MILLENNIUM</a:t>
            </a:r>
          </a:p>
        </p:txBody>
      </p:sp>
      <p:sp>
        <p:nvSpPr>
          <p:cNvPr id="6" name="Slide Number Placeholder 5">
            <a:extLst>
              <a:ext uri="{FF2B5EF4-FFF2-40B4-BE49-F238E27FC236}">
                <a16:creationId xmlns:a16="http://schemas.microsoft.com/office/drawing/2014/main" id="{8AE8BED2-892E-EFE1-7C9E-C6BB041B7AC8}"/>
              </a:ext>
            </a:extLst>
          </p:cNvPr>
          <p:cNvSpPr>
            <a:spLocks noGrp="1"/>
          </p:cNvSpPr>
          <p:nvPr>
            <p:ph type="sldNum" sz="quarter" idx="12"/>
          </p:nvPr>
        </p:nvSpPr>
        <p:spPr/>
        <p:txBody>
          <a:bodyPr/>
          <a:lstStyle/>
          <a:p>
            <a:fld id="{C890A97E-A3DC-492A-8647-B3DC2A005F89}" type="slidenum">
              <a:rPr lang="en-US" smtClean="0"/>
              <a:t>‹#›</a:t>
            </a:fld>
            <a:endParaRPr lang="en-US"/>
          </a:p>
        </p:txBody>
      </p:sp>
    </p:spTree>
    <p:extLst>
      <p:ext uri="{BB962C8B-B14F-4D97-AF65-F5344CB8AC3E}">
        <p14:creationId xmlns:p14="http://schemas.microsoft.com/office/powerpoint/2010/main" val="2572028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A005E-79F5-96DC-1C0D-D8605A3F96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D763BD-7A84-EC6F-54A9-96D467BB12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1B214E6-7B0F-148D-14DE-3B455F8585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4B451D-A616-8F1F-2FD3-F3B7E7D6C441}"/>
              </a:ext>
            </a:extLst>
          </p:cNvPr>
          <p:cNvSpPr>
            <a:spLocks noGrp="1"/>
          </p:cNvSpPr>
          <p:nvPr>
            <p:ph type="dt" sz="half" idx="10"/>
          </p:nvPr>
        </p:nvSpPr>
        <p:spPr/>
        <p:txBody>
          <a:bodyPr/>
          <a:lstStyle/>
          <a:p>
            <a:fld id="{70E377D6-387C-49F2-95C6-9B079EF86FD6}" type="datetime1">
              <a:rPr lang="en-US" smtClean="0"/>
              <a:t>4/13/2025</a:t>
            </a:fld>
            <a:endParaRPr lang="en-US"/>
          </a:p>
        </p:txBody>
      </p:sp>
      <p:sp>
        <p:nvSpPr>
          <p:cNvPr id="6" name="Footer Placeholder 5">
            <a:extLst>
              <a:ext uri="{FF2B5EF4-FFF2-40B4-BE49-F238E27FC236}">
                <a16:creationId xmlns:a16="http://schemas.microsoft.com/office/drawing/2014/main" id="{9EEBC5DC-0128-8E01-53A1-266CE94E512F}"/>
              </a:ext>
            </a:extLst>
          </p:cNvPr>
          <p:cNvSpPr>
            <a:spLocks noGrp="1"/>
          </p:cNvSpPr>
          <p:nvPr>
            <p:ph type="ftr" sz="quarter" idx="11"/>
          </p:nvPr>
        </p:nvSpPr>
        <p:spPr/>
        <p:txBody>
          <a:bodyPr/>
          <a:lstStyle/>
          <a:p>
            <a:r>
              <a:rPr lang="en-US"/>
              <a:t>SESSION 14 PROPHETICE TIMELINE MILLENNIUM</a:t>
            </a:r>
          </a:p>
        </p:txBody>
      </p:sp>
      <p:sp>
        <p:nvSpPr>
          <p:cNvPr id="7" name="Slide Number Placeholder 6">
            <a:extLst>
              <a:ext uri="{FF2B5EF4-FFF2-40B4-BE49-F238E27FC236}">
                <a16:creationId xmlns:a16="http://schemas.microsoft.com/office/drawing/2014/main" id="{D6E27930-3D95-1858-9F7F-F2B31A0BEF6A}"/>
              </a:ext>
            </a:extLst>
          </p:cNvPr>
          <p:cNvSpPr>
            <a:spLocks noGrp="1"/>
          </p:cNvSpPr>
          <p:nvPr>
            <p:ph type="sldNum" sz="quarter" idx="12"/>
          </p:nvPr>
        </p:nvSpPr>
        <p:spPr/>
        <p:txBody>
          <a:bodyPr/>
          <a:lstStyle/>
          <a:p>
            <a:fld id="{C890A97E-A3DC-492A-8647-B3DC2A005F89}" type="slidenum">
              <a:rPr lang="en-US" smtClean="0"/>
              <a:t>‹#›</a:t>
            </a:fld>
            <a:endParaRPr lang="en-US"/>
          </a:p>
        </p:txBody>
      </p:sp>
    </p:spTree>
    <p:extLst>
      <p:ext uri="{BB962C8B-B14F-4D97-AF65-F5344CB8AC3E}">
        <p14:creationId xmlns:p14="http://schemas.microsoft.com/office/powerpoint/2010/main" val="203089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BA5A-E892-F7FA-E1A0-80A390F85E9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5749FB9-3945-9E6A-4DFD-4484180332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0C7388-FCF8-953E-3353-3EDF06DE7A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16DA87-09B6-1985-83B1-13B8100FE6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B13C62-CF4A-26EB-EFD9-74C1038FFE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20EC8E-1321-7C50-7EB9-C72EC08FA676}"/>
              </a:ext>
            </a:extLst>
          </p:cNvPr>
          <p:cNvSpPr>
            <a:spLocks noGrp="1"/>
          </p:cNvSpPr>
          <p:nvPr>
            <p:ph type="dt" sz="half" idx="10"/>
          </p:nvPr>
        </p:nvSpPr>
        <p:spPr/>
        <p:txBody>
          <a:bodyPr/>
          <a:lstStyle/>
          <a:p>
            <a:fld id="{10F544F7-4C21-4F76-9C64-56CB249AAE3B}" type="datetime1">
              <a:rPr lang="en-US" smtClean="0"/>
              <a:t>4/13/2025</a:t>
            </a:fld>
            <a:endParaRPr lang="en-US"/>
          </a:p>
        </p:txBody>
      </p:sp>
      <p:sp>
        <p:nvSpPr>
          <p:cNvPr id="8" name="Footer Placeholder 7">
            <a:extLst>
              <a:ext uri="{FF2B5EF4-FFF2-40B4-BE49-F238E27FC236}">
                <a16:creationId xmlns:a16="http://schemas.microsoft.com/office/drawing/2014/main" id="{F1F10A53-FC2F-EBF7-5D13-98F4CC1CD0F1}"/>
              </a:ext>
            </a:extLst>
          </p:cNvPr>
          <p:cNvSpPr>
            <a:spLocks noGrp="1"/>
          </p:cNvSpPr>
          <p:nvPr>
            <p:ph type="ftr" sz="quarter" idx="11"/>
          </p:nvPr>
        </p:nvSpPr>
        <p:spPr/>
        <p:txBody>
          <a:bodyPr/>
          <a:lstStyle/>
          <a:p>
            <a:r>
              <a:rPr lang="en-US"/>
              <a:t>SESSION 14 PROPHETICE TIMELINE MILLENNIUM</a:t>
            </a:r>
          </a:p>
        </p:txBody>
      </p:sp>
      <p:sp>
        <p:nvSpPr>
          <p:cNvPr id="9" name="Slide Number Placeholder 8">
            <a:extLst>
              <a:ext uri="{FF2B5EF4-FFF2-40B4-BE49-F238E27FC236}">
                <a16:creationId xmlns:a16="http://schemas.microsoft.com/office/drawing/2014/main" id="{6DA3AB30-91D7-E1EE-57C9-B2BC445D9F05}"/>
              </a:ext>
            </a:extLst>
          </p:cNvPr>
          <p:cNvSpPr>
            <a:spLocks noGrp="1"/>
          </p:cNvSpPr>
          <p:nvPr>
            <p:ph type="sldNum" sz="quarter" idx="12"/>
          </p:nvPr>
        </p:nvSpPr>
        <p:spPr/>
        <p:txBody>
          <a:bodyPr/>
          <a:lstStyle/>
          <a:p>
            <a:fld id="{C890A97E-A3DC-492A-8647-B3DC2A005F89}" type="slidenum">
              <a:rPr lang="en-US" smtClean="0"/>
              <a:t>‹#›</a:t>
            </a:fld>
            <a:endParaRPr lang="en-US"/>
          </a:p>
        </p:txBody>
      </p:sp>
    </p:spTree>
    <p:extLst>
      <p:ext uri="{BB962C8B-B14F-4D97-AF65-F5344CB8AC3E}">
        <p14:creationId xmlns:p14="http://schemas.microsoft.com/office/powerpoint/2010/main" val="4210595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C0661-33EC-3DCF-75FB-BC483FC24F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CC49297-882E-8193-B16B-5AB8C4A344F8}"/>
              </a:ext>
            </a:extLst>
          </p:cNvPr>
          <p:cNvSpPr>
            <a:spLocks noGrp="1"/>
          </p:cNvSpPr>
          <p:nvPr>
            <p:ph type="dt" sz="half" idx="10"/>
          </p:nvPr>
        </p:nvSpPr>
        <p:spPr/>
        <p:txBody>
          <a:bodyPr/>
          <a:lstStyle/>
          <a:p>
            <a:fld id="{A3AECA8F-50E8-4AA2-A9D2-9E4463363BF5}" type="datetime1">
              <a:rPr lang="en-US" smtClean="0"/>
              <a:t>4/13/2025</a:t>
            </a:fld>
            <a:endParaRPr lang="en-US"/>
          </a:p>
        </p:txBody>
      </p:sp>
      <p:sp>
        <p:nvSpPr>
          <p:cNvPr id="4" name="Footer Placeholder 3">
            <a:extLst>
              <a:ext uri="{FF2B5EF4-FFF2-40B4-BE49-F238E27FC236}">
                <a16:creationId xmlns:a16="http://schemas.microsoft.com/office/drawing/2014/main" id="{B3C03348-B025-51D5-3EA2-5A130B7D9858}"/>
              </a:ext>
            </a:extLst>
          </p:cNvPr>
          <p:cNvSpPr>
            <a:spLocks noGrp="1"/>
          </p:cNvSpPr>
          <p:nvPr>
            <p:ph type="ftr" sz="quarter" idx="11"/>
          </p:nvPr>
        </p:nvSpPr>
        <p:spPr/>
        <p:txBody>
          <a:bodyPr/>
          <a:lstStyle/>
          <a:p>
            <a:r>
              <a:rPr lang="en-US"/>
              <a:t>SESSION 14 PROPHETICE TIMELINE MILLENNIUM</a:t>
            </a:r>
          </a:p>
        </p:txBody>
      </p:sp>
      <p:sp>
        <p:nvSpPr>
          <p:cNvPr id="5" name="Slide Number Placeholder 4">
            <a:extLst>
              <a:ext uri="{FF2B5EF4-FFF2-40B4-BE49-F238E27FC236}">
                <a16:creationId xmlns:a16="http://schemas.microsoft.com/office/drawing/2014/main" id="{15301729-3CDA-E563-946B-1F862079C27C}"/>
              </a:ext>
            </a:extLst>
          </p:cNvPr>
          <p:cNvSpPr>
            <a:spLocks noGrp="1"/>
          </p:cNvSpPr>
          <p:nvPr>
            <p:ph type="sldNum" sz="quarter" idx="12"/>
          </p:nvPr>
        </p:nvSpPr>
        <p:spPr/>
        <p:txBody>
          <a:bodyPr/>
          <a:lstStyle/>
          <a:p>
            <a:fld id="{C890A97E-A3DC-492A-8647-B3DC2A005F89}" type="slidenum">
              <a:rPr lang="en-US" smtClean="0"/>
              <a:t>‹#›</a:t>
            </a:fld>
            <a:endParaRPr lang="en-US"/>
          </a:p>
        </p:txBody>
      </p:sp>
    </p:spTree>
    <p:extLst>
      <p:ext uri="{BB962C8B-B14F-4D97-AF65-F5344CB8AC3E}">
        <p14:creationId xmlns:p14="http://schemas.microsoft.com/office/powerpoint/2010/main" val="2612768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38EDCA-4175-CED3-9F96-80A1BE2205E6}"/>
              </a:ext>
            </a:extLst>
          </p:cNvPr>
          <p:cNvSpPr>
            <a:spLocks noGrp="1"/>
          </p:cNvSpPr>
          <p:nvPr>
            <p:ph type="dt" sz="half" idx="10"/>
          </p:nvPr>
        </p:nvSpPr>
        <p:spPr/>
        <p:txBody>
          <a:bodyPr/>
          <a:lstStyle/>
          <a:p>
            <a:fld id="{85FDB0F9-DAD4-488E-9253-19AB0F2DF557}" type="datetime1">
              <a:rPr lang="en-US" smtClean="0"/>
              <a:t>4/13/2025</a:t>
            </a:fld>
            <a:endParaRPr lang="en-US"/>
          </a:p>
        </p:txBody>
      </p:sp>
      <p:sp>
        <p:nvSpPr>
          <p:cNvPr id="3" name="Footer Placeholder 2">
            <a:extLst>
              <a:ext uri="{FF2B5EF4-FFF2-40B4-BE49-F238E27FC236}">
                <a16:creationId xmlns:a16="http://schemas.microsoft.com/office/drawing/2014/main" id="{AC5DE821-2DE4-59CF-AAA7-108CF308B769}"/>
              </a:ext>
            </a:extLst>
          </p:cNvPr>
          <p:cNvSpPr>
            <a:spLocks noGrp="1"/>
          </p:cNvSpPr>
          <p:nvPr>
            <p:ph type="ftr" sz="quarter" idx="11"/>
          </p:nvPr>
        </p:nvSpPr>
        <p:spPr/>
        <p:txBody>
          <a:bodyPr/>
          <a:lstStyle/>
          <a:p>
            <a:r>
              <a:rPr lang="en-US"/>
              <a:t>SESSION 14 PROPHETICE TIMELINE MILLENNIUM</a:t>
            </a:r>
          </a:p>
        </p:txBody>
      </p:sp>
      <p:sp>
        <p:nvSpPr>
          <p:cNvPr id="4" name="Slide Number Placeholder 3">
            <a:extLst>
              <a:ext uri="{FF2B5EF4-FFF2-40B4-BE49-F238E27FC236}">
                <a16:creationId xmlns:a16="http://schemas.microsoft.com/office/drawing/2014/main" id="{0B27F559-D99A-8E93-B313-FFCF54E8EC18}"/>
              </a:ext>
            </a:extLst>
          </p:cNvPr>
          <p:cNvSpPr>
            <a:spLocks noGrp="1"/>
          </p:cNvSpPr>
          <p:nvPr>
            <p:ph type="sldNum" sz="quarter" idx="12"/>
          </p:nvPr>
        </p:nvSpPr>
        <p:spPr/>
        <p:txBody>
          <a:bodyPr/>
          <a:lstStyle/>
          <a:p>
            <a:fld id="{C890A97E-A3DC-492A-8647-B3DC2A005F89}" type="slidenum">
              <a:rPr lang="en-US" smtClean="0"/>
              <a:t>‹#›</a:t>
            </a:fld>
            <a:endParaRPr lang="en-US"/>
          </a:p>
        </p:txBody>
      </p:sp>
    </p:spTree>
    <p:extLst>
      <p:ext uri="{BB962C8B-B14F-4D97-AF65-F5344CB8AC3E}">
        <p14:creationId xmlns:p14="http://schemas.microsoft.com/office/powerpoint/2010/main" val="2769956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3EA6E-4FCD-A19E-8512-469EC7C328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DFFC8C-B066-5CB2-6FA2-AEAAED2B72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1847D2-A3AA-CC97-5AF1-01A35109C6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C70D47-AB16-C597-EE0C-1FE7547D10BA}"/>
              </a:ext>
            </a:extLst>
          </p:cNvPr>
          <p:cNvSpPr>
            <a:spLocks noGrp="1"/>
          </p:cNvSpPr>
          <p:nvPr>
            <p:ph type="dt" sz="half" idx="10"/>
          </p:nvPr>
        </p:nvSpPr>
        <p:spPr/>
        <p:txBody>
          <a:bodyPr/>
          <a:lstStyle/>
          <a:p>
            <a:fld id="{EC97727A-101B-4227-A3A8-95CFA29B1750}" type="datetime1">
              <a:rPr lang="en-US" smtClean="0"/>
              <a:t>4/13/2025</a:t>
            </a:fld>
            <a:endParaRPr lang="en-US"/>
          </a:p>
        </p:txBody>
      </p:sp>
      <p:sp>
        <p:nvSpPr>
          <p:cNvPr id="6" name="Footer Placeholder 5">
            <a:extLst>
              <a:ext uri="{FF2B5EF4-FFF2-40B4-BE49-F238E27FC236}">
                <a16:creationId xmlns:a16="http://schemas.microsoft.com/office/drawing/2014/main" id="{219BE0C9-6C27-352F-7CA3-EF7CAC04E735}"/>
              </a:ext>
            </a:extLst>
          </p:cNvPr>
          <p:cNvSpPr>
            <a:spLocks noGrp="1"/>
          </p:cNvSpPr>
          <p:nvPr>
            <p:ph type="ftr" sz="quarter" idx="11"/>
          </p:nvPr>
        </p:nvSpPr>
        <p:spPr/>
        <p:txBody>
          <a:bodyPr/>
          <a:lstStyle/>
          <a:p>
            <a:r>
              <a:rPr lang="en-US"/>
              <a:t>SESSION 14 PROPHETICE TIMELINE MILLENNIUM</a:t>
            </a:r>
          </a:p>
        </p:txBody>
      </p:sp>
      <p:sp>
        <p:nvSpPr>
          <p:cNvPr id="7" name="Slide Number Placeholder 6">
            <a:extLst>
              <a:ext uri="{FF2B5EF4-FFF2-40B4-BE49-F238E27FC236}">
                <a16:creationId xmlns:a16="http://schemas.microsoft.com/office/drawing/2014/main" id="{F9CFF914-56E1-2203-FA96-D3C1AF80506D}"/>
              </a:ext>
            </a:extLst>
          </p:cNvPr>
          <p:cNvSpPr>
            <a:spLocks noGrp="1"/>
          </p:cNvSpPr>
          <p:nvPr>
            <p:ph type="sldNum" sz="quarter" idx="12"/>
          </p:nvPr>
        </p:nvSpPr>
        <p:spPr/>
        <p:txBody>
          <a:bodyPr/>
          <a:lstStyle/>
          <a:p>
            <a:fld id="{C890A97E-A3DC-492A-8647-B3DC2A005F89}" type="slidenum">
              <a:rPr lang="en-US" smtClean="0"/>
              <a:t>‹#›</a:t>
            </a:fld>
            <a:endParaRPr lang="en-US"/>
          </a:p>
        </p:txBody>
      </p:sp>
    </p:spTree>
    <p:extLst>
      <p:ext uri="{BB962C8B-B14F-4D97-AF65-F5344CB8AC3E}">
        <p14:creationId xmlns:p14="http://schemas.microsoft.com/office/powerpoint/2010/main" val="2754254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79F05-AF69-9B63-4619-0CCBDF3F1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5F6C7D-573C-1340-0A2A-565340D4F0E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59A554-A338-9775-AAA5-9FC38EA7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CB5103-407D-3007-0840-5680628002FD}"/>
              </a:ext>
            </a:extLst>
          </p:cNvPr>
          <p:cNvSpPr>
            <a:spLocks noGrp="1"/>
          </p:cNvSpPr>
          <p:nvPr>
            <p:ph type="dt" sz="half" idx="10"/>
          </p:nvPr>
        </p:nvSpPr>
        <p:spPr/>
        <p:txBody>
          <a:bodyPr/>
          <a:lstStyle/>
          <a:p>
            <a:fld id="{E414E6F6-5467-453B-A588-1F49A2F0ED64}" type="datetime1">
              <a:rPr lang="en-US" smtClean="0"/>
              <a:t>4/13/2025</a:t>
            </a:fld>
            <a:endParaRPr lang="en-US"/>
          </a:p>
        </p:txBody>
      </p:sp>
      <p:sp>
        <p:nvSpPr>
          <p:cNvPr id="6" name="Footer Placeholder 5">
            <a:extLst>
              <a:ext uri="{FF2B5EF4-FFF2-40B4-BE49-F238E27FC236}">
                <a16:creationId xmlns:a16="http://schemas.microsoft.com/office/drawing/2014/main" id="{5E18BCCF-0282-2406-8EED-653F369A5890}"/>
              </a:ext>
            </a:extLst>
          </p:cNvPr>
          <p:cNvSpPr>
            <a:spLocks noGrp="1"/>
          </p:cNvSpPr>
          <p:nvPr>
            <p:ph type="ftr" sz="quarter" idx="11"/>
          </p:nvPr>
        </p:nvSpPr>
        <p:spPr/>
        <p:txBody>
          <a:bodyPr/>
          <a:lstStyle/>
          <a:p>
            <a:r>
              <a:rPr lang="en-US"/>
              <a:t>SESSION 14 PROPHETICE TIMELINE MILLENNIUM</a:t>
            </a:r>
          </a:p>
        </p:txBody>
      </p:sp>
      <p:sp>
        <p:nvSpPr>
          <p:cNvPr id="7" name="Slide Number Placeholder 6">
            <a:extLst>
              <a:ext uri="{FF2B5EF4-FFF2-40B4-BE49-F238E27FC236}">
                <a16:creationId xmlns:a16="http://schemas.microsoft.com/office/drawing/2014/main" id="{EDBBDF65-FA18-60B6-BF1F-A0BABE2586CB}"/>
              </a:ext>
            </a:extLst>
          </p:cNvPr>
          <p:cNvSpPr>
            <a:spLocks noGrp="1"/>
          </p:cNvSpPr>
          <p:nvPr>
            <p:ph type="sldNum" sz="quarter" idx="12"/>
          </p:nvPr>
        </p:nvSpPr>
        <p:spPr/>
        <p:txBody>
          <a:bodyPr/>
          <a:lstStyle/>
          <a:p>
            <a:fld id="{C890A97E-A3DC-492A-8647-B3DC2A005F89}" type="slidenum">
              <a:rPr lang="en-US" smtClean="0"/>
              <a:t>‹#›</a:t>
            </a:fld>
            <a:endParaRPr lang="en-US"/>
          </a:p>
        </p:txBody>
      </p:sp>
    </p:spTree>
    <p:extLst>
      <p:ext uri="{BB962C8B-B14F-4D97-AF65-F5344CB8AC3E}">
        <p14:creationId xmlns:p14="http://schemas.microsoft.com/office/powerpoint/2010/main" val="2642453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430AD6-F70C-FF17-C15D-9E69B1D3A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5F45E3-6F2C-6789-C90F-E8E415049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056BAA-1E23-B0E8-8188-A66982657E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5758665-349D-4270-97B5-1F4490F21BA7}" type="datetime1">
              <a:rPr lang="en-US" smtClean="0"/>
              <a:t>4/13/2025</a:t>
            </a:fld>
            <a:endParaRPr lang="en-US"/>
          </a:p>
        </p:txBody>
      </p:sp>
      <p:sp>
        <p:nvSpPr>
          <p:cNvPr id="5" name="Footer Placeholder 4">
            <a:extLst>
              <a:ext uri="{FF2B5EF4-FFF2-40B4-BE49-F238E27FC236}">
                <a16:creationId xmlns:a16="http://schemas.microsoft.com/office/drawing/2014/main" id="{9EFA8791-2437-F8F7-EBAE-FB09A688D1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SESSION 14 PROPHETICE TIMELINE MILLENNIUM</a:t>
            </a:r>
          </a:p>
        </p:txBody>
      </p:sp>
      <p:sp>
        <p:nvSpPr>
          <p:cNvPr id="6" name="Slide Number Placeholder 5">
            <a:extLst>
              <a:ext uri="{FF2B5EF4-FFF2-40B4-BE49-F238E27FC236}">
                <a16:creationId xmlns:a16="http://schemas.microsoft.com/office/drawing/2014/main" id="{19FFF5B3-5FA8-9CFB-8FF0-00FFA55955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890A97E-A3DC-492A-8647-B3DC2A005F89}" type="slidenum">
              <a:rPr lang="en-US" smtClean="0"/>
              <a:t>‹#›</a:t>
            </a:fld>
            <a:endParaRPr lang="en-US"/>
          </a:p>
        </p:txBody>
      </p:sp>
    </p:spTree>
    <p:extLst>
      <p:ext uri="{BB962C8B-B14F-4D97-AF65-F5344CB8AC3E}">
        <p14:creationId xmlns:p14="http://schemas.microsoft.com/office/powerpoint/2010/main" val="3873055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s://www.youtube.com/watch?v=Wsdd2Pqf9YM" TargetMode="External"/><Relationship Id="rId5" Type="http://schemas.openxmlformats.org/officeDocument/2006/relationships/hyperlink" Target="https://www.neverthirsty.org/bible-qa/qa-archives/question/earth-be-like-in-millennial-kingdom/" TargetMode="External"/><Relationship Id="rId4" Type="http://schemas.openxmlformats.org/officeDocument/2006/relationships/hyperlink" Target="https://gracethrufaith.com/end-times-prophecy/the-sheep-and-goat-judgment-matt-2531-4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0VzA9e6_zLQ" TargetMode="External"/><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27BD-CACB-176A-BD7D-13F74EAFA230}"/>
              </a:ext>
            </a:extLst>
          </p:cNvPr>
          <p:cNvSpPr>
            <a:spLocks noGrp="1"/>
          </p:cNvSpPr>
          <p:nvPr>
            <p:ph type="ctrTitle"/>
          </p:nvPr>
        </p:nvSpPr>
        <p:spPr>
          <a:xfrm>
            <a:off x="275303" y="365280"/>
            <a:ext cx="8249265" cy="617947"/>
          </a:xfrm>
        </p:spPr>
        <p:txBody>
          <a:bodyPr>
            <a:normAutofit/>
          </a:bodyPr>
          <a:lstStyle/>
          <a:p>
            <a:pPr algn="l"/>
            <a:r>
              <a:rPr lang="en-US" sz="3200" dirty="0"/>
              <a:t>RECAP SESSION 13 TRIBULATION</a:t>
            </a:r>
          </a:p>
        </p:txBody>
      </p:sp>
      <p:sp>
        <p:nvSpPr>
          <p:cNvPr id="3" name="Subtitle 2">
            <a:extLst>
              <a:ext uri="{FF2B5EF4-FFF2-40B4-BE49-F238E27FC236}">
                <a16:creationId xmlns:a16="http://schemas.microsoft.com/office/drawing/2014/main" id="{CAF49324-DE33-A001-4445-B279EB0E5D13}"/>
              </a:ext>
            </a:extLst>
          </p:cNvPr>
          <p:cNvSpPr>
            <a:spLocks noGrp="1"/>
          </p:cNvSpPr>
          <p:nvPr>
            <p:ph type="subTitle" idx="1"/>
          </p:nvPr>
        </p:nvSpPr>
        <p:spPr>
          <a:xfrm>
            <a:off x="353961" y="1312043"/>
            <a:ext cx="11484077" cy="5279921"/>
          </a:xfrm>
        </p:spPr>
        <p:txBody>
          <a:bodyPr>
            <a:normAutofit/>
          </a:bodyPr>
          <a:lstStyle/>
          <a:p>
            <a:pPr marL="342900" indent="-342900" algn="l">
              <a:buFont typeface="Arial" panose="020B0604020202020204" pitchFamily="34" charset="0"/>
              <a:buChar char="•"/>
            </a:pPr>
            <a:r>
              <a:rPr lang="en-US" sz="2200" b="1" dirty="0"/>
              <a:t>After the RAPTURE of the Church of Believers, the Tribulation will start with the signing of a peace covenant between the Antichrist and Israel for 7 years.</a:t>
            </a:r>
          </a:p>
          <a:p>
            <a:pPr marL="342900" indent="-342900" algn="l">
              <a:buFont typeface="Arial" panose="020B0604020202020204" pitchFamily="34" charset="0"/>
              <a:buChar char="•"/>
            </a:pPr>
            <a:r>
              <a:rPr lang="en-US" sz="2200" b="1" dirty="0"/>
              <a:t>The Antichrist will break this treaty after 3 ½ years when he sets himself up as God in the Temple.</a:t>
            </a:r>
          </a:p>
          <a:p>
            <a:pPr marL="342900" indent="-342900" algn="l">
              <a:buFont typeface="Arial" panose="020B0604020202020204" pitchFamily="34" charset="0"/>
              <a:buChar char="•"/>
            </a:pPr>
            <a:r>
              <a:rPr lang="en-US" sz="2200" b="1" dirty="0"/>
              <a:t>This is when God pours out His wrath on earth with 7 seals, 7 trumpets and 7 bowls.</a:t>
            </a:r>
          </a:p>
          <a:p>
            <a:pPr marL="342900" indent="-342900" algn="l">
              <a:buFont typeface="Arial" panose="020B0604020202020204" pitchFamily="34" charset="0"/>
              <a:buChar char="•"/>
            </a:pPr>
            <a:r>
              <a:rPr lang="en-US" sz="2200" b="1" dirty="0"/>
              <a:t>God will send 2 prophets to preach the Gospel, and they will be slain at the 3 ½ year mark but after 3 days God will resurrect them and take them to heaven.</a:t>
            </a:r>
          </a:p>
          <a:p>
            <a:pPr marL="342900" indent="-342900" algn="l">
              <a:buFont typeface="Arial" panose="020B0604020202020204" pitchFamily="34" charset="0"/>
              <a:buChar char="•"/>
            </a:pPr>
            <a:r>
              <a:rPr lang="en-US" sz="2200" b="1" dirty="0"/>
              <a:t>The Anti-Christ will receive a deadly head wound around the 3 ½ year mark but God will allow Satan to resurrect him, and the Antichrist will be the one that kills the 2 prophets.</a:t>
            </a:r>
          </a:p>
          <a:p>
            <a:pPr marL="342900" indent="-342900" algn="l">
              <a:buFont typeface="Arial" panose="020B0604020202020204" pitchFamily="34" charset="0"/>
              <a:buChar char="•"/>
            </a:pPr>
            <a:r>
              <a:rPr lang="en-US" sz="2200" b="1" dirty="0"/>
              <a:t>God will seal 144,000 Jewish men to proclaim the Gospel, and they can’t be killed.</a:t>
            </a:r>
          </a:p>
          <a:p>
            <a:pPr marL="342900" indent="-342900" algn="l">
              <a:buFont typeface="Arial" panose="020B0604020202020204" pitchFamily="34" charset="0"/>
              <a:buChar char="•"/>
            </a:pPr>
            <a:r>
              <a:rPr lang="en-US" sz="2200" b="1" dirty="0"/>
              <a:t>The Great Tribulation beginning after the 3 ½ year mark will end with the 7</a:t>
            </a:r>
            <a:r>
              <a:rPr lang="en-US" sz="2200" b="1" baseline="30000" dirty="0"/>
              <a:t>th</a:t>
            </a:r>
            <a:r>
              <a:rPr lang="en-US" sz="2200" b="1" dirty="0"/>
              <a:t> Bowl Judgement with God returning to earth on the Mount of Olives with the Saints to defeat the gathered armies and Satan with a word from His mouth.</a:t>
            </a:r>
          </a:p>
          <a:p>
            <a:pPr marL="342900" indent="-342900" algn="l">
              <a:buFont typeface="Arial" panose="020B0604020202020204" pitchFamily="34" charset="0"/>
              <a:buChar char="•"/>
            </a:pPr>
            <a:endParaRPr lang="en-US" dirty="0"/>
          </a:p>
        </p:txBody>
      </p:sp>
      <p:sp>
        <p:nvSpPr>
          <p:cNvPr id="4" name="Footer Placeholder 3">
            <a:extLst>
              <a:ext uri="{FF2B5EF4-FFF2-40B4-BE49-F238E27FC236}">
                <a16:creationId xmlns:a16="http://schemas.microsoft.com/office/drawing/2014/main" id="{6F768300-6073-FA07-14A2-99EEF027D5A3}"/>
              </a:ext>
            </a:extLst>
          </p:cNvPr>
          <p:cNvSpPr>
            <a:spLocks noGrp="1"/>
          </p:cNvSpPr>
          <p:nvPr>
            <p:ph type="ftr" sz="quarter" idx="11"/>
          </p:nvPr>
        </p:nvSpPr>
        <p:spPr/>
        <p:txBody>
          <a:bodyPr/>
          <a:lstStyle/>
          <a:p>
            <a:r>
              <a:rPr lang="en-US"/>
              <a:t>SESSION 14 PROPHETICE TIMELINE MILLENNIUM</a:t>
            </a:r>
          </a:p>
        </p:txBody>
      </p:sp>
      <p:sp>
        <p:nvSpPr>
          <p:cNvPr id="5" name="Slide Number Placeholder 4">
            <a:extLst>
              <a:ext uri="{FF2B5EF4-FFF2-40B4-BE49-F238E27FC236}">
                <a16:creationId xmlns:a16="http://schemas.microsoft.com/office/drawing/2014/main" id="{6AFE698B-13FA-E391-5919-6A5088938235}"/>
              </a:ext>
            </a:extLst>
          </p:cNvPr>
          <p:cNvSpPr>
            <a:spLocks noGrp="1"/>
          </p:cNvSpPr>
          <p:nvPr>
            <p:ph type="sldNum" sz="quarter" idx="12"/>
          </p:nvPr>
        </p:nvSpPr>
        <p:spPr/>
        <p:txBody>
          <a:bodyPr/>
          <a:lstStyle/>
          <a:p>
            <a:fld id="{C890A97E-A3DC-492A-8647-B3DC2A005F89}" type="slidenum">
              <a:rPr lang="en-US" smtClean="0"/>
              <a:t>1</a:t>
            </a:fld>
            <a:endParaRPr lang="en-US"/>
          </a:p>
        </p:txBody>
      </p:sp>
    </p:spTree>
    <p:extLst>
      <p:ext uri="{BB962C8B-B14F-4D97-AF65-F5344CB8AC3E}">
        <p14:creationId xmlns:p14="http://schemas.microsoft.com/office/powerpoint/2010/main" val="3475047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C840C36-0B33-35F5-AB50-4CC018DAA48C}"/>
              </a:ext>
            </a:extLst>
          </p:cNvPr>
          <p:cNvSpPr>
            <a:spLocks noGrp="1"/>
          </p:cNvSpPr>
          <p:nvPr>
            <p:ph type="ftr" sz="quarter" idx="11"/>
          </p:nvPr>
        </p:nvSpPr>
        <p:spPr/>
        <p:txBody>
          <a:bodyPr/>
          <a:lstStyle/>
          <a:p>
            <a:r>
              <a:rPr lang="en-US"/>
              <a:t>SESSION 14 PROPHETICE TIMELINE MILLENNIUM</a:t>
            </a:r>
          </a:p>
        </p:txBody>
      </p:sp>
      <p:sp>
        <p:nvSpPr>
          <p:cNvPr id="3" name="Slide Number Placeholder 2">
            <a:extLst>
              <a:ext uri="{FF2B5EF4-FFF2-40B4-BE49-F238E27FC236}">
                <a16:creationId xmlns:a16="http://schemas.microsoft.com/office/drawing/2014/main" id="{1C341C2F-19CF-A288-5DFB-F830D1650761}"/>
              </a:ext>
            </a:extLst>
          </p:cNvPr>
          <p:cNvSpPr>
            <a:spLocks noGrp="1"/>
          </p:cNvSpPr>
          <p:nvPr>
            <p:ph type="sldNum" sz="quarter" idx="12"/>
          </p:nvPr>
        </p:nvSpPr>
        <p:spPr/>
        <p:txBody>
          <a:bodyPr/>
          <a:lstStyle/>
          <a:p>
            <a:fld id="{C890A97E-A3DC-492A-8647-B3DC2A005F89}" type="slidenum">
              <a:rPr lang="en-US" smtClean="0"/>
              <a:t>10</a:t>
            </a:fld>
            <a:endParaRPr lang="en-US"/>
          </a:p>
        </p:txBody>
      </p:sp>
      <p:sp>
        <p:nvSpPr>
          <p:cNvPr id="4" name="TextBox 3">
            <a:extLst>
              <a:ext uri="{FF2B5EF4-FFF2-40B4-BE49-F238E27FC236}">
                <a16:creationId xmlns:a16="http://schemas.microsoft.com/office/drawing/2014/main" id="{F51403B4-B082-A34D-AA16-AEBED9076DAC}"/>
              </a:ext>
            </a:extLst>
          </p:cNvPr>
          <p:cNvSpPr txBox="1"/>
          <p:nvPr/>
        </p:nvSpPr>
        <p:spPr>
          <a:xfrm>
            <a:off x="334297" y="226142"/>
            <a:ext cx="6213987" cy="523220"/>
          </a:xfrm>
          <a:prstGeom prst="rect">
            <a:avLst/>
          </a:prstGeom>
          <a:noFill/>
        </p:spPr>
        <p:txBody>
          <a:bodyPr wrap="square" rtlCol="0">
            <a:spAutoFit/>
          </a:bodyPr>
          <a:lstStyle/>
          <a:p>
            <a:r>
              <a:rPr lang="en-US" sz="2800" dirty="0"/>
              <a:t>Post Millennium Reign</a:t>
            </a:r>
          </a:p>
        </p:txBody>
      </p:sp>
      <p:sp>
        <p:nvSpPr>
          <p:cNvPr id="5" name="TextBox 4">
            <a:extLst>
              <a:ext uri="{FF2B5EF4-FFF2-40B4-BE49-F238E27FC236}">
                <a16:creationId xmlns:a16="http://schemas.microsoft.com/office/drawing/2014/main" id="{2BB4FC58-80A2-45EF-C243-A1871448B415}"/>
              </a:ext>
            </a:extLst>
          </p:cNvPr>
          <p:cNvSpPr txBox="1"/>
          <p:nvPr/>
        </p:nvSpPr>
        <p:spPr>
          <a:xfrm>
            <a:off x="334297" y="4230588"/>
            <a:ext cx="11218607" cy="2308324"/>
          </a:xfrm>
          <a:prstGeom prst="rect">
            <a:avLst/>
          </a:prstGeom>
          <a:noFill/>
        </p:spPr>
        <p:txBody>
          <a:bodyPr wrap="square" rtlCol="0">
            <a:spAutoFit/>
          </a:bodyPr>
          <a:lstStyle/>
          <a:p>
            <a:r>
              <a:rPr lang="en-US" b="1" dirty="0"/>
              <a:t>Great White Throne Judgement</a:t>
            </a:r>
          </a:p>
          <a:p>
            <a:pPr marL="285750" indent="-285750">
              <a:buFont typeface="Arial" panose="020B0604020202020204" pitchFamily="34" charset="0"/>
              <a:buChar char="•"/>
            </a:pPr>
            <a:r>
              <a:rPr lang="en-US" dirty="0"/>
              <a:t>Unbelievers' bodies will be reunited with their spirit/soul. Revelation 20:11-14    Revelation 20:5</a:t>
            </a:r>
          </a:p>
          <a:p>
            <a:pPr marL="285750" indent="-285750">
              <a:buFont typeface="Arial" panose="020B0604020202020204" pitchFamily="34" charset="0"/>
              <a:buChar char="•"/>
            </a:pPr>
            <a:r>
              <a:rPr lang="en-US" dirty="0"/>
              <a:t>The Book of Life will be opened and those whose names do not appear will be judged.  Revelation 20:11-14</a:t>
            </a:r>
          </a:p>
          <a:p>
            <a:pPr marL="285750" indent="-285750">
              <a:buFont typeface="Arial" panose="020B0604020202020204" pitchFamily="34" charset="0"/>
              <a:buChar char="•"/>
            </a:pPr>
            <a:r>
              <a:rPr lang="en-US" dirty="0"/>
              <a:t>Unbelievers will be judged “according to their deeds”...  John 5:29     Revelation 20:12-13</a:t>
            </a:r>
          </a:p>
          <a:p>
            <a:pPr marL="285750" indent="-285750">
              <a:buFont typeface="Arial" panose="020B0604020202020204" pitchFamily="34" charset="0"/>
              <a:buChar char="•"/>
            </a:pPr>
            <a:r>
              <a:rPr lang="en-US" dirty="0"/>
              <a:t>After judgement, they will be cast into the Lake of Fire forever along with Hell. Revelation 20:14-15</a:t>
            </a:r>
          </a:p>
          <a:p>
            <a:pPr marL="285750" indent="-285750">
              <a:buFont typeface="Arial" panose="020B0604020202020204" pitchFamily="34" charset="0"/>
              <a:buChar char="•"/>
            </a:pPr>
            <a:r>
              <a:rPr lang="en-US" dirty="0"/>
              <a:t>Christians will not be judged here as their judgement occurred at time of death or Rapture as they went to heaven. (Session 12 Prophetic Timeline Rapture)</a:t>
            </a:r>
          </a:p>
          <a:p>
            <a:pPr marL="285750"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3FE61A63-9018-7788-09DD-3B70A5B84019}"/>
              </a:ext>
            </a:extLst>
          </p:cNvPr>
          <p:cNvSpPr txBox="1"/>
          <p:nvPr/>
        </p:nvSpPr>
        <p:spPr>
          <a:xfrm>
            <a:off x="334297" y="1334750"/>
            <a:ext cx="11095704" cy="2585323"/>
          </a:xfrm>
          <a:prstGeom prst="rect">
            <a:avLst/>
          </a:prstGeom>
          <a:noFill/>
        </p:spPr>
        <p:txBody>
          <a:bodyPr wrap="square" rtlCol="0">
            <a:spAutoFit/>
          </a:bodyPr>
          <a:lstStyle/>
          <a:p>
            <a:r>
              <a:rPr lang="en-US" b="1" dirty="0"/>
              <a:t>The Final Rebellion (Second Gog/Magog war see Session 10 Wars)</a:t>
            </a:r>
          </a:p>
          <a:p>
            <a:r>
              <a:rPr lang="en-US" b="1" dirty="0"/>
              <a:t>Revelation 20:7-10</a:t>
            </a:r>
            <a:endParaRPr lang="en-US" dirty="0"/>
          </a:p>
          <a:p>
            <a:pPr marL="285750" indent="-285750">
              <a:buFont typeface="Arial" panose="020B0604020202020204" pitchFamily="34" charset="0"/>
              <a:buChar char="•"/>
            </a:pPr>
            <a:r>
              <a:rPr lang="en-US" dirty="0"/>
              <a:t>After a 1000 years, Satan will be loosed from the Bottomless Pit.</a:t>
            </a:r>
          </a:p>
          <a:p>
            <a:pPr marL="285750" indent="-285750">
              <a:buFont typeface="Arial" panose="020B0604020202020204" pitchFamily="34" charset="0"/>
              <a:buChar char="•"/>
            </a:pPr>
            <a:r>
              <a:rPr lang="en-US" dirty="0"/>
              <a:t>He will go forth to deceive the nations.</a:t>
            </a:r>
          </a:p>
          <a:p>
            <a:pPr marL="285750" indent="-285750">
              <a:buFont typeface="Arial" panose="020B0604020202020204" pitchFamily="34" charset="0"/>
              <a:buChar char="•"/>
            </a:pPr>
            <a:r>
              <a:rPr lang="en-US" dirty="0"/>
              <a:t>As described earlier, there will be those on earth during the Millenium who will reject Christ.  These, under the leadership of “released” Satan, will make war on Jerusalem.</a:t>
            </a:r>
          </a:p>
          <a:p>
            <a:pPr marL="285750" indent="-285750">
              <a:buFont typeface="Arial" panose="020B0604020202020204" pitchFamily="34" charset="0"/>
              <a:buChar char="•"/>
            </a:pPr>
            <a:r>
              <a:rPr lang="en-US" dirty="0"/>
              <a:t>Fire will come down from Heaven and devour the armies.</a:t>
            </a:r>
          </a:p>
          <a:p>
            <a:pPr marL="285750" indent="-285750">
              <a:buFont typeface="Arial" panose="020B0604020202020204" pitchFamily="34" charset="0"/>
              <a:buChar char="•"/>
            </a:pPr>
            <a:r>
              <a:rPr lang="en-US" dirty="0"/>
              <a:t>Satan will be cast into the Lake of Fire.</a:t>
            </a:r>
          </a:p>
          <a:p>
            <a:pPr marL="285750" indent="-285750">
              <a:buFont typeface="Arial" panose="020B0604020202020204" pitchFamily="34" charset="0"/>
              <a:buChar char="•"/>
            </a:pPr>
            <a:r>
              <a:rPr lang="en-US" dirty="0"/>
              <a:t>Satan will join the Anti-Christ and False Prophet in the Lake of Fire forever.</a:t>
            </a:r>
          </a:p>
        </p:txBody>
      </p:sp>
    </p:spTree>
    <p:extLst>
      <p:ext uri="{BB962C8B-B14F-4D97-AF65-F5344CB8AC3E}">
        <p14:creationId xmlns:p14="http://schemas.microsoft.com/office/powerpoint/2010/main" val="13621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6"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wipe(down)">
                                      <p:cBhvr>
                                        <p:cTn id="41" dur="580">
                                          <p:stCondLst>
                                            <p:cond delay="0"/>
                                          </p:stCondLst>
                                        </p:cTn>
                                        <p:tgtEl>
                                          <p:spTgt spid="5">
                                            <p:txEl>
                                              <p:pRg st="0" end="0"/>
                                            </p:txEl>
                                          </p:spTgt>
                                        </p:tgtEl>
                                      </p:cBhvr>
                                    </p:animEffect>
                                    <p:anim calcmode="lin" valueType="num">
                                      <p:cBhvr>
                                        <p:cTn id="42"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5">
                                            <p:txEl>
                                              <p:pRg st="0" end="0"/>
                                            </p:txEl>
                                          </p:spTgt>
                                        </p:tgtEl>
                                      </p:cBhvr>
                                      <p:to x="100000" y="60000"/>
                                    </p:animScale>
                                    <p:animScale>
                                      <p:cBhvr>
                                        <p:cTn id="48" dur="166" decel="50000">
                                          <p:stCondLst>
                                            <p:cond delay="676"/>
                                          </p:stCondLst>
                                        </p:cTn>
                                        <p:tgtEl>
                                          <p:spTgt spid="5">
                                            <p:txEl>
                                              <p:pRg st="0" end="0"/>
                                            </p:txEl>
                                          </p:spTgt>
                                        </p:tgtEl>
                                      </p:cBhvr>
                                      <p:to x="100000" y="100000"/>
                                    </p:animScale>
                                    <p:animScale>
                                      <p:cBhvr>
                                        <p:cTn id="49" dur="26">
                                          <p:stCondLst>
                                            <p:cond delay="1312"/>
                                          </p:stCondLst>
                                        </p:cTn>
                                        <p:tgtEl>
                                          <p:spTgt spid="5">
                                            <p:txEl>
                                              <p:pRg st="0" end="0"/>
                                            </p:txEl>
                                          </p:spTgt>
                                        </p:tgtEl>
                                      </p:cBhvr>
                                      <p:to x="100000" y="80000"/>
                                    </p:animScale>
                                    <p:animScale>
                                      <p:cBhvr>
                                        <p:cTn id="50" dur="166" decel="50000">
                                          <p:stCondLst>
                                            <p:cond delay="1338"/>
                                          </p:stCondLst>
                                        </p:cTn>
                                        <p:tgtEl>
                                          <p:spTgt spid="5">
                                            <p:txEl>
                                              <p:pRg st="0" end="0"/>
                                            </p:txEl>
                                          </p:spTgt>
                                        </p:tgtEl>
                                      </p:cBhvr>
                                      <p:to x="100000" y="100000"/>
                                    </p:animScale>
                                    <p:animScale>
                                      <p:cBhvr>
                                        <p:cTn id="51" dur="26">
                                          <p:stCondLst>
                                            <p:cond delay="1642"/>
                                          </p:stCondLst>
                                        </p:cTn>
                                        <p:tgtEl>
                                          <p:spTgt spid="5">
                                            <p:txEl>
                                              <p:pRg st="0" end="0"/>
                                            </p:txEl>
                                          </p:spTgt>
                                        </p:tgtEl>
                                      </p:cBhvr>
                                      <p:to x="100000" y="90000"/>
                                    </p:animScale>
                                    <p:animScale>
                                      <p:cBhvr>
                                        <p:cTn id="52" dur="166" decel="50000">
                                          <p:stCondLst>
                                            <p:cond delay="1668"/>
                                          </p:stCondLst>
                                        </p:cTn>
                                        <p:tgtEl>
                                          <p:spTgt spid="5">
                                            <p:txEl>
                                              <p:pRg st="0" end="0"/>
                                            </p:txEl>
                                          </p:spTgt>
                                        </p:tgtEl>
                                      </p:cBhvr>
                                      <p:to x="100000" y="100000"/>
                                    </p:animScale>
                                    <p:animScale>
                                      <p:cBhvr>
                                        <p:cTn id="53" dur="26">
                                          <p:stCondLst>
                                            <p:cond delay="1808"/>
                                          </p:stCondLst>
                                        </p:cTn>
                                        <p:tgtEl>
                                          <p:spTgt spid="5">
                                            <p:txEl>
                                              <p:pRg st="0" end="0"/>
                                            </p:txEl>
                                          </p:spTgt>
                                        </p:tgtEl>
                                      </p:cBhvr>
                                      <p:to x="100000" y="95000"/>
                                    </p:animScale>
                                    <p:animScale>
                                      <p:cBhvr>
                                        <p:cTn id="54" dur="166" decel="50000">
                                          <p:stCondLst>
                                            <p:cond delay="1834"/>
                                          </p:stCondLst>
                                        </p:cTn>
                                        <p:tgtEl>
                                          <p:spTgt spid="5">
                                            <p:txEl>
                                              <p:pRg st="0" end="0"/>
                                            </p:txEl>
                                          </p:spTgt>
                                        </p:tgtEl>
                                      </p:cBhvr>
                                      <p:to x="100000" y="100000"/>
                                    </p:animScale>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5">
                                            <p:txEl>
                                              <p:pRg st="1" end="1"/>
                                            </p:txEl>
                                          </p:spTgt>
                                        </p:tgtEl>
                                        <p:attrNameLst>
                                          <p:attrName>style.visibility</p:attrName>
                                        </p:attrNameLst>
                                      </p:cBhvr>
                                      <p:to>
                                        <p:strVal val="visible"/>
                                      </p:to>
                                    </p:set>
                                    <p:animEffect transition="in" filter="fade">
                                      <p:cBhvr>
                                        <p:cTn id="59" dur="1000"/>
                                        <p:tgtEl>
                                          <p:spTgt spid="5">
                                            <p:txEl>
                                              <p:pRg st="1" end="1"/>
                                            </p:txEl>
                                          </p:spTgt>
                                        </p:tgtEl>
                                      </p:cBhvr>
                                    </p:animEffect>
                                    <p:anim calcmode="lin" valueType="num">
                                      <p:cBhvr>
                                        <p:cTn id="6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5">
                                            <p:txEl>
                                              <p:pRg st="2" end="2"/>
                                            </p:txEl>
                                          </p:spTgt>
                                        </p:tgtEl>
                                        <p:attrNameLst>
                                          <p:attrName>style.visibility</p:attrName>
                                        </p:attrNameLst>
                                      </p:cBhvr>
                                      <p:to>
                                        <p:strVal val="visible"/>
                                      </p:to>
                                    </p:set>
                                    <p:animEffect transition="in" filter="fade">
                                      <p:cBhvr>
                                        <p:cTn id="66" dur="1000"/>
                                        <p:tgtEl>
                                          <p:spTgt spid="5">
                                            <p:txEl>
                                              <p:pRg st="2" end="2"/>
                                            </p:txEl>
                                          </p:spTgt>
                                        </p:tgtEl>
                                      </p:cBhvr>
                                    </p:animEffect>
                                    <p:anim calcmode="lin" valueType="num">
                                      <p:cBhvr>
                                        <p:cTn id="67"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68"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5">
                                            <p:txEl>
                                              <p:pRg st="3" end="3"/>
                                            </p:txEl>
                                          </p:spTgt>
                                        </p:tgtEl>
                                        <p:attrNameLst>
                                          <p:attrName>style.visibility</p:attrName>
                                        </p:attrNameLst>
                                      </p:cBhvr>
                                      <p:to>
                                        <p:strVal val="visible"/>
                                      </p:to>
                                    </p:set>
                                    <p:animEffect transition="in" filter="fade">
                                      <p:cBhvr>
                                        <p:cTn id="73" dur="1000"/>
                                        <p:tgtEl>
                                          <p:spTgt spid="5">
                                            <p:txEl>
                                              <p:pRg st="3" end="3"/>
                                            </p:txEl>
                                          </p:spTgt>
                                        </p:tgtEl>
                                      </p:cBhvr>
                                    </p:animEffect>
                                    <p:anim calcmode="lin" valueType="num">
                                      <p:cBhvr>
                                        <p:cTn id="74"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75"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5">
                                            <p:txEl>
                                              <p:pRg st="4" end="4"/>
                                            </p:txEl>
                                          </p:spTgt>
                                        </p:tgtEl>
                                        <p:attrNameLst>
                                          <p:attrName>style.visibility</p:attrName>
                                        </p:attrNameLst>
                                      </p:cBhvr>
                                      <p:to>
                                        <p:strVal val="visible"/>
                                      </p:to>
                                    </p:set>
                                    <p:animEffect transition="in" filter="fade">
                                      <p:cBhvr>
                                        <p:cTn id="80" dur="1000"/>
                                        <p:tgtEl>
                                          <p:spTgt spid="5">
                                            <p:txEl>
                                              <p:pRg st="4" end="4"/>
                                            </p:txEl>
                                          </p:spTgt>
                                        </p:tgtEl>
                                      </p:cBhvr>
                                    </p:animEffect>
                                    <p:anim calcmode="lin" valueType="num">
                                      <p:cBhvr>
                                        <p:cTn id="81"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82"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5">
                                            <p:txEl>
                                              <p:pRg st="5" end="5"/>
                                            </p:txEl>
                                          </p:spTgt>
                                        </p:tgtEl>
                                        <p:attrNameLst>
                                          <p:attrName>style.visibility</p:attrName>
                                        </p:attrNameLst>
                                      </p:cBhvr>
                                      <p:to>
                                        <p:strVal val="visible"/>
                                      </p:to>
                                    </p:set>
                                    <p:animEffect transition="in" filter="fade">
                                      <p:cBhvr>
                                        <p:cTn id="87" dur="1000"/>
                                        <p:tgtEl>
                                          <p:spTgt spid="5">
                                            <p:txEl>
                                              <p:pRg st="5" end="5"/>
                                            </p:txEl>
                                          </p:spTgt>
                                        </p:tgtEl>
                                      </p:cBhvr>
                                    </p:animEffect>
                                    <p:anim calcmode="lin" valueType="num">
                                      <p:cBhvr>
                                        <p:cTn id="8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l="-6000" r="-6000"/>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B04E44-9C3F-7BC0-693F-F226860524F1}"/>
              </a:ext>
            </a:extLst>
          </p:cNvPr>
          <p:cNvSpPr>
            <a:spLocks noGrp="1"/>
          </p:cNvSpPr>
          <p:nvPr>
            <p:ph type="ftr" sz="quarter" idx="11"/>
          </p:nvPr>
        </p:nvSpPr>
        <p:spPr/>
        <p:txBody>
          <a:bodyPr/>
          <a:lstStyle/>
          <a:p>
            <a:r>
              <a:rPr lang="en-US"/>
              <a:t>SESSION 14 PROPHETICE TIMELINE MILLENNIUM</a:t>
            </a:r>
          </a:p>
        </p:txBody>
      </p:sp>
      <p:sp>
        <p:nvSpPr>
          <p:cNvPr id="3" name="Slide Number Placeholder 2">
            <a:extLst>
              <a:ext uri="{FF2B5EF4-FFF2-40B4-BE49-F238E27FC236}">
                <a16:creationId xmlns:a16="http://schemas.microsoft.com/office/drawing/2014/main" id="{41BFDD9F-7C80-1BA6-C397-2A0A1D8B6A1F}"/>
              </a:ext>
            </a:extLst>
          </p:cNvPr>
          <p:cNvSpPr>
            <a:spLocks noGrp="1"/>
          </p:cNvSpPr>
          <p:nvPr>
            <p:ph type="sldNum" sz="quarter" idx="12"/>
          </p:nvPr>
        </p:nvSpPr>
        <p:spPr/>
        <p:txBody>
          <a:bodyPr/>
          <a:lstStyle/>
          <a:p>
            <a:fld id="{C890A97E-A3DC-492A-8647-B3DC2A005F89}" type="slidenum">
              <a:rPr lang="en-US" smtClean="0"/>
              <a:t>11</a:t>
            </a:fld>
            <a:endParaRPr lang="en-US"/>
          </a:p>
        </p:txBody>
      </p:sp>
      <p:sp>
        <p:nvSpPr>
          <p:cNvPr id="4" name="TextBox 3">
            <a:extLst>
              <a:ext uri="{FF2B5EF4-FFF2-40B4-BE49-F238E27FC236}">
                <a16:creationId xmlns:a16="http://schemas.microsoft.com/office/drawing/2014/main" id="{A1CAD4FF-C84C-4218-B54F-12C4ACC64CC0}"/>
              </a:ext>
            </a:extLst>
          </p:cNvPr>
          <p:cNvSpPr txBox="1"/>
          <p:nvPr/>
        </p:nvSpPr>
        <p:spPr>
          <a:xfrm>
            <a:off x="314325" y="304800"/>
            <a:ext cx="8296275" cy="523220"/>
          </a:xfrm>
          <a:prstGeom prst="rect">
            <a:avLst/>
          </a:prstGeom>
          <a:noFill/>
        </p:spPr>
        <p:txBody>
          <a:bodyPr wrap="square" rtlCol="0">
            <a:spAutoFit/>
          </a:bodyPr>
          <a:lstStyle/>
          <a:p>
            <a:r>
              <a:rPr lang="en-US" sz="2800" dirty="0"/>
              <a:t>New Heavens and New Earth  Revelation 21-22</a:t>
            </a:r>
          </a:p>
        </p:txBody>
      </p:sp>
      <p:sp>
        <p:nvSpPr>
          <p:cNvPr id="5" name="TextBox 4">
            <a:extLst>
              <a:ext uri="{FF2B5EF4-FFF2-40B4-BE49-F238E27FC236}">
                <a16:creationId xmlns:a16="http://schemas.microsoft.com/office/drawing/2014/main" id="{3D9B60CC-0330-A619-8772-D547983790FA}"/>
              </a:ext>
            </a:extLst>
          </p:cNvPr>
          <p:cNvSpPr txBox="1"/>
          <p:nvPr/>
        </p:nvSpPr>
        <p:spPr>
          <a:xfrm>
            <a:off x="400050" y="1057275"/>
            <a:ext cx="11287125" cy="4664610"/>
          </a:xfrm>
          <a:prstGeom prst="rect">
            <a:avLst/>
          </a:prstGeom>
          <a:noFill/>
        </p:spPr>
        <p:txBody>
          <a:bodyPr wrap="square" rtlCol="0">
            <a:spAutoFit/>
          </a:bodyPr>
          <a:lstStyle/>
          <a:p>
            <a:pPr>
              <a:lnSpc>
                <a:spcPct val="150000"/>
              </a:lnSpc>
            </a:pPr>
            <a:r>
              <a:rPr lang="en-US" sz="2000" dirty="0"/>
              <a:t>In Revelation 22:1, John says, “Then I saw a new heaven and a new earth, for the old heaven and the old earth had disappeared. And the sea was also gone.” NLT  This verse tells us that the earth, skies and universe will be remade.  Revelation 21:5, God tells us “</a:t>
            </a:r>
            <a:r>
              <a:rPr lang="en-US" sz="2000" b="1" u="sng" dirty="0"/>
              <a:t>everything</a:t>
            </a:r>
            <a:r>
              <a:rPr lang="en-US" sz="2000" dirty="0"/>
              <a:t> is made new”  no longer will earth be under the curse of sin.  Isaiah 65:17, Isaiah 66:22 and 2 Peter 3:13 also confirms this.  Isaiah also says that  “the former things will not be remembered, nor will they come to mind” and the old order of things, with the accompanying sorrow and tragedy, will be gone.  Thus God “wipes” the tears from out eyes.</a:t>
            </a:r>
          </a:p>
          <a:p>
            <a:pPr>
              <a:lnSpc>
                <a:spcPct val="150000"/>
              </a:lnSpc>
            </a:pPr>
            <a:r>
              <a:rPr lang="en-US" sz="2000" dirty="0"/>
              <a:t>Revelation 21 tells us there will be a “new” Jerusalem that will descend from Heaven to the new Earth.  It is also referred to as the tabernacle of God, the Holy City, the city of God, the celestial city, the city foursquare, and Heavenly Jerusalem, and is literally heaven on earth. </a:t>
            </a:r>
          </a:p>
        </p:txBody>
      </p:sp>
      <p:sp>
        <p:nvSpPr>
          <p:cNvPr id="7" name="TextBox 6">
            <a:extLst>
              <a:ext uri="{FF2B5EF4-FFF2-40B4-BE49-F238E27FC236}">
                <a16:creationId xmlns:a16="http://schemas.microsoft.com/office/drawing/2014/main" id="{DD09653F-AE14-6E4F-9069-81848FEEB011}"/>
              </a:ext>
            </a:extLst>
          </p:cNvPr>
          <p:cNvSpPr txBox="1"/>
          <p:nvPr/>
        </p:nvSpPr>
        <p:spPr>
          <a:xfrm>
            <a:off x="6096000" y="5930105"/>
            <a:ext cx="3371850" cy="276999"/>
          </a:xfrm>
          <a:prstGeom prst="rect">
            <a:avLst/>
          </a:prstGeom>
          <a:noFill/>
        </p:spPr>
        <p:txBody>
          <a:bodyPr wrap="square" rtlCol="0">
            <a:spAutoFit/>
          </a:bodyPr>
          <a:lstStyle/>
          <a:p>
            <a:r>
              <a:rPr lang="en-US" sz="1200" dirty="0"/>
              <a:t>https://www.youtube.com/shorts/U1nah97xfxw</a:t>
            </a:r>
          </a:p>
        </p:txBody>
      </p:sp>
      <p:sp>
        <p:nvSpPr>
          <p:cNvPr id="8" name="TextBox 7">
            <a:extLst>
              <a:ext uri="{FF2B5EF4-FFF2-40B4-BE49-F238E27FC236}">
                <a16:creationId xmlns:a16="http://schemas.microsoft.com/office/drawing/2014/main" id="{4BDF4702-C47E-81BD-269B-9163E9BD6EE2}"/>
              </a:ext>
            </a:extLst>
          </p:cNvPr>
          <p:cNvSpPr txBox="1"/>
          <p:nvPr/>
        </p:nvSpPr>
        <p:spPr>
          <a:xfrm>
            <a:off x="8420100" y="5278627"/>
            <a:ext cx="3371850" cy="646331"/>
          </a:xfrm>
          <a:prstGeom prst="rect">
            <a:avLst/>
          </a:prstGeom>
          <a:noFill/>
        </p:spPr>
        <p:txBody>
          <a:bodyPr wrap="square" rtlCol="0">
            <a:spAutoFit/>
          </a:bodyPr>
          <a:lstStyle/>
          <a:p>
            <a:r>
              <a:rPr lang="en-US" dirty="0"/>
              <a:t>Please watch Supplemental Video: New Heaven</a:t>
            </a:r>
          </a:p>
        </p:txBody>
      </p:sp>
    </p:spTree>
    <p:extLst>
      <p:ext uri="{BB962C8B-B14F-4D97-AF65-F5344CB8AC3E}">
        <p14:creationId xmlns:p14="http://schemas.microsoft.com/office/powerpoint/2010/main" val="55224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alphaModFix amt="25000"/>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21F7A1-3C9E-1A95-AF08-EE1B020B83BC}"/>
              </a:ext>
            </a:extLst>
          </p:cNvPr>
          <p:cNvSpPr>
            <a:spLocks noGrp="1"/>
          </p:cNvSpPr>
          <p:nvPr>
            <p:ph type="ftr" sz="quarter" idx="11"/>
          </p:nvPr>
        </p:nvSpPr>
        <p:spPr/>
        <p:txBody>
          <a:bodyPr/>
          <a:lstStyle/>
          <a:p>
            <a:r>
              <a:rPr lang="en-US"/>
              <a:t>SESSION 14 PROPHETICE TIMELINE MILLENNIUM</a:t>
            </a:r>
          </a:p>
        </p:txBody>
      </p:sp>
      <p:sp>
        <p:nvSpPr>
          <p:cNvPr id="3" name="Slide Number Placeholder 2">
            <a:extLst>
              <a:ext uri="{FF2B5EF4-FFF2-40B4-BE49-F238E27FC236}">
                <a16:creationId xmlns:a16="http://schemas.microsoft.com/office/drawing/2014/main" id="{7A481B83-56FE-AA58-2A69-588BB331D34D}"/>
              </a:ext>
            </a:extLst>
          </p:cNvPr>
          <p:cNvSpPr>
            <a:spLocks noGrp="1"/>
          </p:cNvSpPr>
          <p:nvPr>
            <p:ph type="sldNum" sz="quarter" idx="12"/>
          </p:nvPr>
        </p:nvSpPr>
        <p:spPr/>
        <p:txBody>
          <a:bodyPr/>
          <a:lstStyle/>
          <a:p>
            <a:fld id="{C890A97E-A3DC-492A-8647-B3DC2A005F89}" type="slidenum">
              <a:rPr lang="en-US" smtClean="0"/>
              <a:t>12</a:t>
            </a:fld>
            <a:endParaRPr lang="en-US"/>
          </a:p>
        </p:txBody>
      </p:sp>
      <p:sp>
        <p:nvSpPr>
          <p:cNvPr id="4" name="TextBox 3">
            <a:extLst>
              <a:ext uri="{FF2B5EF4-FFF2-40B4-BE49-F238E27FC236}">
                <a16:creationId xmlns:a16="http://schemas.microsoft.com/office/drawing/2014/main" id="{D41BD8E8-A42C-6459-18CD-C941D541D3CA}"/>
              </a:ext>
            </a:extLst>
          </p:cNvPr>
          <p:cNvSpPr txBox="1"/>
          <p:nvPr/>
        </p:nvSpPr>
        <p:spPr>
          <a:xfrm>
            <a:off x="438150" y="304800"/>
            <a:ext cx="7229475" cy="400110"/>
          </a:xfrm>
          <a:prstGeom prst="rect">
            <a:avLst/>
          </a:prstGeom>
          <a:noFill/>
        </p:spPr>
        <p:txBody>
          <a:bodyPr wrap="square" rtlCol="0">
            <a:spAutoFit/>
          </a:bodyPr>
          <a:lstStyle/>
          <a:p>
            <a:r>
              <a:rPr lang="en-US" sz="2000" b="1" dirty="0"/>
              <a:t>What will this new Jerusalem and new Earth look and be like?</a:t>
            </a:r>
          </a:p>
        </p:txBody>
      </p:sp>
      <p:sp>
        <p:nvSpPr>
          <p:cNvPr id="5" name="TextBox 4">
            <a:extLst>
              <a:ext uri="{FF2B5EF4-FFF2-40B4-BE49-F238E27FC236}">
                <a16:creationId xmlns:a16="http://schemas.microsoft.com/office/drawing/2014/main" id="{D2442E6A-F401-01D8-1F56-E64E56E41B9F}"/>
              </a:ext>
            </a:extLst>
          </p:cNvPr>
          <p:cNvSpPr txBox="1"/>
          <p:nvPr/>
        </p:nvSpPr>
        <p:spPr>
          <a:xfrm>
            <a:off x="533400" y="876300"/>
            <a:ext cx="10229850" cy="5003742"/>
          </a:xfrm>
          <a:prstGeom prst="rect">
            <a:avLst/>
          </a:prstGeom>
          <a:noFill/>
        </p:spPr>
        <p:txBody>
          <a:bodyPr wrap="square" rtlCol="0">
            <a:spAutoFit/>
          </a:bodyPr>
          <a:lstStyle/>
          <a:p>
            <a:pPr marL="285750" indent="-285750">
              <a:lnSpc>
                <a:spcPts val="2400"/>
              </a:lnSpc>
              <a:buFont typeface="Arial" panose="020B0604020202020204" pitchFamily="34" charset="0"/>
              <a:buChar char="•"/>
            </a:pPr>
            <a:r>
              <a:rPr lang="en-US" dirty="0"/>
              <a:t>“And the twelve gates were twelve pearls; every several gate was of one pearl: and the street of the city was pure gold, as it were transparent glass.”   Revelation 21:21</a:t>
            </a:r>
          </a:p>
          <a:p>
            <a:pPr marL="285750" indent="-285750">
              <a:lnSpc>
                <a:spcPts val="2400"/>
              </a:lnSpc>
              <a:buFont typeface="Arial" panose="020B0604020202020204" pitchFamily="34" charset="0"/>
              <a:buChar char="•"/>
            </a:pPr>
            <a:r>
              <a:rPr lang="en-US" dirty="0"/>
              <a:t>“In the middle of its street, and on either side of the river, was the tree of life, which bore twelve fruits, each tree yielding its fruit every month.”   Revelation 22:2</a:t>
            </a:r>
          </a:p>
          <a:p>
            <a:pPr marL="285750" indent="-285750">
              <a:lnSpc>
                <a:spcPts val="2400"/>
              </a:lnSpc>
              <a:buFont typeface="Arial" panose="020B0604020202020204" pitchFamily="34" charset="0"/>
              <a:buChar char="•"/>
            </a:pPr>
            <a:r>
              <a:rPr lang="en-US" dirty="0"/>
              <a:t>Revelation 21:3, Tells us God no longer will be separate from us but that He will be with us, and we will serve Him.</a:t>
            </a:r>
          </a:p>
          <a:p>
            <a:pPr marL="285750" indent="-285750">
              <a:lnSpc>
                <a:spcPts val="2400"/>
              </a:lnSpc>
              <a:buFont typeface="Arial" panose="020B0604020202020204" pitchFamily="34" charset="0"/>
              <a:buChar char="•"/>
            </a:pPr>
            <a:r>
              <a:rPr lang="en-US" dirty="0"/>
              <a:t>no more sea (Revelation 21:1)</a:t>
            </a:r>
          </a:p>
          <a:p>
            <a:pPr marL="285750" indent="-285750">
              <a:lnSpc>
                <a:spcPts val="2400"/>
              </a:lnSpc>
              <a:buFont typeface="Arial" panose="020B0604020202020204" pitchFamily="34" charset="0"/>
              <a:buChar char="•"/>
            </a:pPr>
            <a:r>
              <a:rPr lang="en-US" dirty="0"/>
              <a:t>no more death (Revelation 21:4)</a:t>
            </a:r>
          </a:p>
          <a:p>
            <a:pPr marL="285750" indent="-285750">
              <a:lnSpc>
                <a:spcPts val="2400"/>
              </a:lnSpc>
              <a:buFont typeface="Arial" panose="020B0604020202020204" pitchFamily="34" charset="0"/>
              <a:buChar char="•"/>
            </a:pPr>
            <a:r>
              <a:rPr lang="en-US" dirty="0"/>
              <a:t>no more mourning (Revelation 21:4)</a:t>
            </a:r>
          </a:p>
          <a:p>
            <a:pPr marL="285750" indent="-285750">
              <a:lnSpc>
                <a:spcPts val="2400"/>
              </a:lnSpc>
              <a:buFont typeface="Arial" panose="020B0604020202020204" pitchFamily="34" charset="0"/>
              <a:buChar char="•"/>
            </a:pPr>
            <a:r>
              <a:rPr lang="en-US" dirty="0"/>
              <a:t>no more weeping (Revelation 21:4)</a:t>
            </a:r>
          </a:p>
          <a:p>
            <a:pPr marL="285750" indent="-285750">
              <a:lnSpc>
                <a:spcPts val="2400"/>
              </a:lnSpc>
              <a:buFont typeface="Arial" panose="020B0604020202020204" pitchFamily="34" charset="0"/>
              <a:buChar char="•"/>
            </a:pPr>
            <a:r>
              <a:rPr lang="en-US" dirty="0"/>
              <a:t>no more pain (Revelation 21:4)</a:t>
            </a:r>
          </a:p>
          <a:p>
            <a:pPr marL="285750" indent="-285750">
              <a:lnSpc>
                <a:spcPts val="2400"/>
              </a:lnSpc>
              <a:buFont typeface="Arial" panose="020B0604020202020204" pitchFamily="34" charset="0"/>
              <a:buChar char="•"/>
            </a:pPr>
            <a:r>
              <a:rPr lang="en-US" dirty="0"/>
              <a:t>no more curse (Revelation 22:3)</a:t>
            </a:r>
          </a:p>
          <a:p>
            <a:pPr marL="285750" indent="-285750">
              <a:lnSpc>
                <a:spcPts val="2400"/>
              </a:lnSpc>
              <a:buFont typeface="Arial" panose="020B0604020202020204" pitchFamily="34" charset="0"/>
              <a:buChar char="•"/>
            </a:pPr>
            <a:r>
              <a:rPr lang="en-US" dirty="0"/>
              <a:t>no more night (Revelation 22:5)</a:t>
            </a:r>
          </a:p>
          <a:p>
            <a:pPr marL="285750" indent="-285750">
              <a:lnSpc>
                <a:spcPts val="2400"/>
              </a:lnSpc>
              <a:buFont typeface="Arial" panose="020B0604020202020204" pitchFamily="34" charset="0"/>
              <a:buChar char="•"/>
            </a:pPr>
            <a:r>
              <a:rPr lang="en-US" dirty="0"/>
              <a:t>God “will wipe every tear from their eyes” (Revelation 21:4)</a:t>
            </a:r>
          </a:p>
          <a:p>
            <a:pPr marL="285750" indent="-285750">
              <a:lnSpc>
                <a:spcPts val="2400"/>
              </a:lnSpc>
              <a:buFont typeface="Arial" panose="020B0604020202020204" pitchFamily="34" charset="0"/>
              <a:buChar char="•"/>
            </a:pPr>
            <a:r>
              <a:rPr lang="en-US" dirty="0"/>
              <a:t>God being eternal and living “outside” time (Isaiah 57:15) will cause time to cease to exist and we will live forever with Him.  (Revelation 10:6)</a:t>
            </a:r>
          </a:p>
        </p:txBody>
      </p:sp>
    </p:spTree>
    <p:extLst>
      <p:ext uri="{BB962C8B-B14F-4D97-AF65-F5344CB8AC3E}">
        <p14:creationId xmlns:p14="http://schemas.microsoft.com/office/powerpoint/2010/main" val="18007237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wipe(down)">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wipe(down)">
                                      <p:cBhvr>
                                        <p:cTn id="16" dur="500"/>
                                        <p:tgtEl>
                                          <p:spTgt spid="5">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wipe(down)">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wipe(down)">
                                      <p:cBhvr>
                                        <p:cTn id="26" dur="500"/>
                                        <p:tgtEl>
                                          <p:spTgt spid="5">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Effect transition="in" filter="wipe(down)">
                                      <p:cBhvr>
                                        <p:cTn id="31" dur="500"/>
                                        <p:tgtEl>
                                          <p:spTgt spid="5">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animEffect transition="in" filter="wipe(down)">
                                      <p:cBhvr>
                                        <p:cTn id="36" dur="500"/>
                                        <p:tgtEl>
                                          <p:spTgt spid="5">
                                            <p:txEl>
                                              <p:pRg st="5" end="5"/>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wipe(down)">
                                      <p:cBhvr>
                                        <p:cTn id="41" dur="500"/>
                                        <p:tgtEl>
                                          <p:spTgt spid="5">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
                                            <p:txEl>
                                              <p:pRg st="7" end="7"/>
                                            </p:txEl>
                                          </p:spTgt>
                                        </p:tgtEl>
                                        <p:attrNameLst>
                                          <p:attrName>style.visibility</p:attrName>
                                        </p:attrNameLst>
                                      </p:cBhvr>
                                      <p:to>
                                        <p:strVal val="visible"/>
                                      </p:to>
                                    </p:set>
                                    <p:animEffect transition="in" filter="wipe(down)">
                                      <p:cBhvr>
                                        <p:cTn id="46" dur="500"/>
                                        <p:tgtEl>
                                          <p:spTgt spid="5">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Effect transition="in" filter="wipe(down)">
                                      <p:cBhvr>
                                        <p:cTn id="51" dur="500"/>
                                        <p:tgtEl>
                                          <p:spTgt spid="5">
                                            <p:txEl>
                                              <p:pRg st="8" end="8"/>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5">
                                            <p:txEl>
                                              <p:pRg st="9" end="9"/>
                                            </p:txEl>
                                          </p:spTgt>
                                        </p:tgtEl>
                                        <p:attrNameLst>
                                          <p:attrName>style.visibility</p:attrName>
                                        </p:attrNameLst>
                                      </p:cBhvr>
                                      <p:to>
                                        <p:strVal val="visible"/>
                                      </p:to>
                                    </p:set>
                                    <p:animEffect transition="in" filter="wipe(down)">
                                      <p:cBhvr>
                                        <p:cTn id="56" dur="500"/>
                                        <p:tgtEl>
                                          <p:spTgt spid="5">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
                                            <p:txEl>
                                              <p:pRg st="10" end="10"/>
                                            </p:txEl>
                                          </p:spTgt>
                                        </p:tgtEl>
                                        <p:attrNameLst>
                                          <p:attrName>style.visibility</p:attrName>
                                        </p:attrNameLst>
                                      </p:cBhvr>
                                      <p:to>
                                        <p:strVal val="visible"/>
                                      </p:to>
                                    </p:set>
                                    <p:animEffect transition="in" filter="wipe(down)">
                                      <p:cBhvr>
                                        <p:cTn id="61" dur="500"/>
                                        <p:tgtEl>
                                          <p:spTgt spid="5">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5">
                                            <p:txEl>
                                              <p:pRg st="11" end="11"/>
                                            </p:txEl>
                                          </p:spTgt>
                                        </p:tgtEl>
                                        <p:attrNameLst>
                                          <p:attrName>style.visibility</p:attrName>
                                        </p:attrNameLst>
                                      </p:cBhvr>
                                      <p:to>
                                        <p:strVal val="visible"/>
                                      </p:to>
                                    </p:set>
                                    <p:animEffect transition="in" filter="wipe(down)">
                                      <p:cBhvr>
                                        <p:cTn id="66"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alphaModFix amt="18000"/>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918479E-3B29-FC7E-FC88-4335587C208E}"/>
              </a:ext>
            </a:extLst>
          </p:cNvPr>
          <p:cNvSpPr>
            <a:spLocks noGrp="1"/>
          </p:cNvSpPr>
          <p:nvPr>
            <p:ph type="ftr" sz="quarter" idx="11"/>
          </p:nvPr>
        </p:nvSpPr>
        <p:spPr/>
        <p:txBody>
          <a:bodyPr/>
          <a:lstStyle/>
          <a:p>
            <a:r>
              <a:rPr lang="en-US"/>
              <a:t>SESSION 14 PROPHETICE TIMELINE MILLENNIUM</a:t>
            </a:r>
          </a:p>
        </p:txBody>
      </p:sp>
      <p:sp>
        <p:nvSpPr>
          <p:cNvPr id="3" name="Slide Number Placeholder 2">
            <a:extLst>
              <a:ext uri="{FF2B5EF4-FFF2-40B4-BE49-F238E27FC236}">
                <a16:creationId xmlns:a16="http://schemas.microsoft.com/office/drawing/2014/main" id="{925EB115-E5B1-8250-F42A-81716AFD648F}"/>
              </a:ext>
            </a:extLst>
          </p:cNvPr>
          <p:cNvSpPr>
            <a:spLocks noGrp="1"/>
          </p:cNvSpPr>
          <p:nvPr>
            <p:ph type="sldNum" sz="quarter" idx="12"/>
          </p:nvPr>
        </p:nvSpPr>
        <p:spPr/>
        <p:txBody>
          <a:bodyPr/>
          <a:lstStyle/>
          <a:p>
            <a:fld id="{C890A97E-A3DC-492A-8647-B3DC2A005F89}" type="slidenum">
              <a:rPr lang="en-US" smtClean="0"/>
              <a:t>13</a:t>
            </a:fld>
            <a:endParaRPr lang="en-US"/>
          </a:p>
        </p:txBody>
      </p:sp>
      <p:sp>
        <p:nvSpPr>
          <p:cNvPr id="4" name="TextBox 3">
            <a:extLst>
              <a:ext uri="{FF2B5EF4-FFF2-40B4-BE49-F238E27FC236}">
                <a16:creationId xmlns:a16="http://schemas.microsoft.com/office/drawing/2014/main" id="{EF8EF346-F26A-1819-61E0-83C220F40B8C}"/>
              </a:ext>
            </a:extLst>
          </p:cNvPr>
          <p:cNvSpPr txBox="1"/>
          <p:nvPr/>
        </p:nvSpPr>
        <p:spPr>
          <a:xfrm>
            <a:off x="419101" y="457200"/>
            <a:ext cx="1885950" cy="523220"/>
          </a:xfrm>
          <a:prstGeom prst="rect">
            <a:avLst/>
          </a:prstGeom>
          <a:noFill/>
        </p:spPr>
        <p:txBody>
          <a:bodyPr wrap="square" rtlCol="0">
            <a:spAutoFit/>
          </a:bodyPr>
          <a:lstStyle/>
          <a:p>
            <a:r>
              <a:rPr lang="en-US" sz="2800" dirty="0"/>
              <a:t>SUMMARY</a:t>
            </a:r>
          </a:p>
        </p:txBody>
      </p:sp>
      <p:sp>
        <p:nvSpPr>
          <p:cNvPr id="5" name="TextBox 4">
            <a:extLst>
              <a:ext uri="{FF2B5EF4-FFF2-40B4-BE49-F238E27FC236}">
                <a16:creationId xmlns:a16="http://schemas.microsoft.com/office/drawing/2014/main" id="{2CC14620-2B7C-0D3E-A3F4-9AEAE88D9607}"/>
              </a:ext>
            </a:extLst>
          </p:cNvPr>
          <p:cNvSpPr txBox="1"/>
          <p:nvPr/>
        </p:nvSpPr>
        <p:spPr>
          <a:xfrm>
            <a:off x="419101" y="1076325"/>
            <a:ext cx="11201399" cy="5909310"/>
          </a:xfrm>
          <a:prstGeom prst="rect">
            <a:avLst/>
          </a:prstGeom>
          <a:noFill/>
        </p:spPr>
        <p:txBody>
          <a:bodyPr wrap="square" rtlCol="0">
            <a:spAutoFit/>
          </a:bodyPr>
          <a:lstStyle/>
          <a:p>
            <a:pPr marL="285750" indent="-285750">
              <a:buFont typeface="Arial" panose="020B0604020202020204" pitchFamily="34" charset="0"/>
              <a:buChar char="•"/>
            </a:pPr>
            <a:r>
              <a:rPr lang="en-US" dirty="0"/>
              <a:t>After the Battle of Armageddon,  the Anti-Christ and False Prophet will be cast into the Lake of Fire.  A word from Jesus annihilates the remaining armies.</a:t>
            </a:r>
          </a:p>
          <a:p>
            <a:pPr marL="285750" indent="-285750">
              <a:buFont typeface="Arial" panose="020B0604020202020204" pitchFamily="34" charset="0"/>
              <a:buChar char="•"/>
            </a:pPr>
            <a:r>
              <a:rPr lang="en-US" dirty="0"/>
              <a:t>There will be a Judgement of Sheep and Goats where the nations are judged on how they treated Israel. The timing of this event is debated on whether it happens before or after the Millenium.</a:t>
            </a:r>
          </a:p>
          <a:p>
            <a:pPr marL="285750" indent="-285750">
              <a:buFont typeface="Arial" panose="020B0604020202020204" pitchFamily="34" charset="0"/>
              <a:buChar char="•"/>
            </a:pPr>
            <a:r>
              <a:rPr lang="en-US" dirty="0"/>
              <a:t>The Old Testament Saints and Tribulations Saints bodies are reunited with their bodies to rule in the Millenium.  The timing of this event is also debated.</a:t>
            </a:r>
          </a:p>
          <a:p>
            <a:pPr marL="285750" indent="-285750">
              <a:buFont typeface="Arial" panose="020B0604020202020204" pitchFamily="34" charset="0"/>
              <a:buChar char="•"/>
            </a:pPr>
            <a:r>
              <a:rPr lang="en-US" dirty="0"/>
              <a:t>This new dispensation will have the conditions on earth revert to the pre-sin era where animals will eat grass, be tame along with humans and other animals.</a:t>
            </a:r>
          </a:p>
          <a:p>
            <a:pPr marL="285750" indent="-285750">
              <a:buFont typeface="Arial" panose="020B0604020202020204" pitchFamily="34" charset="0"/>
              <a:buChar char="•"/>
            </a:pPr>
            <a:r>
              <a:rPr lang="en-US" dirty="0"/>
              <a:t>Tribulation survivors will who have not taken the mark of the beast will live on into the Millenium with bodies such as was before the fall of man.</a:t>
            </a:r>
          </a:p>
          <a:p>
            <a:pPr marL="285750" indent="-285750">
              <a:buFont typeface="Arial" panose="020B0604020202020204" pitchFamily="34" charset="0"/>
              <a:buChar char="•"/>
            </a:pPr>
            <a:r>
              <a:rPr lang="en-US" dirty="0"/>
              <a:t>There will be children born and repopulate the earth.</a:t>
            </a:r>
          </a:p>
          <a:p>
            <a:pPr marL="285750" indent="-285750">
              <a:buFont typeface="Arial" panose="020B0604020202020204" pitchFamily="34" charset="0"/>
              <a:buChar char="•"/>
            </a:pPr>
            <a:r>
              <a:rPr lang="en-US" dirty="0"/>
              <a:t>There will be death, but not from disease or sickness but from those that revert to their sin nature.</a:t>
            </a:r>
          </a:p>
          <a:p>
            <a:pPr marL="285750" indent="-285750">
              <a:buFont typeface="Arial" panose="020B0604020202020204" pitchFamily="34" charset="0"/>
              <a:buChar char="•"/>
            </a:pPr>
            <a:r>
              <a:rPr lang="en-US" dirty="0"/>
              <a:t>Christians will rule with Christ and David over these Tribulation survivors and offspring.</a:t>
            </a:r>
          </a:p>
          <a:p>
            <a:pPr marL="285750" indent="-285750">
              <a:buFont typeface="Arial" panose="020B0604020202020204" pitchFamily="34" charset="0"/>
              <a:buChar char="•"/>
            </a:pPr>
            <a:r>
              <a:rPr lang="en-US" dirty="0"/>
              <a:t>Satan will be loosed at the end of the 1000 years and deceive the nations, descending upon Jerusalem.</a:t>
            </a:r>
          </a:p>
          <a:p>
            <a:pPr marL="285750" indent="-285750">
              <a:buFont typeface="Arial" panose="020B0604020202020204" pitchFamily="34" charset="0"/>
              <a:buChar char="•"/>
            </a:pPr>
            <a:r>
              <a:rPr lang="en-US" dirty="0"/>
              <a:t>They will be destroyed by fire from heaven and Satan will be cast into the Lake of Fire forever.</a:t>
            </a:r>
          </a:p>
          <a:p>
            <a:pPr marL="285750" indent="-285750">
              <a:buFont typeface="Arial" panose="020B0604020202020204" pitchFamily="34" charset="0"/>
              <a:buChar char="•"/>
            </a:pPr>
            <a:r>
              <a:rPr lang="en-US" dirty="0"/>
              <a:t>The Great White Throne Judgement will happen at the end of the Millenium where the bodies of the Unbelievers will be reunited with their spirit/soul and stand before Jesus to answer for their actions.</a:t>
            </a:r>
          </a:p>
          <a:p>
            <a:pPr marL="285750" indent="-285750">
              <a:buFont typeface="Arial" panose="020B0604020202020204" pitchFamily="34" charset="0"/>
              <a:buChar char="•"/>
            </a:pPr>
            <a:r>
              <a:rPr lang="en-US" dirty="0"/>
              <a:t>These will be cast into the Lake of Fire with Satan to be tormented forever.</a:t>
            </a:r>
          </a:p>
          <a:p>
            <a:pPr marL="285750" indent="-285750">
              <a:buFont typeface="Arial" panose="020B0604020202020204" pitchFamily="34" charset="0"/>
              <a:buChar char="•"/>
            </a:pPr>
            <a:r>
              <a:rPr lang="en-US" dirty="0"/>
              <a:t>A new heaven and earth will be created along with a New Jerusalem that descends from Heaven.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166556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5AA5EEE-8A8A-6CAF-F0F2-2D30B9EEED3E}"/>
              </a:ext>
            </a:extLst>
          </p:cNvPr>
          <p:cNvSpPr>
            <a:spLocks noGrp="1"/>
          </p:cNvSpPr>
          <p:nvPr>
            <p:ph type="ftr" sz="quarter" idx="11"/>
          </p:nvPr>
        </p:nvSpPr>
        <p:spPr/>
        <p:txBody>
          <a:bodyPr/>
          <a:lstStyle/>
          <a:p>
            <a:r>
              <a:rPr lang="en-US"/>
              <a:t>SESSION 14 PROPHETICE TIMELINE MILLENNIUM</a:t>
            </a:r>
          </a:p>
        </p:txBody>
      </p:sp>
      <p:sp>
        <p:nvSpPr>
          <p:cNvPr id="3" name="Slide Number Placeholder 2">
            <a:extLst>
              <a:ext uri="{FF2B5EF4-FFF2-40B4-BE49-F238E27FC236}">
                <a16:creationId xmlns:a16="http://schemas.microsoft.com/office/drawing/2014/main" id="{CBAF4214-9538-B2EB-5BD2-597F97114AE8}"/>
              </a:ext>
            </a:extLst>
          </p:cNvPr>
          <p:cNvSpPr>
            <a:spLocks noGrp="1"/>
          </p:cNvSpPr>
          <p:nvPr>
            <p:ph type="sldNum" sz="quarter" idx="12"/>
          </p:nvPr>
        </p:nvSpPr>
        <p:spPr/>
        <p:txBody>
          <a:bodyPr/>
          <a:lstStyle/>
          <a:p>
            <a:fld id="{C890A97E-A3DC-492A-8647-B3DC2A005F89}" type="slidenum">
              <a:rPr lang="en-US" smtClean="0"/>
              <a:t>14</a:t>
            </a:fld>
            <a:endParaRPr lang="en-US"/>
          </a:p>
        </p:txBody>
      </p:sp>
      <p:sp>
        <p:nvSpPr>
          <p:cNvPr id="4" name="TextBox 3">
            <a:extLst>
              <a:ext uri="{FF2B5EF4-FFF2-40B4-BE49-F238E27FC236}">
                <a16:creationId xmlns:a16="http://schemas.microsoft.com/office/drawing/2014/main" id="{ECDF4AAB-61CB-92B3-B7B4-F7D3A9043E0C}"/>
              </a:ext>
            </a:extLst>
          </p:cNvPr>
          <p:cNvSpPr txBox="1"/>
          <p:nvPr/>
        </p:nvSpPr>
        <p:spPr>
          <a:xfrm>
            <a:off x="419100" y="164189"/>
            <a:ext cx="4876800" cy="523220"/>
          </a:xfrm>
          <a:prstGeom prst="rect">
            <a:avLst/>
          </a:prstGeom>
          <a:noFill/>
        </p:spPr>
        <p:txBody>
          <a:bodyPr wrap="square" rtlCol="0">
            <a:spAutoFit/>
          </a:bodyPr>
          <a:lstStyle/>
          <a:p>
            <a:r>
              <a:rPr lang="en-US" sz="2800" dirty="0"/>
              <a:t>SUMMARY CONTINUED</a:t>
            </a:r>
          </a:p>
        </p:txBody>
      </p:sp>
      <p:sp>
        <p:nvSpPr>
          <p:cNvPr id="5" name="TextBox 4">
            <a:extLst>
              <a:ext uri="{FF2B5EF4-FFF2-40B4-BE49-F238E27FC236}">
                <a16:creationId xmlns:a16="http://schemas.microsoft.com/office/drawing/2014/main" id="{CB5FB66C-DD6A-533A-BEB4-5E87001B0863}"/>
              </a:ext>
            </a:extLst>
          </p:cNvPr>
          <p:cNvSpPr txBox="1"/>
          <p:nvPr/>
        </p:nvSpPr>
        <p:spPr>
          <a:xfrm>
            <a:off x="490537" y="743649"/>
            <a:ext cx="11210925" cy="5370701"/>
          </a:xfrm>
          <a:prstGeom prst="rect">
            <a:avLst/>
          </a:prstGeom>
          <a:noFill/>
        </p:spPr>
        <p:txBody>
          <a:bodyPr wrap="square" rtlCol="0">
            <a:spAutoFit/>
          </a:bodyPr>
          <a:lstStyle/>
          <a:p>
            <a:pPr marL="285750" indent="-285750">
              <a:lnSpc>
                <a:spcPts val="2600"/>
              </a:lnSpc>
              <a:buFont typeface="Arial" panose="020B0604020202020204" pitchFamily="34" charset="0"/>
              <a:buChar char="•"/>
            </a:pPr>
            <a:r>
              <a:rPr lang="en-US" sz="2000" dirty="0"/>
              <a:t>God then will dwell in the New Jerusalem where we will worship Him forever.</a:t>
            </a:r>
          </a:p>
          <a:p>
            <a:pPr marL="285750" indent="-285750">
              <a:lnSpc>
                <a:spcPts val="2600"/>
              </a:lnSpc>
              <a:buFont typeface="Arial" panose="020B0604020202020204" pitchFamily="34" charset="0"/>
              <a:buChar char="•"/>
            </a:pPr>
            <a:r>
              <a:rPr lang="en-US" sz="2000" dirty="0"/>
              <a:t>The New Jerusalem will have:</a:t>
            </a:r>
          </a:p>
          <a:p>
            <a:pPr marL="742950" lvl="1" indent="-285750">
              <a:lnSpc>
                <a:spcPts val="2600"/>
              </a:lnSpc>
              <a:buFont typeface="Arial" panose="020B0604020202020204" pitchFamily="34" charset="0"/>
              <a:buChar char="•"/>
            </a:pPr>
            <a:r>
              <a:rPr lang="en-US" sz="2000" dirty="0"/>
              <a:t>Streets of Gold</a:t>
            </a:r>
          </a:p>
          <a:p>
            <a:pPr marL="742950" lvl="1" indent="-285750">
              <a:lnSpc>
                <a:spcPts val="2600"/>
              </a:lnSpc>
              <a:buFont typeface="Arial" panose="020B0604020202020204" pitchFamily="34" charset="0"/>
              <a:buChar char="•"/>
            </a:pPr>
            <a:r>
              <a:rPr lang="en-US" sz="2000" dirty="0"/>
              <a:t>Gates of Pearl</a:t>
            </a:r>
          </a:p>
          <a:p>
            <a:pPr marL="742950" lvl="1" indent="-285750">
              <a:lnSpc>
                <a:spcPts val="2600"/>
              </a:lnSpc>
              <a:buFont typeface="Arial" panose="020B0604020202020204" pitchFamily="34" charset="0"/>
              <a:buChar char="•"/>
            </a:pPr>
            <a:r>
              <a:rPr lang="en-US" sz="2000" dirty="0"/>
              <a:t>Fruit trees that bare monthly</a:t>
            </a:r>
          </a:p>
          <a:p>
            <a:pPr marL="742950" lvl="1" indent="-285750">
              <a:lnSpc>
                <a:spcPts val="2600"/>
              </a:lnSpc>
              <a:buFont typeface="Arial" panose="020B0604020202020204" pitchFamily="34" charset="0"/>
              <a:buChar char="•"/>
            </a:pPr>
            <a:r>
              <a:rPr lang="en-US" sz="2000" dirty="0"/>
              <a:t>Tree of Life</a:t>
            </a:r>
          </a:p>
          <a:p>
            <a:pPr marL="742950" lvl="1" indent="-285750">
              <a:lnSpc>
                <a:spcPts val="2600"/>
              </a:lnSpc>
              <a:buFont typeface="Arial" panose="020B0604020202020204" pitchFamily="34" charset="0"/>
              <a:buChar char="•"/>
            </a:pPr>
            <a:r>
              <a:rPr lang="en-US" sz="2000" dirty="0"/>
              <a:t>No more sea</a:t>
            </a:r>
          </a:p>
          <a:p>
            <a:pPr marL="742950" lvl="1" indent="-285750">
              <a:lnSpc>
                <a:spcPts val="2600"/>
              </a:lnSpc>
              <a:buFont typeface="Arial" panose="020B0604020202020204" pitchFamily="34" charset="0"/>
              <a:buChar char="•"/>
            </a:pPr>
            <a:r>
              <a:rPr lang="en-US" sz="2000" dirty="0"/>
              <a:t>No more death </a:t>
            </a:r>
          </a:p>
          <a:p>
            <a:pPr marL="742950" lvl="1" indent="-285750">
              <a:lnSpc>
                <a:spcPts val="2600"/>
              </a:lnSpc>
              <a:buFont typeface="Arial" panose="020B0604020202020204" pitchFamily="34" charset="0"/>
              <a:buChar char="•"/>
            </a:pPr>
            <a:r>
              <a:rPr lang="en-US" sz="2000" dirty="0"/>
              <a:t>No more mourning </a:t>
            </a:r>
          </a:p>
          <a:p>
            <a:pPr marL="742950" lvl="1" indent="-285750">
              <a:lnSpc>
                <a:spcPts val="2600"/>
              </a:lnSpc>
              <a:buFont typeface="Arial" panose="020B0604020202020204" pitchFamily="34" charset="0"/>
              <a:buChar char="•"/>
            </a:pPr>
            <a:r>
              <a:rPr lang="en-US" sz="2000" dirty="0"/>
              <a:t>No more weeping </a:t>
            </a:r>
          </a:p>
          <a:p>
            <a:pPr marL="742950" lvl="1" indent="-285750">
              <a:lnSpc>
                <a:spcPts val="2600"/>
              </a:lnSpc>
              <a:buFont typeface="Arial" panose="020B0604020202020204" pitchFamily="34" charset="0"/>
              <a:buChar char="•"/>
            </a:pPr>
            <a:r>
              <a:rPr lang="en-US" sz="2000" dirty="0"/>
              <a:t>No more pain </a:t>
            </a:r>
          </a:p>
          <a:p>
            <a:pPr marL="742950" lvl="1" indent="-285750">
              <a:lnSpc>
                <a:spcPts val="2600"/>
              </a:lnSpc>
              <a:buFont typeface="Arial" panose="020B0604020202020204" pitchFamily="34" charset="0"/>
              <a:buChar char="•"/>
            </a:pPr>
            <a:r>
              <a:rPr lang="en-US" sz="2000" dirty="0"/>
              <a:t>No more curse </a:t>
            </a:r>
          </a:p>
          <a:p>
            <a:pPr marL="742950" lvl="1" indent="-285750">
              <a:lnSpc>
                <a:spcPts val="2600"/>
              </a:lnSpc>
              <a:buFont typeface="Arial" panose="020B0604020202020204" pitchFamily="34" charset="0"/>
              <a:buChar char="•"/>
            </a:pPr>
            <a:r>
              <a:rPr lang="en-US" sz="2000" dirty="0"/>
              <a:t>No more night </a:t>
            </a:r>
          </a:p>
          <a:p>
            <a:pPr marL="742950" lvl="1" indent="-285750">
              <a:lnSpc>
                <a:spcPts val="2600"/>
              </a:lnSpc>
              <a:buFont typeface="Arial" panose="020B0604020202020204" pitchFamily="34" charset="0"/>
              <a:buChar char="•"/>
            </a:pPr>
            <a:r>
              <a:rPr lang="en-US" sz="2000" dirty="0"/>
              <a:t>No more tears</a:t>
            </a:r>
          </a:p>
          <a:p>
            <a:pPr marL="285750" indent="-285750">
              <a:lnSpc>
                <a:spcPts val="2600"/>
              </a:lnSpc>
              <a:buFont typeface="Arial" panose="020B0604020202020204" pitchFamily="34" charset="0"/>
              <a:buChar char="•"/>
            </a:pPr>
            <a:r>
              <a:rPr lang="en-US" sz="2400" b="1" dirty="0"/>
              <a:t>Time will cease to exist, and we will live forever in this new paradise.</a:t>
            </a:r>
          </a:p>
          <a:p>
            <a:pPr marL="742950" lvl="1" indent="-285750">
              <a:buFont typeface="Arial" panose="020B0604020202020204" pitchFamily="34" charset="0"/>
              <a:buChar char="•"/>
            </a:pPr>
            <a:endParaRPr lang="en-US" dirty="0"/>
          </a:p>
        </p:txBody>
      </p:sp>
      <p:sp>
        <p:nvSpPr>
          <p:cNvPr id="7" name="TextBox 6">
            <a:extLst>
              <a:ext uri="{FF2B5EF4-FFF2-40B4-BE49-F238E27FC236}">
                <a16:creationId xmlns:a16="http://schemas.microsoft.com/office/drawing/2014/main" id="{E616E56E-18F1-CE25-DB7E-EE70E592185E}"/>
              </a:ext>
            </a:extLst>
          </p:cNvPr>
          <p:cNvSpPr txBox="1"/>
          <p:nvPr/>
        </p:nvSpPr>
        <p:spPr>
          <a:xfrm>
            <a:off x="778668" y="5985924"/>
            <a:ext cx="5605463" cy="369332"/>
          </a:xfrm>
          <a:prstGeom prst="rect">
            <a:avLst/>
          </a:prstGeom>
          <a:noFill/>
        </p:spPr>
        <p:txBody>
          <a:bodyPr wrap="square" rtlCol="0">
            <a:spAutoFit/>
          </a:bodyPr>
          <a:lstStyle/>
          <a:p>
            <a:r>
              <a:rPr lang="en-US" dirty="0"/>
              <a:t>Please watch Supplemental Video: Overview of Events</a:t>
            </a:r>
          </a:p>
        </p:txBody>
      </p:sp>
    </p:spTree>
    <p:extLst>
      <p:ext uri="{BB962C8B-B14F-4D97-AF65-F5344CB8AC3E}">
        <p14:creationId xmlns:p14="http://schemas.microsoft.com/office/powerpoint/2010/main" val="239570042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5">
                                            <p:txEl>
                                              <p:pRg st="2" end="2"/>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5">
                                            <p:txEl>
                                              <p:pRg st="3" end="3"/>
                                            </p:txEl>
                                          </p:spTgt>
                                        </p:tgtEl>
                                        <p:attrNameLst>
                                          <p:attrName>style.visibility</p:attrName>
                                        </p:attrNameLst>
                                      </p:cBhvr>
                                      <p:to>
                                        <p:strVal val="visible"/>
                                      </p:to>
                                    </p:set>
                                    <p:anim calcmode="lin" valueType="num">
                                      <p:cBhvr>
                                        <p:cTn id="24"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5">
                                            <p:txEl>
                                              <p:pRg st="3" end="3"/>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anim calcmode="lin" valueType="num">
                                      <p:cBhvr>
                                        <p:cTn id="29"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0"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31" dur="500"/>
                                        <p:tgtEl>
                                          <p:spTgt spid="5">
                                            <p:txEl>
                                              <p:pRg st="4" end="4"/>
                                            </p:txEl>
                                          </p:spTgt>
                                        </p:tgtEl>
                                      </p:cBhvr>
                                    </p:animEffect>
                                  </p:childTnLst>
                                </p:cTn>
                              </p:par>
                              <p:par>
                                <p:cTn id="32" presetID="53" presetClass="entr" presetSubtype="16" fill="hold" nodeType="with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 calcmode="lin" valueType="num">
                                      <p:cBhvr>
                                        <p:cTn id="34"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5">
                                            <p:txEl>
                                              <p:pRg st="5" end="5"/>
                                            </p:txEl>
                                          </p:spTgt>
                                        </p:tgtEl>
                                      </p:cBhvr>
                                    </p:animEffect>
                                  </p:childTnLst>
                                </p:cTn>
                              </p:par>
                              <p:par>
                                <p:cTn id="37" presetID="53" presetClass="entr" presetSubtype="16" fill="hold"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p:cTn id="39"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5">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5">
                                            <p:txEl>
                                              <p:pRg st="6" end="6"/>
                                            </p:txEl>
                                          </p:spTgt>
                                        </p:tgtEl>
                                      </p:cBhvr>
                                    </p:animEffect>
                                  </p:childTnLst>
                                </p:cTn>
                              </p:par>
                              <p:par>
                                <p:cTn id="42" presetID="53" presetClass="entr" presetSubtype="16" fill="hold" nodeType="withEffect">
                                  <p:stCondLst>
                                    <p:cond delay="0"/>
                                  </p:stCondLst>
                                  <p:childTnLst>
                                    <p:set>
                                      <p:cBhvr>
                                        <p:cTn id="43" dur="1" fill="hold">
                                          <p:stCondLst>
                                            <p:cond delay="0"/>
                                          </p:stCondLst>
                                        </p:cTn>
                                        <p:tgtEl>
                                          <p:spTgt spid="5">
                                            <p:txEl>
                                              <p:pRg st="7" end="7"/>
                                            </p:txEl>
                                          </p:spTgt>
                                        </p:tgtEl>
                                        <p:attrNameLst>
                                          <p:attrName>style.visibility</p:attrName>
                                        </p:attrNameLst>
                                      </p:cBhvr>
                                      <p:to>
                                        <p:strVal val="visible"/>
                                      </p:to>
                                    </p:set>
                                    <p:anim calcmode="lin" valueType="num">
                                      <p:cBhvr>
                                        <p:cTn id="44" dur="500" fill="hold"/>
                                        <p:tgtEl>
                                          <p:spTgt spid="5">
                                            <p:txEl>
                                              <p:pRg st="7" end="7"/>
                                            </p:txEl>
                                          </p:spTgt>
                                        </p:tgtEl>
                                        <p:attrNameLst>
                                          <p:attrName>ppt_w</p:attrName>
                                        </p:attrNameLst>
                                      </p:cBhvr>
                                      <p:tavLst>
                                        <p:tav tm="0">
                                          <p:val>
                                            <p:fltVal val="0"/>
                                          </p:val>
                                        </p:tav>
                                        <p:tav tm="100000">
                                          <p:val>
                                            <p:strVal val="#ppt_w"/>
                                          </p:val>
                                        </p:tav>
                                      </p:tavLst>
                                    </p:anim>
                                    <p:anim calcmode="lin" valueType="num">
                                      <p:cBhvr>
                                        <p:cTn id="45" dur="500" fill="hold"/>
                                        <p:tgtEl>
                                          <p:spTgt spid="5">
                                            <p:txEl>
                                              <p:pRg st="7" end="7"/>
                                            </p:txEl>
                                          </p:spTgt>
                                        </p:tgtEl>
                                        <p:attrNameLst>
                                          <p:attrName>ppt_h</p:attrName>
                                        </p:attrNameLst>
                                      </p:cBhvr>
                                      <p:tavLst>
                                        <p:tav tm="0">
                                          <p:val>
                                            <p:fltVal val="0"/>
                                          </p:val>
                                        </p:tav>
                                        <p:tav tm="100000">
                                          <p:val>
                                            <p:strVal val="#ppt_h"/>
                                          </p:val>
                                        </p:tav>
                                      </p:tavLst>
                                    </p:anim>
                                    <p:animEffect transition="in" filter="fade">
                                      <p:cBhvr>
                                        <p:cTn id="46" dur="500"/>
                                        <p:tgtEl>
                                          <p:spTgt spid="5">
                                            <p:txEl>
                                              <p:pRg st="7" end="7"/>
                                            </p:txEl>
                                          </p:spTgt>
                                        </p:tgtEl>
                                      </p:cBhvr>
                                    </p:animEffect>
                                  </p:childTnLst>
                                </p:cTn>
                              </p:par>
                              <p:par>
                                <p:cTn id="47" presetID="53" presetClass="entr" presetSubtype="16" fill="hold" nodeType="with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p:cTn id="49" dur="500" fill="hold"/>
                                        <p:tgtEl>
                                          <p:spTgt spid="5">
                                            <p:txEl>
                                              <p:pRg st="8" end="8"/>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8" end="8"/>
                                            </p:txEl>
                                          </p:spTgt>
                                        </p:tgtEl>
                                        <p:attrNameLst>
                                          <p:attrName>ppt_h</p:attrName>
                                        </p:attrNameLst>
                                      </p:cBhvr>
                                      <p:tavLst>
                                        <p:tav tm="0">
                                          <p:val>
                                            <p:fltVal val="0"/>
                                          </p:val>
                                        </p:tav>
                                        <p:tav tm="100000">
                                          <p:val>
                                            <p:strVal val="#ppt_h"/>
                                          </p:val>
                                        </p:tav>
                                      </p:tavLst>
                                    </p:anim>
                                    <p:animEffect transition="in" filter="fade">
                                      <p:cBhvr>
                                        <p:cTn id="51" dur="500"/>
                                        <p:tgtEl>
                                          <p:spTgt spid="5">
                                            <p:txEl>
                                              <p:pRg st="8" end="8"/>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5">
                                            <p:txEl>
                                              <p:pRg st="9" end="9"/>
                                            </p:txEl>
                                          </p:spTgt>
                                        </p:tgtEl>
                                        <p:attrNameLst>
                                          <p:attrName>style.visibility</p:attrName>
                                        </p:attrNameLst>
                                      </p:cBhvr>
                                      <p:to>
                                        <p:strVal val="visible"/>
                                      </p:to>
                                    </p:set>
                                    <p:anim calcmode="lin" valueType="num">
                                      <p:cBhvr>
                                        <p:cTn id="54" dur="500" fill="hold"/>
                                        <p:tgtEl>
                                          <p:spTgt spid="5">
                                            <p:txEl>
                                              <p:pRg st="9" end="9"/>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9" end="9"/>
                                            </p:txEl>
                                          </p:spTgt>
                                        </p:tgtEl>
                                        <p:attrNameLst>
                                          <p:attrName>ppt_h</p:attrName>
                                        </p:attrNameLst>
                                      </p:cBhvr>
                                      <p:tavLst>
                                        <p:tav tm="0">
                                          <p:val>
                                            <p:fltVal val="0"/>
                                          </p:val>
                                        </p:tav>
                                        <p:tav tm="100000">
                                          <p:val>
                                            <p:strVal val="#ppt_h"/>
                                          </p:val>
                                        </p:tav>
                                      </p:tavLst>
                                    </p:anim>
                                    <p:animEffect transition="in" filter="fade">
                                      <p:cBhvr>
                                        <p:cTn id="56" dur="500"/>
                                        <p:tgtEl>
                                          <p:spTgt spid="5">
                                            <p:txEl>
                                              <p:pRg st="9" end="9"/>
                                            </p:txEl>
                                          </p:spTgt>
                                        </p:tgtEl>
                                      </p:cBhvr>
                                    </p:animEffect>
                                  </p:childTnLst>
                                </p:cTn>
                              </p:par>
                              <p:par>
                                <p:cTn id="57" presetID="53" presetClass="entr" presetSubtype="16" fill="hold" nodeType="withEffect">
                                  <p:stCondLst>
                                    <p:cond delay="0"/>
                                  </p:stCondLst>
                                  <p:childTnLst>
                                    <p:set>
                                      <p:cBhvr>
                                        <p:cTn id="58" dur="1" fill="hold">
                                          <p:stCondLst>
                                            <p:cond delay="0"/>
                                          </p:stCondLst>
                                        </p:cTn>
                                        <p:tgtEl>
                                          <p:spTgt spid="5">
                                            <p:txEl>
                                              <p:pRg st="10" end="10"/>
                                            </p:txEl>
                                          </p:spTgt>
                                        </p:tgtEl>
                                        <p:attrNameLst>
                                          <p:attrName>style.visibility</p:attrName>
                                        </p:attrNameLst>
                                      </p:cBhvr>
                                      <p:to>
                                        <p:strVal val="visible"/>
                                      </p:to>
                                    </p:set>
                                    <p:anim calcmode="lin" valueType="num">
                                      <p:cBhvr>
                                        <p:cTn id="59" dur="500" fill="hold"/>
                                        <p:tgtEl>
                                          <p:spTgt spid="5">
                                            <p:txEl>
                                              <p:pRg st="10" end="10"/>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10" end="10"/>
                                            </p:txEl>
                                          </p:spTgt>
                                        </p:tgtEl>
                                        <p:attrNameLst>
                                          <p:attrName>ppt_h</p:attrName>
                                        </p:attrNameLst>
                                      </p:cBhvr>
                                      <p:tavLst>
                                        <p:tav tm="0">
                                          <p:val>
                                            <p:fltVal val="0"/>
                                          </p:val>
                                        </p:tav>
                                        <p:tav tm="100000">
                                          <p:val>
                                            <p:strVal val="#ppt_h"/>
                                          </p:val>
                                        </p:tav>
                                      </p:tavLst>
                                    </p:anim>
                                    <p:animEffect transition="in" filter="fade">
                                      <p:cBhvr>
                                        <p:cTn id="61" dur="500"/>
                                        <p:tgtEl>
                                          <p:spTgt spid="5">
                                            <p:txEl>
                                              <p:pRg st="10" end="10"/>
                                            </p:txEl>
                                          </p:spTgt>
                                        </p:tgtEl>
                                      </p:cBhvr>
                                    </p:animEffect>
                                  </p:childTnLst>
                                </p:cTn>
                              </p:par>
                              <p:par>
                                <p:cTn id="62" presetID="53" presetClass="entr" presetSubtype="16" fill="hold" nodeType="withEffect">
                                  <p:stCondLst>
                                    <p:cond delay="0"/>
                                  </p:stCondLst>
                                  <p:childTnLst>
                                    <p:set>
                                      <p:cBhvr>
                                        <p:cTn id="63" dur="1" fill="hold">
                                          <p:stCondLst>
                                            <p:cond delay="0"/>
                                          </p:stCondLst>
                                        </p:cTn>
                                        <p:tgtEl>
                                          <p:spTgt spid="5">
                                            <p:txEl>
                                              <p:pRg st="11" end="11"/>
                                            </p:txEl>
                                          </p:spTgt>
                                        </p:tgtEl>
                                        <p:attrNameLst>
                                          <p:attrName>style.visibility</p:attrName>
                                        </p:attrNameLst>
                                      </p:cBhvr>
                                      <p:to>
                                        <p:strVal val="visible"/>
                                      </p:to>
                                    </p:set>
                                    <p:anim calcmode="lin" valueType="num">
                                      <p:cBhvr>
                                        <p:cTn id="64"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65" dur="500" fill="hold"/>
                                        <p:tgtEl>
                                          <p:spTgt spid="5">
                                            <p:txEl>
                                              <p:pRg st="11" end="11"/>
                                            </p:txEl>
                                          </p:spTgt>
                                        </p:tgtEl>
                                        <p:attrNameLst>
                                          <p:attrName>ppt_h</p:attrName>
                                        </p:attrNameLst>
                                      </p:cBhvr>
                                      <p:tavLst>
                                        <p:tav tm="0">
                                          <p:val>
                                            <p:fltVal val="0"/>
                                          </p:val>
                                        </p:tav>
                                        <p:tav tm="100000">
                                          <p:val>
                                            <p:strVal val="#ppt_h"/>
                                          </p:val>
                                        </p:tav>
                                      </p:tavLst>
                                    </p:anim>
                                    <p:animEffect transition="in" filter="fade">
                                      <p:cBhvr>
                                        <p:cTn id="66" dur="500"/>
                                        <p:tgtEl>
                                          <p:spTgt spid="5">
                                            <p:txEl>
                                              <p:pRg st="11" end="11"/>
                                            </p:txEl>
                                          </p:spTgt>
                                        </p:tgtEl>
                                      </p:cBhvr>
                                    </p:animEffect>
                                  </p:childTnLst>
                                </p:cTn>
                              </p:par>
                              <p:par>
                                <p:cTn id="67" presetID="53" presetClass="entr" presetSubtype="16" fill="hold" nodeType="withEffect">
                                  <p:stCondLst>
                                    <p:cond delay="0"/>
                                  </p:stCondLst>
                                  <p:childTnLst>
                                    <p:set>
                                      <p:cBhvr>
                                        <p:cTn id="68" dur="1" fill="hold">
                                          <p:stCondLst>
                                            <p:cond delay="0"/>
                                          </p:stCondLst>
                                        </p:cTn>
                                        <p:tgtEl>
                                          <p:spTgt spid="5">
                                            <p:txEl>
                                              <p:pRg st="12" end="12"/>
                                            </p:txEl>
                                          </p:spTgt>
                                        </p:tgtEl>
                                        <p:attrNameLst>
                                          <p:attrName>style.visibility</p:attrName>
                                        </p:attrNameLst>
                                      </p:cBhvr>
                                      <p:to>
                                        <p:strVal val="visible"/>
                                      </p:to>
                                    </p:set>
                                    <p:anim calcmode="lin" valueType="num">
                                      <p:cBhvr>
                                        <p:cTn id="69"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70" dur="500" fill="hold"/>
                                        <p:tgtEl>
                                          <p:spTgt spid="5">
                                            <p:txEl>
                                              <p:pRg st="12" end="12"/>
                                            </p:txEl>
                                          </p:spTgt>
                                        </p:tgtEl>
                                        <p:attrNameLst>
                                          <p:attrName>ppt_h</p:attrName>
                                        </p:attrNameLst>
                                      </p:cBhvr>
                                      <p:tavLst>
                                        <p:tav tm="0">
                                          <p:val>
                                            <p:fltVal val="0"/>
                                          </p:val>
                                        </p:tav>
                                        <p:tav tm="100000">
                                          <p:val>
                                            <p:strVal val="#ppt_h"/>
                                          </p:val>
                                        </p:tav>
                                      </p:tavLst>
                                    </p:anim>
                                    <p:animEffect transition="in" filter="fade">
                                      <p:cBhvr>
                                        <p:cTn id="71" dur="500"/>
                                        <p:tgtEl>
                                          <p:spTgt spid="5">
                                            <p:txEl>
                                              <p:pRg st="12" end="12"/>
                                            </p:txEl>
                                          </p:spTgt>
                                        </p:tgtEl>
                                      </p:cBhvr>
                                    </p:animEffect>
                                  </p:childTnLst>
                                </p:cTn>
                              </p:par>
                              <p:par>
                                <p:cTn id="72" presetID="53" presetClass="entr" presetSubtype="16" fill="hold" nodeType="withEffect">
                                  <p:stCondLst>
                                    <p:cond delay="0"/>
                                  </p:stCondLst>
                                  <p:childTnLst>
                                    <p:set>
                                      <p:cBhvr>
                                        <p:cTn id="73" dur="1" fill="hold">
                                          <p:stCondLst>
                                            <p:cond delay="0"/>
                                          </p:stCondLst>
                                        </p:cTn>
                                        <p:tgtEl>
                                          <p:spTgt spid="5">
                                            <p:txEl>
                                              <p:pRg st="13" end="13"/>
                                            </p:txEl>
                                          </p:spTgt>
                                        </p:tgtEl>
                                        <p:attrNameLst>
                                          <p:attrName>style.visibility</p:attrName>
                                        </p:attrNameLst>
                                      </p:cBhvr>
                                      <p:to>
                                        <p:strVal val="visible"/>
                                      </p:to>
                                    </p:set>
                                    <p:anim calcmode="lin" valueType="num">
                                      <p:cBhvr>
                                        <p:cTn id="74" dur="500" fill="hold"/>
                                        <p:tgtEl>
                                          <p:spTgt spid="5">
                                            <p:txEl>
                                              <p:pRg st="13" end="13"/>
                                            </p:txEl>
                                          </p:spTgt>
                                        </p:tgtEl>
                                        <p:attrNameLst>
                                          <p:attrName>ppt_w</p:attrName>
                                        </p:attrNameLst>
                                      </p:cBhvr>
                                      <p:tavLst>
                                        <p:tav tm="0">
                                          <p:val>
                                            <p:fltVal val="0"/>
                                          </p:val>
                                        </p:tav>
                                        <p:tav tm="100000">
                                          <p:val>
                                            <p:strVal val="#ppt_w"/>
                                          </p:val>
                                        </p:tav>
                                      </p:tavLst>
                                    </p:anim>
                                    <p:anim calcmode="lin" valueType="num">
                                      <p:cBhvr>
                                        <p:cTn id="75" dur="500" fill="hold"/>
                                        <p:tgtEl>
                                          <p:spTgt spid="5">
                                            <p:txEl>
                                              <p:pRg st="13" end="13"/>
                                            </p:txEl>
                                          </p:spTgt>
                                        </p:tgtEl>
                                        <p:attrNameLst>
                                          <p:attrName>ppt_h</p:attrName>
                                        </p:attrNameLst>
                                      </p:cBhvr>
                                      <p:tavLst>
                                        <p:tav tm="0">
                                          <p:val>
                                            <p:fltVal val="0"/>
                                          </p:val>
                                        </p:tav>
                                        <p:tav tm="100000">
                                          <p:val>
                                            <p:strVal val="#ppt_h"/>
                                          </p:val>
                                        </p:tav>
                                      </p:tavLst>
                                    </p:anim>
                                    <p:animEffect transition="in" filter="fade">
                                      <p:cBhvr>
                                        <p:cTn id="76" dur="500"/>
                                        <p:tgtEl>
                                          <p:spTgt spid="5">
                                            <p:txEl>
                                              <p:pRg st="13" end="13"/>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45" presetClass="entr" presetSubtype="0" fill="hold" nodeType="clickEffect">
                                  <p:stCondLst>
                                    <p:cond delay="0"/>
                                  </p:stCondLst>
                                  <p:childTnLst>
                                    <p:set>
                                      <p:cBhvr>
                                        <p:cTn id="80" dur="1" fill="hold">
                                          <p:stCondLst>
                                            <p:cond delay="0"/>
                                          </p:stCondLst>
                                        </p:cTn>
                                        <p:tgtEl>
                                          <p:spTgt spid="5">
                                            <p:txEl>
                                              <p:pRg st="14" end="14"/>
                                            </p:txEl>
                                          </p:spTgt>
                                        </p:tgtEl>
                                        <p:attrNameLst>
                                          <p:attrName>style.visibility</p:attrName>
                                        </p:attrNameLst>
                                      </p:cBhvr>
                                      <p:to>
                                        <p:strVal val="visible"/>
                                      </p:to>
                                    </p:set>
                                    <p:animEffect transition="in" filter="fade">
                                      <p:cBhvr>
                                        <p:cTn id="81" dur="2000"/>
                                        <p:tgtEl>
                                          <p:spTgt spid="5">
                                            <p:txEl>
                                              <p:pRg st="14" end="14"/>
                                            </p:txEl>
                                          </p:spTgt>
                                        </p:tgtEl>
                                      </p:cBhvr>
                                    </p:animEffect>
                                    <p:anim calcmode="lin" valueType="num">
                                      <p:cBhvr>
                                        <p:cTn id="82" dur="2000" fill="hold"/>
                                        <p:tgtEl>
                                          <p:spTgt spid="5">
                                            <p:txEl>
                                              <p:pRg st="14" end="14"/>
                                            </p:txEl>
                                          </p:spTgt>
                                        </p:tgtEl>
                                        <p:attrNameLst>
                                          <p:attrName>ppt_w</p:attrName>
                                        </p:attrNameLst>
                                      </p:cBhvr>
                                      <p:tavLst>
                                        <p:tav tm="0" fmla="#ppt_w*sin(2.5*pi*$)">
                                          <p:val>
                                            <p:fltVal val="0"/>
                                          </p:val>
                                        </p:tav>
                                        <p:tav tm="100000">
                                          <p:val>
                                            <p:fltVal val="1"/>
                                          </p:val>
                                        </p:tav>
                                      </p:tavLst>
                                    </p:anim>
                                    <p:anim calcmode="lin" valueType="num">
                                      <p:cBhvr>
                                        <p:cTn id="83" dur="2000" fill="hold"/>
                                        <p:tgtEl>
                                          <p:spTgt spid="5">
                                            <p:txEl>
                                              <p:pRg st="14" end="14"/>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8000"/>
            <a:lum/>
          </a:blip>
          <a:srcRect/>
          <a:stretch>
            <a:fillRect t="-6000" b="-6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94BA35-3E73-DC1B-DA7F-31EEDC058D0D}"/>
              </a:ext>
            </a:extLst>
          </p:cNvPr>
          <p:cNvSpPr txBox="1"/>
          <p:nvPr/>
        </p:nvSpPr>
        <p:spPr>
          <a:xfrm>
            <a:off x="393290" y="334297"/>
            <a:ext cx="3834581" cy="584775"/>
          </a:xfrm>
          <a:prstGeom prst="rect">
            <a:avLst/>
          </a:prstGeom>
          <a:noFill/>
        </p:spPr>
        <p:txBody>
          <a:bodyPr wrap="square" rtlCol="0">
            <a:spAutoFit/>
          </a:bodyPr>
          <a:lstStyle/>
          <a:p>
            <a:r>
              <a:rPr lang="en-US" sz="3200" dirty="0"/>
              <a:t>CREDITS</a:t>
            </a:r>
          </a:p>
        </p:txBody>
      </p:sp>
      <p:sp>
        <p:nvSpPr>
          <p:cNvPr id="3" name="Footer Placeholder 2">
            <a:extLst>
              <a:ext uri="{FF2B5EF4-FFF2-40B4-BE49-F238E27FC236}">
                <a16:creationId xmlns:a16="http://schemas.microsoft.com/office/drawing/2014/main" id="{CEA3C3BA-F413-C882-B4F7-1C5BDE3ADD05}"/>
              </a:ext>
            </a:extLst>
          </p:cNvPr>
          <p:cNvSpPr>
            <a:spLocks noGrp="1"/>
          </p:cNvSpPr>
          <p:nvPr>
            <p:ph type="ftr" sz="quarter" idx="11"/>
          </p:nvPr>
        </p:nvSpPr>
        <p:spPr/>
        <p:txBody>
          <a:bodyPr/>
          <a:lstStyle/>
          <a:p>
            <a:r>
              <a:rPr lang="en-US"/>
              <a:t>SESSION 14 PROPHETICE TIMELINE MILLENNIUM</a:t>
            </a:r>
          </a:p>
        </p:txBody>
      </p:sp>
      <p:sp>
        <p:nvSpPr>
          <p:cNvPr id="4" name="Slide Number Placeholder 3">
            <a:extLst>
              <a:ext uri="{FF2B5EF4-FFF2-40B4-BE49-F238E27FC236}">
                <a16:creationId xmlns:a16="http://schemas.microsoft.com/office/drawing/2014/main" id="{0358C92F-860E-24EF-B3DA-F7105578AC05}"/>
              </a:ext>
            </a:extLst>
          </p:cNvPr>
          <p:cNvSpPr>
            <a:spLocks noGrp="1"/>
          </p:cNvSpPr>
          <p:nvPr>
            <p:ph type="sldNum" sz="quarter" idx="12"/>
          </p:nvPr>
        </p:nvSpPr>
        <p:spPr/>
        <p:txBody>
          <a:bodyPr/>
          <a:lstStyle/>
          <a:p>
            <a:fld id="{C890A97E-A3DC-492A-8647-B3DC2A005F89}" type="slidenum">
              <a:rPr lang="en-US" smtClean="0"/>
              <a:t>2</a:t>
            </a:fld>
            <a:endParaRPr lang="en-US"/>
          </a:p>
        </p:txBody>
      </p:sp>
      <p:sp>
        <p:nvSpPr>
          <p:cNvPr id="5" name="TextBox 4">
            <a:extLst>
              <a:ext uri="{FF2B5EF4-FFF2-40B4-BE49-F238E27FC236}">
                <a16:creationId xmlns:a16="http://schemas.microsoft.com/office/drawing/2014/main" id="{14001A40-218E-E868-49D4-42F98817E4D0}"/>
              </a:ext>
            </a:extLst>
          </p:cNvPr>
          <p:cNvSpPr txBox="1"/>
          <p:nvPr/>
        </p:nvSpPr>
        <p:spPr>
          <a:xfrm>
            <a:off x="558800" y="1056640"/>
            <a:ext cx="11267440" cy="4708981"/>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a:t>Gracethrufaith.com    </a:t>
            </a:r>
            <a:r>
              <a:rPr lang="en-US" sz="2400" dirty="0">
                <a:hlinkClick r:id="rId4"/>
              </a:rPr>
              <a:t>https://gracethrufaith.com/end-times-prophecy/the-sheep-and-goat-judgment-matt-2531-46/</a:t>
            </a:r>
            <a:endParaRPr lang="en-US" sz="2400" dirty="0"/>
          </a:p>
          <a:p>
            <a:pPr marL="285750" indent="-285750">
              <a:lnSpc>
                <a:spcPct val="150000"/>
              </a:lnSpc>
              <a:buFont typeface="Arial" panose="020B0604020202020204" pitchFamily="34" charset="0"/>
              <a:buChar char="•"/>
            </a:pPr>
            <a:r>
              <a:rPr lang="en-US" sz="2400" dirty="0"/>
              <a:t> Neverthirsty.org    </a:t>
            </a:r>
            <a:r>
              <a:rPr lang="en-US" sz="2400" dirty="0">
                <a:hlinkClick r:id="rId5"/>
              </a:rPr>
              <a:t>https://www.neverthirsty.org/bible-qa/qa-archives/question/earth-be-like-in-millennial-kingdom/</a:t>
            </a:r>
            <a:endParaRPr lang="en-US" sz="2400" dirty="0"/>
          </a:p>
          <a:p>
            <a:pPr marL="285750" indent="-285750">
              <a:lnSpc>
                <a:spcPct val="150000"/>
              </a:lnSpc>
              <a:buFont typeface="Arial" panose="020B0604020202020204" pitchFamily="34" charset="0"/>
              <a:buChar char="•"/>
            </a:pPr>
            <a:r>
              <a:rPr lang="en-US" sz="2400" dirty="0"/>
              <a:t>Alan Nolan    </a:t>
            </a:r>
            <a:r>
              <a:rPr lang="en-US" sz="2400" dirty="0">
                <a:hlinkClick r:id="rId6"/>
              </a:rPr>
              <a:t>https://www.youtube.com/watch?v=Wsdd2Pqf9YM</a:t>
            </a:r>
            <a:r>
              <a:rPr lang="en-US" sz="2400" dirty="0"/>
              <a:t> </a:t>
            </a:r>
          </a:p>
          <a:p>
            <a:pPr marL="285750" indent="-285750">
              <a:lnSpc>
                <a:spcPct val="150000"/>
              </a:lnSpc>
              <a:buFont typeface="Arial" panose="020B0604020202020204" pitchFamily="34" charset="0"/>
              <a:buChar char="•"/>
            </a:pPr>
            <a:r>
              <a:rPr lang="en-US" sz="2400" dirty="0"/>
              <a:t>Bible various versions</a:t>
            </a:r>
          </a:p>
          <a:p>
            <a:pPr marL="285750" indent="-285750">
              <a:lnSpc>
                <a:spcPct val="150000"/>
              </a:lnSpc>
              <a:buFont typeface="Arial" panose="020B0604020202020204" pitchFamily="34" charset="0"/>
              <a:buChar char="•"/>
            </a:pPr>
            <a:r>
              <a:rPr lang="en-US" sz="2400" dirty="0"/>
              <a:t>Gotanswers.org</a:t>
            </a:r>
          </a:p>
          <a:p>
            <a:pPr marL="285750" indent="-285750">
              <a:lnSpc>
                <a:spcPct val="150000"/>
              </a:lnSpc>
              <a:buFont typeface="Arial" panose="020B0604020202020204" pitchFamily="34" charset="0"/>
              <a:buChar char="•"/>
            </a:pPr>
            <a:r>
              <a:rPr lang="en-US" sz="2400" dirty="0"/>
              <a:t>Various YouTube videos</a:t>
            </a:r>
          </a:p>
          <a:p>
            <a:pPr marL="285750" indent="-285750">
              <a:buFont typeface="Arial" panose="020B0604020202020204" pitchFamily="34" charset="0"/>
              <a:buChar char="•"/>
            </a:pPr>
            <a:endParaRPr lang="en-US" sz="1200" dirty="0"/>
          </a:p>
        </p:txBody>
      </p:sp>
    </p:spTree>
    <p:extLst>
      <p:ext uri="{BB962C8B-B14F-4D97-AF65-F5344CB8AC3E}">
        <p14:creationId xmlns:p14="http://schemas.microsoft.com/office/powerpoint/2010/main" val="30609556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30000" b="-30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5C0965-1467-B46B-8B76-8A39954A242D}"/>
              </a:ext>
            </a:extLst>
          </p:cNvPr>
          <p:cNvSpPr txBox="1"/>
          <p:nvPr/>
        </p:nvSpPr>
        <p:spPr>
          <a:xfrm>
            <a:off x="481781" y="462116"/>
            <a:ext cx="4650658" cy="461665"/>
          </a:xfrm>
          <a:prstGeom prst="rect">
            <a:avLst/>
          </a:prstGeom>
          <a:noFill/>
        </p:spPr>
        <p:txBody>
          <a:bodyPr wrap="square" rtlCol="0">
            <a:spAutoFit/>
          </a:bodyPr>
          <a:lstStyle/>
          <a:p>
            <a:r>
              <a:rPr lang="en-US" sz="2400" dirty="0"/>
              <a:t>End of the Tribulation</a:t>
            </a:r>
          </a:p>
        </p:txBody>
      </p:sp>
      <p:sp>
        <p:nvSpPr>
          <p:cNvPr id="3" name="TextBox 2">
            <a:extLst>
              <a:ext uri="{FF2B5EF4-FFF2-40B4-BE49-F238E27FC236}">
                <a16:creationId xmlns:a16="http://schemas.microsoft.com/office/drawing/2014/main" id="{890123E1-6DFB-14F5-B164-2EACCFB1751C}"/>
              </a:ext>
            </a:extLst>
          </p:cNvPr>
          <p:cNvSpPr txBox="1"/>
          <p:nvPr/>
        </p:nvSpPr>
        <p:spPr>
          <a:xfrm>
            <a:off x="629265" y="1170039"/>
            <a:ext cx="11021961" cy="1015663"/>
          </a:xfrm>
          <a:prstGeom prst="rect">
            <a:avLst/>
          </a:prstGeom>
          <a:noFill/>
        </p:spPr>
        <p:txBody>
          <a:bodyPr wrap="square" rtlCol="0">
            <a:spAutoFit/>
          </a:bodyPr>
          <a:lstStyle/>
          <a:p>
            <a:r>
              <a:rPr lang="en-US" sz="2000" dirty="0"/>
              <a:t>Revelation 19 depicts the scene of total defeat of the Antichrist, False Prophet and the armies of the earth that gathered to take Jerusalem in the Valley of Megiddo.  Jesus will descend from Heaven with His host of Saints and His armies all riding white horses clothed in white linen.</a:t>
            </a:r>
          </a:p>
        </p:txBody>
      </p:sp>
      <p:sp>
        <p:nvSpPr>
          <p:cNvPr id="4" name="TextBox 3">
            <a:extLst>
              <a:ext uri="{FF2B5EF4-FFF2-40B4-BE49-F238E27FC236}">
                <a16:creationId xmlns:a16="http://schemas.microsoft.com/office/drawing/2014/main" id="{44CF4434-5BD0-95A0-2205-12E4D7A6524B}"/>
              </a:ext>
            </a:extLst>
          </p:cNvPr>
          <p:cNvSpPr txBox="1"/>
          <p:nvPr/>
        </p:nvSpPr>
        <p:spPr>
          <a:xfrm>
            <a:off x="629265" y="2251587"/>
            <a:ext cx="11100619" cy="4277032"/>
          </a:xfrm>
          <a:prstGeom prst="rect">
            <a:avLst/>
          </a:prstGeom>
          <a:noFill/>
        </p:spPr>
        <p:txBody>
          <a:bodyPr wrap="square" rtlCol="0">
            <a:spAutoFit/>
          </a:bodyPr>
          <a:lstStyle/>
          <a:p>
            <a:r>
              <a:rPr lang="en-US" dirty="0"/>
              <a:t>17 And I saw an angel standing in the sun; and he cried with a loud voice, </a:t>
            </a:r>
            <a:r>
              <a:rPr lang="en-US" u="sng" dirty="0"/>
              <a:t>saying to all the fowls that fly in the midst of heaven, Come and gather yourselves together unto the supper of the great God;</a:t>
            </a:r>
          </a:p>
          <a:p>
            <a:endParaRPr lang="en-US" u="sng" dirty="0"/>
          </a:p>
          <a:p>
            <a:r>
              <a:rPr lang="en-US" dirty="0"/>
              <a:t>18 That ye may eat the flesh of kings, and the flesh of captains, and the flesh of mighty men, and the flesh of horses, and of them that sit on them, and the flesh of all men, both free and bond, both small and great.</a:t>
            </a:r>
          </a:p>
          <a:p>
            <a:endParaRPr lang="en-US" dirty="0"/>
          </a:p>
          <a:p>
            <a:r>
              <a:rPr lang="en-US" dirty="0"/>
              <a:t>19 And I saw the beast, and the kings of the earth, and their armies, gathered together to make war against him that sat on the horse, and against his army.</a:t>
            </a:r>
          </a:p>
          <a:p>
            <a:endParaRPr lang="en-US" dirty="0"/>
          </a:p>
          <a:p>
            <a:r>
              <a:rPr lang="en-US" dirty="0"/>
              <a:t>20 And the </a:t>
            </a:r>
            <a:r>
              <a:rPr lang="en-US" u="sng" dirty="0"/>
              <a:t>beast was taken, and with him the false prophet that wrought miracles before him, with which he deceived them that had received the mark of the beast, and them that worshipped his image. These both were </a:t>
            </a:r>
            <a:r>
              <a:rPr lang="en-US" b="1" i="1" u="sng" dirty="0"/>
              <a:t>cast alive into a lake of fire burning with brimstone</a:t>
            </a:r>
            <a:r>
              <a:rPr lang="en-US" u="sng" dirty="0"/>
              <a:t>.</a:t>
            </a:r>
          </a:p>
          <a:p>
            <a:endParaRPr lang="en-US" dirty="0"/>
          </a:p>
          <a:p>
            <a:r>
              <a:rPr lang="en-US" dirty="0"/>
              <a:t>21 And the remnant were slain with the sword of him that sat upon the horse, </a:t>
            </a:r>
            <a:r>
              <a:rPr lang="en-US" u="sng" dirty="0"/>
              <a:t>which sword proceeded out of his mouth</a:t>
            </a:r>
            <a:r>
              <a:rPr lang="en-US" dirty="0"/>
              <a:t>: and all the fowls were filled with their flesh.</a:t>
            </a:r>
          </a:p>
        </p:txBody>
      </p:sp>
      <p:sp>
        <p:nvSpPr>
          <p:cNvPr id="7" name="Footer Placeholder 6">
            <a:extLst>
              <a:ext uri="{FF2B5EF4-FFF2-40B4-BE49-F238E27FC236}">
                <a16:creationId xmlns:a16="http://schemas.microsoft.com/office/drawing/2014/main" id="{46F846F1-BFD6-E717-54B4-D8EA0A00AB1E}"/>
              </a:ext>
            </a:extLst>
          </p:cNvPr>
          <p:cNvSpPr>
            <a:spLocks noGrp="1"/>
          </p:cNvSpPr>
          <p:nvPr>
            <p:ph type="ftr" sz="quarter" idx="11"/>
          </p:nvPr>
        </p:nvSpPr>
        <p:spPr/>
        <p:txBody>
          <a:bodyPr/>
          <a:lstStyle/>
          <a:p>
            <a:r>
              <a:rPr lang="en-US"/>
              <a:t>SESSION 14 PROPHETICE TIMELINE MILLENNIUM</a:t>
            </a:r>
          </a:p>
        </p:txBody>
      </p:sp>
      <p:sp>
        <p:nvSpPr>
          <p:cNvPr id="8" name="Slide Number Placeholder 7">
            <a:extLst>
              <a:ext uri="{FF2B5EF4-FFF2-40B4-BE49-F238E27FC236}">
                <a16:creationId xmlns:a16="http://schemas.microsoft.com/office/drawing/2014/main" id="{636B928B-7B24-DD39-4205-CD24B9655FD9}"/>
              </a:ext>
            </a:extLst>
          </p:cNvPr>
          <p:cNvSpPr>
            <a:spLocks noGrp="1"/>
          </p:cNvSpPr>
          <p:nvPr>
            <p:ph type="sldNum" sz="quarter" idx="12"/>
          </p:nvPr>
        </p:nvSpPr>
        <p:spPr/>
        <p:txBody>
          <a:bodyPr/>
          <a:lstStyle/>
          <a:p>
            <a:fld id="{C890A97E-A3DC-492A-8647-B3DC2A005F89}" type="slidenum">
              <a:rPr lang="en-US" smtClean="0"/>
              <a:t>3</a:t>
            </a:fld>
            <a:endParaRPr lang="en-US"/>
          </a:p>
        </p:txBody>
      </p:sp>
      <p:sp>
        <p:nvSpPr>
          <p:cNvPr id="5" name="TextBox 4">
            <a:extLst>
              <a:ext uri="{FF2B5EF4-FFF2-40B4-BE49-F238E27FC236}">
                <a16:creationId xmlns:a16="http://schemas.microsoft.com/office/drawing/2014/main" id="{2F4CB5F5-2A36-4C02-1E50-FE55E39E13AD}"/>
              </a:ext>
            </a:extLst>
          </p:cNvPr>
          <p:cNvSpPr txBox="1"/>
          <p:nvPr/>
        </p:nvSpPr>
        <p:spPr>
          <a:xfrm>
            <a:off x="5582653" y="288758"/>
            <a:ext cx="6068573" cy="369332"/>
          </a:xfrm>
          <a:prstGeom prst="rect">
            <a:avLst/>
          </a:prstGeom>
          <a:noFill/>
        </p:spPr>
        <p:txBody>
          <a:bodyPr wrap="square" rtlCol="0">
            <a:spAutoFit/>
          </a:bodyPr>
          <a:lstStyle/>
          <a:p>
            <a:r>
              <a:rPr lang="en-US" dirty="0"/>
              <a:t>Please watch Supplemental Video: Battle of Armageddon</a:t>
            </a:r>
          </a:p>
        </p:txBody>
      </p:sp>
    </p:spTree>
    <p:extLst>
      <p:ext uri="{BB962C8B-B14F-4D97-AF65-F5344CB8AC3E}">
        <p14:creationId xmlns:p14="http://schemas.microsoft.com/office/powerpoint/2010/main" val="722696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24000"/>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ECF709A-A4E9-F95F-5FD2-65B49C49DE62}"/>
              </a:ext>
            </a:extLst>
          </p:cNvPr>
          <p:cNvSpPr>
            <a:spLocks noGrp="1"/>
          </p:cNvSpPr>
          <p:nvPr>
            <p:ph type="ftr" sz="quarter" idx="11"/>
          </p:nvPr>
        </p:nvSpPr>
        <p:spPr/>
        <p:txBody>
          <a:bodyPr/>
          <a:lstStyle/>
          <a:p>
            <a:r>
              <a:rPr lang="en-US"/>
              <a:t>SESSION 14 PROPHETICE TIMELINE MILLENNIUM</a:t>
            </a:r>
          </a:p>
        </p:txBody>
      </p:sp>
      <p:sp>
        <p:nvSpPr>
          <p:cNvPr id="3" name="Slide Number Placeholder 2">
            <a:extLst>
              <a:ext uri="{FF2B5EF4-FFF2-40B4-BE49-F238E27FC236}">
                <a16:creationId xmlns:a16="http://schemas.microsoft.com/office/drawing/2014/main" id="{E8FF710F-0EED-CDAE-2DE5-FFF79B2CB206}"/>
              </a:ext>
            </a:extLst>
          </p:cNvPr>
          <p:cNvSpPr>
            <a:spLocks noGrp="1"/>
          </p:cNvSpPr>
          <p:nvPr>
            <p:ph type="sldNum" sz="quarter" idx="12"/>
          </p:nvPr>
        </p:nvSpPr>
        <p:spPr/>
        <p:txBody>
          <a:bodyPr/>
          <a:lstStyle/>
          <a:p>
            <a:fld id="{C890A97E-A3DC-492A-8647-B3DC2A005F89}" type="slidenum">
              <a:rPr lang="en-US" smtClean="0"/>
              <a:t>4</a:t>
            </a:fld>
            <a:endParaRPr lang="en-US"/>
          </a:p>
        </p:txBody>
      </p:sp>
      <p:sp>
        <p:nvSpPr>
          <p:cNvPr id="4" name="TextBox 3">
            <a:extLst>
              <a:ext uri="{FF2B5EF4-FFF2-40B4-BE49-F238E27FC236}">
                <a16:creationId xmlns:a16="http://schemas.microsoft.com/office/drawing/2014/main" id="{4D6ED558-51CF-2210-A269-6875FB5E1EEF}"/>
              </a:ext>
            </a:extLst>
          </p:cNvPr>
          <p:cNvSpPr txBox="1"/>
          <p:nvPr/>
        </p:nvSpPr>
        <p:spPr>
          <a:xfrm>
            <a:off x="436880" y="567344"/>
            <a:ext cx="6634480" cy="584775"/>
          </a:xfrm>
          <a:prstGeom prst="rect">
            <a:avLst/>
          </a:prstGeom>
          <a:noFill/>
        </p:spPr>
        <p:txBody>
          <a:bodyPr wrap="square" rtlCol="0">
            <a:spAutoFit/>
          </a:bodyPr>
          <a:lstStyle/>
          <a:p>
            <a:r>
              <a:rPr lang="en-US" sz="3200" dirty="0"/>
              <a:t>The Millennium Begins</a:t>
            </a:r>
          </a:p>
        </p:txBody>
      </p:sp>
      <p:sp>
        <p:nvSpPr>
          <p:cNvPr id="5" name="TextBox 4">
            <a:extLst>
              <a:ext uri="{FF2B5EF4-FFF2-40B4-BE49-F238E27FC236}">
                <a16:creationId xmlns:a16="http://schemas.microsoft.com/office/drawing/2014/main" id="{573064E5-F713-CC65-6180-75580A70ACC1}"/>
              </a:ext>
            </a:extLst>
          </p:cNvPr>
          <p:cNvSpPr txBox="1"/>
          <p:nvPr/>
        </p:nvSpPr>
        <p:spPr>
          <a:xfrm>
            <a:off x="609600" y="1026160"/>
            <a:ext cx="10414000" cy="369332"/>
          </a:xfrm>
          <a:prstGeom prst="rect">
            <a:avLst/>
          </a:prstGeom>
          <a:noFill/>
        </p:spPr>
        <p:txBody>
          <a:bodyPr wrap="square" rtlCol="0">
            <a:spAutoFit/>
          </a:bodyPr>
          <a:lstStyle/>
          <a:p>
            <a:r>
              <a:rPr lang="en-US" dirty="0"/>
              <a:t>Judgement of the Sheep and Goats (also known as the Judgement of the Nations)</a:t>
            </a:r>
          </a:p>
        </p:txBody>
      </p:sp>
      <p:sp>
        <p:nvSpPr>
          <p:cNvPr id="6" name="TextBox 5">
            <a:extLst>
              <a:ext uri="{FF2B5EF4-FFF2-40B4-BE49-F238E27FC236}">
                <a16:creationId xmlns:a16="http://schemas.microsoft.com/office/drawing/2014/main" id="{3EE71B1F-2E71-467A-C8AB-2F07E7EC76BD}"/>
              </a:ext>
            </a:extLst>
          </p:cNvPr>
          <p:cNvSpPr txBox="1"/>
          <p:nvPr/>
        </p:nvSpPr>
        <p:spPr>
          <a:xfrm>
            <a:off x="609600" y="1827400"/>
            <a:ext cx="10840720" cy="4524315"/>
          </a:xfrm>
          <a:prstGeom prst="rect">
            <a:avLst/>
          </a:prstGeom>
          <a:noFill/>
        </p:spPr>
        <p:txBody>
          <a:bodyPr wrap="square" rtlCol="0">
            <a:spAutoFit/>
          </a:bodyPr>
          <a:lstStyle/>
          <a:p>
            <a:r>
              <a:rPr lang="en-US" dirty="0"/>
              <a:t>Matt. 25:31-33  Tells us that sometime after Battle of Armageddon,  :.. All the nations will be gathered before him, and he will separate the people one from another as a shepherd separates the sheep from the goats. He will put the sheep on his right and the goats on his left. “ </a:t>
            </a:r>
          </a:p>
          <a:p>
            <a:r>
              <a:rPr lang="en-US" dirty="0"/>
              <a:t> </a:t>
            </a:r>
          </a:p>
          <a:p>
            <a:r>
              <a:rPr lang="en-US" dirty="0"/>
              <a:t>In Joel 3:1-3 the prophet speaks of a time when the Lord will gather the nations together in the Valley of Jehoshaphat to hold them accountable for the way they’ve treated His people.   This judgement is for those who have made it through the Tribulation period. Jesus separates the righteous (the sheep) from the unrighteous (the goats) based on their deeds.</a:t>
            </a:r>
          </a:p>
          <a:p>
            <a:endParaRPr lang="en-US" dirty="0"/>
          </a:p>
          <a:p>
            <a:r>
              <a:rPr lang="en-US" dirty="0"/>
              <a:t>“Then he will say to those on his left, ‘Depart from me, you who are cursed, into the eternal fire prepared for the devil and his angels. For I was hungry, and you gave me nothing to eat, I was thirsty, and you gave me nothing to drink, I was a stranger, and you did not invite me in, I needed clothes, and you did not clothe me, I was sick and in prison and you did not look after me.”  Matthew 25:41</a:t>
            </a:r>
          </a:p>
          <a:p>
            <a:endParaRPr lang="en-US" dirty="0"/>
          </a:p>
          <a:p>
            <a:r>
              <a:rPr lang="en-US" dirty="0"/>
              <a:t>The timing of this event is debated, some think it is right after the Second Coming of Christ and others at the end of the Millenium when Satan is cast into the Lake of Fire.</a:t>
            </a:r>
          </a:p>
        </p:txBody>
      </p:sp>
    </p:spTree>
    <p:extLst>
      <p:ext uri="{BB962C8B-B14F-4D97-AF65-F5344CB8AC3E}">
        <p14:creationId xmlns:p14="http://schemas.microsoft.com/office/powerpoint/2010/main" val="23170829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alphaModFix amt="24000"/>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E2B6264-8B8E-34F4-0D05-6FDE44DD6666}"/>
              </a:ext>
            </a:extLst>
          </p:cNvPr>
          <p:cNvSpPr>
            <a:spLocks noGrp="1"/>
          </p:cNvSpPr>
          <p:nvPr>
            <p:ph type="ftr" sz="quarter" idx="11"/>
          </p:nvPr>
        </p:nvSpPr>
        <p:spPr/>
        <p:txBody>
          <a:bodyPr/>
          <a:lstStyle/>
          <a:p>
            <a:r>
              <a:rPr lang="en-US"/>
              <a:t>SESSION 14 PROPHETICE TIMELINE MILLENNIUM</a:t>
            </a:r>
          </a:p>
        </p:txBody>
      </p:sp>
      <p:sp>
        <p:nvSpPr>
          <p:cNvPr id="3" name="Slide Number Placeholder 2">
            <a:extLst>
              <a:ext uri="{FF2B5EF4-FFF2-40B4-BE49-F238E27FC236}">
                <a16:creationId xmlns:a16="http://schemas.microsoft.com/office/drawing/2014/main" id="{E0B9ED35-E330-7B2C-9CD1-7CEC76CB8479}"/>
              </a:ext>
            </a:extLst>
          </p:cNvPr>
          <p:cNvSpPr>
            <a:spLocks noGrp="1"/>
          </p:cNvSpPr>
          <p:nvPr>
            <p:ph type="sldNum" sz="quarter" idx="12"/>
          </p:nvPr>
        </p:nvSpPr>
        <p:spPr/>
        <p:txBody>
          <a:bodyPr/>
          <a:lstStyle/>
          <a:p>
            <a:fld id="{C890A97E-A3DC-492A-8647-B3DC2A005F89}" type="slidenum">
              <a:rPr lang="en-US" smtClean="0"/>
              <a:t>5</a:t>
            </a:fld>
            <a:endParaRPr lang="en-US"/>
          </a:p>
        </p:txBody>
      </p:sp>
      <p:sp>
        <p:nvSpPr>
          <p:cNvPr id="4" name="TextBox 3">
            <a:extLst>
              <a:ext uri="{FF2B5EF4-FFF2-40B4-BE49-F238E27FC236}">
                <a16:creationId xmlns:a16="http://schemas.microsoft.com/office/drawing/2014/main" id="{67D00C4D-CEC9-FB54-FBE5-205E8E1AD0E9}"/>
              </a:ext>
            </a:extLst>
          </p:cNvPr>
          <p:cNvSpPr txBox="1"/>
          <p:nvPr/>
        </p:nvSpPr>
        <p:spPr>
          <a:xfrm>
            <a:off x="609600" y="231338"/>
            <a:ext cx="9652000" cy="523220"/>
          </a:xfrm>
          <a:prstGeom prst="rect">
            <a:avLst/>
          </a:prstGeom>
          <a:noFill/>
        </p:spPr>
        <p:txBody>
          <a:bodyPr wrap="square" rtlCol="0">
            <a:spAutoFit/>
          </a:bodyPr>
          <a:lstStyle/>
          <a:p>
            <a:r>
              <a:rPr lang="en-US" sz="2800" dirty="0"/>
              <a:t>Resurrection of Old Testament and Tribulation Saints</a:t>
            </a:r>
          </a:p>
        </p:txBody>
      </p:sp>
      <p:sp>
        <p:nvSpPr>
          <p:cNvPr id="5" name="TextBox 4">
            <a:extLst>
              <a:ext uri="{FF2B5EF4-FFF2-40B4-BE49-F238E27FC236}">
                <a16:creationId xmlns:a16="http://schemas.microsoft.com/office/drawing/2014/main" id="{B9C32DBD-7F70-F7FC-D82F-DF9B12F3767B}"/>
              </a:ext>
            </a:extLst>
          </p:cNvPr>
          <p:cNvSpPr txBox="1"/>
          <p:nvPr/>
        </p:nvSpPr>
        <p:spPr>
          <a:xfrm>
            <a:off x="609600" y="985520"/>
            <a:ext cx="9489440" cy="1686560"/>
          </a:xfrm>
          <a:prstGeom prst="rect">
            <a:avLst/>
          </a:prstGeom>
          <a:noFill/>
        </p:spPr>
        <p:txBody>
          <a:bodyPr wrap="square" rtlCol="0">
            <a:spAutoFit/>
          </a:bodyPr>
          <a:lstStyle/>
          <a:p>
            <a:endParaRPr lang="en-US" dirty="0"/>
          </a:p>
        </p:txBody>
      </p:sp>
      <p:sp>
        <p:nvSpPr>
          <p:cNvPr id="7" name="TextBox 6">
            <a:extLst>
              <a:ext uri="{FF2B5EF4-FFF2-40B4-BE49-F238E27FC236}">
                <a16:creationId xmlns:a16="http://schemas.microsoft.com/office/drawing/2014/main" id="{FA739FBF-040E-4188-2A85-A157A61B07F0}"/>
              </a:ext>
            </a:extLst>
          </p:cNvPr>
          <p:cNvSpPr txBox="1"/>
          <p:nvPr/>
        </p:nvSpPr>
        <p:spPr>
          <a:xfrm>
            <a:off x="609600" y="985520"/>
            <a:ext cx="10972800" cy="4801314"/>
          </a:xfrm>
          <a:prstGeom prst="rect">
            <a:avLst/>
          </a:prstGeom>
          <a:noFill/>
        </p:spPr>
        <p:txBody>
          <a:bodyPr wrap="square" rtlCol="0">
            <a:spAutoFit/>
          </a:bodyPr>
          <a:lstStyle/>
          <a:p>
            <a:r>
              <a:rPr lang="en-US" dirty="0"/>
              <a:t>There are a couple of thoughts as to when the Old Testament Saints and Tribulation Saints will be resurrected.  One thought is after the Millennium and the other thought is after Jesus’ Second Coming.</a:t>
            </a:r>
          </a:p>
          <a:p>
            <a:endParaRPr lang="en-US" dirty="0"/>
          </a:p>
          <a:p>
            <a:r>
              <a:rPr lang="en-US" dirty="0"/>
              <a:t>The one presented in this session is that they both will be resurrected after the Second Coming of Jesus and prior to the Millenium Reign.</a:t>
            </a:r>
          </a:p>
          <a:p>
            <a:endParaRPr lang="en-US" dirty="0"/>
          </a:p>
          <a:p>
            <a:r>
              <a:rPr lang="en-US" b="1" dirty="0"/>
              <a:t>The Tribulation Saints </a:t>
            </a:r>
            <a:r>
              <a:rPr lang="en-US" dirty="0"/>
              <a:t>by Revelation 20:4,6  “Then I saw thrones, and they sat on them, and judgment was given to them</a:t>
            </a:r>
            <a:r>
              <a:rPr lang="en-US" u="sng" dirty="0"/>
              <a:t>. And I saw the souls of those who had been beheaded because of their testimony of Jesus and because of the word of God, and those who had not worshiped the beast or his image, and had not received the mark on their forehead and on their hand; and </a:t>
            </a:r>
            <a:r>
              <a:rPr lang="en-US" b="1" i="1" u="sng" dirty="0"/>
              <a:t>they came to life and reigned with Christ for a thousand years </a:t>
            </a:r>
            <a:r>
              <a:rPr lang="en-US" dirty="0"/>
              <a:t>. . . Blessed and holy is the one who has a part in the </a:t>
            </a:r>
            <a:r>
              <a:rPr lang="en-US" u="sng" dirty="0"/>
              <a:t>first resurrection</a:t>
            </a:r>
            <a:r>
              <a:rPr lang="en-US" dirty="0"/>
              <a:t>; over these the second death has no power, </a:t>
            </a:r>
            <a:r>
              <a:rPr lang="en-US" u="sng" dirty="0"/>
              <a:t>but they will be priests of God and of Christ and will </a:t>
            </a:r>
            <a:r>
              <a:rPr lang="en-US" b="1" i="1" u="sng" dirty="0"/>
              <a:t>reign with Him for a thousand years</a:t>
            </a:r>
            <a:r>
              <a:rPr lang="en-US" dirty="0"/>
              <a:t>.”</a:t>
            </a:r>
          </a:p>
          <a:p>
            <a:endParaRPr lang="en-US" dirty="0"/>
          </a:p>
          <a:p>
            <a:r>
              <a:rPr lang="en-US" b="1" dirty="0"/>
              <a:t>The Old Testament Saints </a:t>
            </a:r>
            <a:r>
              <a:rPr lang="en-US" dirty="0"/>
              <a:t>by Ezekiel 37:22, 24 clearly refers to the millennial reign of Christ when we are told “My Servant, David shall be king.” Ezekiel 37:12-14 refers to the resurrection of Old Testament saints at the beginning of the millennial kingdom.  To be a King in the millennial time frame, </a:t>
            </a:r>
            <a:r>
              <a:rPr lang="en-US" i="1" u="sng" dirty="0"/>
              <a:t>he would have to resurrected prior to the beginning.</a:t>
            </a:r>
          </a:p>
        </p:txBody>
      </p:sp>
    </p:spTree>
    <p:extLst>
      <p:ext uri="{BB962C8B-B14F-4D97-AF65-F5344CB8AC3E}">
        <p14:creationId xmlns:p14="http://schemas.microsoft.com/office/powerpoint/2010/main" val="24453099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anim calcmode="lin" valueType="num">
                                      <p:cBhvr additive="base">
                                        <p:cTn id="1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xEl>
                                              <p:pRg st="6" end="6"/>
                                            </p:txEl>
                                          </p:spTgt>
                                        </p:tgtEl>
                                        <p:attrNameLst>
                                          <p:attrName>style.visibility</p:attrName>
                                        </p:attrNameLst>
                                      </p:cBhvr>
                                      <p:to>
                                        <p:strVal val="visible"/>
                                      </p:to>
                                    </p:set>
                                    <p:anim calcmode="lin" valueType="num">
                                      <p:cBhvr additive="base">
                                        <p:cTn id="21"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0417D8A-D785-A0AB-3977-163F8A7F9A3F}"/>
              </a:ext>
            </a:extLst>
          </p:cNvPr>
          <p:cNvSpPr>
            <a:spLocks noGrp="1"/>
          </p:cNvSpPr>
          <p:nvPr>
            <p:ph type="ftr" sz="quarter" idx="11"/>
          </p:nvPr>
        </p:nvSpPr>
        <p:spPr/>
        <p:txBody>
          <a:bodyPr/>
          <a:lstStyle/>
          <a:p>
            <a:r>
              <a:rPr lang="en-US"/>
              <a:t>SESSION 14 PROPHETICE TIMELINE MILLENNIUM</a:t>
            </a:r>
          </a:p>
        </p:txBody>
      </p:sp>
      <p:sp>
        <p:nvSpPr>
          <p:cNvPr id="3" name="Slide Number Placeholder 2">
            <a:extLst>
              <a:ext uri="{FF2B5EF4-FFF2-40B4-BE49-F238E27FC236}">
                <a16:creationId xmlns:a16="http://schemas.microsoft.com/office/drawing/2014/main" id="{B1640F8A-E94F-3746-2AFB-B8AA340EB97E}"/>
              </a:ext>
            </a:extLst>
          </p:cNvPr>
          <p:cNvSpPr>
            <a:spLocks noGrp="1"/>
          </p:cNvSpPr>
          <p:nvPr>
            <p:ph type="sldNum" sz="quarter" idx="12"/>
          </p:nvPr>
        </p:nvSpPr>
        <p:spPr/>
        <p:txBody>
          <a:bodyPr/>
          <a:lstStyle/>
          <a:p>
            <a:fld id="{C890A97E-A3DC-492A-8647-B3DC2A005F89}" type="slidenum">
              <a:rPr lang="en-US" smtClean="0"/>
              <a:t>6</a:t>
            </a:fld>
            <a:endParaRPr lang="en-US"/>
          </a:p>
        </p:txBody>
      </p:sp>
      <p:pic>
        <p:nvPicPr>
          <p:cNvPr id="5" name="Picture 4" descr="A diagram of a religious structure&#10;&#10;AI-generated content may be incorrect.">
            <a:extLst>
              <a:ext uri="{FF2B5EF4-FFF2-40B4-BE49-F238E27FC236}">
                <a16:creationId xmlns:a16="http://schemas.microsoft.com/office/drawing/2014/main" id="{BB73FFAD-0F4D-0127-F6B6-7D7EB1F079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6639" y="0"/>
            <a:ext cx="9818722" cy="6858000"/>
          </a:xfrm>
          <a:prstGeom prst="rect">
            <a:avLst/>
          </a:prstGeom>
        </p:spPr>
      </p:pic>
    </p:spTree>
    <p:extLst>
      <p:ext uri="{BB962C8B-B14F-4D97-AF65-F5344CB8AC3E}">
        <p14:creationId xmlns:p14="http://schemas.microsoft.com/office/powerpoint/2010/main" val="19811112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35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59E5061-4EE2-5256-3404-18354C77C0C4}"/>
              </a:ext>
            </a:extLst>
          </p:cNvPr>
          <p:cNvSpPr>
            <a:spLocks noGrp="1"/>
          </p:cNvSpPr>
          <p:nvPr>
            <p:ph type="ftr" sz="quarter" idx="11"/>
          </p:nvPr>
        </p:nvSpPr>
        <p:spPr/>
        <p:txBody>
          <a:bodyPr/>
          <a:lstStyle/>
          <a:p>
            <a:r>
              <a:rPr lang="en-US"/>
              <a:t>SESSION 14 PROPHETICE TIMELINE MILLENNIUM</a:t>
            </a:r>
          </a:p>
        </p:txBody>
      </p:sp>
      <p:sp>
        <p:nvSpPr>
          <p:cNvPr id="3" name="Slide Number Placeholder 2">
            <a:extLst>
              <a:ext uri="{FF2B5EF4-FFF2-40B4-BE49-F238E27FC236}">
                <a16:creationId xmlns:a16="http://schemas.microsoft.com/office/drawing/2014/main" id="{E4284A54-9C8D-9E7C-8ECC-3DC6EDEC7DC5}"/>
              </a:ext>
            </a:extLst>
          </p:cNvPr>
          <p:cNvSpPr>
            <a:spLocks noGrp="1"/>
          </p:cNvSpPr>
          <p:nvPr>
            <p:ph type="sldNum" sz="quarter" idx="12"/>
          </p:nvPr>
        </p:nvSpPr>
        <p:spPr/>
        <p:txBody>
          <a:bodyPr/>
          <a:lstStyle/>
          <a:p>
            <a:fld id="{C890A97E-A3DC-492A-8647-B3DC2A005F89}" type="slidenum">
              <a:rPr lang="en-US" smtClean="0"/>
              <a:t>7</a:t>
            </a:fld>
            <a:endParaRPr lang="en-US"/>
          </a:p>
        </p:txBody>
      </p:sp>
      <p:pic>
        <p:nvPicPr>
          <p:cNvPr id="4" name="Picture 3">
            <a:extLst>
              <a:ext uri="{FF2B5EF4-FFF2-40B4-BE49-F238E27FC236}">
                <a16:creationId xmlns:a16="http://schemas.microsoft.com/office/drawing/2014/main" id="{0D4A7963-3527-2387-11BC-0DF0C26B63F5}"/>
              </a:ext>
            </a:extLst>
          </p:cNvPr>
          <p:cNvPicPr>
            <a:picLocks noChangeAspect="1"/>
          </p:cNvPicPr>
          <p:nvPr/>
        </p:nvPicPr>
        <p:blipFill>
          <a:blip r:embed="rId2"/>
          <a:stretch>
            <a:fillRect/>
          </a:stretch>
        </p:blipFill>
        <p:spPr>
          <a:xfrm>
            <a:off x="1258529" y="288819"/>
            <a:ext cx="9842090" cy="6067531"/>
          </a:xfrm>
          <a:prstGeom prst="rect">
            <a:avLst/>
          </a:prstGeom>
        </p:spPr>
      </p:pic>
    </p:spTree>
    <p:extLst>
      <p:ext uri="{BB962C8B-B14F-4D97-AF65-F5344CB8AC3E}">
        <p14:creationId xmlns:p14="http://schemas.microsoft.com/office/powerpoint/2010/main" val="37107905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4000"/>
            <a:lum/>
          </a:blip>
          <a:srcRect/>
          <a:stretch>
            <a:fillRect t="-17000" b="-17000"/>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94ACE7-556E-66BA-770A-6240367C135E}"/>
              </a:ext>
            </a:extLst>
          </p:cNvPr>
          <p:cNvSpPr>
            <a:spLocks noGrp="1"/>
          </p:cNvSpPr>
          <p:nvPr>
            <p:ph type="ftr" sz="quarter" idx="11"/>
          </p:nvPr>
        </p:nvSpPr>
        <p:spPr/>
        <p:txBody>
          <a:bodyPr/>
          <a:lstStyle/>
          <a:p>
            <a:r>
              <a:rPr lang="en-US"/>
              <a:t>SESSION 14 PROPHETICE TIMELINE MILLENNIUM</a:t>
            </a:r>
          </a:p>
        </p:txBody>
      </p:sp>
      <p:sp>
        <p:nvSpPr>
          <p:cNvPr id="3" name="Slide Number Placeholder 2">
            <a:extLst>
              <a:ext uri="{FF2B5EF4-FFF2-40B4-BE49-F238E27FC236}">
                <a16:creationId xmlns:a16="http://schemas.microsoft.com/office/drawing/2014/main" id="{45A0095A-13B6-BF9B-E134-B86A1B3D1989}"/>
              </a:ext>
            </a:extLst>
          </p:cNvPr>
          <p:cNvSpPr>
            <a:spLocks noGrp="1"/>
          </p:cNvSpPr>
          <p:nvPr>
            <p:ph type="sldNum" sz="quarter" idx="12"/>
          </p:nvPr>
        </p:nvSpPr>
        <p:spPr/>
        <p:txBody>
          <a:bodyPr/>
          <a:lstStyle/>
          <a:p>
            <a:fld id="{C890A97E-A3DC-492A-8647-B3DC2A005F89}" type="slidenum">
              <a:rPr lang="en-US" smtClean="0"/>
              <a:t>8</a:t>
            </a:fld>
            <a:endParaRPr lang="en-US"/>
          </a:p>
        </p:txBody>
      </p:sp>
      <p:sp>
        <p:nvSpPr>
          <p:cNvPr id="4" name="TextBox 3">
            <a:extLst>
              <a:ext uri="{FF2B5EF4-FFF2-40B4-BE49-F238E27FC236}">
                <a16:creationId xmlns:a16="http://schemas.microsoft.com/office/drawing/2014/main" id="{1EEB596B-3A97-C834-4000-F97D58A34397}"/>
              </a:ext>
            </a:extLst>
          </p:cNvPr>
          <p:cNvSpPr txBox="1"/>
          <p:nvPr/>
        </p:nvSpPr>
        <p:spPr>
          <a:xfrm>
            <a:off x="275303" y="136525"/>
            <a:ext cx="3763297" cy="584775"/>
          </a:xfrm>
          <a:prstGeom prst="rect">
            <a:avLst/>
          </a:prstGeom>
          <a:noFill/>
        </p:spPr>
        <p:txBody>
          <a:bodyPr wrap="square" rtlCol="0">
            <a:spAutoFit/>
          </a:bodyPr>
          <a:lstStyle/>
          <a:p>
            <a:r>
              <a:rPr lang="en-US" sz="3200" dirty="0"/>
              <a:t>The Millennial Reign</a:t>
            </a:r>
          </a:p>
        </p:txBody>
      </p:sp>
      <p:sp>
        <p:nvSpPr>
          <p:cNvPr id="5" name="TextBox 4">
            <a:extLst>
              <a:ext uri="{FF2B5EF4-FFF2-40B4-BE49-F238E27FC236}">
                <a16:creationId xmlns:a16="http://schemas.microsoft.com/office/drawing/2014/main" id="{C58F0A46-9AC2-3C6C-3D3E-8DB21F0B2631}"/>
              </a:ext>
            </a:extLst>
          </p:cNvPr>
          <p:cNvSpPr txBox="1"/>
          <p:nvPr/>
        </p:nvSpPr>
        <p:spPr>
          <a:xfrm>
            <a:off x="275303" y="721300"/>
            <a:ext cx="11769213" cy="6124754"/>
          </a:xfrm>
          <a:prstGeom prst="rect">
            <a:avLst/>
          </a:prstGeom>
          <a:noFill/>
        </p:spPr>
        <p:txBody>
          <a:bodyPr wrap="square" rtlCol="0">
            <a:spAutoFit/>
          </a:bodyPr>
          <a:lstStyle/>
          <a:p>
            <a:r>
              <a:rPr lang="en-US" sz="1700" dirty="0"/>
              <a:t>Revelation 20:1-6 Tells of a 1000-year reign of Christ and of binding and sealing Satan in the Abyss so that he couldn’t deceive the nations. This is not the Lake of Fire which is at the end of the Millennial time.</a:t>
            </a:r>
          </a:p>
          <a:p>
            <a:r>
              <a:rPr lang="en-US" sz="1700" dirty="0"/>
              <a:t>As stated before in Revelation 20:6, saints will rule and reign with Christ.  It is thought that, based on how we were rewarded in the Bema Judgement, will determine the ruling/reigning authority.  The Parable of the Talents in Matthew 25 suggests that  you are “rewarded” on what was given to you to use.  This could be compared to what authority you will be given.  </a:t>
            </a:r>
          </a:p>
          <a:p>
            <a:endParaRPr lang="en-US" sz="1700" dirty="0"/>
          </a:p>
          <a:p>
            <a:r>
              <a:rPr lang="en-US" sz="1700" dirty="0"/>
              <a:t>Jesus will rule with King David over Israel.  Jeremiah 30:9, “But they shall serve Jehovah their Elohim, and </a:t>
            </a:r>
            <a:r>
              <a:rPr lang="en-US" sz="1700" i="1" u="sng" dirty="0"/>
              <a:t>David their king whom I will raise up unto them</a:t>
            </a:r>
            <a:r>
              <a:rPr lang="en-US" sz="1700" dirty="0"/>
              <a:t>”. This verse clearly states that David will be king, and that Israel will serve him as well as Christ.  Ezekial 37:24, “And My servant David </a:t>
            </a:r>
            <a:r>
              <a:rPr lang="en-US" sz="1700" i="1" u="sng" dirty="0"/>
              <a:t>shall be king over them; and they all shall have one shepherd.</a:t>
            </a:r>
          </a:p>
          <a:p>
            <a:endParaRPr lang="en-US" sz="1700" i="1" u="sng" dirty="0"/>
          </a:p>
          <a:p>
            <a:pPr marL="285750" indent="-285750">
              <a:buFont typeface="Arial" panose="020B0604020202020204" pitchFamily="34" charset="0"/>
              <a:buChar char="•"/>
            </a:pPr>
            <a:r>
              <a:rPr lang="en-US" sz="1700" b="1" i="1" u="sng" dirty="0"/>
              <a:t>The earth will revert to the time before the fall of man in the Garden of Eden.  </a:t>
            </a:r>
            <a:r>
              <a:rPr lang="en-US" sz="1700" dirty="0"/>
              <a:t>The curse mentioned in </a:t>
            </a:r>
            <a:r>
              <a:rPr lang="en-US" sz="1700" b="1" dirty="0"/>
              <a:t>Genesis 3:17-19 </a:t>
            </a:r>
            <a:r>
              <a:rPr lang="en-US" sz="1700" dirty="0"/>
              <a:t>will be removed.  Every animal, including humans will eat plants, no meat as stated in </a:t>
            </a:r>
            <a:r>
              <a:rPr lang="en-US" sz="1700" b="1" dirty="0"/>
              <a:t>Genesis 1:30.</a:t>
            </a:r>
          </a:p>
          <a:p>
            <a:endParaRPr lang="en-US" sz="1700" b="1" dirty="0"/>
          </a:p>
          <a:p>
            <a:pPr marL="285750" indent="-285750">
              <a:buFont typeface="Arial" panose="020B0604020202020204" pitchFamily="34" charset="0"/>
              <a:buChar char="•"/>
            </a:pPr>
            <a:r>
              <a:rPr lang="en-US" sz="1700" b="1" i="1" u="sng" dirty="0"/>
              <a:t>The peace mentioned in Ezekiel 34:23-25 will extend to the animal kingdom</a:t>
            </a:r>
            <a:r>
              <a:rPr lang="en-US" sz="1700" dirty="0"/>
              <a:t>. First, </a:t>
            </a:r>
            <a:r>
              <a:rPr lang="en-US" sz="1700" b="1" dirty="0"/>
              <a:t>Isaiah 11:6-7 </a:t>
            </a:r>
            <a:r>
              <a:rPr lang="en-US" sz="1700" dirty="0"/>
              <a:t>states the animals will be at peace with each other. Second, peace will also exist between animals and people. Both </a:t>
            </a:r>
            <a:r>
              <a:rPr lang="en-US" sz="1700" b="1" dirty="0"/>
              <a:t>Isaiah 11:6, 8 </a:t>
            </a:r>
            <a:r>
              <a:rPr lang="en-US" sz="1700" dirty="0"/>
              <a:t>prophesy that a little boy will be able to lead these animals and play with snakes without harm.</a:t>
            </a:r>
          </a:p>
          <a:p>
            <a:endParaRPr lang="en-US" sz="1700" dirty="0"/>
          </a:p>
          <a:p>
            <a:pPr marL="285750" indent="-285750">
              <a:buFont typeface="Arial" panose="020B0604020202020204" pitchFamily="34" charset="0"/>
              <a:buChar char="•"/>
            </a:pPr>
            <a:r>
              <a:rPr lang="en-US" sz="1700" b="1" i="1" u="sng" dirty="0"/>
              <a:t>Isaiah 33:24  There will be no sickness or illness </a:t>
            </a:r>
            <a:r>
              <a:rPr lang="en-US" sz="1700" dirty="0"/>
              <a:t>  There will still be death because of sin. There will be no satanic influence at this time but the mortals will have free will.  </a:t>
            </a:r>
            <a:r>
              <a:rPr lang="en-US" sz="1700" b="1" dirty="0"/>
              <a:t>Isaiah 65:20  </a:t>
            </a:r>
            <a:r>
              <a:rPr lang="en-US" sz="1700" i="1" dirty="0">
                <a:effectLst>
                  <a:outerShdw blurRad="38100" dist="38100" dir="2700000" algn="tl">
                    <a:srgbClr val="000000">
                      <a:alpha val="43137"/>
                    </a:srgbClr>
                  </a:outerShdw>
                </a:effectLst>
              </a:rPr>
              <a:t>No more shall an infant from there live but a few days, Nor an old man who has not fulfilled his days; For the child shall die one hundred years old, But the sinner being one hundred years old shall be accursed</a:t>
            </a:r>
            <a:r>
              <a:rPr lang="en-US" sz="1700" dirty="0"/>
              <a:t>.  Death will be justified because they will have the Adamic nature.</a:t>
            </a:r>
          </a:p>
          <a:p>
            <a:endParaRPr lang="en-US" sz="1700" dirty="0"/>
          </a:p>
          <a:p>
            <a:endParaRPr lang="en-US" dirty="0"/>
          </a:p>
        </p:txBody>
      </p:sp>
      <p:sp>
        <p:nvSpPr>
          <p:cNvPr id="7" name="TextBox 6">
            <a:extLst>
              <a:ext uri="{FF2B5EF4-FFF2-40B4-BE49-F238E27FC236}">
                <a16:creationId xmlns:a16="http://schemas.microsoft.com/office/drawing/2014/main" id="{6DA21CE1-094D-8A55-1D0D-8037E4C7EEE5}"/>
              </a:ext>
            </a:extLst>
          </p:cNvPr>
          <p:cNvSpPr txBox="1"/>
          <p:nvPr/>
        </p:nvSpPr>
        <p:spPr>
          <a:xfrm>
            <a:off x="6676103" y="235974"/>
            <a:ext cx="4473678" cy="276999"/>
          </a:xfrm>
          <a:prstGeom prst="rect">
            <a:avLst/>
          </a:prstGeom>
          <a:noFill/>
        </p:spPr>
        <p:txBody>
          <a:bodyPr wrap="square" rtlCol="0">
            <a:spAutoFit/>
          </a:bodyPr>
          <a:lstStyle/>
          <a:p>
            <a:r>
              <a:rPr lang="en-US" sz="1200" dirty="0">
                <a:hlinkClick r:id="rId3"/>
              </a:rPr>
              <a:t>https://www.youtube.com/watch?v=0VzA9e6_zLQ</a:t>
            </a:r>
            <a:r>
              <a:rPr lang="en-US" sz="1200" dirty="0"/>
              <a:t> </a:t>
            </a:r>
          </a:p>
        </p:txBody>
      </p:sp>
      <p:sp>
        <p:nvSpPr>
          <p:cNvPr id="8" name="TextBox 7">
            <a:extLst>
              <a:ext uri="{FF2B5EF4-FFF2-40B4-BE49-F238E27FC236}">
                <a16:creationId xmlns:a16="http://schemas.microsoft.com/office/drawing/2014/main" id="{55CE4E8C-705E-8C98-93FA-4F5951FAB26D}"/>
              </a:ext>
            </a:extLst>
          </p:cNvPr>
          <p:cNvSpPr txBox="1"/>
          <p:nvPr/>
        </p:nvSpPr>
        <p:spPr>
          <a:xfrm>
            <a:off x="5848771" y="440297"/>
            <a:ext cx="6067926" cy="369332"/>
          </a:xfrm>
          <a:prstGeom prst="rect">
            <a:avLst/>
          </a:prstGeom>
          <a:noFill/>
        </p:spPr>
        <p:txBody>
          <a:bodyPr wrap="square" rtlCol="0">
            <a:spAutoFit/>
          </a:bodyPr>
          <a:lstStyle/>
          <a:p>
            <a:r>
              <a:rPr lang="en-US" dirty="0"/>
              <a:t>Please watch Supplemental Video: Millennium Purpose</a:t>
            </a:r>
          </a:p>
        </p:txBody>
      </p:sp>
    </p:spTree>
    <p:extLst>
      <p:ext uri="{BB962C8B-B14F-4D97-AF65-F5344CB8AC3E}">
        <p14:creationId xmlns:p14="http://schemas.microsoft.com/office/powerpoint/2010/main" val="346505849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24000"/>
          </a:blip>
          <a:stretch>
            <a:fillRect/>
          </a:stretch>
        </a:blip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3065833-8E79-4644-565A-DC0CC3B150E3}"/>
              </a:ext>
            </a:extLst>
          </p:cNvPr>
          <p:cNvSpPr>
            <a:spLocks noGrp="1"/>
          </p:cNvSpPr>
          <p:nvPr>
            <p:ph type="ftr" sz="quarter" idx="11"/>
          </p:nvPr>
        </p:nvSpPr>
        <p:spPr>
          <a:xfrm>
            <a:off x="4038600" y="6508973"/>
            <a:ext cx="4114800" cy="365125"/>
          </a:xfrm>
        </p:spPr>
        <p:txBody>
          <a:bodyPr/>
          <a:lstStyle/>
          <a:p>
            <a:r>
              <a:rPr lang="en-US" dirty="0"/>
              <a:t>SESSION 14 PROPHETICE TIMELINE MILLENNIUM</a:t>
            </a:r>
          </a:p>
        </p:txBody>
      </p:sp>
      <p:sp>
        <p:nvSpPr>
          <p:cNvPr id="3" name="Slide Number Placeholder 2">
            <a:extLst>
              <a:ext uri="{FF2B5EF4-FFF2-40B4-BE49-F238E27FC236}">
                <a16:creationId xmlns:a16="http://schemas.microsoft.com/office/drawing/2014/main" id="{54EAC299-4378-278C-BFED-CE09594B839D}"/>
              </a:ext>
            </a:extLst>
          </p:cNvPr>
          <p:cNvSpPr>
            <a:spLocks noGrp="1"/>
          </p:cNvSpPr>
          <p:nvPr>
            <p:ph type="sldNum" sz="quarter" idx="12"/>
          </p:nvPr>
        </p:nvSpPr>
        <p:spPr>
          <a:xfrm>
            <a:off x="10874478" y="6409524"/>
            <a:ext cx="538316" cy="365125"/>
          </a:xfrm>
        </p:spPr>
        <p:txBody>
          <a:bodyPr/>
          <a:lstStyle/>
          <a:p>
            <a:fld id="{C890A97E-A3DC-492A-8647-B3DC2A005F89}" type="slidenum">
              <a:rPr lang="en-US" smtClean="0"/>
              <a:t>9</a:t>
            </a:fld>
            <a:endParaRPr lang="en-US" dirty="0"/>
          </a:p>
        </p:txBody>
      </p:sp>
      <p:sp>
        <p:nvSpPr>
          <p:cNvPr id="5" name="TextBox 4">
            <a:extLst>
              <a:ext uri="{FF2B5EF4-FFF2-40B4-BE49-F238E27FC236}">
                <a16:creationId xmlns:a16="http://schemas.microsoft.com/office/drawing/2014/main" id="{FF275C9C-7CFA-EBE3-68FE-20EA4110800D}"/>
              </a:ext>
            </a:extLst>
          </p:cNvPr>
          <p:cNvSpPr txBox="1"/>
          <p:nvPr/>
        </p:nvSpPr>
        <p:spPr>
          <a:xfrm>
            <a:off x="245807" y="136525"/>
            <a:ext cx="11484077" cy="6272999"/>
          </a:xfrm>
          <a:prstGeom prst="rect">
            <a:avLst/>
          </a:prstGeom>
          <a:noFill/>
        </p:spPr>
        <p:txBody>
          <a:bodyPr wrap="square">
            <a:spAutoFit/>
          </a:bodyPr>
          <a:lstStyle/>
          <a:p>
            <a:pPr marL="285750" indent="-285750">
              <a:lnSpc>
                <a:spcPts val="2300"/>
              </a:lnSpc>
              <a:buFont typeface="Arial" panose="020B0604020202020204" pitchFamily="34" charset="0"/>
              <a:buChar char="•"/>
            </a:pPr>
            <a:r>
              <a:rPr lang="en-US" sz="1700" b="1" i="1" u="sng" dirty="0"/>
              <a:t>Free from any oppression; no social, political or religion </a:t>
            </a:r>
            <a:r>
              <a:rPr lang="en-US" sz="1700" b="1" dirty="0"/>
              <a:t>Isaiah 14:3-7 </a:t>
            </a:r>
            <a:r>
              <a:rPr lang="en-US" sz="1700" dirty="0"/>
              <a:t>“..oppressor has come to an end. All lands at peace and they will sing.”</a:t>
            </a:r>
          </a:p>
          <a:p>
            <a:pPr marL="285750" indent="-285750">
              <a:lnSpc>
                <a:spcPts val="2300"/>
              </a:lnSpc>
              <a:buFont typeface="Arial" panose="020B0604020202020204" pitchFamily="34" charset="0"/>
              <a:buChar char="•"/>
            </a:pPr>
            <a:r>
              <a:rPr lang="en-US" sz="1700" b="1" i="1" u="sng" dirty="0"/>
              <a:t>The conditions in the millennial kingdom will extend to the vegetation</a:t>
            </a:r>
            <a:r>
              <a:rPr lang="en-US" sz="1700" dirty="0"/>
              <a:t>. </a:t>
            </a:r>
            <a:r>
              <a:rPr lang="en-US" sz="1700" b="1" dirty="0"/>
              <a:t>Ezekiel 34:26-27 </a:t>
            </a:r>
            <a:r>
              <a:rPr lang="en-US" sz="1700" dirty="0"/>
              <a:t>prophesies that God will send rain showers, and the trees will produce fruit.  </a:t>
            </a:r>
            <a:r>
              <a:rPr lang="en-US" sz="1700" b="1" dirty="0"/>
              <a:t>Joel 3:18 </a:t>
            </a:r>
            <a:r>
              <a:rPr lang="en-US" sz="1700" dirty="0"/>
              <a:t>adds that the vineyards will be so productive that the mountains will drip with sweet wine. Milk will flow and the streams will overflow with water. That is, famine will not exist. Consequently, the plant kingdom will flourish, including food crops.</a:t>
            </a:r>
          </a:p>
          <a:p>
            <a:pPr marL="285750" indent="-285750">
              <a:lnSpc>
                <a:spcPts val="2300"/>
              </a:lnSpc>
              <a:buFont typeface="Arial" panose="020B0604020202020204" pitchFamily="34" charset="0"/>
              <a:buChar char="•"/>
            </a:pPr>
            <a:r>
              <a:rPr lang="en-US" sz="1700" b="1" i="1" u="sng" dirty="0"/>
              <a:t>Any deformity will be healed</a:t>
            </a:r>
            <a:r>
              <a:rPr lang="en-US" sz="1700" dirty="0"/>
              <a:t>.  Jesus healed everyone around him in his first appearance.  Everyone will be around Him and He will heal at a global scale</a:t>
            </a:r>
            <a:r>
              <a:rPr lang="en-US" sz="1700" b="1" dirty="0"/>
              <a:t>.  Isaiah 29:18  </a:t>
            </a:r>
            <a:r>
              <a:rPr lang="en-US" sz="1700" dirty="0"/>
              <a:t>In that day the deaf shall hear the words of a book, and out of their gloom and darkness the eyes of the blind shall see.  </a:t>
            </a:r>
            <a:r>
              <a:rPr lang="en-US" sz="1700" b="1" dirty="0"/>
              <a:t>Isaiah 35:5-10  </a:t>
            </a:r>
            <a:r>
              <a:rPr lang="en-US" sz="1700" dirty="0"/>
              <a:t>He will open the eyes of the blind, lame leap, and mute tongues speak.</a:t>
            </a:r>
          </a:p>
          <a:p>
            <a:pPr marL="285750" indent="-285750">
              <a:lnSpc>
                <a:spcPts val="2300"/>
              </a:lnSpc>
              <a:buFont typeface="Arial" panose="020B0604020202020204" pitchFamily="34" charset="0"/>
              <a:buChar char="•"/>
            </a:pPr>
            <a:r>
              <a:rPr lang="en-US" sz="1700" b="1" i="1" u="sng" kern="100" dirty="0">
                <a:effectLst/>
                <a:latin typeface="Aptos" panose="020B0004020202020204" pitchFamily="34" charset="0"/>
                <a:ea typeface="Aptos" panose="020B0004020202020204" pitchFamily="34" charset="0"/>
                <a:cs typeface="Times New Roman" panose="02020603050405020304" pitchFamily="18" charset="0"/>
              </a:rPr>
              <a:t>Mortal parents who do not take the Mark of the Beast will reproduce</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 Isaiah 65:22 speaks that they will live as trees.  Trees in Jesus time were most connected to the Olive tree that have extremely long-life spans.  The current oldest tree is 1800 years old. </a:t>
            </a:r>
            <a:r>
              <a:rPr lang="en-US" sz="1700" b="1" kern="100" dirty="0">
                <a:effectLst/>
                <a:latin typeface="Aptos" panose="020B0004020202020204" pitchFamily="34" charset="0"/>
                <a:ea typeface="Aptos" panose="020B0004020202020204" pitchFamily="34" charset="0"/>
                <a:cs typeface="Times New Roman" panose="02020603050405020304" pitchFamily="18" charset="0"/>
              </a:rPr>
              <a:t>Jeremiah 31:29</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 talks about parents passing down lifestyles to their children using sour grapes as an example. (sins of parents passed down to children).  They will have to accept Jesus just as we do.  </a:t>
            </a:r>
            <a:endParaRPr lang="en-US" sz="1700" kern="100" dirty="0">
              <a:latin typeface="Aptos" panose="020B0004020202020204" pitchFamily="34" charset="0"/>
              <a:ea typeface="Aptos" panose="020B0004020202020204" pitchFamily="34" charset="0"/>
              <a:cs typeface="Times New Roman" panose="02020603050405020304" pitchFamily="18" charset="0"/>
            </a:endParaRPr>
          </a:p>
          <a:p>
            <a:pPr marL="285750" indent="-285750">
              <a:lnSpc>
                <a:spcPts val="2300"/>
              </a:lnSpc>
              <a:buFont typeface="Arial" panose="020B0604020202020204" pitchFamily="34" charset="0"/>
              <a:buChar char="•"/>
            </a:pPr>
            <a:r>
              <a:rPr lang="en-US" sz="1700" b="1" i="1" u="sng" kern="100" dirty="0">
                <a:effectLst/>
                <a:latin typeface="Aptos" panose="020B0004020202020204" pitchFamily="34" charset="0"/>
                <a:ea typeface="Aptos" panose="020B0004020202020204" pitchFamily="34" charset="0"/>
                <a:cs typeface="Times New Roman" panose="02020603050405020304" pitchFamily="18" charset="0"/>
              </a:rPr>
              <a:t>All will speak the same language</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  </a:t>
            </a:r>
            <a:r>
              <a:rPr lang="en-US" sz="1700" b="1" kern="100" dirty="0">
                <a:effectLst/>
                <a:latin typeface="Aptos" panose="020B0004020202020204" pitchFamily="34" charset="0"/>
                <a:ea typeface="Aptos" panose="020B0004020202020204" pitchFamily="34" charset="0"/>
                <a:cs typeface="Times New Roman" panose="02020603050405020304" pitchFamily="18" charset="0"/>
              </a:rPr>
              <a:t>Zephaniah 3:9 </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  For then I will restore to the peoples a pure language, that they all may call on the name of the LORD, To serve Him with one accord. It will not be from any of the present languages but like Adam’s language.</a:t>
            </a:r>
          </a:p>
          <a:p>
            <a:pPr marL="285750" indent="-285750">
              <a:lnSpc>
                <a:spcPts val="2300"/>
              </a:lnSpc>
              <a:buFont typeface="Arial" panose="020B0604020202020204" pitchFamily="34" charset="0"/>
              <a:buChar char="•"/>
            </a:pPr>
            <a:r>
              <a:rPr lang="en-US" sz="1700" b="1" i="1" u="sng" kern="100" dirty="0">
                <a:effectLst/>
                <a:latin typeface="Aptos" panose="020B0004020202020204" pitchFamily="34" charset="0"/>
                <a:ea typeface="Aptos" panose="020B0004020202020204" pitchFamily="34" charset="0"/>
                <a:cs typeface="Times New Roman" panose="02020603050405020304" pitchFamily="18" charset="0"/>
              </a:rPr>
              <a:t>There will be Global economic prosperity</a:t>
            </a:r>
            <a:r>
              <a:rPr lang="en-US" sz="1700" kern="100" dirty="0">
                <a:effectLst/>
                <a:latin typeface="Aptos" panose="020B0004020202020204" pitchFamily="34" charset="0"/>
                <a:ea typeface="Aptos" panose="020B0004020202020204" pitchFamily="34" charset="0"/>
                <a:cs typeface="Times New Roman" panose="02020603050405020304" pitchFamily="18" charset="0"/>
              </a:rPr>
              <a:t>.  There will be work going on. Mortals are working and we will watch over them</a:t>
            </a:r>
            <a:r>
              <a:rPr lang="en-US" sz="1700" b="1" kern="100" dirty="0">
                <a:effectLst/>
                <a:latin typeface="Aptos" panose="020B0004020202020204" pitchFamily="34" charset="0"/>
                <a:ea typeface="Aptos" panose="020B0004020202020204" pitchFamily="34" charset="0"/>
                <a:cs typeface="Times New Roman" panose="02020603050405020304" pitchFamily="18" charset="0"/>
              </a:rPr>
              <a:t>. Isaiah 65:20-25  </a:t>
            </a:r>
            <a:r>
              <a:rPr lang="en-US" sz="1700" i="1" kern="100" dirty="0">
                <a:effectLst/>
                <a:latin typeface="Aptos" panose="020B0004020202020204" pitchFamily="34" charset="0"/>
                <a:ea typeface="Aptos" panose="020B0004020202020204" pitchFamily="34" charset="0"/>
                <a:cs typeface="Times New Roman" panose="02020603050405020304" pitchFamily="18" charset="0"/>
              </a:rPr>
              <a:t>“</a:t>
            </a:r>
            <a:r>
              <a:rPr lang="en-US" sz="1700" i="1" kern="100" dirty="0">
                <a:effectLst>
                  <a:outerShdw blurRad="38100" dist="38100" dir="2700000" algn="tl">
                    <a:srgbClr val="000000">
                      <a:alpha val="43137"/>
                    </a:srgbClr>
                  </a:outerShdw>
                </a:effectLst>
                <a:latin typeface="Aptos" panose="020B0004020202020204" pitchFamily="34" charset="0"/>
                <a:ea typeface="Aptos" panose="020B0004020202020204" pitchFamily="34" charset="0"/>
                <a:cs typeface="Times New Roman" panose="02020603050405020304" pitchFamily="18" charset="0"/>
              </a:rPr>
              <a:t>21.They will build houses and dwell in them; they will plant vineyards and eat their fruit.  22.No longer will they build houses for others to inhabit, nor plant for others to eat. For as is the lifetime of a tree, so will be the days of My people, and My chosen ones will fully enjoy the work of their hands…”</a:t>
            </a:r>
            <a:endParaRPr lang="en-US" sz="1800" i="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4697040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p:cTn id="27"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5">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1848</TotalTime>
  <Words>3083</Words>
  <Application>Microsoft Office PowerPoint</Application>
  <PresentationFormat>Widescreen</PresentationFormat>
  <Paragraphs>156</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Aptos</vt:lpstr>
      <vt:lpstr>Aptos Display</vt:lpstr>
      <vt:lpstr>Arial</vt:lpstr>
      <vt:lpstr>Office Theme</vt:lpstr>
      <vt:lpstr>RECAP SESSION 13 TRIBULATION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james medved</dc:creator>
  <cp:lastModifiedBy>Hodges, Heath</cp:lastModifiedBy>
  <cp:revision>2</cp:revision>
  <dcterms:created xsi:type="dcterms:W3CDTF">2025-03-31T14:01:10Z</dcterms:created>
  <dcterms:modified xsi:type="dcterms:W3CDTF">2025-04-14T00:26:23Z</dcterms:modified>
</cp:coreProperties>
</file>