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61" r:id="rId5"/>
    <p:sldId id="262" r:id="rId6"/>
    <p:sldId id="259" r:id="rId7"/>
    <p:sldId id="268" r:id="rId8"/>
    <p:sldId id="269" r:id="rId9"/>
    <p:sldId id="270"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96" d="100"/>
          <a:sy n="96" d="100"/>
        </p:scale>
        <p:origin x="6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D9E96076-7338-4CC9-BB0E-3879FDEEDC6F}" type="datetimeFigureOut">
              <a:rPr lang="en-US" smtClean="0"/>
              <a:t>3/2/25</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3573650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E96076-7338-4CC9-BB0E-3879FDEEDC6F}" type="datetimeFigureOut">
              <a:rPr lang="en-US" smtClean="0"/>
              <a:t>3/2/25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4239726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E96076-7338-4CC9-BB0E-3879FDEEDC6F}" type="datetimeFigureOut">
              <a:rPr lang="en-US" smtClean="0"/>
              <a:t>3/2/25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1993772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E96076-7338-4CC9-BB0E-3879FDEEDC6F}" type="datetimeFigureOut">
              <a:rPr lang="en-US" smtClean="0"/>
              <a:t>3/2/25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AB62D-4CB3-463A-AEF7-B7E916BF897A}"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26830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E96076-7338-4CC9-BB0E-3879FDEEDC6F}" type="datetimeFigureOut">
              <a:rPr lang="en-US" smtClean="0"/>
              <a:t>3/2/25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278874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E96076-7338-4CC9-BB0E-3879FDEEDC6F}" type="datetimeFigureOut">
              <a:rPr lang="en-US" smtClean="0"/>
              <a:t>3/2/25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15707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E96076-7338-4CC9-BB0E-3879FDEEDC6F}" type="datetimeFigureOut">
              <a:rPr lang="en-US" smtClean="0"/>
              <a:t>3/2/25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2347260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E96076-7338-4CC9-BB0E-3879FDEEDC6F}" type="datetimeFigureOut">
              <a:rPr lang="en-US" smtClean="0"/>
              <a:t>3/2/25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1846623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E96076-7338-4CC9-BB0E-3879FDEEDC6F}" type="datetimeFigureOut">
              <a:rPr lang="en-US" smtClean="0"/>
              <a:t>3/2/25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304520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E96076-7338-4CC9-BB0E-3879FDEEDC6F}" type="datetimeFigureOut">
              <a:rPr lang="en-US" smtClean="0"/>
              <a:t>3/2/25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375284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E96076-7338-4CC9-BB0E-3879FDEEDC6F}" type="datetimeFigureOut">
              <a:rPr lang="en-US" smtClean="0"/>
              <a:t>3/2/25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388232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E96076-7338-4CC9-BB0E-3879FDEEDC6F}" type="datetimeFigureOut">
              <a:rPr lang="en-US" smtClean="0"/>
              <a:t>3/2/25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2568943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E96076-7338-4CC9-BB0E-3879FDEEDC6F}" type="datetimeFigureOut">
              <a:rPr lang="en-US" smtClean="0"/>
              <a:t>3/2/25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695463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E96076-7338-4CC9-BB0E-3879FDEEDC6F}" type="datetimeFigureOut">
              <a:rPr lang="en-US" smtClean="0"/>
              <a:t>3/2/25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304160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96076-7338-4CC9-BB0E-3879FDEEDC6F}" type="datetimeFigureOut">
              <a:rPr lang="en-US" smtClean="0"/>
              <a:t>3/2/25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257539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E96076-7338-4CC9-BB0E-3879FDEEDC6F}" type="datetimeFigureOut">
              <a:rPr lang="en-US" smtClean="0"/>
              <a:t>3/2/25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287534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E96076-7338-4CC9-BB0E-3879FDEEDC6F}" type="datetimeFigureOut">
              <a:rPr lang="en-US" smtClean="0"/>
              <a:t>3/2/25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AB62D-4CB3-463A-AEF7-B7E916BF897A}" type="slidenum">
              <a:rPr lang="en-US" smtClean="0"/>
              <a:t>‹#›</a:t>
            </a:fld>
            <a:endParaRPr lang="en-US" dirty="0"/>
          </a:p>
        </p:txBody>
      </p:sp>
    </p:spTree>
    <p:extLst>
      <p:ext uri="{BB962C8B-B14F-4D97-AF65-F5344CB8AC3E}">
        <p14:creationId xmlns:p14="http://schemas.microsoft.com/office/powerpoint/2010/main" val="378271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9E96076-7338-4CC9-BB0E-3879FDEEDC6F}" type="datetimeFigureOut">
              <a:rPr lang="en-US" smtClean="0"/>
              <a:t>3/2/25</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94AB62D-4CB3-463A-AEF7-B7E916BF897A}" type="slidenum">
              <a:rPr lang="en-US" smtClean="0"/>
              <a:t>‹#›</a:t>
            </a:fld>
            <a:endParaRPr lang="en-US" dirty="0"/>
          </a:p>
        </p:txBody>
      </p:sp>
    </p:spTree>
    <p:extLst>
      <p:ext uri="{BB962C8B-B14F-4D97-AF65-F5344CB8AC3E}">
        <p14:creationId xmlns:p14="http://schemas.microsoft.com/office/powerpoint/2010/main" val="230236517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www.roosterskitchen.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sullenbergeraviation.org/plan-your-visit/group-sales/" TargetMode="External"/><Relationship Id="rId2" Type="http://schemas.openxmlformats.org/officeDocument/2006/relationships/hyperlink" Target="http://www.billygrahamlibrary.org/tour-operators"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www.midwoodsmokehouse.com/"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mintmuseum.org/" TargetMode="External"/><Relationship Id="rId3" Type="http://schemas.openxmlformats.org/officeDocument/2006/relationships/image" Target="../media/image2.png"/><Relationship Id="rId7" Type="http://schemas.openxmlformats.org/officeDocument/2006/relationships/hyperlink" Target="http://www.nascarhall.com/"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thelibertyhill.church/"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with a cell phone and a picture of two men&#10;&#10;Description automatically generated">
            <a:extLst>
              <a:ext uri="{FF2B5EF4-FFF2-40B4-BE49-F238E27FC236}">
                <a16:creationId xmlns:a16="http://schemas.microsoft.com/office/drawing/2014/main" id="{55B095BF-EE40-4BF6-AFE7-B9D986FA1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91" y="401732"/>
            <a:ext cx="10763619" cy="6054536"/>
          </a:xfrm>
          <a:prstGeom prst="rect">
            <a:avLst/>
          </a:prstGeom>
        </p:spPr>
      </p:pic>
    </p:spTree>
    <p:extLst>
      <p:ext uri="{BB962C8B-B14F-4D97-AF65-F5344CB8AC3E}">
        <p14:creationId xmlns:p14="http://schemas.microsoft.com/office/powerpoint/2010/main" val="261288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1A82D-6E2A-46F6-B710-3C7858B992B6}"/>
              </a:ext>
            </a:extLst>
          </p:cNvPr>
          <p:cNvSpPr txBox="1"/>
          <p:nvPr/>
        </p:nvSpPr>
        <p:spPr>
          <a:xfrm>
            <a:off x="1141411" y="4898520"/>
            <a:ext cx="8830733" cy="1641898"/>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4000" b="1" cap="all" dirty="0">
                <a:latin typeface="+mj-lt"/>
                <a:ea typeface="+mj-ea"/>
                <a:cs typeface="+mj-cs"/>
              </a:rPr>
              <a:t>For more information </a:t>
            </a:r>
          </a:p>
          <a:p>
            <a:pPr algn="ctr" defTabSz="914400">
              <a:lnSpc>
                <a:spcPct val="90000"/>
              </a:lnSpc>
              <a:spcBef>
                <a:spcPct val="0"/>
              </a:spcBef>
              <a:spcAft>
                <a:spcPts val="600"/>
              </a:spcAft>
            </a:pPr>
            <a:r>
              <a:rPr lang="en-US" sz="4000" b="1" cap="all" dirty="0">
                <a:latin typeface="+mj-lt"/>
                <a:ea typeface="+mj-ea"/>
                <a:cs typeface="+mj-cs"/>
              </a:rPr>
              <a:t>and to RSVP:</a:t>
            </a:r>
          </a:p>
          <a:p>
            <a:pPr algn="ctr" defTabSz="914400">
              <a:lnSpc>
                <a:spcPct val="90000"/>
              </a:lnSpc>
              <a:spcBef>
                <a:spcPct val="0"/>
              </a:spcBef>
              <a:spcAft>
                <a:spcPts val="600"/>
              </a:spcAft>
            </a:pPr>
            <a:endParaRPr lang="en-US" sz="4000" b="1" cap="all" dirty="0">
              <a:latin typeface="+mj-lt"/>
              <a:ea typeface="+mj-ea"/>
              <a:cs typeface="+mj-cs"/>
            </a:endParaRPr>
          </a:p>
          <a:p>
            <a:pPr algn="ctr" defTabSz="914400">
              <a:lnSpc>
                <a:spcPct val="90000"/>
              </a:lnSpc>
              <a:spcBef>
                <a:spcPct val="0"/>
              </a:spcBef>
              <a:spcAft>
                <a:spcPts val="600"/>
              </a:spcAft>
            </a:pPr>
            <a:r>
              <a:rPr lang="en-US" sz="4000" b="1" cap="all" dirty="0">
                <a:latin typeface="+mj-lt"/>
                <a:ea typeface="+mj-ea"/>
                <a:cs typeface="+mj-cs"/>
              </a:rPr>
              <a:t>tsaksnation@gmail.com</a:t>
            </a:r>
          </a:p>
        </p:txBody>
      </p:sp>
      <p:pic>
        <p:nvPicPr>
          <p:cNvPr id="3" name="Picture 2">
            <a:extLst>
              <a:ext uri="{FF2B5EF4-FFF2-40B4-BE49-F238E27FC236}">
                <a16:creationId xmlns:a16="http://schemas.microsoft.com/office/drawing/2014/main" id="{7C57EEBE-0C4E-48EC-AB10-E83E24EB22BD}"/>
              </a:ext>
            </a:extLst>
          </p:cNvPr>
          <p:cNvPicPr>
            <a:picLocks noChangeAspect="1"/>
          </p:cNvPicPr>
          <p:nvPr/>
        </p:nvPicPr>
        <p:blipFill>
          <a:blip r:embed="rId3"/>
          <a:srcRect t="31375" b="17607"/>
          <a:stretch/>
        </p:blipFill>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170798175"/>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50E5D-F53A-4CE7-B38E-AD0555CF5A62}"/>
              </a:ext>
            </a:extLst>
          </p:cNvPr>
          <p:cNvSpPr>
            <a:spLocks noGrp="1"/>
          </p:cNvSpPr>
          <p:nvPr>
            <p:ph type="title"/>
          </p:nvPr>
        </p:nvSpPr>
        <p:spPr>
          <a:xfrm>
            <a:off x="1160331" y="195647"/>
            <a:ext cx="9871338" cy="1507067"/>
          </a:xfrm>
        </p:spPr>
        <p:txBody>
          <a:bodyPr>
            <a:normAutofit/>
          </a:bodyPr>
          <a:lstStyle/>
          <a:p>
            <a:pPr algn="ctr"/>
            <a:r>
              <a:rPr lang="en-US" sz="4400" b="1" dirty="0"/>
              <a:t>TSAKS Nation Pop-up purpose</a:t>
            </a:r>
          </a:p>
        </p:txBody>
      </p:sp>
      <p:sp>
        <p:nvSpPr>
          <p:cNvPr id="4" name="TextBox 3">
            <a:extLst>
              <a:ext uri="{FF2B5EF4-FFF2-40B4-BE49-F238E27FC236}">
                <a16:creationId xmlns:a16="http://schemas.microsoft.com/office/drawing/2014/main" id="{48156E9A-391D-4D78-A2C6-0C486EDB6FF8}"/>
              </a:ext>
            </a:extLst>
          </p:cNvPr>
          <p:cNvSpPr txBox="1"/>
          <p:nvPr/>
        </p:nvSpPr>
        <p:spPr>
          <a:xfrm>
            <a:off x="933635" y="1455933"/>
            <a:ext cx="10324730" cy="4452886"/>
          </a:xfrm>
          <a:prstGeom prst="rect">
            <a:avLst/>
          </a:prstGeom>
          <a:noFill/>
        </p:spPr>
        <p:txBody>
          <a:bodyPr wrap="square" rtlCol="0">
            <a:spAutoFit/>
          </a:bodyPr>
          <a:lstStyle/>
          <a:p>
            <a:pPr>
              <a:lnSpc>
                <a:spcPct val="150000"/>
              </a:lnSpc>
            </a:pPr>
            <a:r>
              <a:rPr lang="en-US" sz="2400" b="1" dirty="0"/>
              <a:t>TSAKS Nation Pop-Up fellowship events are designed to visit a variety of cities and states throughout the country where TSAKS members have relocated. Our gatherings are intended to strengthen our fellowship, remain connected, and enjoy the sights and sounds of the places we visit. Having our Pop-Up gathering is more than just an event; it is a way to create a strong, connected Christian community that extends beyond the boundaries of our church and geographical area.</a:t>
            </a:r>
          </a:p>
        </p:txBody>
      </p:sp>
    </p:spTree>
    <p:extLst>
      <p:ext uri="{BB962C8B-B14F-4D97-AF65-F5344CB8AC3E}">
        <p14:creationId xmlns:p14="http://schemas.microsoft.com/office/powerpoint/2010/main" val="23954751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F65D377-9C32-4EF7-86C2-7BECF5AAE071}"/>
              </a:ext>
            </a:extLst>
          </p:cNvPr>
          <p:cNvPicPr>
            <a:picLocks noChangeAspect="1"/>
          </p:cNvPicPr>
          <p:nvPr/>
        </p:nvPicPr>
        <p:blipFill>
          <a:blip r:embed="rId2"/>
          <a:stretch>
            <a:fillRect/>
          </a:stretch>
        </p:blipFill>
        <p:spPr>
          <a:xfrm>
            <a:off x="1028005" y="724364"/>
            <a:ext cx="2143125" cy="2143125"/>
          </a:xfrm>
          <a:prstGeom prst="rect">
            <a:avLst/>
          </a:prstGeom>
        </p:spPr>
      </p:pic>
      <p:sp>
        <p:nvSpPr>
          <p:cNvPr id="16" name="TextBox 15">
            <a:extLst>
              <a:ext uri="{FF2B5EF4-FFF2-40B4-BE49-F238E27FC236}">
                <a16:creationId xmlns:a16="http://schemas.microsoft.com/office/drawing/2014/main" id="{47E35E5C-F87D-411A-8C5E-5056964E7174}"/>
              </a:ext>
            </a:extLst>
          </p:cNvPr>
          <p:cNvSpPr txBox="1"/>
          <p:nvPr/>
        </p:nvSpPr>
        <p:spPr>
          <a:xfrm>
            <a:off x="3639842" y="366623"/>
            <a:ext cx="7785719" cy="606319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Charlotte was founded in 1768. King George III of England named “Charlotte Town” after his wife, Queen Charlotte. The city is often called the “Queen City” in her honor.</a:t>
            </a:r>
          </a:p>
          <a:p>
            <a:endParaRPr lang="en-US" sz="2400" b="1" dirty="0"/>
          </a:p>
          <a:p>
            <a:pPr marL="285750" indent="-285750">
              <a:buFont typeface="Arial" panose="020B0604020202020204" pitchFamily="34" charset="0"/>
              <a:buChar char="•"/>
            </a:pPr>
            <a:r>
              <a:rPr lang="en-US" sz="2400" b="1" dirty="0"/>
              <a:t>The downtown area of Charlotte is known as “Uptown” due to its higher elevation compared to the rest of the city.</a:t>
            </a:r>
          </a:p>
          <a:p>
            <a:endParaRPr lang="en-US" sz="2400" b="1" dirty="0"/>
          </a:p>
          <a:p>
            <a:pPr marL="285750" indent="-285750">
              <a:buFont typeface="Arial" panose="020B0604020202020204" pitchFamily="34" charset="0"/>
              <a:buChar char="•"/>
            </a:pPr>
            <a:r>
              <a:rPr lang="en-US" sz="2400" b="1" dirty="0"/>
              <a:t>Charlotte is the home to several professional sports teams including NFL’s Carolina Panthers and NBA’s Charlotte Hornets. Three of NASCARs biggest events are held at the Charlotte Motor Speedway: The Coca-Cola 600, the Bank of America 500 and the NASCAR Sprint All-Star Race.</a:t>
            </a:r>
          </a:p>
          <a:p>
            <a:pPr marL="285750" indent="-285750">
              <a:buFont typeface="Arial" panose="020B0604020202020204" pitchFamily="34" charset="0"/>
              <a:buChar char="•"/>
            </a:pPr>
            <a:endParaRPr lang="en-US" sz="2800" b="1" dirty="0"/>
          </a:p>
        </p:txBody>
      </p:sp>
      <p:pic>
        <p:nvPicPr>
          <p:cNvPr id="2" name="Picture 1">
            <a:extLst>
              <a:ext uri="{FF2B5EF4-FFF2-40B4-BE49-F238E27FC236}">
                <a16:creationId xmlns:a16="http://schemas.microsoft.com/office/drawing/2014/main" id="{84B13452-8E9C-4164-B680-9FE08BF8FE88}"/>
              </a:ext>
            </a:extLst>
          </p:cNvPr>
          <p:cNvPicPr>
            <a:picLocks noChangeAspect="1"/>
          </p:cNvPicPr>
          <p:nvPr/>
        </p:nvPicPr>
        <p:blipFill>
          <a:blip r:embed="rId3"/>
          <a:stretch>
            <a:fillRect/>
          </a:stretch>
        </p:blipFill>
        <p:spPr>
          <a:xfrm>
            <a:off x="524503" y="2867489"/>
            <a:ext cx="3084843" cy="1999661"/>
          </a:xfrm>
          <a:prstGeom prst="rect">
            <a:avLst/>
          </a:prstGeom>
        </p:spPr>
      </p:pic>
    </p:spTree>
    <p:extLst>
      <p:ext uri="{BB962C8B-B14F-4D97-AF65-F5344CB8AC3E}">
        <p14:creationId xmlns:p14="http://schemas.microsoft.com/office/powerpoint/2010/main" val="34348802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70B3BB-8D77-4082-8B7F-610F174F0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584" y="784103"/>
            <a:ext cx="4369477" cy="39150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B09646-EDBC-47E5-AD14-B7FA7C30A489}"/>
              </a:ext>
            </a:extLst>
          </p:cNvPr>
          <p:cNvSpPr txBox="1"/>
          <p:nvPr/>
        </p:nvSpPr>
        <p:spPr>
          <a:xfrm>
            <a:off x="4714047" y="1074934"/>
            <a:ext cx="6338656" cy="2554545"/>
          </a:xfrm>
          <a:prstGeom prst="rect">
            <a:avLst/>
          </a:prstGeom>
          <a:noFill/>
        </p:spPr>
        <p:txBody>
          <a:bodyPr wrap="square" rtlCol="0">
            <a:spAutoFit/>
          </a:bodyPr>
          <a:lstStyle/>
          <a:p>
            <a:pPr algn="ctr"/>
            <a:r>
              <a:rPr lang="en-US" sz="3200" b="1" dirty="0">
                <a:latin typeface="Amasis MT Pro Black" panose="02040A04050005020304" pitchFamily="18" charset="0"/>
              </a:rPr>
              <a:t>TSAKS Nation Pop-Up 2025</a:t>
            </a:r>
          </a:p>
          <a:p>
            <a:pPr algn="ctr"/>
            <a:endParaRPr lang="en-US" sz="3200" b="1" dirty="0">
              <a:latin typeface="Amasis MT Pro Black" panose="02040A04050005020304" pitchFamily="18" charset="0"/>
            </a:endParaRPr>
          </a:p>
          <a:p>
            <a:pPr algn="ctr"/>
            <a:r>
              <a:rPr lang="en-US" sz="3200" b="1" dirty="0">
                <a:latin typeface="Amasis MT Pro Black" panose="02040A04050005020304" pitchFamily="18" charset="0"/>
              </a:rPr>
              <a:t>Charlotte, North Carolina</a:t>
            </a:r>
          </a:p>
          <a:p>
            <a:pPr algn="ctr"/>
            <a:br>
              <a:rPr lang="en-US" sz="3200" b="1" dirty="0">
                <a:latin typeface="Amasis MT Pro Black" panose="02040A04050005020304" pitchFamily="18" charset="0"/>
              </a:rPr>
            </a:br>
            <a:r>
              <a:rPr lang="en-US" sz="3200" b="1" dirty="0">
                <a:latin typeface="Amasis MT Pro Black" panose="02040A04050005020304" pitchFamily="18" charset="0"/>
              </a:rPr>
              <a:t>April 24-27, 2025</a:t>
            </a:r>
          </a:p>
        </p:txBody>
      </p:sp>
      <p:pic>
        <p:nvPicPr>
          <p:cNvPr id="1028" name="Picture 4" descr="Charlotte Scavenger Hunt Walking Tour - Scavenger Hunt Walking Tours">
            <a:extLst>
              <a:ext uri="{FF2B5EF4-FFF2-40B4-BE49-F238E27FC236}">
                <a16:creationId xmlns:a16="http://schemas.microsoft.com/office/drawing/2014/main" id="{1BAAADCA-4165-4C26-8934-D54A9E5F5C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7" r="9663"/>
          <a:stretch/>
        </p:blipFill>
        <p:spPr bwMode="auto">
          <a:xfrm>
            <a:off x="6210300" y="3762375"/>
            <a:ext cx="3282448" cy="2791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19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9E4851-26BE-4F49-B9AF-B6A5C1061BF9}"/>
              </a:ext>
            </a:extLst>
          </p:cNvPr>
          <p:cNvPicPr>
            <a:picLocks noChangeAspect="1"/>
          </p:cNvPicPr>
          <p:nvPr/>
        </p:nvPicPr>
        <p:blipFill>
          <a:blip r:embed="rId2"/>
          <a:stretch>
            <a:fillRect/>
          </a:stretch>
        </p:blipFill>
        <p:spPr>
          <a:xfrm>
            <a:off x="0" y="523875"/>
            <a:ext cx="5810250" cy="5810250"/>
          </a:xfrm>
          <a:prstGeom prst="rect">
            <a:avLst/>
          </a:prstGeom>
        </p:spPr>
      </p:pic>
      <p:sp>
        <p:nvSpPr>
          <p:cNvPr id="5" name="TextBox 4">
            <a:extLst>
              <a:ext uri="{FF2B5EF4-FFF2-40B4-BE49-F238E27FC236}">
                <a16:creationId xmlns:a16="http://schemas.microsoft.com/office/drawing/2014/main" id="{3A9BC447-B057-4520-8A94-F12A31270492}"/>
              </a:ext>
            </a:extLst>
          </p:cNvPr>
          <p:cNvSpPr txBox="1"/>
          <p:nvPr/>
        </p:nvSpPr>
        <p:spPr>
          <a:xfrm>
            <a:off x="5810250" y="1289953"/>
            <a:ext cx="6182966" cy="4278094"/>
          </a:xfrm>
          <a:prstGeom prst="rect">
            <a:avLst/>
          </a:prstGeom>
          <a:noFill/>
        </p:spPr>
        <p:txBody>
          <a:bodyPr wrap="square" rtlCol="0">
            <a:spAutoFit/>
          </a:bodyPr>
          <a:lstStyle/>
          <a:p>
            <a:r>
              <a:rPr lang="en-US" sz="3200" dirty="0">
                <a:latin typeface="Arial Black" panose="020B0A04020102020204" pitchFamily="34" charset="0"/>
              </a:rPr>
              <a:t>All expenses are self-pay.</a:t>
            </a:r>
          </a:p>
          <a:p>
            <a:endParaRPr lang="en-US" sz="2400" dirty="0">
              <a:solidFill>
                <a:schemeClr val="bg1"/>
              </a:solidFill>
              <a:latin typeface="Arial Black" panose="020B0A04020102020204" pitchFamily="34" charset="0"/>
            </a:endParaRPr>
          </a:p>
          <a:p>
            <a:r>
              <a:rPr lang="en-US" sz="2400" dirty="0">
                <a:solidFill>
                  <a:schemeClr val="bg1"/>
                </a:solidFill>
                <a:latin typeface="Arial Black" panose="020B0A04020102020204" pitchFamily="34" charset="0"/>
              </a:rPr>
              <a:t>SpringHill Suites Charlotte City Center</a:t>
            </a:r>
          </a:p>
          <a:p>
            <a:r>
              <a:rPr lang="en-US" sz="2400" dirty="0">
                <a:solidFill>
                  <a:schemeClr val="bg1"/>
                </a:solidFill>
                <a:latin typeface="Arial Black" panose="020B0A04020102020204" pitchFamily="34" charset="0"/>
              </a:rPr>
              <a:t>311 East 5</a:t>
            </a:r>
            <a:r>
              <a:rPr lang="en-US" sz="2400" baseline="30000" dirty="0">
                <a:solidFill>
                  <a:schemeClr val="bg1"/>
                </a:solidFill>
                <a:latin typeface="Arial Black" panose="020B0A04020102020204" pitchFamily="34" charset="0"/>
              </a:rPr>
              <a:t>th</a:t>
            </a:r>
            <a:r>
              <a:rPr lang="en-US" sz="2400" dirty="0">
                <a:solidFill>
                  <a:schemeClr val="bg1"/>
                </a:solidFill>
                <a:latin typeface="Arial Black" panose="020B0A04020102020204" pitchFamily="34" charset="0"/>
              </a:rPr>
              <a:t> Street</a:t>
            </a:r>
          </a:p>
          <a:p>
            <a:endParaRPr lang="en-US" sz="2400" dirty="0">
              <a:solidFill>
                <a:schemeClr val="bg1"/>
              </a:solidFill>
              <a:latin typeface="Arial Black" panose="020B0A04020102020204" pitchFamily="34" charset="0"/>
            </a:endParaRPr>
          </a:p>
          <a:p>
            <a:r>
              <a:rPr lang="en-US" sz="2400" dirty="0">
                <a:solidFill>
                  <a:schemeClr val="bg1"/>
                </a:solidFill>
                <a:latin typeface="Arial Black" panose="020B0A04020102020204" pitchFamily="34" charset="0"/>
              </a:rPr>
              <a:t>$169/night</a:t>
            </a:r>
          </a:p>
          <a:p>
            <a:r>
              <a:rPr lang="en-US" sz="2400" dirty="0">
                <a:solidFill>
                  <a:schemeClr val="bg1"/>
                </a:solidFill>
                <a:latin typeface="Arial Black" panose="020B0A04020102020204" pitchFamily="34" charset="0"/>
              </a:rPr>
              <a:t>Mention: The Sanctuary at Kingdom Square</a:t>
            </a:r>
          </a:p>
          <a:p>
            <a:endParaRPr lang="en-US" sz="2400" dirty="0">
              <a:solidFill>
                <a:schemeClr val="bg1"/>
              </a:solidFill>
              <a:latin typeface="Arial Black" panose="020B0A04020102020204" pitchFamily="34" charset="0"/>
            </a:endParaRPr>
          </a:p>
          <a:p>
            <a:r>
              <a:rPr lang="en-US" sz="2400" dirty="0">
                <a:latin typeface="Arial Black" panose="020B0A04020102020204" pitchFamily="34" charset="0"/>
              </a:rPr>
              <a:t>Last Day to Book: April 2nd</a:t>
            </a:r>
          </a:p>
        </p:txBody>
      </p:sp>
    </p:spTree>
    <p:extLst>
      <p:ext uri="{BB962C8B-B14F-4D97-AF65-F5344CB8AC3E}">
        <p14:creationId xmlns:p14="http://schemas.microsoft.com/office/powerpoint/2010/main" val="2522995547"/>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9DB6E5-6783-4481-848C-0133E199F850}"/>
              </a:ext>
            </a:extLst>
          </p:cNvPr>
          <p:cNvPicPr>
            <a:picLocks noChangeAspect="1"/>
          </p:cNvPicPr>
          <p:nvPr/>
        </p:nvPicPr>
        <p:blipFill>
          <a:blip r:embed="rId3"/>
          <a:srcRect l="6387" r="42917"/>
          <a:stretch/>
        </p:blipFill>
        <p:spPr>
          <a:xfrm>
            <a:off x="-5597" y="10"/>
            <a:ext cx="4635583" cy="6857990"/>
          </a:xfrm>
          <a:prstGeom prst="rect">
            <a:avLst/>
          </a:prstGeom>
        </p:spPr>
      </p:pic>
      <p:sp>
        <p:nvSpPr>
          <p:cNvPr id="8" name="TextBox 7">
            <a:extLst>
              <a:ext uri="{FF2B5EF4-FFF2-40B4-BE49-F238E27FC236}">
                <a16:creationId xmlns:a16="http://schemas.microsoft.com/office/drawing/2014/main" id="{82279931-50BD-43DC-9093-E26C8BDD871C}"/>
              </a:ext>
            </a:extLst>
          </p:cNvPr>
          <p:cNvSpPr txBox="1"/>
          <p:nvPr/>
        </p:nvSpPr>
        <p:spPr>
          <a:xfrm>
            <a:off x="4902696" y="346197"/>
            <a:ext cx="6997755" cy="5723298"/>
          </a:xfrm>
          <a:prstGeom prst="rect">
            <a:avLst/>
          </a:prstGeom>
        </p:spPr>
        <p:txBody>
          <a:bodyPr vert="horz" lIns="91440" tIns="45720" rIns="91440" bIns="45720" rtlCol="0">
            <a:normAutofit/>
          </a:bodyPr>
          <a:lstStyle/>
          <a:p>
            <a:pPr algn="ctr" defTabSz="914400">
              <a:lnSpc>
                <a:spcPct val="110000"/>
              </a:lnSpc>
              <a:spcAft>
                <a:spcPts val="600"/>
              </a:spcAft>
              <a:buSzPct val="125000"/>
            </a:pPr>
            <a:r>
              <a:rPr lang="en-US" sz="4000" b="1" dirty="0"/>
              <a:t>Thursday, April 24, 2025</a:t>
            </a:r>
          </a:p>
          <a:p>
            <a:pPr defTabSz="914400">
              <a:lnSpc>
                <a:spcPct val="110000"/>
              </a:lnSpc>
              <a:spcAft>
                <a:spcPts val="600"/>
              </a:spcAft>
              <a:buSzPct val="125000"/>
            </a:pPr>
            <a:endParaRPr lang="en-US" sz="2400" b="1" dirty="0"/>
          </a:p>
          <a:p>
            <a:pPr defTabSz="914400">
              <a:lnSpc>
                <a:spcPct val="110000"/>
              </a:lnSpc>
              <a:spcAft>
                <a:spcPts val="600"/>
              </a:spcAft>
              <a:buSzPct val="125000"/>
            </a:pPr>
            <a:r>
              <a:rPr lang="en-US" sz="2800" b="1" dirty="0"/>
              <a:t>3:00pm Hotel Check-in</a:t>
            </a:r>
          </a:p>
          <a:p>
            <a:pPr defTabSz="914400">
              <a:lnSpc>
                <a:spcPct val="110000"/>
              </a:lnSpc>
              <a:spcAft>
                <a:spcPts val="600"/>
              </a:spcAft>
              <a:buSzPct val="125000"/>
            </a:pPr>
            <a:endParaRPr lang="en-US" sz="2800" b="1" dirty="0"/>
          </a:p>
          <a:p>
            <a:pPr defTabSz="914400">
              <a:lnSpc>
                <a:spcPct val="110000"/>
              </a:lnSpc>
              <a:spcAft>
                <a:spcPts val="600"/>
              </a:spcAft>
              <a:buSzPct val="125000"/>
            </a:pPr>
            <a:r>
              <a:rPr lang="en-US" sz="2800" b="1" dirty="0"/>
              <a:t>4:00pm Meet &amp; Greet at the hotel</a:t>
            </a:r>
          </a:p>
          <a:p>
            <a:pPr indent="-228600" defTabSz="914400">
              <a:lnSpc>
                <a:spcPct val="110000"/>
              </a:lnSpc>
              <a:spcAft>
                <a:spcPts val="600"/>
              </a:spcAft>
              <a:buSzPct val="125000"/>
              <a:buFont typeface="Arial" panose="020B0604020202020204" pitchFamily="34" charset="0"/>
              <a:buChar char="•"/>
            </a:pPr>
            <a:endParaRPr lang="en-US" sz="2800" b="1" dirty="0"/>
          </a:p>
          <a:p>
            <a:pPr defTabSz="914400">
              <a:lnSpc>
                <a:spcPct val="110000"/>
              </a:lnSpc>
              <a:spcAft>
                <a:spcPts val="600"/>
              </a:spcAft>
              <a:buSzPct val="125000"/>
            </a:pPr>
            <a:r>
              <a:rPr lang="en-US" sz="2800" b="1" dirty="0"/>
              <a:t>6:00pm Dinner</a:t>
            </a:r>
          </a:p>
          <a:p>
            <a:pPr defTabSz="914400">
              <a:lnSpc>
                <a:spcPct val="110000"/>
              </a:lnSpc>
              <a:spcAft>
                <a:spcPts val="600"/>
              </a:spcAft>
              <a:buSzPct val="125000"/>
            </a:pPr>
            <a:r>
              <a:rPr lang="en-US" sz="2800" b="1" dirty="0"/>
              <a:t>	Roosters Wood Fired Kitchen</a:t>
            </a:r>
          </a:p>
          <a:p>
            <a:pPr defTabSz="914400">
              <a:lnSpc>
                <a:spcPct val="110000"/>
              </a:lnSpc>
              <a:spcAft>
                <a:spcPts val="600"/>
              </a:spcAft>
              <a:buSzPct val="125000"/>
            </a:pPr>
            <a:r>
              <a:rPr lang="en-US" sz="2800" b="1" dirty="0"/>
              <a:t>     	150 N. College Street</a:t>
            </a:r>
          </a:p>
          <a:p>
            <a:pPr defTabSz="914400">
              <a:lnSpc>
                <a:spcPct val="110000"/>
              </a:lnSpc>
              <a:spcAft>
                <a:spcPts val="600"/>
              </a:spcAft>
              <a:buSzPct val="125000"/>
            </a:pPr>
            <a:r>
              <a:rPr lang="en-US" sz="2800" dirty="0"/>
              <a:t>	</a:t>
            </a:r>
            <a:r>
              <a:rPr lang="en-US" sz="2800" dirty="0">
                <a:hlinkClick r:id="rId4"/>
              </a:rPr>
              <a:t>www.roosterskitchen.com</a:t>
            </a:r>
            <a:endParaRPr lang="en-US" sz="2800" dirty="0"/>
          </a:p>
        </p:txBody>
      </p:sp>
    </p:spTree>
    <p:extLst>
      <p:ext uri="{BB962C8B-B14F-4D97-AF65-F5344CB8AC3E}">
        <p14:creationId xmlns:p14="http://schemas.microsoft.com/office/powerpoint/2010/main" val="378778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2279931-50BD-43DC-9093-E26C8BDD871C}"/>
              </a:ext>
            </a:extLst>
          </p:cNvPr>
          <p:cNvSpPr txBox="1"/>
          <p:nvPr/>
        </p:nvSpPr>
        <p:spPr>
          <a:xfrm>
            <a:off x="185531" y="0"/>
            <a:ext cx="10903384" cy="6822689"/>
          </a:xfrm>
          <a:prstGeom prst="rect">
            <a:avLst/>
          </a:prstGeom>
          <a:noFill/>
        </p:spPr>
        <p:txBody>
          <a:bodyPr wrap="square" rtlCol="0">
            <a:spAutoFit/>
          </a:bodyPr>
          <a:lstStyle/>
          <a:p>
            <a:pPr algn="ctr"/>
            <a:r>
              <a:rPr lang="en-US" sz="4000" b="1" dirty="0"/>
              <a:t>Friday, April 25, 2025</a:t>
            </a:r>
          </a:p>
          <a:p>
            <a:endParaRPr lang="en-US" sz="2400" b="1" dirty="0"/>
          </a:p>
          <a:p>
            <a:r>
              <a:rPr lang="en-US" sz="2400" b="1" dirty="0"/>
              <a:t>9:30am Complimentary Breakfast Buffet at hotel </a:t>
            </a:r>
          </a:p>
          <a:p>
            <a:endParaRPr lang="en-US" sz="2400" b="1" dirty="0"/>
          </a:p>
          <a:p>
            <a:r>
              <a:rPr lang="en-US" sz="2400" b="1" dirty="0"/>
              <a:t>10:30am Billy Graham Tours (Free)</a:t>
            </a:r>
          </a:p>
          <a:p>
            <a:r>
              <a:rPr lang="en-US" sz="2400" b="1" dirty="0"/>
              <a:t>			4330 Westmont Drive</a:t>
            </a:r>
          </a:p>
          <a:p>
            <a:r>
              <a:rPr lang="en-US" sz="2400" b="1" dirty="0"/>
              <a:t>			</a:t>
            </a:r>
            <a:r>
              <a:rPr lang="en-US" sz="2400" b="1" dirty="0">
                <a:hlinkClick r:id="rId2"/>
              </a:rPr>
              <a:t>www.billygrahamlibrary.org/tour-operators</a:t>
            </a:r>
            <a:r>
              <a:rPr lang="en-US" sz="2400" b="1" dirty="0"/>
              <a:t> </a:t>
            </a:r>
          </a:p>
          <a:p>
            <a:endParaRPr lang="en-US" sz="2400" b="1" dirty="0"/>
          </a:p>
          <a:p>
            <a:r>
              <a:rPr lang="en-US" sz="2400" b="1" dirty="0"/>
              <a:t>			Sullenberger Aviation Museum ($24 or $18 for 15+)</a:t>
            </a:r>
          </a:p>
          <a:p>
            <a:r>
              <a:rPr lang="en-US" sz="2400" b="1" dirty="0"/>
              <a:t>			4108 Minuteman Way</a:t>
            </a:r>
          </a:p>
          <a:p>
            <a:r>
              <a:rPr lang="en-US" sz="2400" b="1" dirty="0"/>
              <a:t>			</a:t>
            </a:r>
            <a:r>
              <a:rPr lang="en-US" sz="2400" b="1" dirty="0">
                <a:hlinkClick r:id="rId3"/>
              </a:rPr>
              <a:t>www.sullenbergeraviation.org/plan-your-visit/group-sales/</a:t>
            </a:r>
            <a:r>
              <a:rPr lang="en-US" sz="2400" b="1" dirty="0"/>
              <a:t> </a:t>
            </a:r>
          </a:p>
          <a:p>
            <a:endParaRPr lang="en-US" sz="2400" b="1" dirty="0"/>
          </a:p>
          <a:p>
            <a:r>
              <a:rPr lang="en-US" sz="2400" b="1" dirty="0"/>
              <a:t>1:00pm Lunch</a:t>
            </a:r>
          </a:p>
          <a:p>
            <a:endParaRPr lang="en-US" sz="2400" b="1" dirty="0"/>
          </a:p>
          <a:p>
            <a:r>
              <a:rPr lang="en-US" sz="2400" b="1" dirty="0"/>
              <a:t>5:00pm Dinner at Midwood Smokehouse</a:t>
            </a:r>
          </a:p>
          <a:p>
            <a:r>
              <a:rPr lang="en-US" sz="2400" b="1" dirty="0"/>
              <a:t>					12410 Johnston Road</a:t>
            </a:r>
            <a:endParaRPr lang="en-US" sz="2400" dirty="0"/>
          </a:p>
          <a:p>
            <a:r>
              <a:rPr lang="en-US" sz="2400" dirty="0"/>
              <a:t>					</a:t>
            </a:r>
            <a:r>
              <a:rPr lang="en-US" sz="2400" dirty="0">
                <a:hlinkClick r:id="rId4"/>
              </a:rPr>
              <a:t>www.midwoodsmokehouse.com</a:t>
            </a:r>
            <a:r>
              <a:rPr lang="en-US" sz="2400" dirty="0"/>
              <a:t> </a:t>
            </a:r>
          </a:p>
        </p:txBody>
      </p:sp>
      <p:pic>
        <p:nvPicPr>
          <p:cNvPr id="2" name="Picture 1">
            <a:extLst>
              <a:ext uri="{FF2B5EF4-FFF2-40B4-BE49-F238E27FC236}">
                <a16:creationId xmlns:a16="http://schemas.microsoft.com/office/drawing/2014/main" id="{C1D8BCC4-E4BF-4A4C-9A3E-5EC425B58B74}"/>
              </a:ext>
            </a:extLst>
          </p:cNvPr>
          <p:cNvPicPr>
            <a:picLocks noChangeAspect="1"/>
          </p:cNvPicPr>
          <p:nvPr/>
        </p:nvPicPr>
        <p:blipFill>
          <a:blip r:embed="rId5"/>
          <a:stretch>
            <a:fillRect/>
          </a:stretch>
        </p:blipFill>
        <p:spPr>
          <a:xfrm>
            <a:off x="8601074" y="4468240"/>
            <a:ext cx="3590925" cy="2389760"/>
          </a:xfrm>
          <a:prstGeom prst="rect">
            <a:avLst/>
          </a:prstGeom>
        </p:spPr>
      </p:pic>
      <p:pic>
        <p:nvPicPr>
          <p:cNvPr id="3" name="Picture 2">
            <a:extLst>
              <a:ext uri="{FF2B5EF4-FFF2-40B4-BE49-F238E27FC236}">
                <a16:creationId xmlns:a16="http://schemas.microsoft.com/office/drawing/2014/main" id="{2D9B92C1-960A-4315-9340-D859F3D4ACF0}"/>
              </a:ext>
            </a:extLst>
          </p:cNvPr>
          <p:cNvPicPr>
            <a:picLocks noChangeAspect="1"/>
          </p:cNvPicPr>
          <p:nvPr/>
        </p:nvPicPr>
        <p:blipFill rotWithShape="1">
          <a:blip r:embed="rId6"/>
          <a:srcRect l="21724"/>
          <a:stretch/>
        </p:blipFill>
        <p:spPr>
          <a:xfrm>
            <a:off x="8753474" y="1"/>
            <a:ext cx="3438525" cy="2470376"/>
          </a:xfrm>
          <a:prstGeom prst="rect">
            <a:avLst/>
          </a:prstGeom>
        </p:spPr>
      </p:pic>
    </p:spTree>
    <p:extLst>
      <p:ext uri="{BB962C8B-B14F-4D97-AF65-F5344CB8AC3E}">
        <p14:creationId xmlns:p14="http://schemas.microsoft.com/office/powerpoint/2010/main" val="880462217"/>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2C6D782-6B6F-4B4E-B92B-C8F13A0FED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 name="Rectangle 13">
              <a:extLst>
                <a:ext uri="{FF2B5EF4-FFF2-40B4-BE49-F238E27FC236}">
                  <a16:creationId xmlns:a16="http://schemas.microsoft.com/office/drawing/2014/main" id="{E9716FBC-9870-4321-B055-657F96DDF1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a:extLst>
                <a:ext uri="{FF2B5EF4-FFF2-40B4-BE49-F238E27FC236}">
                  <a16:creationId xmlns:a16="http://schemas.microsoft.com/office/drawing/2014/main" id="{3720C802-2465-4EF6-9AED-E768D24605A6}"/>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6E532192-EB0D-43D0-8ACF-ABEBADC61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1779"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 name="Rectangle 5">
              <a:extLst>
                <a:ext uri="{FF2B5EF4-FFF2-40B4-BE49-F238E27FC236}">
                  <a16:creationId xmlns:a16="http://schemas.microsoft.com/office/drawing/2014/main" id="{A61AEB4E-A65A-4890-AD09-C9ACFB0801B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19" name="Freeform 6">
              <a:extLst>
                <a:ext uri="{FF2B5EF4-FFF2-40B4-BE49-F238E27FC236}">
                  <a16:creationId xmlns:a16="http://schemas.microsoft.com/office/drawing/2014/main" id="{528DE10F-D498-4BFB-8B2A-E06AAA1F48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0" name="Freeform 7">
              <a:extLst>
                <a:ext uri="{FF2B5EF4-FFF2-40B4-BE49-F238E27FC236}">
                  <a16:creationId xmlns:a16="http://schemas.microsoft.com/office/drawing/2014/main" id="{EA9A7A15-77B2-4771-B979-8F0E0626AC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1" name="Rectangle 8">
              <a:extLst>
                <a:ext uri="{FF2B5EF4-FFF2-40B4-BE49-F238E27FC236}">
                  <a16:creationId xmlns:a16="http://schemas.microsoft.com/office/drawing/2014/main" id="{91C3D14F-54C6-49E0-BB0E-DAEA3688A87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2" name="Freeform 9">
              <a:extLst>
                <a:ext uri="{FF2B5EF4-FFF2-40B4-BE49-F238E27FC236}">
                  <a16:creationId xmlns:a16="http://schemas.microsoft.com/office/drawing/2014/main" id="{693A8E0B-9819-41E1-979C-44F08FECF5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3" name="Freeform 10">
              <a:extLst>
                <a:ext uri="{FF2B5EF4-FFF2-40B4-BE49-F238E27FC236}">
                  <a16:creationId xmlns:a16="http://schemas.microsoft.com/office/drawing/2014/main" id="{31C3E5DB-A7A3-4EAE-9026-F9B8F12EC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 name="Freeform 11">
              <a:extLst>
                <a:ext uri="{FF2B5EF4-FFF2-40B4-BE49-F238E27FC236}">
                  <a16:creationId xmlns:a16="http://schemas.microsoft.com/office/drawing/2014/main" id="{DCA25288-1A1B-4F47-B482-9A847602E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 name="Freeform 12">
              <a:extLst>
                <a:ext uri="{FF2B5EF4-FFF2-40B4-BE49-F238E27FC236}">
                  <a16:creationId xmlns:a16="http://schemas.microsoft.com/office/drawing/2014/main" id="{14B443AB-E1B9-4C40-BA70-8F6CAD01F2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 name="Freeform 13">
              <a:extLst>
                <a:ext uri="{FF2B5EF4-FFF2-40B4-BE49-F238E27FC236}">
                  <a16:creationId xmlns:a16="http://schemas.microsoft.com/office/drawing/2014/main" id="{85A198B7-B595-43D6-828B-3A6D85322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 name="Freeform 14">
              <a:extLst>
                <a:ext uri="{FF2B5EF4-FFF2-40B4-BE49-F238E27FC236}">
                  <a16:creationId xmlns:a16="http://schemas.microsoft.com/office/drawing/2014/main" id="{F310B986-AB70-4FCE-85CC-A7FB750AB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 name="Freeform 15">
              <a:extLst>
                <a:ext uri="{FF2B5EF4-FFF2-40B4-BE49-F238E27FC236}">
                  <a16:creationId xmlns:a16="http://schemas.microsoft.com/office/drawing/2014/main" id="{58F94A36-E150-4C70-87E6-89E6368F1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 name="Freeform 16">
              <a:extLst>
                <a:ext uri="{FF2B5EF4-FFF2-40B4-BE49-F238E27FC236}">
                  <a16:creationId xmlns:a16="http://schemas.microsoft.com/office/drawing/2014/main" id="{885088E1-2931-4D8D-869D-72334C5961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 name="Freeform 17">
              <a:extLst>
                <a:ext uri="{FF2B5EF4-FFF2-40B4-BE49-F238E27FC236}">
                  <a16:creationId xmlns:a16="http://schemas.microsoft.com/office/drawing/2014/main" id="{7AE9D160-3F56-4C52-9ED9-A6BAAA329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 name="Freeform 18">
              <a:extLst>
                <a:ext uri="{FF2B5EF4-FFF2-40B4-BE49-F238E27FC236}">
                  <a16:creationId xmlns:a16="http://schemas.microsoft.com/office/drawing/2014/main" id="{79F3F7A1-0C51-41DA-9DA6-8E90E3E35A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 name="Freeform 19">
              <a:extLst>
                <a:ext uri="{FF2B5EF4-FFF2-40B4-BE49-F238E27FC236}">
                  <a16:creationId xmlns:a16="http://schemas.microsoft.com/office/drawing/2014/main" id="{DD9A2A46-D55F-4922-A01B-3F8DBED62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 name="Freeform 20">
              <a:extLst>
                <a:ext uri="{FF2B5EF4-FFF2-40B4-BE49-F238E27FC236}">
                  <a16:creationId xmlns:a16="http://schemas.microsoft.com/office/drawing/2014/main" id="{0AA17DFB-AEBE-4499-865B-B703812442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 name="Freeform 21">
              <a:extLst>
                <a:ext uri="{FF2B5EF4-FFF2-40B4-BE49-F238E27FC236}">
                  <a16:creationId xmlns:a16="http://schemas.microsoft.com/office/drawing/2014/main" id="{057EE8DA-45A6-49F5-8818-666095A684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 name="Freeform 22">
              <a:extLst>
                <a:ext uri="{FF2B5EF4-FFF2-40B4-BE49-F238E27FC236}">
                  <a16:creationId xmlns:a16="http://schemas.microsoft.com/office/drawing/2014/main" id="{8ADAA219-132F-41F3-BFAB-896804CF9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6" name="Freeform 23">
              <a:extLst>
                <a:ext uri="{FF2B5EF4-FFF2-40B4-BE49-F238E27FC236}">
                  <a16:creationId xmlns:a16="http://schemas.microsoft.com/office/drawing/2014/main" id="{0593EFB1-DC77-417B-B5BC-0900A29F86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7" name="Freeform 24">
              <a:extLst>
                <a:ext uri="{FF2B5EF4-FFF2-40B4-BE49-F238E27FC236}">
                  <a16:creationId xmlns:a16="http://schemas.microsoft.com/office/drawing/2014/main" id="{95C9F90E-2399-40F1-BB67-3EEDFC360A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8" name="Freeform 25">
              <a:extLst>
                <a:ext uri="{FF2B5EF4-FFF2-40B4-BE49-F238E27FC236}">
                  <a16:creationId xmlns:a16="http://schemas.microsoft.com/office/drawing/2014/main" id="{59635033-7842-47F7-869E-EB54B03BE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9" name="Freeform 26">
              <a:extLst>
                <a:ext uri="{FF2B5EF4-FFF2-40B4-BE49-F238E27FC236}">
                  <a16:creationId xmlns:a16="http://schemas.microsoft.com/office/drawing/2014/main" id="{06710716-F4FF-4D2D-BD4D-3A1C29D5DA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0" name="Freeform 27">
              <a:extLst>
                <a:ext uri="{FF2B5EF4-FFF2-40B4-BE49-F238E27FC236}">
                  <a16:creationId xmlns:a16="http://schemas.microsoft.com/office/drawing/2014/main" id="{DD91BF26-5487-4130-87F9-0B56EA0B06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1" name="Freeform 28">
              <a:extLst>
                <a:ext uri="{FF2B5EF4-FFF2-40B4-BE49-F238E27FC236}">
                  <a16:creationId xmlns:a16="http://schemas.microsoft.com/office/drawing/2014/main" id="{DCAE746E-F56B-4E02-A50E-358503AB5F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2" name="Freeform 29">
              <a:extLst>
                <a:ext uri="{FF2B5EF4-FFF2-40B4-BE49-F238E27FC236}">
                  <a16:creationId xmlns:a16="http://schemas.microsoft.com/office/drawing/2014/main" id="{81DB5307-35A1-4FFB-A8E6-C6AB7703A8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3" name="Freeform 30">
              <a:extLst>
                <a:ext uri="{FF2B5EF4-FFF2-40B4-BE49-F238E27FC236}">
                  <a16:creationId xmlns:a16="http://schemas.microsoft.com/office/drawing/2014/main" id="{052F6C49-049E-4FBC-A090-64B559CC10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4" name="Freeform 31">
              <a:extLst>
                <a:ext uri="{FF2B5EF4-FFF2-40B4-BE49-F238E27FC236}">
                  <a16:creationId xmlns:a16="http://schemas.microsoft.com/office/drawing/2014/main" id="{B520037F-DF6D-49C9-937E-D7617F8DC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5" name="Freeform 32">
              <a:extLst>
                <a:ext uri="{FF2B5EF4-FFF2-40B4-BE49-F238E27FC236}">
                  <a16:creationId xmlns:a16="http://schemas.microsoft.com/office/drawing/2014/main" id="{D65483B0-4562-4071-8E79-BFF7E3407B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6" name="Rectangle 33">
              <a:extLst>
                <a:ext uri="{FF2B5EF4-FFF2-40B4-BE49-F238E27FC236}">
                  <a16:creationId xmlns:a16="http://schemas.microsoft.com/office/drawing/2014/main" id="{B537F264-B801-4F97-8091-41E16CA52FE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47" name="Freeform 34">
              <a:extLst>
                <a:ext uri="{FF2B5EF4-FFF2-40B4-BE49-F238E27FC236}">
                  <a16:creationId xmlns:a16="http://schemas.microsoft.com/office/drawing/2014/main" id="{CF0D86E0-647F-437F-AA71-72A789B0D2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8" name="Freeform 35">
              <a:extLst>
                <a:ext uri="{FF2B5EF4-FFF2-40B4-BE49-F238E27FC236}">
                  <a16:creationId xmlns:a16="http://schemas.microsoft.com/office/drawing/2014/main" id="{D72C3866-21D1-48D0-899E-938892FF3D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9" name="Freeform 36">
              <a:extLst>
                <a:ext uri="{FF2B5EF4-FFF2-40B4-BE49-F238E27FC236}">
                  <a16:creationId xmlns:a16="http://schemas.microsoft.com/office/drawing/2014/main" id="{4E94AC39-CDCB-4B11-BE08-FABED0C00F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0" name="Freeform 37">
              <a:extLst>
                <a:ext uri="{FF2B5EF4-FFF2-40B4-BE49-F238E27FC236}">
                  <a16:creationId xmlns:a16="http://schemas.microsoft.com/office/drawing/2014/main" id="{29C7F939-61B9-467B-AC85-C146594B80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1" name="Freeform 38">
              <a:extLst>
                <a:ext uri="{FF2B5EF4-FFF2-40B4-BE49-F238E27FC236}">
                  <a16:creationId xmlns:a16="http://schemas.microsoft.com/office/drawing/2014/main" id="{0B851A48-E333-49BD-8150-3E207F2F5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2" name="Freeform 39">
              <a:extLst>
                <a:ext uri="{FF2B5EF4-FFF2-40B4-BE49-F238E27FC236}">
                  <a16:creationId xmlns:a16="http://schemas.microsoft.com/office/drawing/2014/main" id="{1CD0C878-A6ED-44A0-972F-164829F38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3" name="Freeform 40">
              <a:extLst>
                <a:ext uri="{FF2B5EF4-FFF2-40B4-BE49-F238E27FC236}">
                  <a16:creationId xmlns:a16="http://schemas.microsoft.com/office/drawing/2014/main" id="{1C236544-42D8-4A88-B600-6B8B20FFB4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4" name="Freeform 41">
              <a:extLst>
                <a:ext uri="{FF2B5EF4-FFF2-40B4-BE49-F238E27FC236}">
                  <a16:creationId xmlns:a16="http://schemas.microsoft.com/office/drawing/2014/main" id="{C9FF2C0E-61EA-45E6-8C93-270B51918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5" name="Freeform 42">
              <a:extLst>
                <a:ext uri="{FF2B5EF4-FFF2-40B4-BE49-F238E27FC236}">
                  <a16:creationId xmlns:a16="http://schemas.microsoft.com/office/drawing/2014/main" id="{654F9C3F-E635-4E7B-BF8F-87BF60C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6" name="Freeform 43">
              <a:extLst>
                <a:ext uri="{FF2B5EF4-FFF2-40B4-BE49-F238E27FC236}">
                  <a16:creationId xmlns:a16="http://schemas.microsoft.com/office/drawing/2014/main" id="{ACCA7548-833A-4EEC-91F2-BB9687E3C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7" name="Freeform 44">
              <a:extLst>
                <a:ext uri="{FF2B5EF4-FFF2-40B4-BE49-F238E27FC236}">
                  <a16:creationId xmlns:a16="http://schemas.microsoft.com/office/drawing/2014/main" id="{F895F203-B2FD-49FE-A865-269B367A4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8" name="Rectangle 45">
              <a:extLst>
                <a:ext uri="{FF2B5EF4-FFF2-40B4-BE49-F238E27FC236}">
                  <a16:creationId xmlns:a16="http://schemas.microsoft.com/office/drawing/2014/main" id="{84D9CCFF-23CD-4209-B238-57DDF091A6C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59" name="Freeform 46">
              <a:extLst>
                <a:ext uri="{FF2B5EF4-FFF2-40B4-BE49-F238E27FC236}">
                  <a16:creationId xmlns:a16="http://schemas.microsoft.com/office/drawing/2014/main" id="{190495CD-E216-4AF5-9038-D7807B63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0" name="Freeform 47">
              <a:extLst>
                <a:ext uri="{FF2B5EF4-FFF2-40B4-BE49-F238E27FC236}">
                  <a16:creationId xmlns:a16="http://schemas.microsoft.com/office/drawing/2014/main" id="{6E2B5DDB-234E-47ED-9F32-83C6D5EEEB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1" name="Freeform 48">
              <a:extLst>
                <a:ext uri="{FF2B5EF4-FFF2-40B4-BE49-F238E27FC236}">
                  <a16:creationId xmlns:a16="http://schemas.microsoft.com/office/drawing/2014/main" id="{9DB1F0CB-D565-4DF9-BA3F-7CE9F18B4F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2" name="Freeform 49">
              <a:extLst>
                <a:ext uri="{FF2B5EF4-FFF2-40B4-BE49-F238E27FC236}">
                  <a16:creationId xmlns:a16="http://schemas.microsoft.com/office/drawing/2014/main" id="{552F47B4-D0D5-4075-BD00-7145B6F205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3" name="Freeform 50">
              <a:extLst>
                <a:ext uri="{FF2B5EF4-FFF2-40B4-BE49-F238E27FC236}">
                  <a16:creationId xmlns:a16="http://schemas.microsoft.com/office/drawing/2014/main" id="{F57CAD52-0B84-4068-BFD9-B48B16AFEE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4" name="Freeform 51">
              <a:extLst>
                <a:ext uri="{FF2B5EF4-FFF2-40B4-BE49-F238E27FC236}">
                  <a16:creationId xmlns:a16="http://schemas.microsoft.com/office/drawing/2014/main" id="{62E09F5E-A24D-4628-A8CB-143556FB9D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5" name="Freeform 52">
              <a:extLst>
                <a:ext uri="{FF2B5EF4-FFF2-40B4-BE49-F238E27FC236}">
                  <a16:creationId xmlns:a16="http://schemas.microsoft.com/office/drawing/2014/main" id="{C547CC76-FB8C-43B1-A625-F694184D9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6" name="Freeform 53">
              <a:extLst>
                <a:ext uri="{FF2B5EF4-FFF2-40B4-BE49-F238E27FC236}">
                  <a16:creationId xmlns:a16="http://schemas.microsoft.com/office/drawing/2014/main" id="{E86CE93B-A557-46C2-B87E-81C1E0E936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7" name="Freeform 54">
              <a:extLst>
                <a:ext uri="{FF2B5EF4-FFF2-40B4-BE49-F238E27FC236}">
                  <a16:creationId xmlns:a16="http://schemas.microsoft.com/office/drawing/2014/main" id="{7220D106-C5C0-4A39-909A-A11F3E246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8" name="Freeform 55">
              <a:extLst>
                <a:ext uri="{FF2B5EF4-FFF2-40B4-BE49-F238E27FC236}">
                  <a16:creationId xmlns:a16="http://schemas.microsoft.com/office/drawing/2014/main" id="{195044AA-79D9-4142-8865-9A4B4E808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9" name="Freeform 56">
              <a:extLst>
                <a:ext uri="{FF2B5EF4-FFF2-40B4-BE49-F238E27FC236}">
                  <a16:creationId xmlns:a16="http://schemas.microsoft.com/office/drawing/2014/main" id="{BBFC5CFA-482C-4B45-87A7-C44F773CC6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0" name="Freeform 57">
              <a:extLst>
                <a:ext uri="{FF2B5EF4-FFF2-40B4-BE49-F238E27FC236}">
                  <a16:creationId xmlns:a16="http://schemas.microsoft.com/office/drawing/2014/main" id="{79BEC615-03E2-4F7F-A457-0CDA565AD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1" name="Freeform 58">
              <a:extLst>
                <a:ext uri="{FF2B5EF4-FFF2-40B4-BE49-F238E27FC236}">
                  <a16:creationId xmlns:a16="http://schemas.microsoft.com/office/drawing/2014/main" id="{20E56620-58EC-4785-BA5E-2E40F40BC9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pic>
        <p:nvPicPr>
          <p:cNvPr id="2" name="Picture 1">
            <a:extLst>
              <a:ext uri="{FF2B5EF4-FFF2-40B4-BE49-F238E27FC236}">
                <a16:creationId xmlns:a16="http://schemas.microsoft.com/office/drawing/2014/main" id="{7744013D-CDB1-4296-9022-5E60924FEEE2}"/>
              </a:ext>
            </a:extLst>
          </p:cNvPr>
          <p:cNvPicPr>
            <a:picLocks noChangeAspect="1"/>
          </p:cNvPicPr>
          <p:nvPr/>
        </p:nvPicPr>
        <p:blipFill>
          <a:blip r:embed="rId4"/>
          <a:srcRect t="5845" r="1" b="1933"/>
          <a:stretch/>
        </p:blipFill>
        <p:spPr>
          <a:xfrm>
            <a:off x="20" y="1"/>
            <a:ext cx="4635563" cy="2276475"/>
          </a:xfrm>
          <a:custGeom>
            <a:avLst/>
            <a:gdLst/>
            <a:ahLst/>
            <a:cxnLst/>
            <a:rect l="l" t="t" r="r" b="b"/>
            <a:pathLst>
              <a:path w="4635583" h="3427413">
                <a:moveTo>
                  <a:pt x="0" y="0"/>
                </a:moveTo>
                <a:lnTo>
                  <a:pt x="4635583" y="0"/>
                </a:lnTo>
                <a:lnTo>
                  <a:pt x="4635583" y="3427413"/>
                </a:lnTo>
                <a:lnTo>
                  <a:pt x="0" y="3427413"/>
                </a:lnTo>
                <a:close/>
              </a:path>
            </a:pathLst>
          </a:custGeom>
        </p:spPr>
      </p:pic>
      <p:pic>
        <p:nvPicPr>
          <p:cNvPr id="3" name="Picture 2">
            <a:extLst>
              <a:ext uri="{FF2B5EF4-FFF2-40B4-BE49-F238E27FC236}">
                <a16:creationId xmlns:a16="http://schemas.microsoft.com/office/drawing/2014/main" id="{4D880958-9F23-41E8-8798-54E24EA14715}"/>
              </a:ext>
            </a:extLst>
          </p:cNvPr>
          <p:cNvPicPr>
            <a:picLocks noChangeAspect="1"/>
          </p:cNvPicPr>
          <p:nvPr/>
        </p:nvPicPr>
        <p:blipFill>
          <a:blip r:embed="rId5"/>
          <a:srcRect l="1221" r="6511" b="-4"/>
          <a:stretch/>
        </p:blipFill>
        <p:spPr>
          <a:xfrm>
            <a:off x="20" y="2285999"/>
            <a:ext cx="4635563" cy="2286001"/>
          </a:xfrm>
          <a:custGeom>
            <a:avLst/>
            <a:gdLst/>
            <a:ahLst/>
            <a:cxnLst/>
            <a:rect l="l" t="t" r="r" b="b"/>
            <a:pathLst>
              <a:path w="4635583" h="3430587">
                <a:moveTo>
                  <a:pt x="0" y="0"/>
                </a:moveTo>
                <a:lnTo>
                  <a:pt x="4635583" y="0"/>
                </a:lnTo>
                <a:lnTo>
                  <a:pt x="4635583" y="3430587"/>
                </a:lnTo>
                <a:lnTo>
                  <a:pt x="0" y="3430587"/>
                </a:lnTo>
                <a:close/>
              </a:path>
            </a:pathLst>
          </a:custGeom>
        </p:spPr>
      </p:pic>
      <p:cxnSp>
        <p:nvCxnSpPr>
          <p:cNvPr id="73" name="Straight Connector 72">
            <a:extLst>
              <a:ext uri="{FF2B5EF4-FFF2-40B4-BE49-F238E27FC236}">
                <a16:creationId xmlns:a16="http://schemas.microsoft.com/office/drawing/2014/main" id="{3CFEBF73-2875-4126-A90D-ABB6BBFEAD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286000"/>
            <a:ext cx="4635583"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pic>
        <p:nvPicPr>
          <p:cNvPr id="4" name="Picture 3">
            <a:extLst>
              <a:ext uri="{FF2B5EF4-FFF2-40B4-BE49-F238E27FC236}">
                <a16:creationId xmlns:a16="http://schemas.microsoft.com/office/drawing/2014/main" id="{E00E102B-459A-4C92-BFC4-4D771DB3C737}"/>
              </a:ext>
            </a:extLst>
          </p:cNvPr>
          <p:cNvPicPr>
            <a:picLocks noChangeAspect="1"/>
          </p:cNvPicPr>
          <p:nvPr/>
        </p:nvPicPr>
        <p:blipFill rotWithShape="1">
          <a:blip r:embed="rId6"/>
          <a:srcRect t="7101" r="-2" b="27651"/>
          <a:stretch/>
        </p:blipFill>
        <p:spPr>
          <a:xfrm>
            <a:off x="20" y="4572000"/>
            <a:ext cx="4635563" cy="2286001"/>
          </a:xfrm>
          <a:custGeom>
            <a:avLst/>
            <a:gdLst/>
            <a:ahLst/>
            <a:cxnLst/>
            <a:rect l="l" t="t" r="r" b="b"/>
            <a:pathLst>
              <a:path w="4635583" h="3430587">
                <a:moveTo>
                  <a:pt x="0" y="0"/>
                </a:moveTo>
                <a:lnTo>
                  <a:pt x="4635583" y="0"/>
                </a:lnTo>
                <a:lnTo>
                  <a:pt x="4635583" y="3430587"/>
                </a:lnTo>
                <a:lnTo>
                  <a:pt x="0" y="3430587"/>
                </a:lnTo>
                <a:close/>
              </a:path>
            </a:pathLst>
          </a:custGeom>
        </p:spPr>
      </p:pic>
      <p:cxnSp>
        <p:nvCxnSpPr>
          <p:cNvPr id="75" name="Straight Connector 74">
            <a:extLst>
              <a:ext uri="{FF2B5EF4-FFF2-40B4-BE49-F238E27FC236}">
                <a16:creationId xmlns:a16="http://schemas.microsoft.com/office/drawing/2014/main" id="{0F167419-5C1C-40BD-B9C4-75CFC65088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72000"/>
            <a:ext cx="4635583"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77" name="Straight Connector 76">
            <a:extLst>
              <a:ext uri="{FF2B5EF4-FFF2-40B4-BE49-F238E27FC236}">
                <a16:creationId xmlns:a16="http://schemas.microsoft.com/office/drawing/2014/main" id="{AFCD9A95-E405-4952-A0CF-6EAF80F970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2483"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
        <p:nvSpPr>
          <p:cNvPr id="8" name="TextBox 7">
            <a:extLst>
              <a:ext uri="{FF2B5EF4-FFF2-40B4-BE49-F238E27FC236}">
                <a16:creationId xmlns:a16="http://schemas.microsoft.com/office/drawing/2014/main" id="{82279931-50BD-43DC-9093-E26C8BDD871C}"/>
              </a:ext>
            </a:extLst>
          </p:cNvPr>
          <p:cNvSpPr txBox="1"/>
          <p:nvPr/>
        </p:nvSpPr>
        <p:spPr>
          <a:xfrm>
            <a:off x="4877229" y="293614"/>
            <a:ext cx="7140675" cy="6211888"/>
          </a:xfrm>
          <a:prstGeom prst="rect">
            <a:avLst/>
          </a:prstGeom>
        </p:spPr>
        <p:txBody>
          <a:bodyPr vert="horz" lIns="91440" tIns="45720" rIns="91440" bIns="45720" rtlCol="0">
            <a:noAutofit/>
          </a:bodyPr>
          <a:lstStyle/>
          <a:p>
            <a:pPr algn="ctr" defTabSz="914400">
              <a:buSzPct val="125000"/>
            </a:pPr>
            <a:r>
              <a:rPr lang="en-US" sz="4000" b="1" dirty="0"/>
              <a:t>Saturday, April 26, 2025</a:t>
            </a:r>
          </a:p>
          <a:p>
            <a:pPr defTabSz="914400">
              <a:buSzPct val="125000"/>
            </a:pPr>
            <a:endParaRPr lang="en-US" sz="1900" b="1" dirty="0"/>
          </a:p>
          <a:p>
            <a:pPr defTabSz="914400">
              <a:buSzPct val="125000"/>
            </a:pPr>
            <a:r>
              <a:rPr lang="en-US" sz="1900" b="1" dirty="0"/>
              <a:t>9:30am Complimentary Breakfast Buffet at hotel </a:t>
            </a:r>
          </a:p>
          <a:p>
            <a:pPr defTabSz="914400">
              <a:buSzPct val="125000"/>
            </a:pPr>
            <a:endParaRPr lang="en-US" sz="1900" b="1" dirty="0"/>
          </a:p>
          <a:p>
            <a:pPr defTabSz="914400">
              <a:buSzPct val="125000"/>
            </a:pPr>
            <a:r>
              <a:rPr lang="en-US" sz="1900" b="1" dirty="0"/>
              <a:t>10:00am Leisure Time</a:t>
            </a:r>
          </a:p>
          <a:p>
            <a:pPr defTabSz="914400">
              <a:buSzPct val="125000"/>
            </a:pPr>
            <a:r>
              <a:rPr lang="en-US" sz="1900" b="1" dirty="0"/>
              <a:t>	NASCAR Hall of Fame – Charlotte ($24-49)</a:t>
            </a:r>
          </a:p>
          <a:p>
            <a:pPr defTabSz="914400">
              <a:buSzPct val="125000"/>
            </a:pPr>
            <a:r>
              <a:rPr lang="en-US" sz="1900" b="1" dirty="0"/>
              <a:t>	400 E. MLK Jr. Blvd</a:t>
            </a:r>
          </a:p>
          <a:p>
            <a:pPr defTabSz="914400">
              <a:buSzPct val="125000"/>
            </a:pPr>
            <a:r>
              <a:rPr lang="en-US" sz="1900" b="1" dirty="0"/>
              <a:t>	</a:t>
            </a:r>
            <a:r>
              <a:rPr lang="en-US" sz="1900" b="1" dirty="0">
                <a:hlinkClick r:id="rId7"/>
              </a:rPr>
              <a:t>www.nascarhall.com</a:t>
            </a:r>
            <a:endParaRPr lang="en-US" sz="1900" b="1" dirty="0"/>
          </a:p>
          <a:p>
            <a:pPr defTabSz="914400">
              <a:buSzPct val="125000"/>
            </a:pPr>
            <a:endParaRPr lang="en-US" sz="1900" b="1" dirty="0"/>
          </a:p>
          <a:p>
            <a:pPr defTabSz="914400">
              <a:buSzPct val="125000"/>
            </a:pPr>
            <a:r>
              <a:rPr lang="en-US" sz="1900" b="1" dirty="0"/>
              <a:t>	Mint Museum ($10)</a:t>
            </a:r>
          </a:p>
          <a:p>
            <a:pPr defTabSz="914400">
              <a:buSzPct val="125000"/>
            </a:pPr>
            <a:r>
              <a:rPr lang="en-US" sz="1900" b="1" dirty="0"/>
              <a:t>	500 South Tryon Street</a:t>
            </a:r>
          </a:p>
          <a:p>
            <a:pPr defTabSz="914400">
              <a:buSzPct val="125000"/>
            </a:pPr>
            <a:r>
              <a:rPr lang="en-US" sz="1900" b="1" dirty="0"/>
              <a:t>	</a:t>
            </a:r>
            <a:r>
              <a:rPr lang="en-US" sz="1900" b="1" dirty="0">
                <a:hlinkClick r:id="rId8"/>
              </a:rPr>
              <a:t>www.mintmuseum.org</a:t>
            </a:r>
            <a:endParaRPr lang="en-US" sz="1900" b="1" dirty="0"/>
          </a:p>
          <a:p>
            <a:pPr defTabSz="914400">
              <a:buSzPct val="125000"/>
            </a:pPr>
            <a:endParaRPr lang="en-US" sz="1900" b="1" dirty="0"/>
          </a:p>
          <a:p>
            <a:pPr defTabSz="914400">
              <a:buSzPct val="125000"/>
            </a:pPr>
            <a:r>
              <a:rPr lang="en-US" sz="1900" b="1" dirty="0"/>
              <a:t>	Shopping Options: </a:t>
            </a:r>
          </a:p>
          <a:p>
            <a:pPr defTabSz="914400">
              <a:buSzPct val="125000"/>
            </a:pPr>
            <a:r>
              <a:rPr lang="en-US" sz="1900" b="1" dirty="0"/>
              <a:t>	South Park Mall: 4400 Sharon Road</a:t>
            </a:r>
          </a:p>
          <a:p>
            <a:pPr defTabSz="914400">
              <a:buSzPct val="125000"/>
            </a:pPr>
            <a:r>
              <a:rPr lang="en-US" sz="1900" b="1" dirty="0"/>
              <a:t>	Charlotte Premium Outlets: 5404 New Fashion Way</a:t>
            </a:r>
          </a:p>
          <a:p>
            <a:pPr defTabSz="914400">
              <a:buSzPct val="125000"/>
            </a:pPr>
            <a:r>
              <a:rPr lang="en-US" sz="1900" b="1" dirty="0"/>
              <a:t>	Concord Premium Outlets: 8111 Concord Mills Blvd</a:t>
            </a:r>
          </a:p>
          <a:p>
            <a:pPr defTabSz="914400">
              <a:buSzPct val="125000"/>
            </a:pPr>
            <a:r>
              <a:rPr lang="en-US" sz="1900" b="1" dirty="0"/>
              <a:t>					</a:t>
            </a:r>
          </a:p>
          <a:p>
            <a:pPr defTabSz="914400">
              <a:buSzPct val="125000"/>
            </a:pPr>
            <a:r>
              <a:rPr lang="en-US" sz="1900" b="1" dirty="0"/>
              <a:t>2:00-6:00pm Food, Fun &amp; Fellowship hosted by the Parkers</a:t>
            </a:r>
          </a:p>
          <a:p>
            <a:pPr defTabSz="914400">
              <a:buSzPct val="125000"/>
            </a:pPr>
            <a:r>
              <a:rPr lang="en-US" sz="1900" b="1" dirty="0"/>
              <a:t>			Rosemont Clubhouse</a:t>
            </a:r>
          </a:p>
          <a:p>
            <a:pPr defTabSz="914400">
              <a:buSzPct val="125000"/>
            </a:pPr>
            <a:r>
              <a:rPr lang="en-US" sz="1900" b="1" dirty="0"/>
              <a:t>			1327 Rosemont Drive</a:t>
            </a:r>
            <a:endParaRPr lang="en-US" sz="1900" dirty="0"/>
          </a:p>
        </p:txBody>
      </p:sp>
    </p:spTree>
    <p:extLst>
      <p:ext uri="{BB962C8B-B14F-4D97-AF65-F5344CB8AC3E}">
        <p14:creationId xmlns:p14="http://schemas.microsoft.com/office/powerpoint/2010/main" val="16556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2279931-50BD-43DC-9093-E26C8BDD871C}"/>
              </a:ext>
            </a:extLst>
          </p:cNvPr>
          <p:cNvSpPr txBox="1"/>
          <p:nvPr/>
        </p:nvSpPr>
        <p:spPr>
          <a:xfrm>
            <a:off x="424384" y="1034068"/>
            <a:ext cx="9593943" cy="4031873"/>
          </a:xfrm>
          <a:prstGeom prst="rect">
            <a:avLst/>
          </a:prstGeom>
          <a:noFill/>
        </p:spPr>
        <p:txBody>
          <a:bodyPr wrap="square" rtlCol="0">
            <a:spAutoFit/>
          </a:bodyPr>
          <a:lstStyle/>
          <a:p>
            <a:pPr algn="ctr"/>
            <a:r>
              <a:rPr lang="en-US" sz="4000" b="1" dirty="0"/>
              <a:t>Sunday, April 27, 2025</a:t>
            </a:r>
          </a:p>
          <a:p>
            <a:endParaRPr lang="en-US" sz="2400" b="1" dirty="0"/>
          </a:p>
          <a:p>
            <a:r>
              <a:rPr lang="en-US" sz="2400" b="1" dirty="0"/>
              <a:t>10:30am Worship Service at Liberty Hill Missionary Baptist Church</a:t>
            </a:r>
          </a:p>
          <a:p>
            <a:r>
              <a:rPr lang="en-US" sz="2400" b="1" dirty="0"/>
              <a:t>							520 Billy Howey Road</a:t>
            </a:r>
          </a:p>
          <a:p>
            <a:r>
              <a:rPr lang="en-US" sz="2400" b="1" dirty="0"/>
              <a:t>							Waxhaw, NC 28173</a:t>
            </a:r>
          </a:p>
          <a:p>
            <a:r>
              <a:rPr lang="en-US" sz="2400" b="1" dirty="0"/>
              <a:t>							</a:t>
            </a:r>
            <a:r>
              <a:rPr lang="en-US" sz="2400" b="1" dirty="0">
                <a:hlinkClick r:id="rId2"/>
              </a:rPr>
              <a:t>www.thelibertyhill.church</a:t>
            </a:r>
            <a:endParaRPr lang="en-US" sz="2400" b="1" dirty="0"/>
          </a:p>
          <a:p>
            <a:endParaRPr lang="en-US" sz="2400" b="1" dirty="0"/>
          </a:p>
          <a:p>
            <a:r>
              <a:rPr lang="en-US" sz="2400" b="1" dirty="0"/>
              <a:t>2:00pm Reception</a:t>
            </a:r>
          </a:p>
          <a:p>
            <a:endParaRPr lang="en-US" sz="2400" b="1" dirty="0"/>
          </a:p>
          <a:p>
            <a:r>
              <a:rPr lang="en-US" sz="2400" b="1" dirty="0"/>
              <a:t>Depart Charlotte</a:t>
            </a:r>
            <a:endParaRPr lang="en-US" sz="2400" dirty="0"/>
          </a:p>
        </p:txBody>
      </p:sp>
      <p:pic>
        <p:nvPicPr>
          <p:cNvPr id="2" name="Picture 1">
            <a:extLst>
              <a:ext uri="{FF2B5EF4-FFF2-40B4-BE49-F238E27FC236}">
                <a16:creationId xmlns:a16="http://schemas.microsoft.com/office/drawing/2014/main" id="{F7D23C26-95EC-4C66-AB82-B9373F67F543}"/>
              </a:ext>
            </a:extLst>
          </p:cNvPr>
          <p:cNvPicPr>
            <a:picLocks noChangeAspect="1"/>
          </p:cNvPicPr>
          <p:nvPr/>
        </p:nvPicPr>
        <p:blipFill>
          <a:blip r:embed="rId3"/>
          <a:stretch>
            <a:fillRect/>
          </a:stretch>
        </p:blipFill>
        <p:spPr>
          <a:xfrm>
            <a:off x="9641150" y="0"/>
            <a:ext cx="2550850" cy="2557689"/>
          </a:xfrm>
          <a:prstGeom prst="rect">
            <a:avLst/>
          </a:prstGeom>
        </p:spPr>
      </p:pic>
      <p:pic>
        <p:nvPicPr>
          <p:cNvPr id="3" name="Picture 2">
            <a:extLst>
              <a:ext uri="{FF2B5EF4-FFF2-40B4-BE49-F238E27FC236}">
                <a16:creationId xmlns:a16="http://schemas.microsoft.com/office/drawing/2014/main" id="{E9196F3F-DA3B-4BE1-8544-422AD6B1DC5C}"/>
              </a:ext>
            </a:extLst>
          </p:cNvPr>
          <p:cNvPicPr>
            <a:picLocks noChangeAspect="1"/>
          </p:cNvPicPr>
          <p:nvPr/>
        </p:nvPicPr>
        <p:blipFill>
          <a:blip r:embed="rId4"/>
          <a:stretch>
            <a:fillRect/>
          </a:stretch>
        </p:blipFill>
        <p:spPr>
          <a:xfrm>
            <a:off x="8341561" y="4284102"/>
            <a:ext cx="3850439" cy="2565793"/>
          </a:xfrm>
          <a:prstGeom prst="rect">
            <a:avLst/>
          </a:prstGeom>
        </p:spPr>
      </p:pic>
    </p:spTree>
    <p:extLst>
      <p:ext uri="{BB962C8B-B14F-4D97-AF65-F5344CB8AC3E}">
        <p14:creationId xmlns:p14="http://schemas.microsoft.com/office/powerpoint/2010/main" val="3516281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253</TotalTime>
  <Words>546</Words>
  <Application>Microsoft Macintosh PowerPoint</Application>
  <PresentationFormat>Widescreen</PresentationFormat>
  <Paragraphs>82</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Amasis MT Pro Black</vt:lpstr>
      <vt:lpstr>Arial</vt:lpstr>
      <vt:lpstr>Arial Black</vt:lpstr>
      <vt:lpstr>Tw Cen MT</vt:lpstr>
      <vt:lpstr>Circuit</vt:lpstr>
      <vt:lpstr>PowerPoint Presentation</vt:lpstr>
      <vt:lpstr>TSAKS Nation Pop-up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Tomeka Porter</dc:creator>
  <cp:lastModifiedBy>Pamela Stanley</cp:lastModifiedBy>
  <cp:revision>5</cp:revision>
  <dcterms:created xsi:type="dcterms:W3CDTF">2025-02-26T21:47:45Z</dcterms:created>
  <dcterms:modified xsi:type="dcterms:W3CDTF">2025-03-02T21:31:01Z</dcterms:modified>
</cp:coreProperties>
</file>