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"/>
  </p:notesMasterIdLst>
  <p:sldIdLst>
    <p:sldId id="325" r:id="rId2"/>
    <p:sldId id="326" r:id="rId3"/>
  </p:sldIdLst>
  <p:sldSz cx="6858000" cy="9144000" type="screen4x3"/>
  <p:notesSz cx="7010400" cy="9296400"/>
  <p:embeddedFontLst>
    <p:embeddedFont>
      <p:font typeface="Calisto MT" panose="02040603050505030304" pitchFamily="18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9AB"/>
    <a:srgbClr val="198FAB"/>
    <a:srgbClr val="306DA5"/>
    <a:srgbClr val="90C7D0"/>
    <a:srgbClr val="A2BDD6"/>
    <a:srgbClr val="D2E5B5"/>
    <a:srgbClr val="38A73C"/>
    <a:srgbClr val="124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19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Dail" userId="18feade2-da64-402c-a630-a84b77d6c988" providerId="ADAL" clId="{8AE31CD5-3846-40E4-A8B8-B2CF8DAA244E}"/>
    <pc:docChg chg="undo custSel modSld">
      <pc:chgData name="Kim Dail" userId="18feade2-da64-402c-a630-a84b77d6c988" providerId="ADAL" clId="{8AE31CD5-3846-40E4-A8B8-B2CF8DAA244E}" dt="2025-09-04T16:13:08.453" v="322" actId="115"/>
      <pc:docMkLst>
        <pc:docMk/>
      </pc:docMkLst>
      <pc:sldChg chg="modSp mod">
        <pc:chgData name="Kim Dail" userId="18feade2-da64-402c-a630-a84b77d6c988" providerId="ADAL" clId="{8AE31CD5-3846-40E4-A8B8-B2CF8DAA244E}" dt="2025-09-04T16:13:08.453" v="322" actId="115"/>
        <pc:sldMkLst>
          <pc:docMk/>
          <pc:sldMk cId="1626568249" sldId="325"/>
        </pc:sldMkLst>
        <pc:spChg chg="mod">
          <ac:chgData name="Kim Dail" userId="18feade2-da64-402c-a630-a84b77d6c988" providerId="ADAL" clId="{8AE31CD5-3846-40E4-A8B8-B2CF8DAA244E}" dt="2025-09-04T15:19:20.420" v="223" actId="20577"/>
          <ac:spMkLst>
            <pc:docMk/>
            <pc:sldMk cId="1626568249" sldId="325"/>
            <ac:spMk id="5" creationId="{B7FEE343-F876-AC44-15BC-E17427EDC448}"/>
          </ac:spMkLst>
        </pc:spChg>
        <pc:spChg chg="mod">
          <ac:chgData name="Kim Dail" userId="18feade2-da64-402c-a630-a84b77d6c988" providerId="ADAL" clId="{8AE31CD5-3846-40E4-A8B8-B2CF8DAA244E}" dt="2025-09-04T15:19:10.891" v="220" actId="1036"/>
          <ac:spMkLst>
            <pc:docMk/>
            <pc:sldMk cId="1626568249" sldId="325"/>
            <ac:spMk id="11" creationId="{B36252FA-21B1-E778-25CC-C337573175F5}"/>
          </ac:spMkLst>
        </pc:spChg>
        <pc:spChg chg="mod">
          <ac:chgData name="Kim Dail" userId="18feade2-da64-402c-a630-a84b77d6c988" providerId="ADAL" clId="{8AE31CD5-3846-40E4-A8B8-B2CF8DAA244E}" dt="2025-09-04T16:13:08.453" v="322" actId="115"/>
          <ac:spMkLst>
            <pc:docMk/>
            <pc:sldMk cId="1626568249" sldId="325"/>
            <ac:spMk id="18" creationId="{F8BF5C17-5128-C004-D854-B8AFE0CB6D2D}"/>
          </ac:spMkLst>
        </pc:spChg>
        <pc:spChg chg="mod">
          <ac:chgData name="Kim Dail" userId="18feade2-da64-402c-a630-a84b77d6c988" providerId="ADAL" clId="{8AE31CD5-3846-40E4-A8B8-B2CF8DAA244E}" dt="2025-09-04T15:22:37.957" v="241" actId="115"/>
          <ac:spMkLst>
            <pc:docMk/>
            <pc:sldMk cId="1626568249" sldId="325"/>
            <ac:spMk id="24" creationId="{FE09264A-DA11-7E3C-8E07-86A1848B448F}"/>
          </ac:spMkLst>
        </pc:spChg>
      </pc:sldChg>
      <pc:sldChg chg="modSp mod">
        <pc:chgData name="Kim Dail" userId="18feade2-da64-402c-a630-a84b77d6c988" providerId="ADAL" clId="{8AE31CD5-3846-40E4-A8B8-B2CF8DAA244E}" dt="2025-09-04T15:15:40.161" v="145" actId="255"/>
        <pc:sldMkLst>
          <pc:docMk/>
          <pc:sldMk cId="1577843190" sldId="326"/>
        </pc:sldMkLst>
        <pc:spChg chg="mod">
          <ac:chgData name="Kim Dail" userId="18feade2-da64-402c-a630-a84b77d6c988" providerId="ADAL" clId="{8AE31CD5-3846-40E4-A8B8-B2CF8DAA244E}" dt="2025-09-04T15:15:40.161" v="145" actId="255"/>
          <ac:spMkLst>
            <pc:docMk/>
            <pc:sldMk cId="1577843190" sldId="326"/>
            <ac:spMk id="19" creationId="{6ABBD95A-89A4-23E8-E500-46A01BAA02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8F40D-9FAE-4548-BE8C-1FCB31F19286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A4C6C-116E-46FA-9689-8C6E7B6C1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A4C6C-116E-46FA-9689-8C6E7B6C12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A4C6C-116E-46FA-9689-8C6E7B6C12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5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4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5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5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0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51B6F-02F7-43E4-82AB-BC5BDA6D799E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93816-D3DE-483C-B97C-656A25E5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9A96A5-FDFB-2EF4-B269-59D6A622873C}"/>
              </a:ext>
            </a:extLst>
          </p:cNvPr>
          <p:cNvSpPr/>
          <p:nvPr/>
        </p:nvSpPr>
        <p:spPr>
          <a:xfrm>
            <a:off x="-1865" y="4230948"/>
            <a:ext cx="6734434" cy="2242675"/>
          </a:xfrm>
          <a:prstGeom prst="rect">
            <a:avLst/>
          </a:prstGeom>
          <a:noFill/>
          <a:ln w="57150">
            <a:solidFill>
              <a:srgbClr val="196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FB8B27-7352-FFCB-525B-4CC02F61E88B}"/>
              </a:ext>
            </a:extLst>
          </p:cNvPr>
          <p:cNvSpPr txBox="1"/>
          <p:nvPr/>
        </p:nvSpPr>
        <p:spPr>
          <a:xfrm>
            <a:off x="2928545" y="1377731"/>
            <a:ext cx="3311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306DA5"/>
                </a:solidFill>
                <a:latin typeface="Calisto MT" panose="02040603050505030304" pitchFamily="18" charset="0"/>
              </a:rPr>
              <a:t>Pray For Our </a:t>
            </a:r>
            <a:r>
              <a:rPr lang="en-US" sz="1200" b="1" u="sng">
                <a:solidFill>
                  <a:srgbClr val="306DA5"/>
                </a:solidFill>
                <a:latin typeface="Calisto MT" panose="02040603050505030304" pitchFamily="18" charset="0"/>
              </a:rPr>
              <a:t>Shut-Ins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EE343-F876-AC44-15BC-E17427EDC448}"/>
              </a:ext>
            </a:extLst>
          </p:cNvPr>
          <p:cNvSpPr txBox="1"/>
          <p:nvPr/>
        </p:nvSpPr>
        <p:spPr>
          <a:xfrm>
            <a:off x="-1" y="1084164"/>
            <a:ext cx="6858000" cy="338554"/>
          </a:xfrm>
          <a:prstGeom prst="rect">
            <a:avLst/>
          </a:prstGeom>
          <a:solidFill>
            <a:srgbClr val="1969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sto MT" panose="02040603050505030304" pitchFamily="18" charset="0"/>
              </a:rPr>
              <a:t>PRAYER LIST  / September 10, 2025</a:t>
            </a:r>
          </a:p>
        </p:txBody>
      </p:sp>
      <p:pic>
        <p:nvPicPr>
          <p:cNvPr id="2" name="Picture 1" descr="A group of people holding a banner">
            <a:extLst>
              <a:ext uri="{FF2B5EF4-FFF2-40B4-BE49-F238E27FC236}">
                <a16:creationId xmlns:a16="http://schemas.microsoft.com/office/drawing/2014/main" id="{DD34C0DC-A8F9-AA0D-AE6B-8A288C5EAE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39938" r="13280" b="36996"/>
          <a:stretch/>
        </p:blipFill>
        <p:spPr>
          <a:xfrm>
            <a:off x="2211863" y="131760"/>
            <a:ext cx="3781168" cy="931653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51A4F482-E911-61BE-3EF0-2A2A5F7A21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4" t="5389" r="15421" b="21921"/>
          <a:stretch/>
        </p:blipFill>
        <p:spPr>
          <a:xfrm>
            <a:off x="899429" y="8988"/>
            <a:ext cx="1003516" cy="10504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6252FA-21B1-E778-25CC-C337573175F5}"/>
              </a:ext>
            </a:extLst>
          </p:cNvPr>
          <p:cNvSpPr txBox="1"/>
          <p:nvPr/>
        </p:nvSpPr>
        <p:spPr>
          <a:xfrm>
            <a:off x="0" y="1478971"/>
            <a:ext cx="2382137" cy="2677656"/>
          </a:xfrm>
          <a:prstGeom prst="rect">
            <a:avLst/>
          </a:prstGeom>
          <a:solidFill>
            <a:srgbClr val="1969AB"/>
          </a:solidFill>
          <a:ln>
            <a:solidFill>
              <a:srgbClr val="1969A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sto MT" panose="02040603050505030304" pitchFamily="18" charset="0"/>
              </a:rPr>
              <a:t>“The effectual fervent prayer of a righteous man </a:t>
            </a:r>
          </a:p>
          <a:p>
            <a:pPr algn="ctr"/>
            <a:r>
              <a:rPr lang="en-US" sz="1400" b="1" dirty="0" err="1">
                <a:solidFill>
                  <a:schemeClr val="bg1"/>
                </a:solidFill>
                <a:latin typeface="Calisto MT" panose="02040603050505030304" pitchFamily="18" charset="0"/>
              </a:rPr>
              <a:t>availeth</a:t>
            </a:r>
            <a:r>
              <a:rPr lang="en-US" sz="1400" b="1" dirty="0">
                <a:solidFill>
                  <a:schemeClr val="bg1"/>
                </a:solidFill>
                <a:latin typeface="Calisto MT" panose="02040603050505030304" pitchFamily="18" charset="0"/>
              </a:rPr>
              <a:t> much.”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listo MT" panose="02040603050505030304" pitchFamily="18" charset="0"/>
              </a:rPr>
              <a:t>James 5:16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listo MT" panose="02040603050505030304" pitchFamily="18" charset="0"/>
              </a:rPr>
              <a:t>Missionary Emphasis: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listo MT" panose="02040603050505030304" pitchFamily="18" charset="0"/>
              </a:rPr>
              <a:t>Terry and Keri Hinds, </a:t>
            </a:r>
            <a:r>
              <a:rPr lang="en-US" sz="1400" b="1" dirty="0" err="1">
                <a:solidFill>
                  <a:schemeClr val="bg1"/>
                </a:solidFill>
                <a:latin typeface="Calisto MT" panose="02040603050505030304" pitchFamily="18" charset="0"/>
              </a:rPr>
              <a:t>ReFresh</a:t>
            </a:r>
            <a:r>
              <a:rPr lang="en-US" sz="1400" b="1" dirty="0">
                <a:solidFill>
                  <a:schemeClr val="bg1"/>
                </a:solidFill>
                <a:latin typeface="Calisto MT" panose="02040603050505030304" pitchFamily="18" charset="0"/>
              </a:rPr>
              <a:t> &amp; </a:t>
            </a:r>
            <a:r>
              <a:rPr lang="en-US" sz="1400" b="1" dirty="0" err="1">
                <a:solidFill>
                  <a:schemeClr val="bg1"/>
                </a:solidFill>
                <a:latin typeface="Calisto MT" panose="02040603050505030304" pitchFamily="18" charset="0"/>
              </a:rPr>
              <a:t>ReKindle</a:t>
            </a:r>
            <a:r>
              <a:rPr lang="en-US" sz="1400" b="1" dirty="0">
                <a:solidFill>
                  <a:schemeClr val="bg1"/>
                </a:solidFill>
                <a:latin typeface="Calisto MT" panose="02040603050505030304" pitchFamily="18" charset="0"/>
              </a:rPr>
              <a:t> Ministries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listo MT" panose="02040603050505030304" pitchFamily="18" charset="0"/>
              </a:rPr>
              <a:t>Bereavement: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Calisto MT" panose="02040603050505030304" pitchFamily="18" charset="0"/>
              </a:rPr>
              <a:t>Family of Joe Martin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462639-4D8E-29E6-AB98-BCE356AA2C3E}"/>
              </a:ext>
            </a:extLst>
          </p:cNvPr>
          <p:cNvSpPr txBox="1"/>
          <p:nvPr/>
        </p:nvSpPr>
        <p:spPr>
          <a:xfrm>
            <a:off x="125431" y="4270138"/>
            <a:ext cx="666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06DA5"/>
                </a:solidFill>
                <a:latin typeface="Calisto MT" panose="02040603050505030304" pitchFamily="18" charset="0"/>
              </a:rPr>
              <a:t>Our Parkers Chapel Church Family</a:t>
            </a:r>
            <a:endParaRPr lang="en-US" sz="1100" b="1">
              <a:solidFill>
                <a:srgbClr val="306DA5"/>
              </a:solidFill>
              <a:latin typeface="Calisto MT" panose="02040603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29D2A8-FC82-8CE5-8BBD-5A96D0520C73}"/>
              </a:ext>
            </a:extLst>
          </p:cNvPr>
          <p:cNvSpPr txBox="1"/>
          <p:nvPr/>
        </p:nvSpPr>
        <p:spPr>
          <a:xfrm>
            <a:off x="2370707" y="1336095"/>
            <a:ext cx="2264011" cy="2993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sz="900" b="1" u="sng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endParaRPr lang="en-US" sz="900" b="1" u="sng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r>
              <a:rPr lang="en-US" sz="95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Billy &amp; Judy Briley</a:t>
            </a:r>
          </a:p>
          <a:p>
            <a:r>
              <a:rPr lang="en-US" sz="950" b="1" dirty="0">
                <a:solidFill>
                  <a:srgbClr val="306DA5"/>
                </a:solidFill>
                <a:latin typeface="Calisto MT" panose="02040603050505030304" pitchFamily="18" charset="0"/>
              </a:rPr>
              <a:t>Smithfield Manor: </a:t>
            </a:r>
          </a:p>
          <a:p>
            <a:r>
              <a:rPr lang="en-US" sz="950" b="1" dirty="0">
                <a:solidFill>
                  <a:srgbClr val="306DA5"/>
                </a:solidFill>
                <a:latin typeface="Calisto MT" panose="02040603050505030304" pitchFamily="18" charset="0"/>
              </a:rPr>
              <a:t>902 Berkshire Rd, Smithfield, NC 27577</a:t>
            </a:r>
          </a:p>
          <a:p>
            <a:endParaRPr lang="en-US" sz="95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r>
              <a:rPr lang="en-US" sz="95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Dot Burns </a:t>
            </a:r>
          </a:p>
          <a:p>
            <a:r>
              <a:rPr lang="en-US" sz="950" b="1" dirty="0">
                <a:solidFill>
                  <a:srgbClr val="306DA5"/>
                </a:solidFill>
                <a:latin typeface="Calisto MT" panose="02040603050505030304" pitchFamily="18" charset="0"/>
              </a:rPr>
              <a:t>4803 Corey Rd, Winterville, NC 28590</a:t>
            </a:r>
          </a:p>
          <a:p>
            <a:endParaRPr lang="en-US" sz="950" b="1" u="sng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r>
              <a:rPr lang="en-US" sz="95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Judy Dail</a:t>
            </a:r>
          </a:p>
          <a:p>
            <a:r>
              <a:rPr lang="en-US" sz="950" b="1" dirty="0">
                <a:solidFill>
                  <a:srgbClr val="306DA5"/>
                </a:solidFill>
                <a:latin typeface="Calisto MT" panose="02040603050505030304" pitchFamily="18" charset="0"/>
              </a:rPr>
              <a:t>River Trace:</a:t>
            </a:r>
          </a:p>
          <a:p>
            <a:r>
              <a:rPr lang="en-US" sz="950" b="1" dirty="0">
                <a:solidFill>
                  <a:srgbClr val="306DA5"/>
                </a:solidFill>
                <a:latin typeface="Calisto MT" panose="02040603050505030304" pitchFamily="18" charset="0"/>
              </a:rPr>
              <a:t>250 Lovers Lane</a:t>
            </a:r>
          </a:p>
          <a:p>
            <a:r>
              <a:rPr lang="en-US" sz="950" b="1" dirty="0">
                <a:solidFill>
                  <a:srgbClr val="306DA5"/>
                </a:solidFill>
                <a:latin typeface="Calisto MT" panose="02040603050505030304" pitchFamily="18" charset="0"/>
              </a:rPr>
              <a:t>Washington, NC 27889</a:t>
            </a:r>
          </a:p>
          <a:p>
            <a:endParaRPr lang="en-US" sz="95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sng" strike="noStrike" kern="1200" cap="none" spc="0" normalizeH="0" baseline="0" noProof="0" dirty="0">
                <a:ln>
                  <a:noFill/>
                </a:ln>
                <a:solidFill>
                  <a:srgbClr val="306DA5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Lillian Eastwood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306DA5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River Trace: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dirty="0">
                <a:solidFill>
                  <a:srgbClr val="306DA5"/>
                </a:solidFill>
                <a:latin typeface="Calisto MT" panose="02040603050505030304" pitchFamily="18" charset="0"/>
              </a:rPr>
              <a:t>250 Lovers Lane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dirty="0">
                <a:solidFill>
                  <a:srgbClr val="306DA5"/>
                </a:solidFill>
                <a:latin typeface="Calisto MT" panose="02040603050505030304" pitchFamily="18" charset="0"/>
              </a:rPr>
              <a:t>Washington, NC 27889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306DA5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endParaRPr lang="en-US" sz="900" b="1" dirty="0">
              <a:solidFill>
                <a:srgbClr val="306DA5"/>
              </a:solidFill>
              <a:latin typeface="Calisto MT" panose="0204060305050503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77248A-3CF6-0801-2199-47E4B60E6FF5}"/>
              </a:ext>
            </a:extLst>
          </p:cNvPr>
          <p:cNvSpPr/>
          <p:nvPr/>
        </p:nvSpPr>
        <p:spPr>
          <a:xfrm>
            <a:off x="47563" y="6604866"/>
            <a:ext cx="6734434" cy="2439598"/>
          </a:xfrm>
          <a:prstGeom prst="rect">
            <a:avLst/>
          </a:prstGeom>
          <a:noFill/>
          <a:ln w="57150">
            <a:solidFill>
              <a:srgbClr val="196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FAC9CC-C1BC-B9D2-3CCD-61764BA704EE}"/>
              </a:ext>
            </a:extLst>
          </p:cNvPr>
          <p:cNvSpPr txBox="1"/>
          <p:nvPr/>
        </p:nvSpPr>
        <p:spPr>
          <a:xfrm>
            <a:off x="125431" y="6559226"/>
            <a:ext cx="666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306DA5"/>
                </a:solidFill>
                <a:latin typeface="Calisto MT" panose="02040603050505030304" pitchFamily="18" charset="0"/>
              </a:rPr>
              <a:t>Our Family &amp; Friends</a:t>
            </a:r>
            <a:endParaRPr lang="en-US" sz="1100" b="1">
              <a:solidFill>
                <a:srgbClr val="306DA5"/>
              </a:solidFill>
              <a:latin typeface="Calisto MT" panose="0204060305050503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9264A-DA11-7E3C-8E07-86A1848B448F}"/>
              </a:ext>
            </a:extLst>
          </p:cNvPr>
          <p:cNvSpPr txBox="1"/>
          <p:nvPr/>
        </p:nvSpPr>
        <p:spPr>
          <a:xfrm>
            <a:off x="38377" y="6794186"/>
            <a:ext cx="6734434" cy="2381521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Amy Aldinger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Jean </a:t>
            </a:r>
            <a:r>
              <a:rPr lang="en-US" sz="1100" b="1" dirty="0" err="1">
                <a:solidFill>
                  <a:srgbClr val="306DA5"/>
                </a:solidFill>
                <a:latin typeface="Calisto MT" panose="02040603050505030304" pitchFamily="18" charset="0"/>
              </a:rPr>
              <a:t>Allcox</a:t>
            </a:r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Rae Arnold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Diane Asby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Greyson Ausbon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Dorothy Baker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Donald Beachum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James Blanchard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Jansen Bonds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Hailey Braxton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Opal Braxton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Rev. Gene Britt, Sr.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Savannah </a:t>
            </a:r>
            <a:r>
              <a:rPr lang="en-US" sz="1100" b="1" dirty="0" err="1">
                <a:solidFill>
                  <a:srgbClr val="306DA5"/>
                </a:solidFill>
                <a:latin typeface="Calisto MT" panose="02040603050505030304" pitchFamily="18" charset="0"/>
              </a:rPr>
              <a:t>Condia</a:t>
            </a:r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Lance Cox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Rufus Craft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Sharon Cribbs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Vickie Dalton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Maximina Esteban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Anna Fleming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Bobby Flowers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William Furr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Rudy Granados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Bruce &amp; Debbie Gray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Maddex Guy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Lori Hale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Ivy Heath</a:t>
            </a: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Debra Hillard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Gus James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Shannon Jones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Ann Johnson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Dink Mills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Lee Mills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Marcia Moran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Rev. Johnny &amp; Cathy Pike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David Pike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Bella Price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Isabelle Ragsdale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Wendy Riggs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Sam Sawyer</a:t>
            </a: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Karan </a:t>
            </a:r>
            <a:r>
              <a:rPr lang="en-US" sz="1100" b="1" dirty="0" err="1">
                <a:solidFill>
                  <a:srgbClr val="306DA5"/>
                </a:solidFill>
                <a:latin typeface="Calisto MT" panose="02040603050505030304" pitchFamily="18" charset="0"/>
              </a:rPr>
              <a:t>Sklavos</a:t>
            </a:r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Kim Smith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Levi Smith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Lilah Smith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David Stokes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Gary Strickland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Alexis Taylor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Keith Thompson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Ricky Tugwell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Daniel Vandiford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Rosa Wainwright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Rev. Doug Weber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Skyler Wood</a:t>
            </a:r>
          </a:p>
          <a:p>
            <a:pPr algn="ctr"/>
            <a:endParaRPr lang="en-US" sz="1100" b="1" u="sng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pPr algn="ctr"/>
            <a:endParaRPr lang="en-US" sz="1100" b="1" u="sng" dirty="0">
              <a:solidFill>
                <a:srgbClr val="306DA5"/>
              </a:solidFill>
              <a:latin typeface="Calisto MT" panose="0204060305050503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A2104E-E407-0D00-3F2F-BA56619CC774}"/>
              </a:ext>
            </a:extLst>
          </p:cNvPr>
          <p:cNvSpPr txBox="1"/>
          <p:nvPr/>
        </p:nvSpPr>
        <p:spPr>
          <a:xfrm>
            <a:off x="4634717" y="1592422"/>
            <a:ext cx="2197635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50" b="1" u="sng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r>
              <a:rPr lang="en-US" sz="950" b="1" u="sng">
                <a:solidFill>
                  <a:srgbClr val="306DA5"/>
                </a:solidFill>
                <a:latin typeface="Calisto MT" panose="02040603050505030304" pitchFamily="18" charset="0"/>
              </a:rPr>
              <a:t>Hazel Gray</a:t>
            </a:r>
          </a:p>
          <a:p>
            <a:r>
              <a:rPr lang="en-US" sz="950" b="1">
                <a:solidFill>
                  <a:srgbClr val="306DA5"/>
                </a:solidFill>
                <a:latin typeface="Calisto MT" panose="02040603050505030304" pitchFamily="18" charset="0"/>
              </a:rPr>
              <a:t>Pruitt Health: 4351 S. Main St. </a:t>
            </a:r>
          </a:p>
          <a:p>
            <a:r>
              <a:rPr lang="en-US" sz="950" b="1">
                <a:solidFill>
                  <a:srgbClr val="306DA5"/>
                </a:solidFill>
                <a:latin typeface="Calisto MT" panose="02040603050505030304" pitchFamily="18" charset="0"/>
              </a:rPr>
              <a:t>Farmville, NC  27828</a:t>
            </a:r>
          </a:p>
          <a:p>
            <a:endParaRPr lang="en-US" sz="950" b="1" u="sng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r>
              <a:rPr lang="en-US" sz="950" b="1" u="sng">
                <a:solidFill>
                  <a:srgbClr val="306DA5"/>
                </a:solidFill>
                <a:latin typeface="Calisto MT" panose="02040603050505030304" pitchFamily="18" charset="0"/>
              </a:rPr>
              <a:t>Archie Hall </a:t>
            </a:r>
          </a:p>
          <a:p>
            <a:r>
              <a:rPr lang="en-US" sz="950" b="1">
                <a:solidFill>
                  <a:srgbClr val="306DA5"/>
                </a:solidFill>
                <a:latin typeface="Calisto MT" panose="02040603050505030304" pitchFamily="18" charset="0"/>
              </a:rPr>
              <a:t>TLC on the Water: </a:t>
            </a:r>
          </a:p>
          <a:p>
            <a:r>
              <a:rPr lang="en-US" sz="950" b="1">
                <a:solidFill>
                  <a:srgbClr val="306DA5"/>
                </a:solidFill>
                <a:latin typeface="Calisto MT" panose="02040603050505030304" pitchFamily="18" charset="0"/>
              </a:rPr>
              <a:t>210 </a:t>
            </a:r>
            <a:r>
              <a:rPr lang="en-US" sz="950" b="1" err="1">
                <a:solidFill>
                  <a:srgbClr val="306DA5"/>
                </a:solidFill>
                <a:latin typeface="Calisto MT" panose="02040603050505030304" pitchFamily="18" charset="0"/>
              </a:rPr>
              <a:t>Soundward</a:t>
            </a:r>
            <a:r>
              <a:rPr lang="en-US" sz="950" b="1">
                <a:solidFill>
                  <a:srgbClr val="306DA5"/>
                </a:solidFill>
                <a:latin typeface="Calisto MT" panose="02040603050505030304" pitchFamily="18" charset="0"/>
              </a:rPr>
              <a:t> Ln, Hertford, NC 27944</a:t>
            </a:r>
          </a:p>
          <a:p>
            <a:endParaRPr lang="en-US" sz="950" b="1" u="sng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r>
              <a:rPr lang="en-US" sz="950" b="1" u="sng">
                <a:solidFill>
                  <a:srgbClr val="306DA5"/>
                </a:solidFill>
                <a:latin typeface="Calisto MT" panose="02040603050505030304" pitchFamily="18" charset="0"/>
              </a:rPr>
              <a:t>Jackie Moore </a:t>
            </a:r>
          </a:p>
          <a:p>
            <a:r>
              <a:rPr lang="en-US" sz="950" b="1">
                <a:solidFill>
                  <a:srgbClr val="306DA5"/>
                </a:solidFill>
                <a:latin typeface="Calisto MT" panose="02040603050505030304" pitchFamily="18" charset="0"/>
              </a:rPr>
              <a:t>1310 LT Hardee Rd, Greenville, NC 27858</a:t>
            </a:r>
          </a:p>
          <a:p>
            <a:endParaRPr lang="en-US" sz="950" b="1" u="sng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r>
              <a:rPr lang="en-US" sz="950" b="1" u="sng">
                <a:solidFill>
                  <a:srgbClr val="306DA5"/>
                </a:solidFill>
                <a:latin typeface="Calisto MT" panose="02040603050505030304" pitchFamily="18" charset="0"/>
              </a:rPr>
              <a:t>Jennie Sutton</a:t>
            </a:r>
          </a:p>
          <a:p>
            <a:r>
              <a:rPr lang="en-US" sz="950" b="1">
                <a:solidFill>
                  <a:srgbClr val="306DA5"/>
                </a:solidFill>
                <a:latin typeface="Calisto MT" panose="02040603050505030304" pitchFamily="18" charset="0"/>
              </a:rPr>
              <a:t>101 Burnette Dr, Greenville, NC  27858</a:t>
            </a:r>
          </a:p>
          <a:p>
            <a:endParaRPr lang="en-US" sz="900" b="1" u="sng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endParaRPr lang="en-US" sz="800" b="1">
              <a:solidFill>
                <a:srgbClr val="306DA5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BF5C17-5128-C004-D854-B8AFE0CB6D2D}"/>
              </a:ext>
            </a:extLst>
          </p:cNvPr>
          <p:cNvSpPr txBox="1"/>
          <p:nvPr/>
        </p:nvSpPr>
        <p:spPr>
          <a:xfrm>
            <a:off x="121705" y="4513251"/>
            <a:ext cx="6610864" cy="1908933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Randy Boyd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Delores Buck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Gene Braxton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Anthony Burroughs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Donna Coghill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Tim Craft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Eunice Crawford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Amanda Creech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Carol Eastwood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Lillian Eastwood</a:t>
            </a:r>
          </a:p>
          <a:p>
            <a:pPr algn="ctr"/>
            <a:r>
              <a:rPr lang="en-US" sz="1100" b="1" dirty="0" err="1">
                <a:solidFill>
                  <a:srgbClr val="306DA5"/>
                </a:solidFill>
                <a:latin typeface="Calisto MT" panose="02040603050505030304" pitchFamily="18" charset="0"/>
              </a:rPr>
              <a:t>Grayon</a:t>
            </a:r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Glisson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Shannon Glisson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Phyllis Griffin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Talmadge Harris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Jaxon Heath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Erwin Hines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Allen Hudson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Brenda James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Pastor John Johnson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Ray Jones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Redden Jones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JD Joyner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Frank King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Donnie Letchworth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Corey Lewis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Hilda Lloyd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Carolyn Moore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Travis Quinn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Jimmy Radford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Devin Roebuck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David Rogerson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Betty Scott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Roger Simmons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Ron Smith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Pastor Robert Spruill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Dr. Lorenza Stox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Beckett Sutton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Linda Sutton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Danny Taylor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Kenneth Tetterton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Herbie Tripp</a:t>
            </a:r>
          </a:p>
          <a:p>
            <a:pPr algn="ctr"/>
            <a:r>
              <a:rPr lang="en-US" sz="1100" b="1" u="sng" dirty="0">
                <a:solidFill>
                  <a:srgbClr val="306DA5"/>
                </a:solidFill>
                <a:latin typeface="Calisto MT" panose="02040603050505030304" pitchFamily="18" charset="0"/>
              </a:rPr>
              <a:t>Steve Tugwell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Shirley Vernelson</a:t>
            </a:r>
          </a:p>
          <a:p>
            <a:pPr algn="ctr"/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Vicky Vick</a:t>
            </a:r>
          </a:p>
          <a:p>
            <a:endParaRPr lang="en-US" sz="1000" b="1" dirty="0">
              <a:solidFill>
                <a:srgbClr val="306DA5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1649BD-29D4-D5C8-0D1D-4D057B016646}"/>
              </a:ext>
            </a:extLst>
          </p:cNvPr>
          <p:cNvSpPr/>
          <p:nvPr/>
        </p:nvSpPr>
        <p:spPr>
          <a:xfrm>
            <a:off x="-14426" y="33043"/>
            <a:ext cx="2252012" cy="9078335"/>
          </a:xfrm>
          <a:prstGeom prst="rect">
            <a:avLst/>
          </a:prstGeom>
          <a:solidFill>
            <a:srgbClr val="196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endParaRPr lang="en-US" b="1" u="sng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endParaRPr lang="en-US" b="1" u="sng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endParaRPr lang="en-US" b="1" u="sng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endParaRPr lang="en-US" b="1" u="sng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endParaRPr lang="en-US" b="1" u="sng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endParaRPr lang="en-US" b="1" u="sng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endParaRPr lang="en-US" b="1" u="sng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endParaRPr lang="en-US" b="1" u="sng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pPr algn="ctr"/>
            <a:endParaRPr lang="en-US" b="1" u="sng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BBD95A-89A4-23E8-E500-46A01BAA027E}"/>
              </a:ext>
            </a:extLst>
          </p:cNvPr>
          <p:cNvSpPr txBox="1"/>
          <p:nvPr/>
        </p:nvSpPr>
        <p:spPr>
          <a:xfrm>
            <a:off x="-14426" y="55483"/>
            <a:ext cx="2252012" cy="8248412"/>
          </a:xfrm>
          <a:prstGeom prst="rect">
            <a:avLst/>
          </a:prstGeom>
          <a:solidFill>
            <a:srgbClr val="1969A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Upcoming Dates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alisto MT" panose="0204060305050503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prstClr val="white"/>
                </a:solidFill>
                <a:latin typeface="Calisto MT" panose="02040603050505030304" pitchFamily="18" charset="0"/>
              </a:rPr>
              <a:t>Aug 27 - Sept 21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sto MT" panose="02040603050505030304" pitchFamily="18" charset="0"/>
              </a:rPr>
              <a:t>Pastor’s Class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u="sng" dirty="0">
              <a:solidFill>
                <a:prstClr val="white"/>
              </a:solidFill>
              <a:latin typeface="Calisto MT" panose="0204060305050503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prstClr val="white"/>
                </a:solidFill>
                <a:latin typeface="Calisto MT" panose="02040603050505030304" pitchFamily="18" charset="0"/>
              </a:rPr>
              <a:t>September 16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sto MT" panose="02040603050505030304" pitchFamily="18" charset="0"/>
              </a:rPr>
              <a:t>Ladies Bible Study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prstClr val="white"/>
                </a:solidFill>
                <a:latin typeface="Calisto MT" panose="02040603050505030304" pitchFamily="18" charset="0"/>
              </a:rPr>
              <a:t>September 16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sto MT" panose="02040603050505030304" pitchFamily="18" charset="0"/>
              </a:rPr>
              <a:t>SE Heritage Day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u="sng" dirty="0">
              <a:solidFill>
                <a:prstClr val="white"/>
              </a:solidFill>
              <a:latin typeface="Calisto MT" panose="0204060305050503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prstClr val="white"/>
                </a:solidFill>
                <a:latin typeface="Calisto MT" panose="02040603050505030304" pitchFamily="18" charset="0"/>
              </a:rPr>
              <a:t>October 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Annual Car Show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alisto MT" panose="0204060305050503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2026 Save The Dates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alisto MT" panose="0204060305050503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prstClr val="white"/>
                </a:solidFill>
                <a:latin typeface="Calisto MT" panose="02040603050505030304" pitchFamily="18" charset="0"/>
              </a:rPr>
              <a:t>March 5 &amp; 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sto MT" panose="02040603050505030304" pitchFamily="18" charset="0"/>
              </a:rPr>
              <a:t>Marriage Retreat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alisto MT" panose="0204060305050503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prstClr val="white"/>
                </a:solidFill>
                <a:latin typeface="Calisto MT" panose="02040603050505030304" pitchFamily="18" charset="0"/>
              </a:rPr>
              <a:t>June 8-11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sto MT" panose="02040603050505030304" pitchFamily="18" charset="0"/>
              </a:rPr>
              <a:t>VBS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alisto MT" panose="0204060305050503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prstClr val="white"/>
                </a:solidFill>
                <a:latin typeface="Calisto MT" panose="02040603050505030304" pitchFamily="18" charset="0"/>
              </a:rPr>
              <a:t>June 15-19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sto MT" panose="02040603050505030304" pitchFamily="18" charset="0"/>
              </a:rPr>
              <a:t>Youth Aflame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alisto MT" panose="0204060305050503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prstClr val="white"/>
                </a:solidFill>
                <a:latin typeface="Calisto MT" panose="02040603050505030304" pitchFamily="18" charset="0"/>
              </a:rPr>
              <a:t>June 29-July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sto MT" panose="02040603050505030304" pitchFamily="18" charset="0"/>
              </a:rPr>
              <a:t>Junior Camp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white"/>
              </a:solidFill>
              <a:latin typeface="Calisto MT" panose="0204060305050503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prstClr val="white"/>
                </a:solidFill>
                <a:latin typeface="Calisto MT" panose="02040603050505030304" pitchFamily="18" charset="0"/>
              </a:rPr>
              <a:t>2</a:t>
            </a:r>
            <a:r>
              <a:rPr lang="en-US" sz="1600" b="1" u="sng" baseline="30000" dirty="0">
                <a:solidFill>
                  <a:prstClr val="white"/>
                </a:solidFill>
                <a:latin typeface="Calisto MT" panose="02040603050505030304" pitchFamily="18" charset="0"/>
              </a:rPr>
              <a:t>nd</a:t>
            </a:r>
            <a:r>
              <a:rPr lang="en-US" sz="1600" b="1" u="sng" dirty="0">
                <a:solidFill>
                  <a:prstClr val="white"/>
                </a:solidFill>
                <a:latin typeface="Calisto MT" panose="02040603050505030304" pitchFamily="18" charset="0"/>
              </a:rPr>
              <a:t> &amp; 3</a:t>
            </a:r>
            <a:r>
              <a:rPr lang="en-US" sz="1600" b="1" u="sng" baseline="30000" dirty="0">
                <a:solidFill>
                  <a:prstClr val="white"/>
                </a:solidFill>
                <a:latin typeface="Calisto MT" panose="02040603050505030304" pitchFamily="18" charset="0"/>
              </a:rPr>
              <a:t>rd</a:t>
            </a:r>
            <a:r>
              <a:rPr lang="en-US" sz="1600" b="1" u="sng" dirty="0">
                <a:solidFill>
                  <a:prstClr val="white"/>
                </a:solidFill>
                <a:latin typeface="Calisto MT" panose="02040603050505030304" pitchFamily="18" charset="0"/>
              </a:rPr>
              <a:t> Weeks of July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Calisto MT" panose="02040603050505030304" pitchFamily="18" charset="0"/>
              </a:rPr>
              <a:t>Mission Trip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52DB8-1CEA-2659-A52E-C4E78F845A06}"/>
              </a:ext>
            </a:extLst>
          </p:cNvPr>
          <p:cNvSpPr txBox="1"/>
          <p:nvPr/>
        </p:nvSpPr>
        <p:spPr>
          <a:xfrm>
            <a:off x="2323071" y="21612"/>
            <a:ext cx="4434568" cy="400110"/>
          </a:xfrm>
          <a:prstGeom prst="rect">
            <a:avLst/>
          </a:prstGeom>
          <a:solidFill>
            <a:srgbClr val="1969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sto MT" panose="02040603050505030304" pitchFamily="18" charset="0"/>
              </a:rPr>
              <a:t>Our Servicemen</a:t>
            </a:r>
            <a:endParaRPr lang="en-US" sz="1400" b="1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E773D0-53CB-8B4F-C903-58C0EF41B6C5}"/>
              </a:ext>
            </a:extLst>
          </p:cNvPr>
          <p:cNvSpPr/>
          <p:nvPr/>
        </p:nvSpPr>
        <p:spPr>
          <a:xfrm>
            <a:off x="2298707" y="421722"/>
            <a:ext cx="4434568" cy="5636101"/>
          </a:xfrm>
          <a:prstGeom prst="rect">
            <a:avLst/>
          </a:prstGeom>
          <a:noFill/>
          <a:ln w="57150">
            <a:solidFill>
              <a:srgbClr val="196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41B1C-EB84-EFFD-0B29-0515529618DD}"/>
              </a:ext>
            </a:extLst>
          </p:cNvPr>
          <p:cNvSpPr txBox="1"/>
          <p:nvPr/>
        </p:nvSpPr>
        <p:spPr>
          <a:xfrm>
            <a:off x="2729667" y="500978"/>
            <a:ext cx="379613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Staff Sergeant Chris Allen 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– Fort Rucker, AL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HM3 (FMF) Bryant Cassidy 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– 29 Palms MCCS, Twenty-nine Palms, CA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HM3 Nathan Glisson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– Great Lakes, IL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Private Parker Lawson Harrington 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– Fort Campbell, KY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Lance Corporal Jaden Harris 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– Camp Lejeune, Jacksonville, NC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RCT Peyton Harris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  -Camp Lejeune, Jacksonville, NC	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Staff Sergeant Kerry Mills 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– Eglin Air Force Base, Crestview, FL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Petty Officer First Class Kealen Patterson 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– Navy Reserves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Petty Officer Second Class Kait Patterson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- USS Ford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Sergeant Tyler Rouse 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– Recruiter in Shreveport, LA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Master Sergeant Nathan Sode 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– Langley AFB, Hampton, VA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Tech Sergeant Josh Wallace 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– Lackland Air Force Base, San Antonio, TX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Ensign Matthew Weaver 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   – USS Truxtun, Norfolk, VA</a:t>
            </a:r>
          </a:p>
          <a:p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r>
              <a:rPr lang="en-US" sz="1100" b="1">
                <a:solidFill>
                  <a:srgbClr val="306DA5"/>
                </a:solidFill>
                <a:latin typeface="Calisto MT" panose="02040603050505030304" pitchFamily="18" charset="0"/>
              </a:rPr>
              <a:t>     - NC </a:t>
            </a:r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National Guard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Command SGM Rob Bowen 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Hunter Briley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Captain Matt VanFosson</a:t>
            </a:r>
          </a:p>
          <a:p>
            <a:r>
              <a:rPr lang="en-US" sz="1100" b="1" dirty="0">
                <a:solidFill>
                  <a:srgbClr val="306DA5"/>
                </a:solidFill>
                <a:latin typeface="Calisto MT" panose="02040603050505030304" pitchFamily="18" charset="0"/>
              </a:rPr>
              <a:t> Jamie Ward</a:t>
            </a:r>
          </a:p>
          <a:p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  <a:p>
            <a:endParaRPr lang="en-US" sz="1100" b="1" dirty="0">
              <a:solidFill>
                <a:srgbClr val="306DA5"/>
              </a:solidFill>
              <a:latin typeface="Calisto MT" panose="02040603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300EB-63F6-E9B5-4141-4DDE80C38A95}"/>
              </a:ext>
            </a:extLst>
          </p:cNvPr>
          <p:cNvSpPr txBox="1"/>
          <p:nvPr/>
        </p:nvSpPr>
        <p:spPr>
          <a:xfrm>
            <a:off x="2298707" y="6165377"/>
            <a:ext cx="4434568" cy="400110"/>
          </a:xfrm>
          <a:prstGeom prst="rect">
            <a:avLst/>
          </a:prstGeom>
          <a:solidFill>
            <a:srgbClr val="1969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sto MT" panose="02040603050505030304" pitchFamily="18" charset="0"/>
              </a:rPr>
              <a:t>Bible Study Notes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EBC183-FD1C-DCDF-F8C3-C701C3C6651C}"/>
              </a:ext>
            </a:extLst>
          </p:cNvPr>
          <p:cNvSpPr/>
          <p:nvPr/>
        </p:nvSpPr>
        <p:spPr>
          <a:xfrm>
            <a:off x="2298707" y="6165377"/>
            <a:ext cx="4434568" cy="2946001"/>
          </a:xfrm>
          <a:prstGeom prst="rect">
            <a:avLst/>
          </a:prstGeom>
          <a:noFill/>
          <a:ln w="57150">
            <a:solidFill>
              <a:srgbClr val="196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149322-AA6A-0979-53E0-BF4D39AEFB98}"/>
              </a:ext>
            </a:extLst>
          </p:cNvPr>
          <p:cNvSpPr txBox="1"/>
          <p:nvPr/>
        </p:nvSpPr>
        <p:spPr>
          <a:xfrm>
            <a:off x="2421926" y="6488470"/>
            <a:ext cx="42507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						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157784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668</Words>
  <Application>Microsoft Office PowerPoint</Application>
  <PresentationFormat>On-screen Show (4:3)</PresentationFormat>
  <Paragraphs>230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</vt:lpstr>
      <vt:lpstr>Calisto MT</vt:lpstr>
      <vt:lpstr>Calibri Light</vt:lpstr>
      <vt:lpstr>Aptos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Johnson</dc:creator>
  <cp:lastModifiedBy>Kim Dail</cp:lastModifiedBy>
  <cp:revision>14</cp:revision>
  <cp:lastPrinted>2025-09-10T20:47:20Z</cp:lastPrinted>
  <dcterms:created xsi:type="dcterms:W3CDTF">2023-01-06T13:35:25Z</dcterms:created>
  <dcterms:modified xsi:type="dcterms:W3CDTF">2025-09-10T20:47:25Z</dcterms:modified>
</cp:coreProperties>
</file>