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62" r:id="rId4"/>
    <p:sldId id="263" r:id="rId5"/>
    <p:sldId id="258" r:id="rId6"/>
    <p:sldId id="259" r:id="rId7"/>
    <p:sldId id="260" r:id="rId8"/>
    <p:sldId id="261" r:id="rId9"/>
    <p:sldId id="272" r:id="rId10"/>
    <p:sldId id="266" r:id="rId11"/>
    <p:sldId id="274" r:id="rId12"/>
    <p:sldId id="264" r:id="rId13"/>
    <p:sldId id="276" r:id="rId14"/>
    <p:sldId id="273" r:id="rId15"/>
    <p:sldId id="267" r:id="rId16"/>
    <p:sldId id="275" r:id="rId17"/>
    <p:sldId id="268" r:id="rId18"/>
    <p:sldId id="271" r:id="rId19"/>
    <p:sldId id="269" r:id="rId20"/>
    <p:sldId id="270" r:id="rId21"/>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0000FF"/>
    <a:srgbClr val="0000CC"/>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5" d="100"/>
          <a:sy n="65" d="100"/>
        </p:scale>
        <p:origin x="1358" y="36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73FF1DC8-F844-4DEF-9C52-1EDDBD8C3092}" type="datetimeFigureOut">
              <a:rPr lang="en-US" smtClean="0"/>
              <a:t>9/25/2025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77296822-89E8-4CC7-9B3B-4FA522A4E341}" type="slidenum">
              <a:rPr lang="en-US" smtClean="0"/>
              <a:t>‹#›</a:t>
            </a:fld>
            <a:endParaRPr lang="en-US"/>
          </a:p>
        </p:txBody>
      </p:sp>
    </p:spTree>
    <p:extLst>
      <p:ext uri="{BB962C8B-B14F-4D97-AF65-F5344CB8AC3E}">
        <p14:creationId xmlns:p14="http://schemas.microsoft.com/office/powerpoint/2010/main" val="3123134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296822-89E8-4CC7-9B3B-4FA522A4E341}" type="slidenum">
              <a:rPr lang="en-US" smtClean="0"/>
              <a:t>15</a:t>
            </a:fld>
            <a:endParaRPr lang="en-US"/>
          </a:p>
        </p:txBody>
      </p:sp>
    </p:spTree>
    <p:extLst>
      <p:ext uri="{BB962C8B-B14F-4D97-AF65-F5344CB8AC3E}">
        <p14:creationId xmlns:p14="http://schemas.microsoft.com/office/powerpoint/2010/main" val="1734469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7A11A-B319-4DAA-7C53-D1C54F1946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737B66-6153-FE46-85A6-EFD334D14D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86E6EB-8547-A005-4D48-0ADE0EC89290}"/>
              </a:ext>
            </a:extLst>
          </p:cNvPr>
          <p:cNvSpPr>
            <a:spLocks noGrp="1"/>
          </p:cNvSpPr>
          <p:nvPr>
            <p:ph type="dt" sz="half" idx="10"/>
          </p:nvPr>
        </p:nvSpPr>
        <p:spPr/>
        <p:txBody>
          <a:bodyPr/>
          <a:lstStyle/>
          <a:p>
            <a:fld id="{2F68A6FE-19CF-49AC-88F0-A71C6A63ADAC}" type="datetimeFigureOut">
              <a:rPr lang="en-US" smtClean="0"/>
              <a:t>9/25/2025</a:t>
            </a:fld>
            <a:endParaRPr lang="en-US"/>
          </a:p>
        </p:txBody>
      </p:sp>
      <p:sp>
        <p:nvSpPr>
          <p:cNvPr id="5" name="Footer Placeholder 4">
            <a:extLst>
              <a:ext uri="{FF2B5EF4-FFF2-40B4-BE49-F238E27FC236}">
                <a16:creationId xmlns:a16="http://schemas.microsoft.com/office/drawing/2014/main" id="{FC3F8A51-D571-779C-93A2-EA7DB663FB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A8903F-490F-715F-4578-B0AFDE70F679}"/>
              </a:ext>
            </a:extLst>
          </p:cNvPr>
          <p:cNvSpPr>
            <a:spLocks noGrp="1"/>
          </p:cNvSpPr>
          <p:nvPr>
            <p:ph type="sldNum" sz="quarter" idx="12"/>
          </p:nvPr>
        </p:nvSpPr>
        <p:spPr/>
        <p:txBody>
          <a:bodyPr/>
          <a:lstStyle/>
          <a:p>
            <a:fld id="{3FFD1342-2657-4CC2-A345-1CABFEBA2BB3}" type="slidenum">
              <a:rPr lang="en-US" smtClean="0"/>
              <a:t>‹#›</a:t>
            </a:fld>
            <a:endParaRPr lang="en-US"/>
          </a:p>
        </p:txBody>
      </p:sp>
    </p:spTree>
    <p:extLst>
      <p:ext uri="{BB962C8B-B14F-4D97-AF65-F5344CB8AC3E}">
        <p14:creationId xmlns:p14="http://schemas.microsoft.com/office/powerpoint/2010/main" val="1368125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2ADDF-177D-115E-97B3-3E935E17089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73D0E5A-D318-D263-956B-F62BB0647D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4C69AC-9E87-99FA-BCDC-729DD3CCEDA9}"/>
              </a:ext>
            </a:extLst>
          </p:cNvPr>
          <p:cNvSpPr>
            <a:spLocks noGrp="1"/>
          </p:cNvSpPr>
          <p:nvPr>
            <p:ph type="dt" sz="half" idx="10"/>
          </p:nvPr>
        </p:nvSpPr>
        <p:spPr/>
        <p:txBody>
          <a:bodyPr/>
          <a:lstStyle/>
          <a:p>
            <a:fld id="{2F68A6FE-19CF-49AC-88F0-A71C6A63ADAC}" type="datetimeFigureOut">
              <a:rPr lang="en-US" smtClean="0"/>
              <a:t>9/25/2025</a:t>
            </a:fld>
            <a:endParaRPr lang="en-US"/>
          </a:p>
        </p:txBody>
      </p:sp>
      <p:sp>
        <p:nvSpPr>
          <p:cNvPr id="5" name="Footer Placeholder 4">
            <a:extLst>
              <a:ext uri="{FF2B5EF4-FFF2-40B4-BE49-F238E27FC236}">
                <a16:creationId xmlns:a16="http://schemas.microsoft.com/office/drawing/2014/main" id="{76119F88-2FB0-E6AF-2CDD-5B12C4F864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13EED3-FB7F-DE85-67FB-E827DBE60DBE}"/>
              </a:ext>
            </a:extLst>
          </p:cNvPr>
          <p:cNvSpPr>
            <a:spLocks noGrp="1"/>
          </p:cNvSpPr>
          <p:nvPr>
            <p:ph type="sldNum" sz="quarter" idx="12"/>
          </p:nvPr>
        </p:nvSpPr>
        <p:spPr/>
        <p:txBody>
          <a:bodyPr/>
          <a:lstStyle/>
          <a:p>
            <a:fld id="{3FFD1342-2657-4CC2-A345-1CABFEBA2BB3}" type="slidenum">
              <a:rPr lang="en-US" smtClean="0"/>
              <a:t>‹#›</a:t>
            </a:fld>
            <a:endParaRPr lang="en-US"/>
          </a:p>
        </p:txBody>
      </p:sp>
    </p:spTree>
    <p:extLst>
      <p:ext uri="{BB962C8B-B14F-4D97-AF65-F5344CB8AC3E}">
        <p14:creationId xmlns:p14="http://schemas.microsoft.com/office/powerpoint/2010/main" val="455144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4C2FAD-CC7F-F4DE-CC44-91009744764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F5B521-3E58-8762-5E4F-7DE5AD7B10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2E3189-AE97-95E7-6855-817155C2BE9A}"/>
              </a:ext>
            </a:extLst>
          </p:cNvPr>
          <p:cNvSpPr>
            <a:spLocks noGrp="1"/>
          </p:cNvSpPr>
          <p:nvPr>
            <p:ph type="dt" sz="half" idx="10"/>
          </p:nvPr>
        </p:nvSpPr>
        <p:spPr/>
        <p:txBody>
          <a:bodyPr/>
          <a:lstStyle/>
          <a:p>
            <a:fld id="{2F68A6FE-19CF-49AC-88F0-A71C6A63ADAC}" type="datetimeFigureOut">
              <a:rPr lang="en-US" smtClean="0"/>
              <a:t>9/25/2025</a:t>
            </a:fld>
            <a:endParaRPr lang="en-US"/>
          </a:p>
        </p:txBody>
      </p:sp>
      <p:sp>
        <p:nvSpPr>
          <p:cNvPr id="5" name="Footer Placeholder 4">
            <a:extLst>
              <a:ext uri="{FF2B5EF4-FFF2-40B4-BE49-F238E27FC236}">
                <a16:creationId xmlns:a16="http://schemas.microsoft.com/office/drawing/2014/main" id="{62EF9781-6C3A-D2FB-7382-307742E9FF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FE2309-8A8A-CCC9-2621-BA6BF912F32D}"/>
              </a:ext>
            </a:extLst>
          </p:cNvPr>
          <p:cNvSpPr>
            <a:spLocks noGrp="1"/>
          </p:cNvSpPr>
          <p:nvPr>
            <p:ph type="sldNum" sz="quarter" idx="12"/>
          </p:nvPr>
        </p:nvSpPr>
        <p:spPr/>
        <p:txBody>
          <a:bodyPr/>
          <a:lstStyle/>
          <a:p>
            <a:fld id="{3FFD1342-2657-4CC2-A345-1CABFEBA2BB3}" type="slidenum">
              <a:rPr lang="en-US" smtClean="0"/>
              <a:t>‹#›</a:t>
            </a:fld>
            <a:endParaRPr lang="en-US"/>
          </a:p>
        </p:txBody>
      </p:sp>
    </p:spTree>
    <p:extLst>
      <p:ext uri="{BB962C8B-B14F-4D97-AF65-F5344CB8AC3E}">
        <p14:creationId xmlns:p14="http://schemas.microsoft.com/office/powerpoint/2010/main" val="3321047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61C33-AFAE-5744-2B08-1F059D2F30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77646C-87BA-EE26-3BAF-4A9E6F9FA0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398E19-5F5A-DA95-D153-AC5E77D58C9D}"/>
              </a:ext>
            </a:extLst>
          </p:cNvPr>
          <p:cNvSpPr>
            <a:spLocks noGrp="1"/>
          </p:cNvSpPr>
          <p:nvPr>
            <p:ph type="dt" sz="half" idx="10"/>
          </p:nvPr>
        </p:nvSpPr>
        <p:spPr/>
        <p:txBody>
          <a:bodyPr/>
          <a:lstStyle/>
          <a:p>
            <a:fld id="{2F68A6FE-19CF-49AC-88F0-A71C6A63ADAC}" type="datetimeFigureOut">
              <a:rPr lang="en-US" smtClean="0"/>
              <a:t>9/25/2025</a:t>
            </a:fld>
            <a:endParaRPr lang="en-US"/>
          </a:p>
        </p:txBody>
      </p:sp>
      <p:sp>
        <p:nvSpPr>
          <p:cNvPr id="5" name="Footer Placeholder 4">
            <a:extLst>
              <a:ext uri="{FF2B5EF4-FFF2-40B4-BE49-F238E27FC236}">
                <a16:creationId xmlns:a16="http://schemas.microsoft.com/office/drawing/2014/main" id="{F2C6F533-2006-FCBB-FB69-F42F98531B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964630-0AB2-8BD0-FB05-3C22519DBAFB}"/>
              </a:ext>
            </a:extLst>
          </p:cNvPr>
          <p:cNvSpPr>
            <a:spLocks noGrp="1"/>
          </p:cNvSpPr>
          <p:nvPr>
            <p:ph type="sldNum" sz="quarter" idx="12"/>
          </p:nvPr>
        </p:nvSpPr>
        <p:spPr/>
        <p:txBody>
          <a:bodyPr/>
          <a:lstStyle/>
          <a:p>
            <a:fld id="{3FFD1342-2657-4CC2-A345-1CABFEBA2BB3}" type="slidenum">
              <a:rPr lang="en-US" smtClean="0"/>
              <a:t>‹#›</a:t>
            </a:fld>
            <a:endParaRPr lang="en-US"/>
          </a:p>
        </p:txBody>
      </p:sp>
    </p:spTree>
    <p:extLst>
      <p:ext uri="{BB962C8B-B14F-4D97-AF65-F5344CB8AC3E}">
        <p14:creationId xmlns:p14="http://schemas.microsoft.com/office/powerpoint/2010/main" val="104058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4D849-DCDD-A63B-77CF-DC0458799B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9790E07-2B66-73EF-7B16-43DDF9C644E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1EEC5B3-06D6-AD7B-46A6-54EA1785BECA}"/>
              </a:ext>
            </a:extLst>
          </p:cNvPr>
          <p:cNvSpPr>
            <a:spLocks noGrp="1"/>
          </p:cNvSpPr>
          <p:nvPr>
            <p:ph type="dt" sz="half" idx="10"/>
          </p:nvPr>
        </p:nvSpPr>
        <p:spPr/>
        <p:txBody>
          <a:bodyPr/>
          <a:lstStyle/>
          <a:p>
            <a:fld id="{2F68A6FE-19CF-49AC-88F0-A71C6A63ADAC}" type="datetimeFigureOut">
              <a:rPr lang="en-US" smtClean="0"/>
              <a:t>9/25/2025</a:t>
            </a:fld>
            <a:endParaRPr lang="en-US"/>
          </a:p>
        </p:txBody>
      </p:sp>
      <p:sp>
        <p:nvSpPr>
          <p:cNvPr id="5" name="Footer Placeholder 4">
            <a:extLst>
              <a:ext uri="{FF2B5EF4-FFF2-40B4-BE49-F238E27FC236}">
                <a16:creationId xmlns:a16="http://schemas.microsoft.com/office/drawing/2014/main" id="{1363A07B-2404-E634-10BB-C5E451ED7B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F1AA67-BA32-20FD-7B7C-2C2BBF4B44A7}"/>
              </a:ext>
            </a:extLst>
          </p:cNvPr>
          <p:cNvSpPr>
            <a:spLocks noGrp="1"/>
          </p:cNvSpPr>
          <p:nvPr>
            <p:ph type="sldNum" sz="quarter" idx="12"/>
          </p:nvPr>
        </p:nvSpPr>
        <p:spPr/>
        <p:txBody>
          <a:bodyPr/>
          <a:lstStyle/>
          <a:p>
            <a:fld id="{3FFD1342-2657-4CC2-A345-1CABFEBA2BB3}" type="slidenum">
              <a:rPr lang="en-US" smtClean="0"/>
              <a:t>‹#›</a:t>
            </a:fld>
            <a:endParaRPr lang="en-US"/>
          </a:p>
        </p:txBody>
      </p:sp>
    </p:spTree>
    <p:extLst>
      <p:ext uri="{BB962C8B-B14F-4D97-AF65-F5344CB8AC3E}">
        <p14:creationId xmlns:p14="http://schemas.microsoft.com/office/powerpoint/2010/main" val="2032504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20FE6-9029-A22B-68BF-A24C372A14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9019EC-6206-BA26-6EEE-63DDE41C4B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9026C3-E6C7-6772-C9A7-8560EFD90E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792033-4ED3-3B38-96DD-1E79CB8A5E54}"/>
              </a:ext>
            </a:extLst>
          </p:cNvPr>
          <p:cNvSpPr>
            <a:spLocks noGrp="1"/>
          </p:cNvSpPr>
          <p:nvPr>
            <p:ph type="dt" sz="half" idx="10"/>
          </p:nvPr>
        </p:nvSpPr>
        <p:spPr/>
        <p:txBody>
          <a:bodyPr/>
          <a:lstStyle/>
          <a:p>
            <a:fld id="{2F68A6FE-19CF-49AC-88F0-A71C6A63ADAC}" type="datetimeFigureOut">
              <a:rPr lang="en-US" smtClean="0"/>
              <a:t>9/25/2025</a:t>
            </a:fld>
            <a:endParaRPr lang="en-US"/>
          </a:p>
        </p:txBody>
      </p:sp>
      <p:sp>
        <p:nvSpPr>
          <p:cNvPr id="6" name="Footer Placeholder 5">
            <a:extLst>
              <a:ext uri="{FF2B5EF4-FFF2-40B4-BE49-F238E27FC236}">
                <a16:creationId xmlns:a16="http://schemas.microsoft.com/office/drawing/2014/main" id="{8BF1E40F-79A1-55ED-1034-AAD090EEA6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7DE3EA-DFA1-9ABD-F76E-05967E6E61D5}"/>
              </a:ext>
            </a:extLst>
          </p:cNvPr>
          <p:cNvSpPr>
            <a:spLocks noGrp="1"/>
          </p:cNvSpPr>
          <p:nvPr>
            <p:ph type="sldNum" sz="quarter" idx="12"/>
          </p:nvPr>
        </p:nvSpPr>
        <p:spPr/>
        <p:txBody>
          <a:bodyPr/>
          <a:lstStyle/>
          <a:p>
            <a:fld id="{3FFD1342-2657-4CC2-A345-1CABFEBA2BB3}" type="slidenum">
              <a:rPr lang="en-US" smtClean="0"/>
              <a:t>‹#›</a:t>
            </a:fld>
            <a:endParaRPr lang="en-US"/>
          </a:p>
        </p:txBody>
      </p:sp>
    </p:spTree>
    <p:extLst>
      <p:ext uri="{BB962C8B-B14F-4D97-AF65-F5344CB8AC3E}">
        <p14:creationId xmlns:p14="http://schemas.microsoft.com/office/powerpoint/2010/main" val="1176916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7EB83-F07D-41FD-331C-A47C08B3DB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003C15-CB77-E4AA-3A4C-9E459E9ABC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901EEF-8559-D214-9E87-7579EBED84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66A6328-299C-FF60-3E35-C11077CDC3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86B45F-A6D9-89C7-1077-A7708E3404E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1CE5494-C05A-671D-F1DC-151F4BB76B9A}"/>
              </a:ext>
            </a:extLst>
          </p:cNvPr>
          <p:cNvSpPr>
            <a:spLocks noGrp="1"/>
          </p:cNvSpPr>
          <p:nvPr>
            <p:ph type="dt" sz="half" idx="10"/>
          </p:nvPr>
        </p:nvSpPr>
        <p:spPr/>
        <p:txBody>
          <a:bodyPr/>
          <a:lstStyle/>
          <a:p>
            <a:fld id="{2F68A6FE-19CF-49AC-88F0-A71C6A63ADAC}" type="datetimeFigureOut">
              <a:rPr lang="en-US" smtClean="0"/>
              <a:t>9/25/2025</a:t>
            </a:fld>
            <a:endParaRPr lang="en-US"/>
          </a:p>
        </p:txBody>
      </p:sp>
      <p:sp>
        <p:nvSpPr>
          <p:cNvPr id="8" name="Footer Placeholder 7">
            <a:extLst>
              <a:ext uri="{FF2B5EF4-FFF2-40B4-BE49-F238E27FC236}">
                <a16:creationId xmlns:a16="http://schemas.microsoft.com/office/drawing/2014/main" id="{9F3E4366-208C-2DC0-341A-E2C92169D0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E4CC05-BF38-CA94-7DF9-FCA79037D4C5}"/>
              </a:ext>
            </a:extLst>
          </p:cNvPr>
          <p:cNvSpPr>
            <a:spLocks noGrp="1"/>
          </p:cNvSpPr>
          <p:nvPr>
            <p:ph type="sldNum" sz="quarter" idx="12"/>
          </p:nvPr>
        </p:nvSpPr>
        <p:spPr/>
        <p:txBody>
          <a:bodyPr/>
          <a:lstStyle/>
          <a:p>
            <a:fld id="{3FFD1342-2657-4CC2-A345-1CABFEBA2BB3}" type="slidenum">
              <a:rPr lang="en-US" smtClean="0"/>
              <a:t>‹#›</a:t>
            </a:fld>
            <a:endParaRPr lang="en-US"/>
          </a:p>
        </p:txBody>
      </p:sp>
    </p:spTree>
    <p:extLst>
      <p:ext uri="{BB962C8B-B14F-4D97-AF65-F5344CB8AC3E}">
        <p14:creationId xmlns:p14="http://schemas.microsoft.com/office/powerpoint/2010/main" val="2133527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A0148-1077-38AA-A7FA-D6AB3B1EBE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F2AAE5-5DC9-4C48-0C89-C49041B4E4C1}"/>
              </a:ext>
            </a:extLst>
          </p:cNvPr>
          <p:cNvSpPr>
            <a:spLocks noGrp="1"/>
          </p:cNvSpPr>
          <p:nvPr>
            <p:ph type="dt" sz="half" idx="10"/>
          </p:nvPr>
        </p:nvSpPr>
        <p:spPr/>
        <p:txBody>
          <a:bodyPr/>
          <a:lstStyle/>
          <a:p>
            <a:fld id="{2F68A6FE-19CF-49AC-88F0-A71C6A63ADAC}" type="datetimeFigureOut">
              <a:rPr lang="en-US" smtClean="0"/>
              <a:t>9/25/2025</a:t>
            </a:fld>
            <a:endParaRPr lang="en-US"/>
          </a:p>
        </p:txBody>
      </p:sp>
      <p:sp>
        <p:nvSpPr>
          <p:cNvPr id="4" name="Footer Placeholder 3">
            <a:extLst>
              <a:ext uri="{FF2B5EF4-FFF2-40B4-BE49-F238E27FC236}">
                <a16:creationId xmlns:a16="http://schemas.microsoft.com/office/drawing/2014/main" id="{74E7360C-57E1-EBAE-6F5A-EB69AAD21D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ED99070-D233-A7EF-56E9-C01EBA4A9CA9}"/>
              </a:ext>
            </a:extLst>
          </p:cNvPr>
          <p:cNvSpPr>
            <a:spLocks noGrp="1"/>
          </p:cNvSpPr>
          <p:nvPr>
            <p:ph type="sldNum" sz="quarter" idx="12"/>
          </p:nvPr>
        </p:nvSpPr>
        <p:spPr/>
        <p:txBody>
          <a:bodyPr/>
          <a:lstStyle/>
          <a:p>
            <a:fld id="{3FFD1342-2657-4CC2-A345-1CABFEBA2BB3}" type="slidenum">
              <a:rPr lang="en-US" smtClean="0"/>
              <a:t>‹#›</a:t>
            </a:fld>
            <a:endParaRPr lang="en-US"/>
          </a:p>
        </p:txBody>
      </p:sp>
    </p:spTree>
    <p:extLst>
      <p:ext uri="{BB962C8B-B14F-4D97-AF65-F5344CB8AC3E}">
        <p14:creationId xmlns:p14="http://schemas.microsoft.com/office/powerpoint/2010/main" val="365090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4CC4B5-96C8-7BFC-D4D8-DF2A453E12AD}"/>
              </a:ext>
            </a:extLst>
          </p:cNvPr>
          <p:cNvSpPr>
            <a:spLocks noGrp="1"/>
          </p:cNvSpPr>
          <p:nvPr>
            <p:ph type="dt" sz="half" idx="10"/>
          </p:nvPr>
        </p:nvSpPr>
        <p:spPr/>
        <p:txBody>
          <a:bodyPr/>
          <a:lstStyle/>
          <a:p>
            <a:fld id="{2F68A6FE-19CF-49AC-88F0-A71C6A63ADAC}" type="datetimeFigureOut">
              <a:rPr lang="en-US" smtClean="0"/>
              <a:t>9/25/2025</a:t>
            </a:fld>
            <a:endParaRPr lang="en-US"/>
          </a:p>
        </p:txBody>
      </p:sp>
      <p:sp>
        <p:nvSpPr>
          <p:cNvPr id="3" name="Footer Placeholder 2">
            <a:extLst>
              <a:ext uri="{FF2B5EF4-FFF2-40B4-BE49-F238E27FC236}">
                <a16:creationId xmlns:a16="http://schemas.microsoft.com/office/drawing/2014/main" id="{8D90CC08-60FC-BEA5-C1CB-FD77AC2704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784EFE-75E8-B602-1B7B-102D3544D685}"/>
              </a:ext>
            </a:extLst>
          </p:cNvPr>
          <p:cNvSpPr>
            <a:spLocks noGrp="1"/>
          </p:cNvSpPr>
          <p:nvPr>
            <p:ph type="sldNum" sz="quarter" idx="12"/>
          </p:nvPr>
        </p:nvSpPr>
        <p:spPr/>
        <p:txBody>
          <a:bodyPr/>
          <a:lstStyle/>
          <a:p>
            <a:fld id="{3FFD1342-2657-4CC2-A345-1CABFEBA2BB3}" type="slidenum">
              <a:rPr lang="en-US" smtClean="0"/>
              <a:t>‹#›</a:t>
            </a:fld>
            <a:endParaRPr lang="en-US"/>
          </a:p>
        </p:txBody>
      </p:sp>
    </p:spTree>
    <p:extLst>
      <p:ext uri="{BB962C8B-B14F-4D97-AF65-F5344CB8AC3E}">
        <p14:creationId xmlns:p14="http://schemas.microsoft.com/office/powerpoint/2010/main" val="2544461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40A6C-0EC3-36FB-30F6-6003D1B15F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F0F499B-C03F-EA36-C252-44FBD5002D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AF46A2-87BB-5FFE-9F28-473A3B28BB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EC8F9B-1127-83ED-3CBB-5CCE6E3EFBF6}"/>
              </a:ext>
            </a:extLst>
          </p:cNvPr>
          <p:cNvSpPr>
            <a:spLocks noGrp="1"/>
          </p:cNvSpPr>
          <p:nvPr>
            <p:ph type="dt" sz="half" idx="10"/>
          </p:nvPr>
        </p:nvSpPr>
        <p:spPr/>
        <p:txBody>
          <a:bodyPr/>
          <a:lstStyle/>
          <a:p>
            <a:fld id="{2F68A6FE-19CF-49AC-88F0-A71C6A63ADAC}" type="datetimeFigureOut">
              <a:rPr lang="en-US" smtClean="0"/>
              <a:t>9/25/2025</a:t>
            </a:fld>
            <a:endParaRPr lang="en-US"/>
          </a:p>
        </p:txBody>
      </p:sp>
      <p:sp>
        <p:nvSpPr>
          <p:cNvPr id="6" name="Footer Placeholder 5">
            <a:extLst>
              <a:ext uri="{FF2B5EF4-FFF2-40B4-BE49-F238E27FC236}">
                <a16:creationId xmlns:a16="http://schemas.microsoft.com/office/drawing/2014/main" id="{F6B5B6A1-10E1-8272-4C8A-D0CBB6B284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DA3FB9-4E39-AD0F-3556-8E11140303AB}"/>
              </a:ext>
            </a:extLst>
          </p:cNvPr>
          <p:cNvSpPr>
            <a:spLocks noGrp="1"/>
          </p:cNvSpPr>
          <p:nvPr>
            <p:ph type="sldNum" sz="quarter" idx="12"/>
          </p:nvPr>
        </p:nvSpPr>
        <p:spPr/>
        <p:txBody>
          <a:bodyPr/>
          <a:lstStyle/>
          <a:p>
            <a:fld id="{3FFD1342-2657-4CC2-A345-1CABFEBA2BB3}" type="slidenum">
              <a:rPr lang="en-US" smtClean="0"/>
              <a:t>‹#›</a:t>
            </a:fld>
            <a:endParaRPr lang="en-US"/>
          </a:p>
        </p:txBody>
      </p:sp>
    </p:spTree>
    <p:extLst>
      <p:ext uri="{BB962C8B-B14F-4D97-AF65-F5344CB8AC3E}">
        <p14:creationId xmlns:p14="http://schemas.microsoft.com/office/powerpoint/2010/main" val="91887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B2B71-1F61-1232-F087-07055F399A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BB1758-C26E-29F1-2C93-AF2A92C73F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3B1753C-62F2-088F-1101-1E54993E94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93ADAA-2F49-A5B4-D546-B7F08144D609}"/>
              </a:ext>
            </a:extLst>
          </p:cNvPr>
          <p:cNvSpPr>
            <a:spLocks noGrp="1"/>
          </p:cNvSpPr>
          <p:nvPr>
            <p:ph type="dt" sz="half" idx="10"/>
          </p:nvPr>
        </p:nvSpPr>
        <p:spPr/>
        <p:txBody>
          <a:bodyPr/>
          <a:lstStyle/>
          <a:p>
            <a:fld id="{2F68A6FE-19CF-49AC-88F0-A71C6A63ADAC}" type="datetimeFigureOut">
              <a:rPr lang="en-US" smtClean="0"/>
              <a:t>9/25/2025</a:t>
            </a:fld>
            <a:endParaRPr lang="en-US"/>
          </a:p>
        </p:txBody>
      </p:sp>
      <p:sp>
        <p:nvSpPr>
          <p:cNvPr id="6" name="Footer Placeholder 5">
            <a:extLst>
              <a:ext uri="{FF2B5EF4-FFF2-40B4-BE49-F238E27FC236}">
                <a16:creationId xmlns:a16="http://schemas.microsoft.com/office/drawing/2014/main" id="{BA5CA7FA-66E4-51B7-F9AB-555CB0C796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8E5783-C4AB-6CA8-192F-A3EAD46DBA94}"/>
              </a:ext>
            </a:extLst>
          </p:cNvPr>
          <p:cNvSpPr>
            <a:spLocks noGrp="1"/>
          </p:cNvSpPr>
          <p:nvPr>
            <p:ph type="sldNum" sz="quarter" idx="12"/>
          </p:nvPr>
        </p:nvSpPr>
        <p:spPr/>
        <p:txBody>
          <a:bodyPr/>
          <a:lstStyle/>
          <a:p>
            <a:fld id="{3FFD1342-2657-4CC2-A345-1CABFEBA2BB3}" type="slidenum">
              <a:rPr lang="en-US" smtClean="0"/>
              <a:t>‹#›</a:t>
            </a:fld>
            <a:endParaRPr lang="en-US"/>
          </a:p>
        </p:txBody>
      </p:sp>
    </p:spTree>
    <p:extLst>
      <p:ext uri="{BB962C8B-B14F-4D97-AF65-F5344CB8AC3E}">
        <p14:creationId xmlns:p14="http://schemas.microsoft.com/office/powerpoint/2010/main" val="2478697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413216-6B7F-C8A7-05EB-8D13EFEEFF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6C6560-4B0E-1D38-F4D0-6077F92E21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2E4D3E-4F21-EDDB-F374-5AE9088DA2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F68A6FE-19CF-49AC-88F0-A71C6A63ADAC}" type="datetimeFigureOut">
              <a:rPr lang="en-US" smtClean="0"/>
              <a:t>9/25/2025</a:t>
            </a:fld>
            <a:endParaRPr lang="en-US"/>
          </a:p>
        </p:txBody>
      </p:sp>
      <p:sp>
        <p:nvSpPr>
          <p:cNvPr id="5" name="Footer Placeholder 4">
            <a:extLst>
              <a:ext uri="{FF2B5EF4-FFF2-40B4-BE49-F238E27FC236}">
                <a16:creationId xmlns:a16="http://schemas.microsoft.com/office/drawing/2014/main" id="{318B7426-2729-7540-8C08-8A5EFED4A6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4E1E4EF-46CD-41A4-7814-46545B54F1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FD1342-2657-4CC2-A345-1CABFEBA2BB3}" type="slidenum">
              <a:rPr lang="en-US" smtClean="0"/>
              <a:t>‹#›</a:t>
            </a:fld>
            <a:endParaRPr lang="en-US"/>
          </a:p>
        </p:txBody>
      </p:sp>
    </p:spTree>
    <p:extLst>
      <p:ext uri="{BB962C8B-B14F-4D97-AF65-F5344CB8AC3E}">
        <p14:creationId xmlns:p14="http://schemas.microsoft.com/office/powerpoint/2010/main" val="30654275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file:///C:\ProgramData\WORDsearch\Wordsearch%2012\Cache\copy_passage.html#link132"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www.google.com/search?cs=0&amp;sca_esv=a41ed8ea23771f3d&amp;q=Eisegesis&amp;sa=X&amp;ved=2ahUKEwienIq18s-PAxXRK1kFHS_4H7wQxccNegQIEhAB&amp;mstk=AUtExfAC108ARHvSXdparYL2PSzl1aOKtZtWNie8plTCdackwbZ5ApqySjNcmqfE1UCbEsSXVSLXnlSs0mNk5xPp4erlSo7ADM91b9aZmuZ7epILMiomlFpeLyJnMe0TJtcc1Mk&amp;csui=3"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D9604-D8A7-D132-505B-9C1F5DA70F47}"/>
              </a:ext>
            </a:extLst>
          </p:cNvPr>
          <p:cNvSpPr>
            <a:spLocks noGrp="1"/>
          </p:cNvSpPr>
          <p:nvPr>
            <p:ph type="ctrTitle"/>
          </p:nvPr>
        </p:nvSpPr>
        <p:spPr>
          <a:xfrm>
            <a:off x="1524000" y="-178921"/>
            <a:ext cx="9144000" cy="1421567"/>
          </a:xfrm>
        </p:spPr>
        <p:txBody>
          <a:bodyPr>
            <a:normAutofit/>
          </a:bodyPr>
          <a:lstStyle/>
          <a:p>
            <a:r>
              <a:rPr lang="en-US" sz="4000" b="1" dirty="0">
                <a:solidFill>
                  <a:srgbClr val="FF0000"/>
                </a:solidFill>
              </a:rPr>
              <a:t>Its not Bible Study the Fun and Easy Way.</a:t>
            </a:r>
          </a:p>
        </p:txBody>
      </p:sp>
      <p:sp>
        <p:nvSpPr>
          <p:cNvPr id="3" name="Subtitle 2">
            <a:extLst>
              <a:ext uri="{FF2B5EF4-FFF2-40B4-BE49-F238E27FC236}">
                <a16:creationId xmlns:a16="http://schemas.microsoft.com/office/drawing/2014/main" id="{45198ADC-35B6-34F3-CFBC-ED45C51F84E0}"/>
              </a:ext>
            </a:extLst>
          </p:cNvPr>
          <p:cNvSpPr>
            <a:spLocks noGrp="1"/>
          </p:cNvSpPr>
          <p:nvPr>
            <p:ph type="subTitle" idx="1"/>
          </p:nvPr>
        </p:nvSpPr>
        <p:spPr>
          <a:xfrm>
            <a:off x="1254369" y="1073810"/>
            <a:ext cx="9144000" cy="1655762"/>
          </a:xfrm>
        </p:spPr>
        <p:txBody>
          <a:bodyPr>
            <a:noAutofit/>
          </a:bodyPr>
          <a:lstStyle/>
          <a:p>
            <a:r>
              <a:rPr lang="en-US" sz="4000" b="1" dirty="0">
                <a:solidFill>
                  <a:srgbClr val="FF0000"/>
                </a:solidFill>
              </a:rPr>
              <a:t>Its not Bible Study done Your Way</a:t>
            </a:r>
            <a:r>
              <a:rPr lang="en-US" sz="6000" b="1" dirty="0">
                <a:solidFill>
                  <a:srgbClr val="FF0000"/>
                </a:solidFill>
              </a:rPr>
              <a:t>.            </a:t>
            </a:r>
          </a:p>
        </p:txBody>
      </p:sp>
      <p:sp>
        <p:nvSpPr>
          <p:cNvPr id="4" name="TextBox 3">
            <a:extLst>
              <a:ext uri="{FF2B5EF4-FFF2-40B4-BE49-F238E27FC236}">
                <a16:creationId xmlns:a16="http://schemas.microsoft.com/office/drawing/2014/main" id="{E463E122-7635-1F42-AC17-8AAFA7EDFCC1}"/>
              </a:ext>
            </a:extLst>
          </p:cNvPr>
          <p:cNvSpPr txBox="1"/>
          <p:nvPr/>
        </p:nvSpPr>
        <p:spPr>
          <a:xfrm>
            <a:off x="1641230" y="1960131"/>
            <a:ext cx="12051324" cy="769441"/>
          </a:xfrm>
          <a:prstGeom prst="rect">
            <a:avLst/>
          </a:prstGeom>
          <a:noFill/>
        </p:spPr>
        <p:txBody>
          <a:bodyPr wrap="square" rtlCol="0">
            <a:spAutoFit/>
          </a:bodyPr>
          <a:lstStyle/>
          <a:p>
            <a:r>
              <a:rPr lang="en-US" sz="4400" b="1" dirty="0">
                <a:solidFill>
                  <a:srgbClr val="0000FF"/>
                </a:solidFill>
              </a:rPr>
              <a:t>Bible Study Done The Right Way</a:t>
            </a:r>
          </a:p>
        </p:txBody>
      </p:sp>
      <p:pic>
        <p:nvPicPr>
          <p:cNvPr id="61" name="Picture 60">
            <a:extLst>
              <a:ext uri="{FF2B5EF4-FFF2-40B4-BE49-F238E27FC236}">
                <a16:creationId xmlns:a16="http://schemas.microsoft.com/office/drawing/2014/main" id="{296691F7-73DE-EFDD-AE78-41764A1D9170}"/>
              </a:ext>
            </a:extLst>
          </p:cNvPr>
          <p:cNvPicPr>
            <a:picLocks noChangeAspect="1"/>
          </p:cNvPicPr>
          <p:nvPr/>
        </p:nvPicPr>
        <p:blipFill>
          <a:blip r:embed="rId2"/>
          <a:stretch>
            <a:fillRect/>
          </a:stretch>
        </p:blipFill>
        <p:spPr>
          <a:xfrm>
            <a:off x="6688015" y="4383369"/>
            <a:ext cx="895538" cy="675324"/>
          </a:xfrm>
          <a:prstGeom prst="rect">
            <a:avLst/>
          </a:prstGeom>
        </p:spPr>
      </p:pic>
      <p:sp>
        <p:nvSpPr>
          <p:cNvPr id="6" name="TextBox 5">
            <a:extLst>
              <a:ext uri="{FF2B5EF4-FFF2-40B4-BE49-F238E27FC236}">
                <a16:creationId xmlns:a16="http://schemas.microsoft.com/office/drawing/2014/main" id="{B842822E-73E2-9A94-76D4-66BF1F407C89}"/>
              </a:ext>
            </a:extLst>
          </p:cNvPr>
          <p:cNvSpPr txBox="1"/>
          <p:nvPr/>
        </p:nvSpPr>
        <p:spPr>
          <a:xfrm>
            <a:off x="703385" y="2952208"/>
            <a:ext cx="11488615" cy="2862322"/>
          </a:xfrm>
          <a:prstGeom prst="rect">
            <a:avLst/>
          </a:prstGeom>
          <a:noFill/>
        </p:spPr>
        <p:txBody>
          <a:bodyPr wrap="square">
            <a:spAutoFit/>
          </a:bodyPr>
          <a:lstStyle/>
          <a:p>
            <a:r>
              <a:rPr lang="en-US" sz="3600" dirty="0">
                <a:solidFill>
                  <a:srgbClr val="7030A0"/>
                </a:solidFill>
              </a:rPr>
              <a:t>Martin Luther (1483-1546) wrote, "When I was a monk, I was an expert in allegories. I allegorized everything. But after lecturing on the Epistles of the Romans I came to have knowledge of Christ. For therein I saw that Christ is no allegory and I learned to know what Christ is."</a:t>
            </a:r>
          </a:p>
        </p:txBody>
      </p:sp>
    </p:spTree>
    <p:extLst>
      <p:ext uri="{BB962C8B-B14F-4D97-AF65-F5344CB8AC3E}">
        <p14:creationId xmlns:p14="http://schemas.microsoft.com/office/powerpoint/2010/main" val="153944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92A9D9C-81A9-35E6-1447-3197561E3E30}"/>
              </a:ext>
            </a:extLst>
          </p:cNvPr>
          <p:cNvSpPr txBox="1"/>
          <p:nvPr/>
        </p:nvSpPr>
        <p:spPr>
          <a:xfrm>
            <a:off x="3786555" y="656492"/>
            <a:ext cx="5553900" cy="677108"/>
          </a:xfrm>
          <a:prstGeom prst="rect">
            <a:avLst/>
          </a:prstGeom>
          <a:noFill/>
        </p:spPr>
        <p:txBody>
          <a:bodyPr wrap="square" rtlCol="0">
            <a:spAutoFit/>
          </a:bodyPr>
          <a:lstStyle/>
          <a:p>
            <a:r>
              <a:rPr lang="en-US" sz="3800" b="1" i="1" dirty="0">
                <a:solidFill>
                  <a:srgbClr val="FF0000"/>
                </a:solidFill>
              </a:rPr>
              <a:t>How do we do this?</a:t>
            </a:r>
          </a:p>
        </p:txBody>
      </p:sp>
      <p:sp>
        <p:nvSpPr>
          <p:cNvPr id="4" name="TextBox 3">
            <a:extLst>
              <a:ext uri="{FF2B5EF4-FFF2-40B4-BE49-F238E27FC236}">
                <a16:creationId xmlns:a16="http://schemas.microsoft.com/office/drawing/2014/main" id="{9E7522ED-3BEA-18FE-DA82-0A86B85D1425}"/>
              </a:ext>
            </a:extLst>
          </p:cNvPr>
          <p:cNvSpPr txBox="1"/>
          <p:nvPr/>
        </p:nvSpPr>
        <p:spPr>
          <a:xfrm>
            <a:off x="606577" y="2192216"/>
            <a:ext cx="11172092" cy="2074414"/>
          </a:xfrm>
          <a:prstGeom prst="rect">
            <a:avLst/>
          </a:prstGeom>
          <a:noFill/>
        </p:spPr>
        <p:txBody>
          <a:bodyPr wrap="square">
            <a:spAutoFit/>
          </a:bodyPr>
          <a:lstStyle/>
          <a:p>
            <a:pPr marL="0" marR="0">
              <a:lnSpc>
                <a:spcPct val="80000"/>
              </a:lnSpc>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000" b="1"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What does God, through his human author, desire for the intended audience to understand when they receive the original text?"   John Calvin, Institutes of the Christian Religion.</a:t>
            </a:r>
          </a:p>
        </p:txBody>
      </p:sp>
    </p:spTree>
    <p:extLst>
      <p:ext uri="{BB962C8B-B14F-4D97-AF65-F5344CB8AC3E}">
        <p14:creationId xmlns:p14="http://schemas.microsoft.com/office/powerpoint/2010/main" val="1080392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21B9CD-D4F8-1706-2943-0F7D3CE6F587}"/>
              </a:ext>
            </a:extLst>
          </p:cNvPr>
          <p:cNvSpPr txBox="1"/>
          <p:nvPr/>
        </p:nvSpPr>
        <p:spPr>
          <a:xfrm>
            <a:off x="457200" y="386862"/>
            <a:ext cx="11418277" cy="3619452"/>
          </a:xfrm>
          <a:prstGeom prst="rect">
            <a:avLst/>
          </a:prstGeom>
          <a:noFill/>
        </p:spPr>
        <p:txBody>
          <a:bodyPr wrap="square">
            <a:spAutoFit/>
          </a:bodyPr>
          <a:lstStyle/>
          <a:p>
            <a:pPr marL="0" marR="0">
              <a:lnSpc>
                <a:spcPct val="80000"/>
              </a:lnSpc>
              <a:buNone/>
            </a:pPr>
            <a:r>
              <a:rPr lang="en-US" sz="3200" b="1" kern="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Observation </a:t>
            </a: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vs </a:t>
            </a:r>
            <a:r>
              <a:rPr lang="en-US" sz="3200" b="1" kern="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Interpretation</a:t>
            </a: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80000"/>
              </a:lnSpc>
              <a:buNone/>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en-US" sz="3200" kern="100" dirty="0">
                <a:solidFill>
                  <a:srgbClr val="0000FF"/>
                </a:solidFill>
                <a:effectLst/>
                <a:latin typeface="Times New Roman" panose="02020603050405020304" pitchFamily="18" charset="0"/>
                <a:ea typeface="Calibri" panose="020F0502020204030204" pitchFamily="34" charset="0"/>
              </a:rPr>
              <a:t>In observing </a:t>
            </a:r>
            <a:r>
              <a:rPr lang="en-US" sz="3200" kern="100" dirty="0">
                <a:effectLst/>
                <a:latin typeface="Times New Roman" panose="02020603050405020304" pitchFamily="18" charset="0"/>
                <a:ea typeface="Calibri" panose="020F0502020204030204" pitchFamily="34" charset="0"/>
              </a:rPr>
              <a:t>what the Bible says, you probe; in </a:t>
            </a:r>
            <a:r>
              <a:rPr lang="en-US" sz="3200" kern="100" dirty="0">
                <a:solidFill>
                  <a:srgbClr val="FF0000"/>
                </a:solidFill>
                <a:effectLst/>
                <a:latin typeface="Times New Roman" panose="02020603050405020304" pitchFamily="18" charset="0"/>
                <a:ea typeface="Calibri" panose="020F0502020204030204" pitchFamily="34" charset="0"/>
              </a:rPr>
              <a:t>interpretation,</a:t>
            </a:r>
            <a:r>
              <a:rPr lang="en-US" sz="3200" kern="100" dirty="0">
                <a:effectLst/>
                <a:latin typeface="Times New Roman" panose="02020603050405020304" pitchFamily="18" charset="0"/>
                <a:ea typeface="Calibri" panose="020F0502020204030204" pitchFamily="34" charset="0"/>
              </a:rPr>
              <a:t> you mull. </a:t>
            </a:r>
            <a:r>
              <a:rPr lang="en-US" sz="3200" kern="100" dirty="0">
                <a:solidFill>
                  <a:srgbClr val="0000FF"/>
                </a:solidFill>
                <a:effectLst/>
                <a:latin typeface="Times New Roman" panose="02020603050405020304" pitchFamily="18" charset="0"/>
                <a:ea typeface="Calibri" panose="020F0502020204030204" pitchFamily="34" charset="0"/>
              </a:rPr>
              <a:t>Observation</a:t>
            </a:r>
            <a:r>
              <a:rPr lang="en-US" sz="3200" kern="100" dirty="0">
                <a:effectLst/>
                <a:latin typeface="Times New Roman" panose="02020603050405020304" pitchFamily="18" charset="0"/>
                <a:ea typeface="Calibri" panose="020F0502020204030204" pitchFamily="34" charset="0"/>
              </a:rPr>
              <a:t> is discovery; </a:t>
            </a:r>
            <a:r>
              <a:rPr lang="en-US" sz="3200" kern="100" dirty="0">
                <a:solidFill>
                  <a:srgbClr val="FF0000"/>
                </a:solidFill>
                <a:effectLst/>
                <a:latin typeface="Times New Roman" panose="02020603050405020304" pitchFamily="18" charset="0"/>
                <a:ea typeface="Calibri" panose="020F0502020204030204" pitchFamily="34" charset="0"/>
              </a:rPr>
              <a:t>interpreting</a:t>
            </a:r>
            <a:r>
              <a:rPr lang="en-US" sz="3200" kern="100" dirty="0">
                <a:effectLst/>
                <a:latin typeface="Times New Roman" panose="02020603050405020304" pitchFamily="18" charset="0"/>
                <a:ea typeface="Calibri" panose="020F0502020204030204" pitchFamily="34" charset="0"/>
              </a:rPr>
              <a:t> is digesting. </a:t>
            </a:r>
            <a:r>
              <a:rPr lang="en-US" sz="3200" kern="100" dirty="0">
                <a:solidFill>
                  <a:srgbClr val="0000FF"/>
                </a:solidFill>
                <a:effectLst/>
                <a:latin typeface="Times New Roman" panose="02020603050405020304" pitchFamily="18" charset="0"/>
                <a:ea typeface="Calibri" panose="020F0502020204030204" pitchFamily="34" charset="0"/>
              </a:rPr>
              <a:t>Observation</a:t>
            </a:r>
            <a:r>
              <a:rPr lang="en-US" sz="3200" kern="100" dirty="0">
                <a:effectLst/>
                <a:latin typeface="Times New Roman" panose="02020603050405020304" pitchFamily="18" charset="0"/>
                <a:ea typeface="Calibri" panose="020F0502020204030204" pitchFamily="34" charset="0"/>
              </a:rPr>
              <a:t> means depicting what is there, and </a:t>
            </a:r>
            <a:r>
              <a:rPr lang="en-US" sz="3200" kern="100" dirty="0">
                <a:solidFill>
                  <a:srgbClr val="FF0000"/>
                </a:solidFill>
                <a:effectLst/>
                <a:latin typeface="Times New Roman" panose="02020603050405020304" pitchFamily="18" charset="0"/>
                <a:ea typeface="Calibri" panose="020F0502020204030204" pitchFamily="34" charset="0"/>
              </a:rPr>
              <a:t>interpretation</a:t>
            </a:r>
            <a:r>
              <a:rPr lang="en-US" sz="3200" kern="100" dirty="0">
                <a:effectLst/>
                <a:latin typeface="Times New Roman" panose="02020603050405020304" pitchFamily="18" charset="0"/>
                <a:ea typeface="Calibri" panose="020F0502020204030204" pitchFamily="34" charset="0"/>
              </a:rPr>
              <a:t> is deciding what it means. The one is to explore, the other is to explain. Basic Bible Interpretation.</a:t>
            </a:r>
            <a:br>
              <a:rPr lang="en-US" sz="1800" kern="100" dirty="0">
                <a:effectLst/>
                <a:latin typeface="Times New Roman" panose="02020603050405020304" pitchFamily="18" charset="0"/>
                <a:ea typeface="Calibri" panose="020F0502020204030204" pitchFamily="34" charset="0"/>
              </a:rPr>
            </a:br>
            <a:endParaRPr lang="en-US" dirty="0"/>
          </a:p>
        </p:txBody>
      </p:sp>
    </p:spTree>
    <p:extLst>
      <p:ext uri="{BB962C8B-B14F-4D97-AF65-F5344CB8AC3E}">
        <p14:creationId xmlns:p14="http://schemas.microsoft.com/office/powerpoint/2010/main" val="272857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03475BC-7B11-0D90-9C47-2143078BAC55}"/>
              </a:ext>
            </a:extLst>
          </p:cNvPr>
          <p:cNvSpPr txBox="1"/>
          <p:nvPr/>
        </p:nvSpPr>
        <p:spPr>
          <a:xfrm>
            <a:off x="357553" y="310454"/>
            <a:ext cx="11476893" cy="6237092"/>
          </a:xfrm>
          <a:prstGeom prst="rect">
            <a:avLst/>
          </a:prstGeom>
          <a:noFill/>
        </p:spPr>
        <p:txBody>
          <a:bodyPr wrap="square">
            <a:spAutoFit/>
          </a:bodyPr>
          <a:lstStyle/>
          <a:p>
            <a:pPr marL="0" marR="0">
              <a:buNone/>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Circumstances of the writings and the culture of the environment.</a:t>
            </a:r>
          </a:p>
          <a:p>
            <a:pPr marL="342900" marR="0" lvl="0" indent="-342900">
              <a:lnSpc>
                <a:spcPct val="115000"/>
              </a:lnSpc>
              <a:buFont typeface="+mj-lt"/>
              <a:buAutoNum type="arabicPeriod"/>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Who wrote the book?</a:t>
            </a:r>
          </a:p>
          <a:p>
            <a:pPr marL="342900" marR="0" lvl="0" indent="-342900">
              <a:lnSpc>
                <a:spcPct val="115000"/>
              </a:lnSpc>
              <a:buFont typeface="+mj-lt"/>
              <a:buAutoNum type="arabicPeriod"/>
            </a:pPr>
            <a:r>
              <a:rPr lang="en-US" sz="3400" kern="100" dirty="0">
                <a:effectLst/>
                <a:latin typeface="Calibri" panose="020F0502020204030204" pitchFamily="34" charset="0"/>
                <a:ea typeface="Calibri" panose="020F0502020204030204" pitchFamily="34" charset="0"/>
                <a:cs typeface="Times New Roman" panose="02020603050405020304" pitchFamily="18" charset="0"/>
              </a:rPr>
              <a:t>At</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what time/when it was written?</a:t>
            </a:r>
          </a:p>
          <a:p>
            <a:pPr marL="342900" marR="0" lvl="0" indent="-342900">
              <a:buFont typeface="+mj-lt"/>
              <a:buAutoNum type="arabicPeriod"/>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What prompted the author to write the book.:  what problems, situations or needs was he addressing?</a:t>
            </a:r>
          </a:p>
          <a:p>
            <a:pPr marL="342900" marR="0" lvl="0" indent="-342900">
              <a:lnSpc>
                <a:spcPct val="115000"/>
              </a:lnSpc>
              <a:buFont typeface="+mj-lt"/>
              <a:buAutoNum type="arabicPeriod"/>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What is the book all about, main subject or subjects?</a:t>
            </a:r>
          </a:p>
          <a:p>
            <a:pPr marL="342900" marR="0" lvl="0" indent="-342900">
              <a:lnSpc>
                <a:spcPct val="115000"/>
              </a:lnSpc>
              <a:spcAft>
                <a:spcPts val="800"/>
              </a:spcAft>
              <a:buFont typeface="+mj-lt"/>
              <a:buAutoNum type="arabicPeriod"/>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To whom was the book written who were the first readers? Dr. Roy B. Zuck</a:t>
            </a:r>
          </a:p>
        </p:txBody>
      </p:sp>
    </p:spTree>
    <p:extLst>
      <p:ext uri="{BB962C8B-B14F-4D97-AF65-F5344CB8AC3E}">
        <p14:creationId xmlns:p14="http://schemas.microsoft.com/office/powerpoint/2010/main" val="1297005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A5137E8-780F-D337-9C95-8193D98DD2D4}"/>
              </a:ext>
            </a:extLst>
          </p:cNvPr>
          <p:cNvSpPr txBox="1"/>
          <p:nvPr/>
        </p:nvSpPr>
        <p:spPr>
          <a:xfrm>
            <a:off x="3200400" y="1758461"/>
            <a:ext cx="5416061" cy="1815882"/>
          </a:xfrm>
          <a:prstGeom prst="rect">
            <a:avLst/>
          </a:prstGeom>
          <a:noFill/>
        </p:spPr>
        <p:txBody>
          <a:bodyPr wrap="square" rtlCol="0">
            <a:spAutoFit/>
          </a:bodyPr>
          <a:lstStyle/>
          <a:p>
            <a:r>
              <a:rPr lang="en-US" sz="11200" b="1" dirty="0">
                <a:solidFill>
                  <a:srgbClr val="C00000"/>
                </a:solidFill>
              </a:rPr>
              <a:t>JAMES</a:t>
            </a:r>
          </a:p>
        </p:txBody>
      </p:sp>
    </p:spTree>
    <p:extLst>
      <p:ext uri="{BB962C8B-B14F-4D97-AF65-F5344CB8AC3E}">
        <p14:creationId xmlns:p14="http://schemas.microsoft.com/office/powerpoint/2010/main" val="886021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25EE42-4B2F-AF14-A3D7-250C11DCD129}"/>
              </a:ext>
            </a:extLst>
          </p:cNvPr>
          <p:cNvSpPr txBox="1"/>
          <p:nvPr/>
        </p:nvSpPr>
        <p:spPr>
          <a:xfrm>
            <a:off x="164123" y="214260"/>
            <a:ext cx="11687908" cy="5447645"/>
          </a:xfrm>
          <a:prstGeom prst="rect">
            <a:avLst/>
          </a:prstGeom>
          <a:noFill/>
        </p:spPr>
        <p:txBody>
          <a:bodyPr wrap="square">
            <a:spAutoFit/>
          </a:bodyPr>
          <a:lstStyle/>
          <a:p>
            <a:pPr>
              <a:buNone/>
            </a:pPr>
            <a:r>
              <a:rPr lang="en-US" sz="2400" b="1" dirty="0">
                <a:solidFill>
                  <a:srgbClr val="0000FF"/>
                </a:solidFill>
              </a:rPr>
              <a:t>The Book of James is as much a lecture as it is a letter. Though it opens with the customary salutation of an epistle, it lacks personal references common in a letter and it has no concluding benediction.</a:t>
            </a:r>
          </a:p>
          <a:p>
            <a:pPr>
              <a:buNone/>
            </a:pPr>
            <a:r>
              <a:rPr lang="en-US" sz="2400" b="1" dirty="0">
                <a:solidFill>
                  <a:srgbClr val="0000FF"/>
                </a:solidFill>
              </a:rPr>
              <a:t>This so-called "epistle" was obviously prepared for public reading as a sermon to the congregations addressed. The tone is clearly authoritative but not autocratic. James included 54 imperatives in his 108 verses—an average of one call for action in every other verse!</a:t>
            </a:r>
          </a:p>
          <a:p>
            <a:pPr>
              <a:buNone/>
            </a:pPr>
            <a:r>
              <a:rPr lang="en-US" sz="2400" b="1" dirty="0">
                <a:solidFill>
                  <a:srgbClr val="0000FF"/>
                </a:solidFill>
              </a:rPr>
              <a:t>James' style is both energetic and vivid, conveying profound concepts with crisp, well-chosen words. The sentences are short, simple, and direct. He used many metaphors and similes with a touch of poetic imagination. In fact, the Book of James probably has more figures of speech, analogies, and imagery from nature (see the </a:t>
            </a:r>
            <a:r>
              <a:rPr lang="en-US" sz="2400" b="1" dirty="0">
                <a:solidFill>
                  <a:srgbClr val="0000FF"/>
                </a:solidFill>
                <a:hlinkClick r:id="rId2">
                  <a:extLst>
                    <a:ext uri="{A12FA001-AC4F-418D-AE19-62706E023703}">
                      <ahyp:hlinkClr xmlns:ahyp="http://schemas.microsoft.com/office/drawing/2018/hyperlinkcolor" val="tx"/>
                    </a:ext>
                  </a:extLst>
                </a:hlinkClick>
              </a:rPr>
              <a:t>chart</a:t>
            </a:r>
            <a:r>
              <a:rPr lang="en-US" sz="2400" b="1" dirty="0">
                <a:solidFill>
                  <a:srgbClr val="0000FF"/>
                </a:solidFill>
              </a:rPr>
              <a:t>) than all Paul's epistles together. Exhortations, rhetorical questions, and illustrations from everyday life give spice to this little book</a:t>
            </a:r>
          </a:p>
          <a:p>
            <a:pPr>
              <a:buNone/>
            </a:pPr>
            <a:br>
              <a:rPr lang="en-US" dirty="0"/>
            </a:br>
            <a:r>
              <a:rPr lang="en-US" dirty="0"/>
              <a:t>The Bible Knowledge Commentary: An Exposition of the Scriptures by Dallas Seminary Faculty.</a:t>
            </a:r>
          </a:p>
        </p:txBody>
      </p:sp>
    </p:spTree>
    <p:extLst>
      <p:ext uri="{BB962C8B-B14F-4D97-AF65-F5344CB8AC3E}">
        <p14:creationId xmlns:p14="http://schemas.microsoft.com/office/powerpoint/2010/main" val="23277040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A2BF7C-C548-6AB9-D00A-19FBB09FD2F8}"/>
              </a:ext>
            </a:extLst>
          </p:cNvPr>
          <p:cNvSpPr txBox="1"/>
          <p:nvPr/>
        </p:nvSpPr>
        <p:spPr>
          <a:xfrm>
            <a:off x="6611815" y="3024554"/>
            <a:ext cx="184731" cy="369332"/>
          </a:xfrm>
          <a:prstGeom prst="rect">
            <a:avLst/>
          </a:prstGeom>
          <a:noFill/>
        </p:spPr>
        <p:txBody>
          <a:bodyPr wrap="none" rtlCol="0">
            <a:spAutoFit/>
          </a:bodyPr>
          <a:lstStyle/>
          <a:p>
            <a:endParaRPr lang="en-US" dirty="0"/>
          </a:p>
        </p:txBody>
      </p:sp>
      <p:sp>
        <p:nvSpPr>
          <p:cNvPr id="9" name="TextBox 8">
            <a:extLst>
              <a:ext uri="{FF2B5EF4-FFF2-40B4-BE49-F238E27FC236}">
                <a16:creationId xmlns:a16="http://schemas.microsoft.com/office/drawing/2014/main" id="{F00B0FD2-A6D3-CCA4-F4B0-019D1E2BD8A0}"/>
              </a:ext>
            </a:extLst>
          </p:cNvPr>
          <p:cNvSpPr txBox="1"/>
          <p:nvPr/>
        </p:nvSpPr>
        <p:spPr>
          <a:xfrm>
            <a:off x="628604" y="4703769"/>
            <a:ext cx="11160368" cy="1569660"/>
          </a:xfrm>
          <a:prstGeom prst="rect">
            <a:avLst/>
          </a:prstGeom>
          <a:noFill/>
        </p:spPr>
        <p:txBody>
          <a:bodyPr wrap="square">
            <a:spAutoFit/>
          </a:bodyPr>
          <a:lstStyle/>
          <a:p>
            <a:r>
              <a:rPr lang="en-US" b="1" dirty="0"/>
              <a:t> </a:t>
            </a:r>
            <a:br>
              <a:rPr lang="en-US" dirty="0"/>
            </a:br>
            <a:r>
              <a:rPr lang="en-US" b="1" baseline="30000" dirty="0"/>
              <a:t>(</a:t>
            </a:r>
            <a:r>
              <a:rPr lang="en-US" sz="2800" b="1" baseline="30000" dirty="0"/>
              <a:t>Gal 1:18 (NASB)) </a:t>
            </a:r>
            <a:r>
              <a:rPr lang="en-US" sz="2600" dirty="0"/>
              <a:t> Then three years later I went up to Jerusalem to become acquainted with Cephas, and stayed with him fifteen days. </a:t>
            </a:r>
            <a:r>
              <a:rPr lang="en-US" sz="2600" b="1" baseline="30000" dirty="0"/>
              <a:t>(19) </a:t>
            </a:r>
            <a:r>
              <a:rPr lang="en-US" sz="2600" dirty="0"/>
              <a:t> But I did not see any other of the apostles except James, the Lord's brother. </a:t>
            </a:r>
          </a:p>
        </p:txBody>
      </p:sp>
      <p:sp>
        <p:nvSpPr>
          <p:cNvPr id="11" name="TextBox 10">
            <a:extLst>
              <a:ext uri="{FF2B5EF4-FFF2-40B4-BE49-F238E27FC236}">
                <a16:creationId xmlns:a16="http://schemas.microsoft.com/office/drawing/2014/main" id="{C6FFAD81-AA2A-A7DE-26A8-179AFADF5D6C}"/>
              </a:ext>
            </a:extLst>
          </p:cNvPr>
          <p:cNvSpPr txBox="1"/>
          <p:nvPr/>
        </p:nvSpPr>
        <p:spPr>
          <a:xfrm>
            <a:off x="628604" y="782865"/>
            <a:ext cx="10140461" cy="1231106"/>
          </a:xfrm>
          <a:prstGeom prst="rect">
            <a:avLst/>
          </a:prstGeom>
          <a:noFill/>
        </p:spPr>
        <p:txBody>
          <a:bodyPr wrap="square">
            <a:spAutoFit/>
          </a:bodyPr>
          <a:lstStyle/>
          <a:p>
            <a:br>
              <a:rPr lang="en-US" sz="2800" dirty="0"/>
            </a:br>
            <a:r>
              <a:rPr lang="en-US" sz="2800" b="1" baseline="30000" dirty="0"/>
              <a:t>(1Co 15:7 (NIV)) </a:t>
            </a:r>
            <a:r>
              <a:rPr lang="en-US" sz="2800" dirty="0"/>
              <a:t> </a:t>
            </a:r>
            <a:r>
              <a:rPr lang="en-US" sz="2600" dirty="0"/>
              <a:t>Then he appeared to James, then to all the apostles, </a:t>
            </a:r>
            <a:br>
              <a:rPr lang="en-US" dirty="0"/>
            </a:br>
            <a:endParaRPr lang="en-US" dirty="0"/>
          </a:p>
        </p:txBody>
      </p:sp>
      <p:sp>
        <p:nvSpPr>
          <p:cNvPr id="13" name="TextBox 12">
            <a:extLst>
              <a:ext uri="{FF2B5EF4-FFF2-40B4-BE49-F238E27FC236}">
                <a16:creationId xmlns:a16="http://schemas.microsoft.com/office/drawing/2014/main" id="{5E590CA7-5F0A-0E95-502E-9F81BE64D180}"/>
              </a:ext>
            </a:extLst>
          </p:cNvPr>
          <p:cNvSpPr txBox="1"/>
          <p:nvPr/>
        </p:nvSpPr>
        <p:spPr>
          <a:xfrm>
            <a:off x="520256" y="2573048"/>
            <a:ext cx="11268716" cy="2431435"/>
          </a:xfrm>
          <a:prstGeom prst="rect">
            <a:avLst/>
          </a:prstGeom>
          <a:noFill/>
        </p:spPr>
        <p:txBody>
          <a:bodyPr wrap="square">
            <a:spAutoFit/>
          </a:bodyPr>
          <a:lstStyle/>
          <a:p>
            <a:br>
              <a:rPr lang="en-US" sz="2400" dirty="0"/>
            </a:br>
            <a:r>
              <a:rPr lang="en-US" sz="2400" b="1" baseline="30000" dirty="0"/>
              <a:t>(Gal 2: 9 (NASB)) </a:t>
            </a:r>
            <a:r>
              <a:rPr lang="en-US" sz="2400" dirty="0"/>
              <a:t> </a:t>
            </a:r>
            <a:r>
              <a:rPr lang="en-US" sz="2600" dirty="0"/>
              <a:t>and recognizing the grace that had been given to me, James and Cephas and John, who were reputed to be pillars, gave to me and Barnabas the right hand of fellowship, so that we </a:t>
            </a:r>
            <a:r>
              <a:rPr lang="en-US" sz="2600" i="1" dirty="0"/>
              <a:t>might</a:t>
            </a:r>
            <a:r>
              <a:rPr lang="en-US" sz="2600" dirty="0"/>
              <a:t> </a:t>
            </a:r>
            <a:r>
              <a:rPr lang="en-US" sz="2600" i="1" dirty="0"/>
              <a:t>go</a:t>
            </a:r>
            <a:r>
              <a:rPr lang="en-US" sz="2600" dirty="0"/>
              <a:t> to the Gentiles and they to the circumcised.</a:t>
            </a:r>
            <a:r>
              <a:rPr lang="en-US" sz="2400" dirty="0"/>
              <a:t> </a:t>
            </a:r>
            <a:br>
              <a:rPr lang="en-US" sz="2400" dirty="0"/>
            </a:br>
            <a:endParaRPr lang="en-US" sz="2400" dirty="0"/>
          </a:p>
        </p:txBody>
      </p:sp>
      <p:sp>
        <p:nvSpPr>
          <p:cNvPr id="17" name="TextBox 16">
            <a:extLst>
              <a:ext uri="{FF2B5EF4-FFF2-40B4-BE49-F238E27FC236}">
                <a16:creationId xmlns:a16="http://schemas.microsoft.com/office/drawing/2014/main" id="{166312DA-E484-D56B-2543-1535EE5FFED6}"/>
              </a:ext>
            </a:extLst>
          </p:cNvPr>
          <p:cNvSpPr txBox="1"/>
          <p:nvPr/>
        </p:nvSpPr>
        <p:spPr>
          <a:xfrm>
            <a:off x="628604" y="1454894"/>
            <a:ext cx="9237783" cy="1569660"/>
          </a:xfrm>
          <a:prstGeom prst="rect">
            <a:avLst/>
          </a:prstGeom>
          <a:noFill/>
        </p:spPr>
        <p:txBody>
          <a:bodyPr wrap="square">
            <a:spAutoFit/>
          </a:bodyPr>
          <a:lstStyle/>
          <a:p>
            <a:pPr>
              <a:buNone/>
            </a:pPr>
            <a:br>
              <a:rPr lang="en-US" sz="2600" dirty="0"/>
            </a:br>
            <a:r>
              <a:rPr lang="en-US" sz="2600" b="1" baseline="30000" dirty="0"/>
              <a:t>(Ac15: 13 (NASB)) </a:t>
            </a:r>
            <a:r>
              <a:rPr lang="en-US" sz="2600" dirty="0"/>
              <a:t> After they had stopped speaking, James answered, saying, "Brethren, listen to me. </a:t>
            </a:r>
            <a:br>
              <a:rPr lang="en-US" dirty="0"/>
            </a:br>
            <a:endParaRPr lang="en-US" dirty="0"/>
          </a:p>
        </p:txBody>
      </p:sp>
      <p:sp>
        <p:nvSpPr>
          <p:cNvPr id="2" name="TextBox 1">
            <a:extLst>
              <a:ext uri="{FF2B5EF4-FFF2-40B4-BE49-F238E27FC236}">
                <a16:creationId xmlns:a16="http://schemas.microsoft.com/office/drawing/2014/main" id="{1D91497E-A847-B308-A030-F8BE845CECE4}"/>
              </a:ext>
            </a:extLst>
          </p:cNvPr>
          <p:cNvSpPr txBox="1"/>
          <p:nvPr/>
        </p:nvSpPr>
        <p:spPr>
          <a:xfrm>
            <a:off x="3824746" y="230566"/>
            <a:ext cx="6365631" cy="769441"/>
          </a:xfrm>
          <a:prstGeom prst="rect">
            <a:avLst/>
          </a:prstGeom>
          <a:noFill/>
        </p:spPr>
        <p:txBody>
          <a:bodyPr wrap="square" rtlCol="0">
            <a:spAutoFit/>
          </a:bodyPr>
          <a:lstStyle/>
          <a:p>
            <a:r>
              <a:rPr lang="en-US" sz="4400" dirty="0"/>
              <a:t>Who is James</a:t>
            </a:r>
          </a:p>
        </p:txBody>
      </p:sp>
    </p:spTree>
    <p:extLst>
      <p:ext uri="{BB962C8B-B14F-4D97-AF65-F5344CB8AC3E}">
        <p14:creationId xmlns:p14="http://schemas.microsoft.com/office/powerpoint/2010/main" val="2790344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E1DB3E-EB84-7EF8-6247-D791BB9972E3}"/>
              </a:ext>
            </a:extLst>
          </p:cNvPr>
          <p:cNvSpPr txBox="1"/>
          <p:nvPr/>
        </p:nvSpPr>
        <p:spPr>
          <a:xfrm>
            <a:off x="1641231" y="949571"/>
            <a:ext cx="8909538" cy="4462760"/>
          </a:xfrm>
          <a:prstGeom prst="rect">
            <a:avLst/>
          </a:prstGeom>
          <a:noFill/>
        </p:spPr>
        <p:txBody>
          <a:bodyPr wrap="square">
            <a:spAutoFit/>
          </a:bodyPr>
          <a:lstStyle/>
          <a:p>
            <a:r>
              <a:rPr lang="en-US" sz="3200" b="1" i="1" dirty="0">
                <a:solidFill>
                  <a:schemeClr val="accent5">
                    <a:lumMod val="75000"/>
                  </a:schemeClr>
                </a:solidFill>
                <a:effectLst/>
                <a:latin typeface="mr-eaves-modern"/>
              </a:rPr>
              <a:t>“What Law was it James broke, given his reputation within Christian circles as a Jewish Christian leader who was careful about keeping the Law? It would seem likely that the Law had to relate to his Christological allegiances and a charge of blasphemy. This would fit the fact that he was stoned, which was the penalty for such a crime, and parallels how Stephen was handled as well</a:t>
            </a:r>
            <a:r>
              <a:rPr lang="en-US" sz="3200" b="1" i="0" dirty="0">
                <a:solidFill>
                  <a:schemeClr val="accent5">
                    <a:lumMod val="75000"/>
                  </a:schemeClr>
                </a:solidFill>
                <a:effectLst/>
                <a:latin typeface="mr-eaves-modern"/>
              </a:rPr>
              <a:t>.”</a:t>
            </a:r>
            <a:endParaRPr lang="en-US" sz="3200" b="1" i="0" u="none" strike="noStrike" dirty="0">
              <a:solidFill>
                <a:schemeClr val="accent5">
                  <a:lumMod val="75000"/>
                </a:schemeClr>
              </a:solidFill>
              <a:effectLst/>
              <a:latin typeface="mr-eaves-modern"/>
            </a:endParaRPr>
          </a:p>
          <a:p>
            <a:r>
              <a:rPr lang="en-US" sz="2800" b="1" dirty="0">
                <a:solidFill>
                  <a:srgbClr val="DA3D44"/>
                </a:solidFill>
                <a:latin typeface="mr-eaves-modern"/>
              </a:rPr>
              <a:t>                                                         </a:t>
            </a:r>
            <a:r>
              <a:rPr lang="en-US" sz="2800" b="1" i="0" u="none" strike="noStrike" dirty="0">
                <a:solidFill>
                  <a:srgbClr val="DA3D44"/>
                </a:solidFill>
                <a:effectLst/>
                <a:latin typeface="mr-eaves-modern"/>
              </a:rPr>
              <a:t> Dr. Darrell L Bock</a:t>
            </a:r>
            <a:endParaRPr lang="en-US" sz="2800" b="1" dirty="0"/>
          </a:p>
        </p:txBody>
      </p:sp>
    </p:spTree>
    <p:extLst>
      <p:ext uri="{BB962C8B-B14F-4D97-AF65-F5344CB8AC3E}">
        <p14:creationId xmlns:p14="http://schemas.microsoft.com/office/powerpoint/2010/main" val="4095754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A08BB7-9A85-3FB4-9D2F-02D0EBCEC40C}"/>
              </a:ext>
            </a:extLst>
          </p:cNvPr>
          <p:cNvSpPr txBox="1"/>
          <p:nvPr/>
        </p:nvSpPr>
        <p:spPr>
          <a:xfrm rot="10800000" flipH="1" flipV="1">
            <a:off x="328246" y="1382794"/>
            <a:ext cx="10152185" cy="584775"/>
          </a:xfrm>
          <a:prstGeom prst="rect">
            <a:avLst/>
          </a:prstGeom>
          <a:noFill/>
        </p:spPr>
        <p:txBody>
          <a:bodyPr wrap="square" rtlCol="0">
            <a:spAutoFit/>
          </a:bodyPr>
          <a:lstStyle/>
          <a:p>
            <a:r>
              <a:rPr lang="en-US" sz="3200" b="1" dirty="0">
                <a:solidFill>
                  <a:srgbClr val="C00000"/>
                </a:solidFill>
              </a:rPr>
              <a:t>Who wrote the book?</a:t>
            </a:r>
          </a:p>
        </p:txBody>
      </p:sp>
      <p:sp>
        <p:nvSpPr>
          <p:cNvPr id="4" name="TextBox 3">
            <a:extLst>
              <a:ext uri="{FF2B5EF4-FFF2-40B4-BE49-F238E27FC236}">
                <a16:creationId xmlns:a16="http://schemas.microsoft.com/office/drawing/2014/main" id="{97FAFEF2-89AB-892A-DEFD-28A054EE1051}"/>
              </a:ext>
            </a:extLst>
          </p:cNvPr>
          <p:cNvSpPr txBox="1"/>
          <p:nvPr/>
        </p:nvSpPr>
        <p:spPr>
          <a:xfrm>
            <a:off x="328246" y="2136020"/>
            <a:ext cx="11699630" cy="1077218"/>
          </a:xfrm>
          <a:prstGeom prst="rect">
            <a:avLst/>
          </a:prstGeom>
          <a:noFill/>
        </p:spPr>
        <p:txBody>
          <a:bodyPr wrap="square">
            <a:spAutoFit/>
          </a:bodyPr>
          <a:lstStyle/>
          <a:p>
            <a:r>
              <a:rPr lang="en-US" sz="3200" b="1" kern="100" dirty="0">
                <a:solidFill>
                  <a:schemeClr val="accent6">
                    <a:lumMod val="75000"/>
                  </a:schemeClr>
                </a:solidFill>
                <a:effectLst/>
                <a:latin typeface="Times New Roman" panose="02020603050405020304" pitchFamily="18" charset="0"/>
                <a:ea typeface="Calibri" panose="020F0502020204030204" pitchFamily="34" charset="0"/>
              </a:rPr>
              <a:t>Tradition of the early church fathers universally ascribes the letter to James, the pastor of the church in Jerusalem.</a:t>
            </a:r>
            <a:endParaRPr lang="en-US" sz="3200" b="1" dirty="0">
              <a:solidFill>
                <a:schemeClr val="accent6">
                  <a:lumMod val="75000"/>
                </a:schemeClr>
              </a:solidFill>
            </a:endParaRPr>
          </a:p>
        </p:txBody>
      </p:sp>
      <p:sp>
        <p:nvSpPr>
          <p:cNvPr id="6" name="TextBox 5">
            <a:extLst>
              <a:ext uri="{FF2B5EF4-FFF2-40B4-BE49-F238E27FC236}">
                <a16:creationId xmlns:a16="http://schemas.microsoft.com/office/drawing/2014/main" id="{37367CCD-7791-6119-139B-F466EB51ABEB}"/>
              </a:ext>
            </a:extLst>
          </p:cNvPr>
          <p:cNvSpPr txBox="1"/>
          <p:nvPr/>
        </p:nvSpPr>
        <p:spPr>
          <a:xfrm>
            <a:off x="164123" y="3866121"/>
            <a:ext cx="12027877" cy="2554545"/>
          </a:xfrm>
          <a:prstGeom prst="rect">
            <a:avLst/>
          </a:prstGeom>
          <a:noFill/>
        </p:spPr>
        <p:txBody>
          <a:bodyPr wrap="square">
            <a:spAutoFit/>
          </a:bodyPr>
          <a:lstStyle/>
          <a:p>
            <a:pPr marL="0" marR="0">
              <a:buNone/>
            </a:pPr>
            <a:r>
              <a:rPr lang="en-US" sz="3200" b="1" kern="100"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Though some Bible students date James after A.D. 60, many scholars are convinced that James is the first book of the New Testament to be written, some dating it as early as A.D. 48. As such, it provides the reader with a rather remarkable insight into the developing concerns of the church in its earliest era</a:t>
            </a:r>
            <a:r>
              <a:rPr lang="en-US" sz="2400" b="1" kern="100"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Holman Bible Dictionary</a:t>
            </a:r>
          </a:p>
        </p:txBody>
      </p:sp>
      <p:sp>
        <p:nvSpPr>
          <p:cNvPr id="14" name="TextBox 13">
            <a:extLst>
              <a:ext uri="{FF2B5EF4-FFF2-40B4-BE49-F238E27FC236}">
                <a16:creationId xmlns:a16="http://schemas.microsoft.com/office/drawing/2014/main" id="{6499388E-055A-1435-0DE3-B4B379767337}"/>
              </a:ext>
            </a:extLst>
          </p:cNvPr>
          <p:cNvSpPr txBox="1"/>
          <p:nvPr/>
        </p:nvSpPr>
        <p:spPr>
          <a:xfrm>
            <a:off x="3329355" y="0"/>
            <a:ext cx="6353906" cy="76944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A02B93">
                    <a:lumMod val="75000"/>
                  </a:srgbClr>
                </a:solidFill>
                <a:effectLst/>
                <a:uLnTx/>
                <a:uFillTx/>
                <a:latin typeface="Aptos" panose="02110004020202020204"/>
                <a:ea typeface="+mn-ea"/>
                <a:cs typeface="+mn-cs"/>
              </a:rPr>
              <a:t>The Epistle of James</a:t>
            </a:r>
          </a:p>
        </p:txBody>
      </p:sp>
      <p:sp>
        <p:nvSpPr>
          <p:cNvPr id="3" name="TextBox 2">
            <a:extLst>
              <a:ext uri="{FF2B5EF4-FFF2-40B4-BE49-F238E27FC236}">
                <a16:creationId xmlns:a16="http://schemas.microsoft.com/office/drawing/2014/main" id="{57B64089-F418-85EF-F377-A00C9600D1C6}"/>
              </a:ext>
            </a:extLst>
          </p:cNvPr>
          <p:cNvSpPr txBox="1"/>
          <p:nvPr/>
        </p:nvSpPr>
        <p:spPr>
          <a:xfrm>
            <a:off x="328246" y="3259015"/>
            <a:ext cx="4747846" cy="584775"/>
          </a:xfrm>
          <a:prstGeom prst="rect">
            <a:avLst/>
          </a:prstGeom>
          <a:noFill/>
        </p:spPr>
        <p:txBody>
          <a:bodyPr wrap="square" rtlCol="0">
            <a:spAutoFit/>
          </a:bodyPr>
          <a:lstStyle/>
          <a:p>
            <a:r>
              <a:rPr lang="en-US" sz="3200" b="1" dirty="0">
                <a:solidFill>
                  <a:srgbClr val="C00000"/>
                </a:solidFill>
              </a:rPr>
              <a:t>When was it written?</a:t>
            </a:r>
          </a:p>
        </p:txBody>
      </p:sp>
    </p:spTree>
    <p:extLst>
      <p:ext uri="{BB962C8B-B14F-4D97-AF65-F5344CB8AC3E}">
        <p14:creationId xmlns:p14="http://schemas.microsoft.com/office/powerpoint/2010/main" val="1115901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5751A7-8377-BB00-2C61-23524016387C}"/>
              </a:ext>
            </a:extLst>
          </p:cNvPr>
          <p:cNvSpPr txBox="1"/>
          <p:nvPr/>
        </p:nvSpPr>
        <p:spPr>
          <a:xfrm>
            <a:off x="257907" y="248053"/>
            <a:ext cx="12262339" cy="615553"/>
          </a:xfrm>
          <a:prstGeom prst="rect">
            <a:avLst/>
          </a:prstGeom>
          <a:noFill/>
        </p:spPr>
        <p:txBody>
          <a:bodyPr wrap="square">
            <a:spAutoFit/>
          </a:bodyPr>
          <a:lstStyle/>
          <a:p>
            <a:r>
              <a:rPr lang="en-US" sz="3400" b="1" dirty="0">
                <a:solidFill>
                  <a:schemeClr val="accent6">
                    <a:lumMod val="75000"/>
                  </a:schemeClr>
                </a:solidFill>
              </a:rPr>
              <a:t>To whom was the book written who were the first readers</a:t>
            </a:r>
            <a:r>
              <a:rPr lang="en-US" dirty="0">
                <a:solidFill>
                  <a:schemeClr val="accent6">
                    <a:lumMod val="75000"/>
                  </a:schemeClr>
                </a:solidFill>
              </a:rPr>
              <a:t>. </a:t>
            </a:r>
          </a:p>
        </p:txBody>
      </p:sp>
      <p:sp>
        <p:nvSpPr>
          <p:cNvPr id="4" name="TextBox 3">
            <a:extLst>
              <a:ext uri="{FF2B5EF4-FFF2-40B4-BE49-F238E27FC236}">
                <a16:creationId xmlns:a16="http://schemas.microsoft.com/office/drawing/2014/main" id="{6E6361B2-D25E-590B-EC74-0FA4707A4B6C}"/>
              </a:ext>
            </a:extLst>
          </p:cNvPr>
          <p:cNvSpPr txBox="1"/>
          <p:nvPr/>
        </p:nvSpPr>
        <p:spPr>
          <a:xfrm>
            <a:off x="486506" y="971939"/>
            <a:ext cx="11230707" cy="1846659"/>
          </a:xfrm>
          <a:prstGeom prst="rect">
            <a:avLst/>
          </a:prstGeom>
          <a:noFill/>
        </p:spPr>
        <p:txBody>
          <a:bodyPr wrap="square">
            <a:spAutoFit/>
          </a:bodyPr>
          <a:lstStyle/>
          <a:p>
            <a:br>
              <a:rPr lang="en-US" dirty="0"/>
            </a:br>
            <a:r>
              <a:rPr lang="en-US" b="1" baseline="30000" dirty="0"/>
              <a:t>(Jas 1 (NIV)) </a:t>
            </a:r>
            <a:r>
              <a:rPr lang="en-US" dirty="0"/>
              <a:t> </a:t>
            </a:r>
            <a:r>
              <a:rPr lang="en-US" sz="3200" dirty="0"/>
              <a:t>James, a servant of God and of the Lord Jesus Christ, To the twelve tribes scattered among the nations: Greetings. </a:t>
            </a:r>
            <a:br>
              <a:rPr lang="en-US" sz="3200" dirty="0"/>
            </a:br>
            <a:endParaRPr lang="en-US" sz="3200" dirty="0"/>
          </a:p>
        </p:txBody>
      </p:sp>
      <p:sp>
        <p:nvSpPr>
          <p:cNvPr id="5" name="TextBox 4">
            <a:extLst>
              <a:ext uri="{FF2B5EF4-FFF2-40B4-BE49-F238E27FC236}">
                <a16:creationId xmlns:a16="http://schemas.microsoft.com/office/drawing/2014/main" id="{83C4CF59-162A-8BB5-826D-DB9C9ACD1FF8}"/>
              </a:ext>
            </a:extLst>
          </p:cNvPr>
          <p:cNvSpPr txBox="1"/>
          <p:nvPr/>
        </p:nvSpPr>
        <p:spPr>
          <a:xfrm>
            <a:off x="597875" y="2491575"/>
            <a:ext cx="10996246" cy="1077218"/>
          </a:xfrm>
          <a:prstGeom prst="rect">
            <a:avLst/>
          </a:prstGeom>
          <a:noFill/>
        </p:spPr>
        <p:txBody>
          <a:bodyPr wrap="square" rtlCol="0">
            <a:spAutoFit/>
          </a:bodyPr>
          <a:lstStyle/>
          <a:p>
            <a:r>
              <a:rPr lang="en-US" sz="3200" dirty="0" err="1"/>
              <a:t>Dispora</a:t>
            </a:r>
            <a:r>
              <a:rPr lang="en-US" sz="3200" dirty="0"/>
              <a:t>, Dispersion: Israelite </a:t>
            </a:r>
            <a:r>
              <a:rPr lang="en-US" sz="3200" i="1" dirty="0"/>
              <a:t>resident</a:t>
            </a:r>
            <a:r>
              <a:rPr lang="en-US" sz="3200" dirty="0"/>
              <a:t> in Gentile countries :- (which are) scattered (abroad).</a:t>
            </a:r>
          </a:p>
        </p:txBody>
      </p:sp>
      <p:sp>
        <p:nvSpPr>
          <p:cNvPr id="6" name="TextBox 5">
            <a:extLst>
              <a:ext uri="{FF2B5EF4-FFF2-40B4-BE49-F238E27FC236}">
                <a16:creationId xmlns:a16="http://schemas.microsoft.com/office/drawing/2014/main" id="{FC6E6343-403C-E3ED-17E7-EA86FF5C6EB3}"/>
              </a:ext>
            </a:extLst>
          </p:cNvPr>
          <p:cNvSpPr txBox="1"/>
          <p:nvPr/>
        </p:nvSpPr>
        <p:spPr>
          <a:xfrm>
            <a:off x="480645" y="3785458"/>
            <a:ext cx="11418279" cy="954107"/>
          </a:xfrm>
          <a:prstGeom prst="rect">
            <a:avLst/>
          </a:prstGeom>
          <a:noFill/>
        </p:spPr>
        <p:txBody>
          <a:bodyPr wrap="square" rtlCol="0">
            <a:spAutoFit/>
          </a:bodyPr>
          <a:lstStyle/>
          <a:p>
            <a:r>
              <a:rPr lang="en-US" sz="2800" b="1" dirty="0">
                <a:solidFill>
                  <a:schemeClr val="accent6">
                    <a:lumMod val="75000"/>
                  </a:schemeClr>
                </a:solidFill>
              </a:rPr>
              <a:t>Economic:   In addition to regular Roman taxes the was a special tax there was the temple taxes V. </a:t>
            </a:r>
            <a:r>
              <a:rPr lang="en-US" sz="2800" b="1" dirty="0" err="1">
                <a:solidFill>
                  <a:schemeClr val="accent6">
                    <a:lumMod val="75000"/>
                  </a:schemeClr>
                </a:solidFill>
              </a:rPr>
              <a:t>Bortin</a:t>
            </a:r>
            <a:endParaRPr lang="en-US" sz="2800" b="1" dirty="0">
              <a:solidFill>
                <a:schemeClr val="accent6">
                  <a:lumMod val="75000"/>
                </a:schemeClr>
              </a:solidFill>
            </a:endParaRPr>
          </a:p>
        </p:txBody>
      </p:sp>
      <p:sp>
        <p:nvSpPr>
          <p:cNvPr id="7" name="TextBox 6">
            <a:extLst>
              <a:ext uri="{FF2B5EF4-FFF2-40B4-BE49-F238E27FC236}">
                <a16:creationId xmlns:a16="http://schemas.microsoft.com/office/drawing/2014/main" id="{9FFC9685-710A-FEA0-AD2A-C7848EF98E68}"/>
              </a:ext>
            </a:extLst>
          </p:cNvPr>
          <p:cNvSpPr txBox="1"/>
          <p:nvPr/>
        </p:nvSpPr>
        <p:spPr>
          <a:xfrm>
            <a:off x="480645" y="5037453"/>
            <a:ext cx="7256586" cy="523220"/>
          </a:xfrm>
          <a:prstGeom prst="rect">
            <a:avLst/>
          </a:prstGeom>
          <a:noFill/>
        </p:spPr>
        <p:txBody>
          <a:bodyPr wrap="square" rtlCol="0">
            <a:spAutoFit/>
          </a:bodyPr>
          <a:lstStyle/>
          <a:p>
            <a:r>
              <a:rPr lang="en-US" sz="2800" b="1" dirty="0">
                <a:solidFill>
                  <a:schemeClr val="accent5">
                    <a:lumMod val="75000"/>
                  </a:schemeClr>
                </a:solidFill>
              </a:rPr>
              <a:t>Political:  Romans, Zealots and the Sicarii </a:t>
            </a:r>
          </a:p>
        </p:txBody>
      </p:sp>
      <p:sp>
        <p:nvSpPr>
          <p:cNvPr id="8" name="TextBox 7">
            <a:extLst>
              <a:ext uri="{FF2B5EF4-FFF2-40B4-BE49-F238E27FC236}">
                <a16:creationId xmlns:a16="http://schemas.microsoft.com/office/drawing/2014/main" id="{427C9E39-7544-785E-B584-0B05BE8F847E}"/>
              </a:ext>
            </a:extLst>
          </p:cNvPr>
          <p:cNvSpPr txBox="1"/>
          <p:nvPr/>
        </p:nvSpPr>
        <p:spPr>
          <a:xfrm>
            <a:off x="597875" y="5777338"/>
            <a:ext cx="4349264" cy="523220"/>
          </a:xfrm>
          <a:prstGeom prst="rect">
            <a:avLst/>
          </a:prstGeom>
          <a:noFill/>
        </p:spPr>
        <p:txBody>
          <a:bodyPr wrap="square" rtlCol="0">
            <a:spAutoFit/>
          </a:bodyPr>
          <a:lstStyle/>
          <a:p>
            <a:r>
              <a:rPr lang="en-US" sz="2800" b="1" dirty="0">
                <a:solidFill>
                  <a:schemeClr val="accent2">
                    <a:lumMod val="75000"/>
                  </a:schemeClr>
                </a:solidFill>
              </a:rPr>
              <a:t>Persecution Acts 8:1</a:t>
            </a:r>
          </a:p>
        </p:txBody>
      </p:sp>
    </p:spTree>
    <p:extLst>
      <p:ext uri="{BB962C8B-B14F-4D97-AF65-F5344CB8AC3E}">
        <p14:creationId xmlns:p14="http://schemas.microsoft.com/office/powerpoint/2010/main" val="1389978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3BF35E-855C-7D21-A616-5A56BA7B42D5}"/>
              </a:ext>
            </a:extLst>
          </p:cNvPr>
          <p:cNvSpPr txBox="1"/>
          <p:nvPr/>
        </p:nvSpPr>
        <p:spPr>
          <a:xfrm>
            <a:off x="715109" y="304801"/>
            <a:ext cx="10961076" cy="1077218"/>
          </a:xfrm>
          <a:prstGeom prst="rect">
            <a:avLst/>
          </a:prstGeom>
          <a:noFill/>
        </p:spPr>
        <p:txBody>
          <a:bodyPr wrap="square">
            <a:spAutoFit/>
          </a:bodyPr>
          <a:lstStyle/>
          <a:p>
            <a:pPr marR="0" lvl="0"/>
            <a:r>
              <a:rPr lang="en-US" sz="32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What prompted the author to write the book.:  what problems, situations or needs was he addressing</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p>
        </p:txBody>
      </p:sp>
      <p:sp>
        <p:nvSpPr>
          <p:cNvPr id="4" name="TextBox 3">
            <a:extLst>
              <a:ext uri="{FF2B5EF4-FFF2-40B4-BE49-F238E27FC236}">
                <a16:creationId xmlns:a16="http://schemas.microsoft.com/office/drawing/2014/main" id="{731C3452-6420-2DB3-994C-558F3697FF73}"/>
              </a:ext>
            </a:extLst>
          </p:cNvPr>
          <p:cNvSpPr txBox="1"/>
          <p:nvPr/>
        </p:nvSpPr>
        <p:spPr>
          <a:xfrm>
            <a:off x="1266094" y="1382019"/>
            <a:ext cx="8124092" cy="584775"/>
          </a:xfrm>
          <a:prstGeom prst="rect">
            <a:avLst/>
          </a:prstGeom>
          <a:noFill/>
        </p:spPr>
        <p:txBody>
          <a:bodyPr wrap="square" rtlCol="0">
            <a:spAutoFit/>
          </a:bodyPr>
          <a:lstStyle/>
          <a:p>
            <a:r>
              <a:rPr lang="en-US" sz="3200" dirty="0"/>
              <a:t>The pressure and challenges of daily to life</a:t>
            </a:r>
          </a:p>
        </p:txBody>
      </p:sp>
      <p:sp>
        <p:nvSpPr>
          <p:cNvPr id="5" name="TextBox 4">
            <a:extLst>
              <a:ext uri="{FF2B5EF4-FFF2-40B4-BE49-F238E27FC236}">
                <a16:creationId xmlns:a16="http://schemas.microsoft.com/office/drawing/2014/main" id="{D1C760E2-FADD-0315-4B79-4DA9D7DB42BD}"/>
              </a:ext>
            </a:extLst>
          </p:cNvPr>
          <p:cNvSpPr txBox="1"/>
          <p:nvPr/>
        </p:nvSpPr>
        <p:spPr>
          <a:xfrm>
            <a:off x="1266094" y="2087463"/>
            <a:ext cx="4747844" cy="4478149"/>
          </a:xfrm>
          <a:prstGeom prst="rect">
            <a:avLst/>
          </a:prstGeom>
          <a:noFill/>
        </p:spPr>
        <p:txBody>
          <a:bodyPr wrap="square" rtlCol="0">
            <a:spAutoFit/>
          </a:bodyPr>
          <a:lstStyle/>
          <a:p>
            <a:r>
              <a:rPr lang="en-US" sz="1900" b="1" dirty="0">
                <a:solidFill>
                  <a:srgbClr val="0000CC"/>
                </a:solidFill>
              </a:rPr>
              <a:t>Trials and  temptation  1:2-4, 13-15,  v12</a:t>
            </a:r>
          </a:p>
          <a:p>
            <a:r>
              <a:rPr lang="en-US" sz="1900" b="1" dirty="0">
                <a:solidFill>
                  <a:srgbClr val="0000CC"/>
                </a:solidFill>
              </a:rPr>
              <a:t>Indecision 1:6-8</a:t>
            </a:r>
          </a:p>
          <a:p>
            <a:r>
              <a:rPr lang="en-US" sz="1900" b="1" dirty="0">
                <a:solidFill>
                  <a:srgbClr val="0000CC"/>
                </a:solidFill>
              </a:rPr>
              <a:t>Listening and doing  1:19-26</a:t>
            </a:r>
          </a:p>
          <a:p>
            <a:r>
              <a:rPr lang="en-US" sz="1900" b="1" dirty="0">
                <a:solidFill>
                  <a:srgbClr val="0000CC"/>
                </a:solidFill>
              </a:rPr>
              <a:t>Favoritism 2:1-13</a:t>
            </a:r>
          </a:p>
          <a:p>
            <a:r>
              <a:rPr lang="en-US" sz="1900" b="1" dirty="0">
                <a:solidFill>
                  <a:srgbClr val="0000CC"/>
                </a:solidFill>
              </a:rPr>
              <a:t>Faith and Deeds 2:14-26</a:t>
            </a:r>
          </a:p>
          <a:p>
            <a:r>
              <a:rPr lang="en-US" sz="1900" b="1" dirty="0">
                <a:solidFill>
                  <a:srgbClr val="0000CC"/>
                </a:solidFill>
              </a:rPr>
              <a:t>Hung by the tongue 3:1-9</a:t>
            </a:r>
          </a:p>
          <a:p>
            <a:r>
              <a:rPr lang="en-US" sz="1900" b="1" dirty="0">
                <a:solidFill>
                  <a:srgbClr val="0000CC"/>
                </a:solidFill>
              </a:rPr>
              <a:t>Real Wisdom 3:13-18</a:t>
            </a:r>
          </a:p>
          <a:p>
            <a:r>
              <a:rPr lang="en-US" sz="1900" b="1" dirty="0">
                <a:solidFill>
                  <a:srgbClr val="0000CC"/>
                </a:solidFill>
              </a:rPr>
              <a:t>Self-Reflect, Self-Correct, Redirect</a:t>
            </a:r>
          </a:p>
          <a:p>
            <a:r>
              <a:rPr lang="en-US" sz="1900" b="1" dirty="0">
                <a:solidFill>
                  <a:srgbClr val="0000CC"/>
                </a:solidFill>
              </a:rPr>
              <a:t> 4:1-12</a:t>
            </a:r>
          </a:p>
          <a:p>
            <a:r>
              <a:rPr lang="en-US" sz="1900" b="1" dirty="0">
                <a:solidFill>
                  <a:srgbClr val="0000CC"/>
                </a:solidFill>
              </a:rPr>
              <a:t>Humility  4:13-17 </a:t>
            </a:r>
          </a:p>
          <a:p>
            <a:r>
              <a:rPr lang="en-US" sz="1900" b="1" dirty="0">
                <a:solidFill>
                  <a:srgbClr val="0000CC"/>
                </a:solidFill>
              </a:rPr>
              <a:t>Fallacy of Riches without humility  5:1-6</a:t>
            </a:r>
          </a:p>
          <a:p>
            <a:r>
              <a:rPr lang="en-US" sz="1900" b="1" dirty="0">
                <a:solidFill>
                  <a:srgbClr val="0000CC"/>
                </a:solidFill>
              </a:rPr>
              <a:t>Perseverance 5:7-12</a:t>
            </a:r>
          </a:p>
          <a:p>
            <a:r>
              <a:rPr lang="en-US" sz="1900" b="1" dirty="0">
                <a:solidFill>
                  <a:srgbClr val="0000CC"/>
                </a:solidFill>
              </a:rPr>
              <a:t>Centrality of Prayer 5:13-18</a:t>
            </a:r>
          </a:p>
          <a:p>
            <a:r>
              <a:rPr lang="en-US" sz="1900" b="1" dirty="0">
                <a:solidFill>
                  <a:srgbClr val="0000CC"/>
                </a:solidFill>
              </a:rPr>
              <a:t>Watch out for one another 5:19-20</a:t>
            </a:r>
          </a:p>
          <a:p>
            <a:endParaRPr lang="en-US" sz="1900" dirty="0"/>
          </a:p>
        </p:txBody>
      </p:sp>
    </p:spTree>
    <p:extLst>
      <p:ext uri="{BB962C8B-B14F-4D97-AF65-F5344CB8AC3E}">
        <p14:creationId xmlns:p14="http://schemas.microsoft.com/office/powerpoint/2010/main" val="3154187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98A0C3-8AB8-F3E0-ABDD-7730F199AE62}"/>
              </a:ext>
            </a:extLst>
          </p:cNvPr>
          <p:cNvSpPr>
            <a:spLocks noGrp="1"/>
          </p:cNvSpPr>
          <p:nvPr>
            <p:ph idx="1"/>
          </p:nvPr>
        </p:nvSpPr>
        <p:spPr>
          <a:xfrm>
            <a:off x="422031" y="454025"/>
            <a:ext cx="11476891" cy="4351338"/>
          </a:xfrm>
        </p:spPr>
        <p:txBody>
          <a:bodyPr>
            <a:normAutofit/>
          </a:bodyPr>
          <a:lstStyle/>
          <a:p>
            <a:pPr marL="0" indent="0">
              <a:buNone/>
            </a:pPr>
            <a:r>
              <a:rPr lang="en-US" sz="4400" b="1" dirty="0">
                <a:solidFill>
                  <a:srgbClr val="7030A0"/>
                </a:solidFill>
              </a:rPr>
              <a:t>A teachable spirit.</a:t>
            </a:r>
          </a:p>
          <a:p>
            <a:pPr marL="0" indent="0">
              <a:buNone/>
            </a:pPr>
            <a:r>
              <a:rPr lang="en-US" sz="4400" b="1" dirty="0">
                <a:solidFill>
                  <a:srgbClr val="FF0000"/>
                </a:solidFill>
              </a:rPr>
              <a:t>A desire to see things as they really are.</a:t>
            </a:r>
          </a:p>
          <a:p>
            <a:pPr marL="0" indent="0">
              <a:buNone/>
            </a:pPr>
            <a:r>
              <a:rPr lang="en-US" sz="4400" b="1" dirty="0">
                <a:solidFill>
                  <a:srgbClr val="0000FF"/>
                </a:solidFill>
              </a:rPr>
              <a:t>A  desire to develop a real love for God’s       word.</a:t>
            </a:r>
          </a:p>
        </p:txBody>
      </p:sp>
      <p:sp>
        <p:nvSpPr>
          <p:cNvPr id="4" name="TextBox 3">
            <a:extLst>
              <a:ext uri="{FF2B5EF4-FFF2-40B4-BE49-F238E27FC236}">
                <a16:creationId xmlns:a16="http://schemas.microsoft.com/office/drawing/2014/main" id="{E70BF60D-A5FD-81BA-1BE9-19ECB6AFCB2B}"/>
              </a:ext>
            </a:extLst>
          </p:cNvPr>
          <p:cNvSpPr txBox="1"/>
          <p:nvPr/>
        </p:nvSpPr>
        <p:spPr>
          <a:xfrm>
            <a:off x="293078" y="3329354"/>
            <a:ext cx="11898921" cy="2123658"/>
          </a:xfrm>
          <a:prstGeom prst="rect">
            <a:avLst/>
          </a:prstGeom>
          <a:noFill/>
        </p:spPr>
        <p:txBody>
          <a:bodyPr wrap="square" rtlCol="0">
            <a:spAutoFit/>
          </a:bodyPr>
          <a:lstStyle/>
          <a:p>
            <a:r>
              <a:rPr lang="en-US" sz="6600" b="1" dirty="0">
                <a:solidFill>
                  <a:schemeClr val="tx2">
                    <a:lumMod val="90000"/>
                    <a:lumOff val="10000"/>
                  </a:schemeClr>
                </a:solidFill>
              </a:rPr>
              <a:t>You see better when you’re moving slow.</a:t>
            </a:r>
          </a:p>
        </p:txBody>
      </p:sp>
    </p:spTree>
    <p:extLst>
      <p:ext uri="{BB962C8B-B14F-4D97-AF65-F5344CB8AC3E}">
        <p14:creationId xmlns:p14="http://schemas.microsoft.com/office/powerpoint/2010/main" val="3841158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5E64B3-6A68-4A61-E642-F1F3358FA7E4}"/>
              </a:ext>
            </a:extLst>
          </p:cNvPr>
          <p:cNvSpPr txBox="1"/>
          <p:nvPr/>
        </p:nvSpPr>
        <p:spPr>
          <a:xfrm>
            <a:off x="404446" y="351692"/>
            <a:ext cx="11383108" cy="758669"/>
          </a:xfrm>
          <a:prstGeom prst="rect">
            <a:avLst/>
          </a:prstGeom>
          <a:noFill/>
        </p:spPr>
        <p:txBody>
          <a:bodyPr wrap="square">
            <a:spAutoFit/>
          </a:bodyPr>
          <a:lstStyle/>
          <a:p>
            <a:pPr marR="0" lvl="0">
              <a:lnSpc>
                <a:spcPct val="115000"/>
              </a:lnSpc>
            </a:pPr>
            <a:r>
              <a:rPr lang="en-US" sz="4000" b="1"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What is the book all about, main subject or subjects?</a:t>
            </a:r>
          </a:p>
        </p:txBody>
      </p:sp>
      <p:sp>
        <p:nvSpPr>
          <p:cNvPr id="4" name="TextBox 3">
            <a:extLst>
              <a:ext uri="{FF2B5EF4-FFF2-40B4-BE49-F238E27FC236}">
                <a16:creationId xmlns:a16="http://schemas.microsoft.com/office/drawing/2014/main" id="{F0090AF6-8683-F3DA-DC2D-855387EF86E6}"/>
              </a:ext>
            </a:extLst>
          </p:cNvPr>
          <p:cNvSpPr txBox="1"/>
          <p:nvPr/>
        </p:nvSpPr>
        <p:spPr>
          <a:xfrm>
            <a:off x="404446" y="1383323"/>
            <a:ext cx="11383108" cy="1200329"/>
          </a:xfrm>
          <a:prstGeom prst="rect">
            <a:avLst/>
          </a:prstGeom>
          <a:noFill/>
        </p:spPr>
        <p:txBody>
          <a:bodyPr wrap="square" rtlCol="0">
            <a:spAutoFit/>
          </a:bodyPr>
          <a:lstStyle/>
          <a:p>
            <a:r>
              <a:rPr lang="en-US" sz="3600" b="1" dirty="0">
                <a:solidFill>
                  <a:srgbClr val="FF0000"/>
                </a:solidFill>
              </a:rPr>
              <a:t>Faith is a noun grammatically but for the Christian </a:t>
            </a:r>
          </a:p>
          <a:p>
            <a:r>
              <a:rPr lang="en-US" sz="3600" b="1" dirty="0">
                <a:solidFill>
                  <a:srgbClr val="FF0000"/>
                </a:solidFill>
              </a:rPr>
              <a:t>it is a…..</a:t>
            </a:r>
          </a:p>
        </p:txBody>
      </p:sp>
      <p:sp>
        <p:nvSpPr>
          <p:cNvPr id="6" name="TextBox 5">
            <a:extLst>
              <a:ext uri="{FF2B5EF4-FFF2-40B4-BE49-F238E27FC236}">
                <a16:creationId xmlns:a16="http://schemas.microsoft.com/office/drawing/2014/main" id="{8FF93A8C-F84E-E8A2-92C2-97DA3B9915D9}"/>
              </a:ext>
            </a:extLst>
          </p:cNvPr>
          <p:cNvSpPr txBox="1"/>
          <p:nvPr/>
        </p:nvSpPr>
        <p:spPr>
          <a:xfrm>
            <a:off x="2192216" y="1937321"/>
            <a:ext cx="6096000" cy="646331"/>
          </a:xfrm>
          <a:prstGeom prst="rect">
            <a:avLst/>
          </a:prstGeom>
          <a:noFill/>
        </p:spPr>
        <p:txBody>
          <a:bodyPr wrap="square">
            <a:spAutoFit/>
          </a:bodyPr>
          <a:lstStyle/>
          <a:p>
            <a:r>
              <a:rPr lang="en-US" sz="3600" b="1" dirty="0">
                <a:solidFill>
                  <a:srgbClr val="0000FF"/>
                </a:solidFill>
              </a:rPr>
              <a:t>verb</a:t>
            </a:r>
          </a:p>
        </p:txBody>
      </p:sp>
      <p:sp>
        <p:nvSpPr>
          <p:cNvPr id="7" name="TextBox 6">
            <a:extLst>
              <a:ext uri="{FF2B5EF4-FFF2-40B4-BE49-F238E27FC236}">
                <a16:creationId xmlns:a16="http://schemas.microsoft.com/office/drawing/2014/main" id="{D564ADBA-9599-515B-B9E5-791586A9E54B}"/>
              </a:ext>
            </a:extLst>
          </p:cNvPr>
          <p:cNvSpPr txBox="1"/>
          <p:nvPr/>
        </p:nvSpPr>
        <p:spPr>
          <a:xfrm>
            <a:off x="3247293" y="1937320"/>
            <a:ext cx="5143592" cy="646331"/>
          </a:xfrm>
          <a:prstGeom prst="rect">
            <a:avLst/>
          </a:prstGeom>
          <a:noFill/>
        </p:spPr>
        <p:txBody>
          <a:bodyPr wrap="square" rtlCol="0">
            <a:spAutoFit/>
          </a:bodyPr>
          <a:lstStyle/>
          <a:p>
            <a:r>
              <a:rPr lang="en-US" sz="3600" b="1" dirty="0">
                <a:solidFill>
                  <a:srgbClr val="FF0000"/>
                </a:solidFill>
              </a:rPr>
              <a:t>action</a:t>
            </a:r>
          </a:p>
        </p:txBody>
      </p:sp>
      <p:sp>
        <p:nvSpPr>
          <p:cNvPr id="8" name="TextBox 7">
            <a:extLst>
              <a:ext uri="{FF2B5EF4-FFF2-40B4-BE49-F238E27FC236}">
                <a16:creationId xmlns:a16="http://schemas.microsoft.com/office/drawing/2014/main" id="{0BC6193D-A253-8242-A539-90519C947BE1}"/>
              </a:ext>
            </a:extLst>
          </p:cNvPr>
          <p:cNvSpPr txBox="1"/>
          <p:nvPr/>
        </p:nvSpPr>
        <p:spPr>
          <a:xfrm>
            <a:off x="832338" y="2782669"/>
            <a:ext cx="9343293" cy="584775"/>
          </a:xfrm>
          <a:prstGeom prst="rect">
            <a:avLst/>
          </a:prstGeom>
          <a:noFill/>
        </p:spPr>
        <p:txBody>
          <a:bodyPr wrap="square" rtlCol="0">
            <a:spAutoFit/>
          </a:bodyPr>
          <a:lstStyle/>
          <a:p>
            <a:r>
              <a:rPr lang="en-US" sz="3200" b="1" dirty="0">
                <a:solidFill>
                  <a:schemeClr val="accent4">
                    <a:lumMod val="50000"/>
                  </a:schemeClr>
                </a:solidFill>
              </a:rPr>
              <a:t>Lack of Faith affects everything negatively.</a:t>
            </a:r>
          </a:p>
        </p:txBody>
      </p:sp>
      <p:sp>
        <p:nvSpPr>
          <p:cNvPr id="9" name="TextBox 8">
            <a:extLst>
              <a:ext uri="{FF2B5EF4-FFF2-40B4-BE49-F238E27FC236}">
                <a16:creationId xmlns:a16="http://schemas.microsoft.com/office/drawing/2014/main" id="{13080199-58AB-4FD3-45BD-1A43F2011379}"/>
              </a:ext>
            </a:extLst>
          </p:cNvPr>
          <p:cNvSpPr txBox="1"/>
          <p:nvPr/>
        </p:nvSpPr>
        <p:spPr>
          <a:xfrm>
            <a:off x="832338" y="3705998"/>
            <a:ext cx="8042032" cy="584775"/>
          </a:xfrm>
          <a:prstGeom prst="rect">
            <a:avLst/>
          </a:prstGeom>
          <a:noFill/>
        </p:spPr>
        <p:txBody>
          <a:bodyPr wrap="square" rtlCol="0">
            <a:spAutoFit/>
          </a:bodyPr>
          <a:lstStyle/>
          <a:p>
            <a:r>
              <a:rPr lang="en-US" sz="3200" b="1" dirty="0"/>
              <a:t>When faith is not lived out, people get</a:t>
            </a:r>
          </a:p>
        </p:txBody>
      </p:sp>
      <p:sp>
        <p:nvSpPr>
          <p:cNvPr id="11" name="TextBox 10">
            <a:extLst>
              <a:ext uri="{FF2B5EF4-FFF2-40B4-BE49-F238E27FC236}">
                <a16:creationId xmlns:a16="http://schemas.microsoft.com/office/drawing/2014/main" id="{32D8E0E2-9CD6-00EA-8456-84112680ADF5}"/>
              </a:ext>
            </a:extLst>
          </p:cNvPr>
          <p:cNvSpPr txBox="1"/>
          <p:nvPr/>
        </p:nvSpPr>
        <p:spPr>
          <a:xfrm>
            <a:off x="8276493" y="3689574"/>
            <a:ext cx="6166338" cy="584775"/>
          </a:xfrm>
          <a:prstGeom prst="rect">
            <a:avLst/>
          </a:prstGeom>
          <a:noFill/>
        </p:spPr>
        <p:txBody>
          <a:bodyPr wrap="square">
            <a:spAutoFit/>
          </a:bodyPr>
          <a:lstStyle/>
          <a:p>
            <a:r>
              <a:rPr lang="en-US" sz="3200" b="1" dirty="0">
                <a:solidFill>
                  <a:srgbClr val="C00000"/>
                </a:solidFill>
                <a:latin typeface="Aptos" panose="02110004020202020204"/>
              </a:rPr>
              <a:t>h</a:t>
            </a:r>
            <a:r>
              <a:rPr kumimoji="0" lang="en-US" sz="3200" b="1" i="0" u="none" strike="noStrike" kern="1200" cap="none" spc="0" normalizeH="0" baseline="0" noProof="0" dirty="0" err="1">
                <a:ln>
                  <a:noFill/>
                </a:ln>
                <a:solidFill>
                  <a:srgbClr val="C00000"/>
                </a:solidFill>
                <a:effectLst/>
                <a:uLnTx/>
                <a:uFillTx/>
                <a:latin typeface="Aptos" panose="02110004020202020204"/>
              </a:rPr>
              <a:t>urt</a:t>
            </a:r>
            <a:r>
              <a:rPr kumimoji="0" lang="en-US" sz="3200" b="1" i="0" u="none" strike="noStrike" kern="1200" cap="none" spc="0" normalizeH="0" baseline="0" noProof="0" dirty="0">
                <a:ln>
                  <a:noFill/>
                </a:ln>
                <a:solidFill>
                  <a:srgbClr val="C00000"/>
                </a:solidFill>
                <a:effectLst/>
                <a:uLnTx/>
                <a:uFillTx/>
                <a:latin typeface="Aptos" panose="02110004020202020204"/>
              </a:rPr>
              <a:t>/suffer</a:t>
            </a:r>
            <a:endParaRPr lang="en-US" sz="3200" b="1" dirty="0">
              <a:solidFill>
                <a:srgbClr val="C00000"/>
              </a:solidFill>
            </a:endParaRPr>
          </a:p>
        </p:txBody>
      </p:sp>
      <p:sp>
        <p:nvSpPr>
          <p:cNvPr id="5" name="TextBox 4">
            <a:extLst>
              <a:ext uri="{FF2B5EF4-FFF2-40B4-BE49-F238E27FC236}">
                <a16:creationId xmlns:a16="http://schemas.microsoft.com/office/drawing/2014/main" id="{0107B0EE-29B1-AA15-8FEE-B7572DE82A05}"/>
              </a:ext>
            </a:extLst>
          </p:cNvPr>
          <p:cNvSpPr txBox="1"/>
          <p:nvPr/>
        </p:nvSpPr>
        <p:spPr>
          <a:xfrm>
            <a:off x="715108" y="4378843"/>
            <a:ext cx="10398370" cy="1877437"/>
          </a:xfrm>
          <a:prstGeom prst="rect">
            <a:avLst/>
          </a:prstGeom>
          <a:noFill/>
        </p:spPr>
        <p:txBody>
          <a:bodyPr wrap="square">
            <a:spAutoFit/>
          </a:bodyPr>
          <a:lstStyle/>
          <a:p>
            <a:br>
              <a:rPr lang="en-US" dirty="0"/>
            </a:br>
            <a:r>
              <a:rPr lang="en-US" sz="2400" b="1" baseline="30000" dirty="0"/>
              <a:t>(Jas 1:22 (NIV)) </a:t>
            </a:r>
            <a:r>
              <a:rPr lang="en-US" sz="2400" dirty="0">
                <a:solidFill>
                  <a:srgbClr val="0000FF"/>
                </a:solidFill>
              </a:rPr>
              <a:t> </a:t>
            </a:r>
            <a:r>
              <a:rPr lang="en-US" sz="4000" dirty="0">
                <a:solidFill>
                  <a:srgbClr val="0000FF"/>
                </a:solidFill>
              </a:rPr>
              <a:t>Do not merely listen to the word, and so deceive yourselves. Do what it says. </a:t>
            </a:r>
            <a:br>
              <a:rPr lang="en-US" dirty="0">
                <a:solidFill>
                  <a:schemeClr val="accent2">
                    <a:lumMod val="50000"/>
                  </a:schemeClr>
                </a:solidFill>
              </a:rPr>
            </a:br>
            <a:endParaRPr lang="en-US" dirty="0">
              <a:solidFill>
                <a:schemeClr val="accent2">
                  <a:lumMod val="50000"/>
                </a:schemeClr>
              </a:solidFill>
            </a:endParaRPr>
          </a:p>
        </p:txBody>
      </p:sp>
    </p:spTree>
    <p:extLst>
      <p:ext uri="{BB962C8B-B14F-4D97-AF65-F5344CB8AC3E}">
        <p14:creationId xmlns:p14="http://schemas.microsoft.com/office/powerpoint/2010/main" val="3566995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979BD0E-85A1-CC50-6315-844C931AA6AF}"/>
              </a:ext>
            </a:extLst>
          </p:cNvPr>
          <p:cNvSpPr txBox="1"/>
          <p:nvPr/>
        </p:nvSpPr>
        <p:spPr>
          <a:xfrm>
            <a:off x="410308" y="158647"/>
            <a:ext cx="5169877" cy="646331"/>
          </a:xfrm>
          <a:prstGeom prst="rect">
            <a:avLst/>
          </a:prstGeom>
          <a:noFill/>
        </p:spPr>
        <p:txBody>
          <a:bodyPr wrap="square" rtlCol="0">
            <a:spAutoFit/>
          </a:bodyPr>
          <a:lstStyle/>
          <a:p>
            <a:r>
              <a:rPr lang="en-US" sz="3600" b="1" i="1" dirty="0">
                <a:solidFill>
                  <a:schemeClr val="accent3"/>
                </a:solidFill>
              </a:rPr>
              <a:t>What are we doing?</a:t>
            </a:r>
            <a:endParaRPr lang="en-US" sz="3600" dirty="0">
              <a:solidFill>
                <a:schemeClr val="accent3"/>
              </a:solidFill>
            </a:endParaRPr>
          </a:p>
        </p:txBody>
      </p:sp>
      <p:sp>
        <p:nvSpPr>
          <p:cNvPr id="5" name="TextBox 4">
            <a:extLst>
              <a:ext uri="{FF2B5EF4-FFF2-40B4-BE49-F238E27FC236}">
                <a16:creationId xmlns:a16="http://schemas.microsoft.com/office/drawing/2014/main" id="{5A3E8F33-31CF-07F9-B4DC-B9C0B26A352E}"/>
              </a:ext>
            </a:extLst>
          </p:cNvPr>
          <p:cNvSpPr txBox="1"/>
          <p:nvPr/>
        </p:nvSpPr>
        <p:spPr>
          <a:xfrm>
            <a:off x="111370" y="804978"/>
            <a:ext cx="11705492" cy="584775"/>
          </a:xfrm>
          <a:prstGeom prst="rect">
            <a:avLst/>
          </a:prstGeom>
          <a:noFill/>
        </p:spPr>
        <p:txBody>
          <a:bodyPr wrap="square" rtlCol="0">
            <a:spAutoFit/>
          </a:bodyPr>
          <a:lstStyle/>
          <a:p>
            <a:r>
              <a:rPr lang="en-US" sz="3200" b="1" dirty="0">
                <a:solidFill>
                  <a:schemeClr val="accent4">
                    <a:lumMod val="50000"/>
                  </a:schemeClr>
                </a:solidFill>
              </a:rPr>
              <a:t>Learning how to determine the meaning of the bible text</a:t>
            </a:r>
          </a:p>
        </p:txBody>
      </p:sp>
      <p:sp>
        <p:nvSpPr>
          <p:cNvPr id="7" name="TextBox 6">
            <a:extLst>
              <a:ext uri="{FF2B5EF4-FFF2-40B4-BE49-F238E27FC236}">
                <a16:creationId xmlns:a16="http://schemas.microsoft.com/office/drawing/2014/main" id="{B8C812F2-0BCB-8BF7-2514-1665C20EFBA3}"/>
              </a:ext>
            </a:extLst>
          </p:cNvPr>
          <p:cNvSpPr txBox="1"/>
          <p:nvPr/>
        </p:nvSpPr>
        <p:spPr>
          <a:xfrm>
            <a:off x="111370" y="1683438"/>
            <a:ext cx="11371384" cy="1440331"/>
          </a:xfrm>
          <a:prstGeom prst="rect">
            <a:avLst/>
          </a:prstGeom>
          <a:noFill/>
        </p:spPr>
        <p:txBody>
          <a:bodyPr wrap="square">
            <a:spAutoFit/>
          </a:bodyPr>
          <a:lstStyle/>
          <a:p>
            <a:pPr>
              <a:lnSpc>
                <a:spcPts val="3500"/>
              </a:lnSpc>
            </a:pPr>
            <a:r>
              <a:rPr lang="en-US" sz="3200" b="1" dirty="0">
                <a:solidFill>
                  <a:srgbClr val="7030A0"/>
                </a:solidFill>
              </a:rPr>
              <a:t>. </a:t>
            </a:r>
            <a:r>
              <a:rPr lang="en-US" sz="3000" b="1" dirty="0">
                <a:solidFill>
                  <a:srgbClr val="7030A0"/>
                </a:solidFill>
              </a:rPr>
              <a:t>In Jesus' triumphal entry the donkey represented the Old Testament, its colt depicted the New Testament, and the two apostles pictured the moral and mystic senses of Scripture</a:t>
            </a:r>
          </a:p>
        </p:txBody>
      </p:sp>
      <p:sp>
        <p:nvSpPr>
          <p:cNvPr id="9" name="TextBox 8">
            <a:extLst>
              <a:ext uri="{FF2B5EF4-FFF2-40B4-BE49-F238E27FC236}">
                <a16:creationId xmlns:a16="http://schemas.microsoft.com/office/drawing/2014/main" id="{864020D4-9CBF-9A70-F526-53DA022ED744}"/>
              </a:ext>
            </a:extLst>
          </p:cNvPr>
          <p:cNvSpPr txBox="1"/>
          <p:nvPr/>
        </p:nvSpPr>
        <p:spPr>
          <a:xfrm>
            <a:off x="222738" y="3586780"/>
            <a:ext cx="11594124" cy="2400657"/>
          </a:xfrm>
          <a:prstGeom prst="rect">
            <a:avLst/>
          </a:prstGeom>
          <a:noFill/>
        </p:spPr>
        <p:txBody>
          <a:bodyPr wrap="square">
            <a:spAutoFit/>
          </a:bodyPr>
          <a:lstStyle/>
          <a:p>
            <a:pPr marL="0" marR="0">
              <a:buNone/>
            </a:pPr>
            <a:r>
              <a:rPr lang="en-US" sz="3000" b="1" kern="100" dirty="0">
                <a:solidFill>
                  <a:schemeClr val="accent2">
                    <a:lumMod val="75000"/>
                  </a:schemeClr>
                </a:solidFill>
                <a:effectLst/>
                <a:latin typeface="Aptos" panose="020B0004020202020204" pitchFamily="34" charset="0"/>
                <a:ea typeface="Aptos" panose="020B0004020202020204" pitchFamily="34" charset="0"/>
                <a:cs typeface="Times New Roman" panose="02020603050405020304" pitchFamily="18" charset="0"/>
              </a:rPr>
              <a:t>Martin Luther (1483-1546) wrote, "When I was a monk, I was an expert in allegories. I allegorized everything. But after lecturing on the Epistles of the Romans I came to have knowledge of Christ. For therein I saw that Christ is no allegory and I learned to know what Christ is</a:t>
            </a:r>
          </a:p>
        </p:txBody>
      </p:sp>
      <p:sp>
        <p:nvSpPr>
          <p:cNvPr id="10" name="TextBox 9">
            <a:extLst>
              <a:ext uri="{FF2B5EF4-FFF2-40B4-BE49-F238E27FC236}">
                <a16:creationId xmlns:a16="http://schemas.microsoft.com/office/drawing/2014/main" id="{16E13AA1-007A-2ECF-5C28-10C5D407E862}"/>
              </a:ext>
            </a:extLst>
          </p:cNvPr>
          <p:cNvSpPr txBox="1"/>
          <p:nvPr/>
        </p:nvSpPr>
        <p:spPr>
          <a:xfrm>
            <a:off x="6283570" y="127870"/>
            <a:ext cx="3575537" cy="707886"/>
          </a:xfrm>
          <a:prstGeom prst="rect">
            <a:avLst/>
          </a:prstGeom>
          <a:noFill/>
        </p:spPr>
        <p:txBody>
          <a:bodyPr wrap="square" rtlCol="0">
            <a:spAutoFit/>
          </a:bodyPr>
          <a:lstStyle/>
          <a:p>
            <a:r>
              <a:rPr lang="en-US" sz="4000" dirty="0">
                <a:solidFill>
                  <a:srgbClr val="0000FF"/>
                </a:solidFill>
              </a:rPr>
              <a:t>Bible Study</a:t>
            </a:r>
          </a:p>
        </p:txBody>
      </p:sp>
    </p:spTree>
    <p:extLst>
      <p:ext uri="{BB962C8B-B14F-4D97-AF65-F5344CB8AC3E}">
        <p14:creationId xmlns:p14="http://schemas.microsoft.com/office/powerpoint/2010/main" val="3280479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48A9E9-107D-D2DB-89AC-03060BB5AE04}"/>
              </a:ext>
            </a:extLst>
          </p:cNvPr>
          <p:cNvSpPr txBox="1"/>
          <p:nvPr/>
        </p:nvSpPr>
        <p:spPr>
          <a:xfrm>
            <a:off x="386861" y="128953"/>
            <a:ext cx="11418277" cy="5570756"/>
          </a:xfrm>
          <a:prstGeom prst="rect">
            <a:avLst/>
          </a:prstGeom>
          <a:noFill/>
        </p:spPr>
        <p:txBody>
          <a:bodyPr wrap="square">
            <a:spAutoFit/>
          </a:bodyPr>
          <a:lstStyle/>
          <a:p>
            <a:r>
              <a:rPr lang="en-US" sz="4000" b="1" dirty="0">
                <a:solidFill>
                  <a:srgbClr val="0000FF"/>
                </a:solidFill>
              </a:rPr>
              <a:t>Luther denounced the allegorical approach to the Scriptures in strong words. "Allegories are empty speculations and as it were the scum of Holy Scripture." "Origen's allegories are not worth so much dirt." "To allegorize is to juggle the Scripture." "Allegorizing may degenerate into a mere </a:t>
            </a:r>
            <a:r>
              <a:rPr lang="en-US" sz="4000" b="1" dirty="0" err="1">
                <a:solidFill>
                  <a:srgbClr val="0000FF"/>
                </a:solidFill>
              </a:rPr>
              <a:t>monkeygame</a:t>
            </a:r>
            <a:r>
              <a:rPr lang="en-US" sz="4000" b="1" dirty="0">
                <a:solidFill>
                  <a:srgbClr val="0000FF"/>
                </a:solidFill>
              </a:rPr>
              <a:t>." "Allegories are awkward, absurd, inventive, obsolete, loose rags.”</a:t>
            </a:r>
            <a:br>
              <a:rPr lang="en-US" sz="4000" b="1" dirty="0">
                <a:solidFill>
                  <a:srgbClr val="0000FF"/>
                </a:solidFill>
              </a:rPr>
            </a:br>
            <a:r>
              <a:rPr lang="en-US" dirty="0"/>
              <a:t>Basic Bible Interpretation. Quoted by Farrar, </a:t>
            </a:r>
            <a:r>
              <a:rPr lang="en-US" i="1" dirty="0"/>
              <a:t>History of Interpretation,</a:t>
            </a:r>
            <a:r>
              <a:rPr lang="en-US" dirty="0"/>
              <a:t> 328</a:t>
            </a:r>
            <a:br>
              <a:rPr lang="en-US" dirty="0"/>
            </a:br>
            <a:endParaRPr lang="en-US" dirty="0"/>
          </a:p>
        </p:txBody>
      </p:sp>
    </p:spTree>
    <p:extLst>
      <p:ext uri="{BB962C8B-B14F-4D97-AF65-F5344CB8AC3E}">
        <p14:creationId xmlns:p14="http://schemas.microsoft.com/office/powerpoint/2010/main" val="588756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45857-4823-D2C0-8D00-A7D9A11A3327}"/>
              </a:ext>
            </a:extLst>
          </p:cNvPr>
          <p:cNvSpPr>
            <a:spLocks noGrp="1"/>
          </p:cNvSpPr>
          <p:nvPr>
            <p:ph type="title"/>
          </p:nvPr>
        </p:nvSpPr>
        <p:spPr>
          <a:xfrm>
            <a:off x="269631" y="176113"/>
            <a:ext cx="10515600" cy="1325563"/>
          </a:xfrm>
        </p:spPr>
        <p:txBody>
          <a:bodyPr>
            <a:normAutofit/>
          </a:bodyPr>
          <a:lstStyle/>
          <a:p>
            <a:r>
              <a:rPr lang="en-US" sz="4800" b="1" i="1" dirty="0">
                <a:solidFill>
                  <a:schemeClr val="accent6"/>
                </a:solidFill>
              </a:rPr>
              <a:t>                      Why are we doing this?</a:t>
            </a:r>
          </a:p>
        </p:txBody>
      </p:sp>
      <p:sp>
        <p:nvSpPr>
          <p:cNvPr id="3" name="Content Placeholder 2">
            <a:extLst>
              <a:ext uri="{FF2B5EF4-FFF2-40B4-BE49-F238E27FC236}">
                <a16:creationId xmlns:a16="http://schemas.microsoft.com/office/drawing/2014/main" id="{EA09F083-77BF-A019-7BF0-6F06D855865A}"/>
              </a:ext>
            </a:extLst>
          </p:cNvPr>
          <p:cNvSpPr>
            <a:spLocks noGrp="1"/>
          </p:cNvSpPr>
          <p:nvPr>
            <p:ph idx="1"/>
          </p:nvPr>
        </p:nvSpPr>
        <p:spPr>
          <a:xfrm>
            <a:off x="1828801" y="1253331"/>
            <a:ext cx="10515600" cy="4351338"/>
          </a:xfrm>
        </p:spPr>
        <p:txBody>
          <a:bodyPr>
            <a:normAutofit/>
          </a:bodyPr>
          <a:lstStyle/>
          <a:p>
            <a:pPr marL="0" indent="0">
              <a:buNone/>
            </a:pPr>
            <a:r>
              <a:rPr lang="en-US" sz="7200" dirty="0"/>
              <a:t> </a:t>
            </a:r>
            <a:r>
              <a:rPr lang="en-US" sz="5400" b="1" dirty="0">
                <a:solidFill>
                  <a:srgbClr val="00B050"/>
                </a:solidFill>
              </a:rPr>
              <a:t>The Need To Understand</a:t>
            </a:r>
          </a:p>
        </p:txBody>
      </p:sp>
      <p:sp>
        <p:nvSpPr>
          <p:cNvPr id="5" name="TextBox 4">
            <a:extLst>
              <a:ext uri="{FF2B5EF4-FFF2-40B4-BE49-F238E27FC236}">
                <a16:creationId xmlns:a16="http://schemas.microsoft.com/office/drawing/2014/main" id="{B90B6187-6AA3-3A11-B946-4BCE1A9F3A92}"/>
              </a:ext>
            </a:extLst>
          </p:cNvPr>
          <p:cNvSpPr txBox="1"/>
          <p:nvPr/>
        </p:nvSpPr>
        <p:spPr>
          <a:xfrm>
            <a:off x="134814" y="2347225"/>
            <a:ext cx="12074770" cy="646331"/>
          </a:xfrm>
          <a:prstGeom prst="rect">
            <a:avLst/>
          </a:prstGeom>
          <a:noFill/>
        </p:spPr>
        <p:txBody>
          <a:bodyPr wrap="square" rtlCol="0">
            <a:spAutoFit/>
          </a:bodyPr>
          <a:lstStyle/>
          <a:p>
            <a:r>
              <a:rPr lang="en-US" sz="3600" b="1" dirty="0">
                <a:solidFill>
                  <a:srgbClr val="0000FF"/>
                </a:solidFill>
              </a:rPr>
              <a:t>“Do you                           what you are reading?”  </a:t>
            </a:r>
            <a:r>
              <a:rPr lang="en-US" sz="2000" b="1" dirty="0"/>
              <a:t>Acts 8:30 NIV</a:t>
            </a:r>
            <a:endParaRPr lang="en-US" sz="2000" dirty="0"/>
          </a:p>
        </p:txBody>
      </p:sp>
      <p:sp>
        <p:nvSpPr>
          <p:cNvPr id="6" name="TextBox 5">
            <a:extLst>
              <a:ext uri="{FF2B5EF4-FFF2-40B4-BE49-F238E27FC236}">
                <a16:creationId xmlns:a16="http://schemas.microsoft.com/office/drawing/2014/main" id="{33DEDF0A-24B0-7F52-5C2C-C8622F07F3CA}"/>
              </a:ext>
            </a:extLst>
          </p:cNvPr>
          <p:cNvSpPr txBox="1"/>
          <p:nvPr/>
        </p:nvSpPr>
        <p:spPr>
          <a:xfrm>
            <a:off x="404447" y="3518915"/>
            <a:ext cx="11805137" cy="2031325"/>
          </a:xfrm>
          <a:prstGeom prst="rect">
            <a:avLst/>
          </a:prstGeom>
          <a:noFill/>
        </p:spPr>
        <p:txBody>
          <a:bodyPr wrap="square" rtlCol="0">
            <a:spAutoFit/>
          </a:bodyPr>
          <a:lstStyle/>
          <a:p>
            <a:r>
              <a:rPr lang="en-US" sz="3600" b="1" dirty="0"/>
              <a:t>“The </a:t>
            </a:r>
            <a:r>
              <a:rPr lang="en-US" sz="3600" b="1" dirty="0" err="1"/>
              <a:t>levites</a:t>
            </a:r>
            <a:r>
              <a:rPr lang="en-US" sz="3600" b="1" dirty="0"/>
              <a:t>….. They read from the Book of the Law of God, making it clear and giving the meaning so that the people could                           what was being read.</a:t>
            </a:r>
            <a:r>
              <a:rPr lang="en-US" b="1" dirty="0"/>
              <a:t>  Neh 8:7-8</a:t>
            </a:r>
            <a:endParaRPr lang="en-US" dirty="0"/>
          </a:p>
          <a:p>
            <a:r>
              <a:rPr lang="en-US" b="1" dirty="0"/>
              <a:t> </a:t>
            </a:r>
            <a:endParaRPr lang="en-US" dirty="0"/>
          </a:p>
        </p:txBody>
      </p:sp>
      <p:sp>
        <p:nvSpPr>
          <p:cNvPr id="8" name="TextBox 7">
            <a:extLst>
              <a:ext uri="{FF2B5EF4-FFF2-40B4-BE49-F238E27FC236}">
                <a16:creationId xmlns:a16="http://schemas.microsoft.com/office/drawing/2014/main" id="{7680DB0F-8CD0-90D3-EF7D-6107E8E8CA88}"/>
              </a:ext>
            </a:extLst>
          </p:cNvPr>
          <p:cNvSpPr txBox="1"/>
          <p:nvPr/>
        </p:nvSpPr>
        <p:spPr>
          <a:xfrm>
            <a:off x="2186353" y="2378996"/>
            <a:ext cx="7444153" cy="646331"/>
          </a:xfrm>
          <a:prstGeom prst="rect">
            <a:avLst/>
          </a:prstGeom>
          <a:noFill/>
        </p:spPr>
        <p:txBody>
          <a:bodyPr wrap="square">
            <a:spAutoFit/>
          </a:bodyPr>
          <a:lstStyle/>
          <a:p>
            <a:r>
              <a:rPr kumimoji="0" lang="en-US" sz="3600" b="1" i="0" u="none" strike="noStrike" kern="1200" cap="none" spc="0" normalizeH="0" baseline="0" noProof="0" dirty="0">
                <a:ln>
                  <a:noFill/>
                </a:ln>
                <a:solidFill>
                  <a:srgbClr val="0000FF"/>
                </a:solidFill>
                <a:effectLst/>
                <a:uLnTx/>
                <a:uFillTx/>
                <a:latin typeface="Aptos" panose="02110004020202020204"/>
                <a:ea typeface="+mn-ea"/>
                <a:cs typeface="+mn-cs"/>
              </a:rPr>
              <a:t>understand</a:t>
            </a:r>
            <a:endParaRPr lang="en-US" sz="3600" dirty="0"/>
          </a:p>
        </p:txBody>
      </p:sp>
      <p:sp>
        <p:nvSpPr>
          <p:cNvPr id="10" name="TextBox 9">
            <a:extLst>
              <a:ext uri="{FF2B5EF4-FFF2-40B4-BE49-F238E27FC236}">
                <a16:creationId xmlns:a16="http://schemas.microsoft.com/office/drawing/2014/main" id="{FEACBC4D-0C79-3F4F-F478-F3CB40C73319}"/>
              </a:ext>
            </a:extLst>
          </p:cNvPr>
          <p:cNvSpPr txBox="1"/>
          <p:nvPr/>
        </p:nvSpPr>
        <p:spPr>
          <a:xfrm>
            <a:off x="5286900" y="4656341"/>
            <a:ext cx="3862962" cy="646331"/>
          </a:xfrm>
          <a:prstGeom prst="rect">
            <a:avLst/>
          </a:prstGeom>
          <a:noFill/>
        </p:spPr>
        <p:txBody>
          <a:bodyPr wrap="square">
            <a:spAutoFit/>
          </a:bodyPr>
          <a:lstStyle/>
          <a:p>
            <a:r>
              <a:rPr kumimoji="0" lang="en-US" sz="3600" b="1" i="0" u="none" strike="noStrike" kern="1200" cap="none" spc="0" normalizeH="0" baseline="0" noProof="0" dirty="0">
                <a:ln>
                  <a:noFill/>
                </a:ln>
                <a:solidFill>
                  <a:prstClr val="black"/>
                </a:solidFill>
                <a:effectLst/>
                <a:uLnTx/>
                <a:uFillTx/>
                <a:latin typeface="Aptos" panose="02110004020202020204"/>
                <a:ea typeface="+mn-ea"/>
                <a:cs typeface="+mn-cs"/>
              </a:rPr>
              <a:t>understand</a:t>
            </a:r>
            <a:endParaRPr lang="en-US" dirty="0"/>
          </a:p>
        </p:txBody>
      </p:sp>
    </p:spTree>
    <p:extLst>
      <p:ext uri="{BB962C8B-B14F-4D97-AF65-F5344CB8AC3E}">
        <p14:creationId xmlns:p14="http://schemas.microsoft.com/office/powerpoint/2010/main" val="4140321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7F5F1B-EFAE-66C7-B6E0-EBE0C0E981B8}"/>
              </a:ext>
            </a:extLst>
          </p:cNvPr>
          <p:cNvSpPr txBox="1"/>
          <p:nvPr/>
        </p:nvSpPr>
        <p:spPr>
          <a:xfrm>
            <a:off x="644770" y="1910863"/>
            <a:ext cx="11207261" cy="4028603"/>
          </a:xfrm>
          <a:prstGeom prst="rect">
            <a:avLst/>
          </a:prstGeom>
          <a:noFill/>
        </p:spPr>
        <p:txBody>
          <a:bodyPr wrap="square">
            <a:spAutoFit/>
          </a:bodyPr>
          <a:lstStyle/>
          <a:p>
            <a:pPr marL="0" marR="0">
              <a:lnSpc>
                <a:spcPct val="115000"/>
              </a:lnSpc>
              <a:spcAft>
                <a:spcPts val="800"/>
              </a:spcAft>
              <a:buNone/>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Yes, that's correct; the goal of biblical interpretation is to determine the original meaning of the text by "drawing out" meaning from it, a process known as exegesis. This involves analyzing the text's historical, cultural, and literary context to understand the author's intended message for their original audience, rather than imposing a reader's own contemporary interpretations. </a:t>
            </a:r>
          </a:p>
        </p:txBody>
      </p:sp>
      <p:sp>
        <p:nvSpPr>
          <p:cNvPr id="7" name="TextBox 6">
            <a:extLst>
              <a:ext uri="{FF2B5EF4-FFF2-40B4-BE49-F238E27FC236}">
                <a16:creationId xmlns:a16="http://schemas.microsoft.com/office/drawing/2014/main" id="{59E32DBC-4147-91B3-7CA6-875C3652CCBD}"/>
              </a:ext>
            </a:extLst>
          </p:cNvPr>
          <p:cNvSpPr txBox="1"/>
          <p:nvPr/>
        </p:nvSpPr>
        <p:spPr>
          <a:xfrm>
            <a:off x="381000" y="328246"/>
            <a:ext cx="11430000" cy="1077218"/>
          </a:xfrm>
          <a:prstGeom prst="rect">
            <a:avLst/>
          </a:prstGeom>
          <a:noFill/>
        </p:spPr>
        <p:txBody>
          <a:bodyPr wrap="square">
            <a:spAutoFit/>
          </a:bodyPr>
          <a:lstStyle/>
          <a:p>
            <a:r>
              <a:rPr lang="en-US" sz="3200" dirty="0">
                <a:latin typeface="Times New Roman" panose="02020603050405020304" pitchFamily="18" charset="0"/>
                <a:cs typeface="Times New Roman" panose="02020603050405020304" pitchFamily="18" charset="0"/>
              </a:rPr>
              <a:t>Goal of bible interpretation is to determine the original meaning of the text this is called Exegesis: reading the meaning out of the text.</a:t>
            </a:r>
          </a:p>
        </p:txBody>
      </p:sp>
    </p:spTree>
    <p:extLst>
      <p:ext uri="{BB962C8B-B14F-4D97-AF65-F5344CB8AC3E}">
        <p14:creationId xmlns:p14="http://schemas.microsoft.com/office/powerpoint/2010/main" val="1126573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9D06BB0-77B9-B0A8-35A7-26EAEF5A8E3D}"/>
              </a:ext>
            </a:extLst>
          </p:cNvPr>
          <p:cNvSpPr txBox="1"/>
          <p:nvPr/>
        </p:nvSpPr>
        <p:spPr>
          <a:xfrm>
            <a:off x="269631" y="0"/>
            <a:ext cx="11652737" cy="7186776"/>
          </a:xfrm>
          <a:prstGeom prst="rect">
            <a:avLst/>
          </a:prstGeom>
          <a:noFill/>
        </p:spPr>
        <p:txBody>
          <a:bodyPr wrap="square">
            <a:spAutoFit/>
          </a:bodyPr>
          <a:lstStyle/>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Here's a breakdown of what exegesis entails:</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Drawing out meaning:</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Exegesis comes from the Greek word for "to interpret" and focuses on discovering what is actually in the text.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Authorial intent:</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The primary aim is to understand the meaning as the original author intended it, considering their background and the time of writing.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Contextual understanding:</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This involves examining the historical, cultural, and social context surrounding the text, including its original language and audience.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Critical analysis:</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Exegesis requires a deliberate, word-by-word and phrase-by-phrase analysis of the text to understand how its parts contribute to the whole message.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Contrast with </a:t>
            </a:r>
            <a:r>
              <a:rPr lang="en-US" sz="2000" b="1" u="sng" kern="100" dirty="0">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Eisegesis</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This process is the opposite of eisegesis, which is when a reader "reads into" a text their own ideas and interpretations. </a:t>
            </a: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3671356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F61CB40-0EFC-BC60-F7AD-EB9A4182574D}"/>
              </a:ext>
            </a:extLst>
          </p:cNvPr>
          <p:cNvSpPr txBox="1"/>
          <p:nvPr/>
        </p:nvSpPr>
        <p:spPr>
          <a:xfrm>
            <a:off x="164122" y="246471"/>
            <a:ext cx="11863754" cy="707886"/>
          </a:xfrm>
          <a:prstGeom prst="rect">
            <a:avLst/>
          </a:prstGeom>
          <a:noFill/>
        </p:spPr>
        <p:txBody>
          <a:bodyPr wrap="square" rtlCol="0">
            <a:spAutoFit/>
          </a:bodyPr>
          <a:lstStyle/>
          <a:p>
            <a:r>
              <a:rPr lang="en-US" sz="4000" dirty="0">
                <a:solidFill>
                  <a:schemeClr val="accent5">
                    <a:lumMod val="75000"/>
                  </a:schemeClr>
                </a:solidFill>
              </a:rPr>
              <a:t>“The bible was not written to us it was written for us”</a:t>
            </a:r>
          </a:p>
        </p:txBody>
      </p:sp>
      <p:sp>
        <p:nvSpPr>
          <p:cNvPr id="6" name="TextBox 5">
            <a:extLst>
              <a:ext uri="{FF2B5EF4-FFF2-40B4-BE49-F238E27FC236}">
                <a16:creationId xmlns:a16="http://schemas.microsoft.com/office/drawing/2014/main" id="{77B0C7C9-6A9F-638E-FEEA-C3A600D61FB3}"/>
              </a:ext>
            </a:extLst>
          </p:cNvPr>
          <p:cNvSpPr txBox="1"/>
          <p:nvPr/>
        </p:nvSpPr>
        <p:spPr>
          <a:xfrm>
            <a:off x="345830" y="1830041"/>
            <a:ext cx="11471031" cy="1446550"/>
          </a:xfrm>
          <a:prstGeom prst="rect">
            <a:avLst/>
          </a:prstGeom>
          <a:noFill/>
        </p:spPr>
        <p:txBody>
          <a:bodyPr wrap="square">
            <a:spAutoFit/>
          </a:bodyPr>
          <a:lstStyle/>
          <a:p>
            <a:r>
              <a:rPr lang="en-US" b="1" dirty="0"/>
              <a:t>Jeremiah 29:11 (NIV) </a:t>
            </a:r>
            <a:br>
              <a:rPr lang="en-US" dirty="0"/>
            </a:br>
            <a:r>
              <a:rPr lang="en-US" sz="2600" b="1" baseline="30000" dirty="0"/>
              <a:t>(</a:t>
            </a:r>
            <a:r>
              <a:rPr lang="en-US" sz="2600" dirty="0"/>
              <a:t>For I know the plans I have for you," declares the </a:t>
            </a:r>
            <a:r>
              <a:rPr lang="en-US" sz="2600" cap="small" dirty="0">
                <a:effectLst/>
              </a:rPr>
              <a:t>LORD</a:t>
            </a:r>
            <a:r>
              <a:rPr lang="en-US" sz="2600" dirty="0"/>
              <a:t>, "plans to prosper you and not to harm you, plans to give you hope and a future. </a:t>
            </a:r>
            <a:br>
              <a:rPr lang="en-US" dirty="0"/>
            </a:br>
            <a:endParaRPr lang="en-US" dirty="0"/>
          </a:p>
        </p:txBody>
      </p:sp>
      <p:sp>
        <p:nvSpPr>
          <p:cNvPr id="8" name="TextBox 7">
            <a:extLst>
              <a:ext uri="{FF2B5EF4-FFF2-40B4-BE49-F238E27FC236}">
                <a16:creationId xmlns:a16="http://schemas.microsoft.com/office/drawing/2014/main" id="{4011FE3C-72F6-1659-02C2-0E27482F8FB6}"/>
              </a:ext>
            </a:extLst>
          </p:cNvPr>
          <p:cNvSpPr txBox="1"/>
          <p:nvPr/>
        </p:nvSpPr>
        <p:spPr>
          <a:xfrm>
            <a:off x="345830" y="774427"/>
            <a:ext cx="11371385" cy="1323439"/>
          </a:xfrm>
          <a:prstGeom prst="rect">
            <a:avLst/>
          </a:prstGeom>
          <a:noFill/>
        </p:spPr>
        <p:txBody>
          <a:bodyPr wrap="square">
            <a:spAutoFit/>
          </a:bodyPr>
          <a:lstStyle/>
          <a:p>
            <a:r>
              <a:rPr lang="en-US" sz="2000" b="1" dirty="0"/>
              <a:t>Jeremiah 29:10 (NIV) </a:t>
            </a:r>
            <a:br>
              <a:rPr lang="en-US" sz="2000" dirty="0"/>
            </a:br>
            <a:r>
              <a:rPr lang="en-US" sz="2000" dirty="0"/>
              <a:t> This is what the </a:t>
            </a:r>
            <a:r>
              <a:rPr lang="en-US" sz="2000" cap="small" dirty="0">
                <a:effectLst/>
              </a:rPr>
              <a:t>LORD</a:t>
            </a:r>
            <a:r>
              <a:rPr lang="en-US" sz="2000" dirty="0"/>
              <a:t> says: "When seventy years are completed for Babylon, I will come to you and fulfill my gracious promise to bring you back to this place. </a:t>
            </a:r>
            <a:br>
              <a:rPr lang="en-US" sz="2000" dirty="0"/>
            </a:br>
            <a:endParaRPr lang="en-US" sz="2000" dirty="0"/>
          </a:p>
        </p:txBody>
      </p:sp>
      <p:sp>
        <p:nvSpPr>
          <p:cNvPr id="10" name="TextBox 9">
            <a:extLst>
              <a:ext uri="{FF2B5EF4-FFF2-40B4-BE49-F238E27FC236}">
                <a16:creationId xmlns:a16="http://schemas.microsoft.com/office/drawing/2014/main" id="{CD7178A2-49F1-9180-1076-E58073616C81}"/>
              </a:ext>
            </a:extLst>
          </p:cNvPr>
          <p:cNvSpPr txBox="1"/>
          <p:nvPr/>
        </p:nvSpPr>
        <p:spPr>
          <a:xfrm>
            <a:off x="375139" y="3167678"/>
            <a:ext cx="11781692" cy="2308324"/>
          </a:xfrm>
          <a:prstGeom prst="rect">
            <a:avLst/>
          </a:prstGeom>
          <a:noFill/>
        </p:spPr>
        <p:txBody>
          <a:bodyPr wrap="square">
            <a:spAutoFit/>
          </a:bodyPr>
          <a:lstStyle/>
          <a:p>
            <a:r>
              <a:rPr lang="en-US" sz="2400" b="1" dirty="0"/>
              <a:t>Jeremiah 29:12-14 (NIV) </a:t>
            </a:r>
          </a:p>
          <a:p>
            <a:r>
              <a:rPr lang="en-US" sz="2400" dirty="0"/>
              <a:t>(Jer 12 (NIV))  Then you will call upon me and come and pray to me, and I will listen to you. (13)  You will seek me and find me when you seek me with all your heart. (14)  I will be found by you," declares the LORD, "and will bring you back from captivity. I will gather you from all the nations and places where I have banished you," declares the LORD, "and will bring you back to the place from which I carried you into exile." </a:t>
            </a:r>
          </a:p>
        </p:txBody>
      </p:sp>
      <p:sp>
        <p:nvSpPr>
          <p:cNvPr id="3" name="TextBox 2">
            <a:extLst>
              <a:ext uri="{FF2B5EF4-FFF2-40B4-BE49-F238E27FC236}">
                <a16:creationId xmlns:a16="http://schemas.microsoft.com/office/drawing/2014/main" id="{692AC5C5-9C59-B267-9C26-2AD260525797}"/>
              </a:ext>
            </a:extLst>
          </p:cNvPr>
          <p:cNvSpPr txBox="1"/>
          <p:nvPr/>
        </p:nvSpPr>
        <p:spPr>
          <a:xfrm>
            <a:off x="604472" y="5657422"/>
            <a:ext cx="11323026" cy="954107"/>
          </a:xfrm>
          <a:prstGeom prst="rect">
            <a:avLst/>
          </a:prstGeom>
          <a:noFill/>
        </p:spPr>
        <p:txBody>
          <a:bodyPr wrap="square">
            <a:spAutoFit/>
          </a:bodyPr>
          <a:lstStyle/>
          <a:p>
            <a:r>
              <a:rPr lang="en-US" sz="2800" b="1" dirty="0">
                <a:solidFill>
                  <a:srgbClr val="0000CC"/>
                </a:solidFill>
              </a:rPr>
              <a:t>Context: You do not claim the bible verse you claim the God behind the bible verse</a:t>
            </a:r>
          </a:p>
        </p:txBody>
      </p:sp>
    </p:spTree>
    <p:extLst>
      <p:ext uri="{BB962C8B-B14F-4D97-AF65-F5344CB8AC3E}">
        <p14:creationId xmlns:p14="http://schemas.microsoft.com/office/powerpoint/2010/main" val="3604360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CD0F69-E258-B7BF-3479-BB6B3C4B42ED}"/>
              </a:ext>
            </a:extLst>
          </p:cNvPr>
          <p:cNvSpPr txBox="1"/>
          <p:nvPr/>
        </p:nvSpPr>
        <p:spPr>
          <a:xfrm>
            <a:off x="644770" y="386861"/>
            <a:ext cx="11453445" cy="2287742"/>
          </a:xfrm>
          <a:prstGeom prst="rect">
            <a:avLst/>
          </a:prstGeom>
          <a:noFill/>
        </p:spPr>
        <p:txBody>
          <a:bodyPr wrap="square">
            <a:spAutoFit/>
          </a:bodyPr>
          <a:lstStyle/>
          <a:p>
            <a:pPr marL="0" marR="0">
              <a:lnSpc>
                <a:spcPct val="80000"/>
              </a:lnSpc>
              <a:buNone/>
            </a:pPr>
            <a:r>
              <a:rPr lang="en-US" sz="3200" b="1" kern="100" dirty="0">
                <a:solidFill>
                  <a:schemeClr val="accent4">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Luther like Augustine, said that obscure passages are to be understood in light of clear passages. "Scripture is its own interpreter," he often stated. "This is the true method of interpretation which puts Scripture alongside of Scripture in a right and proper way" (</a:t>
            </a:r>
            <a:r>
              <a:rPr lang="en-US" sz="3200" b="1" i="1" kern="100" dirty="0">
                <a:solidFill>
                  <a:schemeClr val="accent4">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Luther's Works,</a:t>
            </a:r>
            <a:r>
              <a:rPr lang="en-US" sz="3200" b="1" kern="100" dirty="0">
                <a:solidFill>
                  <a:schemeClr val="accent4">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3:334).</a:t>
            </a:r>
            <a:b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Basic Bible Interpretation.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F120E511-AAEB-69BE-FF7F-0B90C5DBD9BF}"/>
              </a:ext>
            </a:extLst>
          </p:cNvPr>
          <p:cNvSpPr txBox="1"/>
          <p:nvPr/>
        </p:nvSpPr>
        <p:spPr>
          <a:xfrm>
            <a:off x="756139" y="2835267"/>
            <a:ext cx="10679722" cy="2068259"/>
          </a:xfrm>
          <a:prstGeom prst="rect">
            <a:avLst/>
          </a:prstGeom>
          <a:noFill/>
        </p:spPr>
        <p:txBody>
          <a:bodyPr wrap="square">
            <a:spAutoFit/>
          </a:bodyPr>
          <a:lstStyle/>
          <a:p>
            <a:pPr marL="0" marR="0">
              <a:lnSpc>
                <a:spcPct val="80000"/>
              </a:lnSpc>
              <a:buNone/>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en-US" sz="3200" b="1" kern="100" dirty="0">
                <a:solidFill>
                  <a:schemeClr val="accent1">
                    <a:lumMod val="75000"/>
                  </a:schemeClr>
                </a:solidFill>
                <a:effectLst/>
                <a:latin typeface="Times New Roman" panose="02020603050405020304" pitchFamily="18" charset="0"/>
                <a:ea typeface="Calibri" panose="020F0502020204030204" pitchFamily="34" charset="0"/>
              </a:rPr>
              <a:t>In the Reformation the Bible became the sole authority for belief and practice. The Reformers built on the literal approach of the Antiochene school and the Victorines</a:t>
            </a:r>
            <a:r>
              <a:rPr lang="en-US" sz="1800" kern="100" dirty="0">
                <a:effectLst/>
                <a:latin typeface="Times New Roman" panose="02020603050405020304" pitchFamily="18" charset="0"/>
                <a:ea typeface="Calibri" panose="020F0502020204030204" pitchFamily="34" charset="0"/>
              </a:rPr>
              <a:t>.</a:t>
            </a:r>
            <a:br>
              <a:rPr lang="en-US" sz="1800" kern="100" dirty="0">
                <a:effectLst/>
                <a:latin typeface="Times New Roman" panose="02020603050405020304" pitchFamily="18" charset="0"/>
                <a:ea typeface="Calibri" panose="020F0502020204030204" pitchFamily="34" charset="0"/>
              </a:rPr>
            </a:br>
            <a:r>
              <a:rPr lang="en-US" sz="1800" kern="100" dirty="0">
                <a:effectLst/>
                <a:latin typeface="Times New Roman" panose="02020603050405020304" pitchFamily="18" charset="0"/>
                <a:ea typeface="Calibri" panose="020F0502020204030204" pitchFamily="34" charset="0"/>
              </a:rPr>
              <a:t>Basic Bible Interpretation</a:t>
            </a:r>
            <a:endParaRPr lang="en-US" dirty="0"/>
          </a:p>
        </p:txBody>
      </p:sp>
    </p:spTree>
    <p:extLst>
      <p:ext uri="{BB962C8B-B14F-4D97-AF65-F5344CB8AC3E}">
        <p14:creationId xmlns:p14="http://schemas.microsoft.com/office/powerpoint/2010/main" val="1595893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15673</TotalTime>
  <Words>1885</Words>
  <Application>Microsoft Office PowerPoint</Application>
  <PresentationFormat>Widescreen</PresentationFormat>
  <Paragraphs>104</Paragraphs>
  <Slides>20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Aptos</vt:lpstr>
      <vt:lpstr>Aptos Display</vt:lpstr>
      <vt:lpstr>Arial</vt:lpstr>
      <vt:lpstr>Calibri</vt:lpstr>
      <vt:lpstr>mr-eaves-modern</vt:lpstr>
      <vt:lpstr>Symbol</vt:lpstr>
      <vt:lpstr>Times New Roman</vt:lpstr>
      <vt:lpstr>Office Theme</vt:lpstr>
      <vt:lpstr>Its not Bible Study the Fun and Easy Way.</vt:lpstr>
      <vt:lpstr>PowerPoint Presentation</vt:lpstr>
      <vt:lpstr>PowerPoint Presentation</vt:lpstr>
      <vt:lpstr>PowerPoint Presentation</vt:lpstr>
      <vt:lpstr>                      Why are we doing this?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Joseph Rossi</dc:creator>
  <cp:lastModifiedBy>Joseph Rossi</cp:lastModifiedBy>
  <cp:revision>22</cp:revision>
  <cp:lastPrinted>2025-09-26T02:42:38Z</cp:lastPrinted>
  <dcterms:created xsi:type="dcterms:W3CDTF">2025-09-10T02:40:11Z</dcterms:created>
  <dcterms:modified xsi:type="dcterms:W3CDTF">2025-09-26T04:05:50Z</dcterms:modified>
</cp:coreProperties>
</file>