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8" r:id="rId3"/>
    <p:sldId id="266" r:id="rId4"/>
    <p:sldId id="265" r:id="rId5"/>
    <p:sldId id="262"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E96DCF-41A5-40F1-A7D9-D8B73BC3B9D8}" v="3" dt="2025-11-25T01:25:37.1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64" d="100"/>
          <a:sy n="64" d="100"/>
        </p:scale>
        <p:origin x="1014"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8BBB-5DB5-A6C4-1DE4-D90558F115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85D527-A92E-C2C7-56E7-F9BEF0C03C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BAA222-AFC8-0697-3525-0D429507DBB7}"/>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5" name="Footer Placeholder 4">
            <a:extLst>
              <a:ext uri="{FF2B5EF4-FFF2-40B4-BE49-F238E27FC236}">
                <a16:creationId xmlns:a16="http://schemas.microsoft.com/office/drawing/2014/main" id="{B8237D73-003E-0163-FAE6-D56F532E45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F70A0-DA71-909C-82F6-BC027B94A77D}"/>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114532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3ADF3-3A83-906D-855A-DEF0B9F28D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FD9DC2-4F85-56E9-C83D-8AF12A42DE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72390-21EF-AFAF-9388-435FA363BC28}"/>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5" name="Footer Placeholder 4">
            <a:extLst>
              <a:ext uri="{FF2B5EF4-FFF2-40B4-BE49-F238E27FC236}">
                <a16:creationId xmlns:a16="http://schemas.microsoft.com/office/drawing/2014/main" id="{44AC45FB-E666-3C58-D93C-A5CC0A1157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4D4512-F672-B237-8E97-A9AC289309E2}"/>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1964435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0436A7-D3C0-8FB6-49FC-F6B31F2E76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A1210E-1274-BD44-6F0D-2404DCAE1D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E0780E-1E70-4E68-28CA-A935CCB92057}"/>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5" name="Footer Placeholder 4">
            <a:extLst>
              <a:ext uri="{FF2B5EF4-FFF2-40B4-BE49-F238E27FC236}">
                <a16:creationId xmlns:a16="http://schemas.microsoft.com/office/drawing/2014/main" id="{9D23BE67-8A8B-51E0-E9DF-01C3C45FDF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89AAC3-6040-AF4B-D4C1-7F0B8D00E073}"/>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3604808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AACF4-043B-9509-2488-DEDC857941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E59D46-23CE-CE91-3CB1-F5BD098474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F697ED-E0A9-668C-BBD6-1697B342B84B}"/>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5" name="Footer Placeholder 4">
            <a:extLst>
              <a:ext uri="{FF2B5EF4-FFF2-40B4-BE49-F238E27FC236}">
                <a16:creationId xmlns:a16="http://schemas.microsoft.com/office/drawing/2014/main" id="{13259A6A-AE5C-3E10-775E-A6A433E59E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86E584-DF2B-FBF1-BD51-3543FC758F13}"/>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3185400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C5EAA-4C9B-6FD6-E257-90DF8ED421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38BFDF-E934-C5D4-0581-F6D9E6FE4A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850008-6DFB-DFCD-6514-971C8757B32E}"/>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5" name="Footer Placeholder 4">
            <a:extLst>
              <a:ext uri="{FF2B5EF4-FFF2-40B4-BE49-F238E27FC236}">
                <a16:creationId xmlns:a16="http://schemas.microsoft.com/office/drawing/2014/main" id="{8C6A88F9-46F9-55DB-2813-C6C160D81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C13BCD-5FAC-1818-B435-91157F17310C}"/>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250610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E5F4F-63E1-C19E-1260-E521F53B01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BEF323-9191-96F3-0BD2-B1B8CC2FC6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F720B6-C049-4D36-B135-F9063B404A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506684-E369-C180-8398-251776F62188}"/>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6" name="Footer Placeholder 5">
            <a:extLst>
              <a:ext uri="{FF2B5EF4-FFF2-40B4-BE49-F238E27FC236}">
                <a16:creationId xmlns:a16="http://schemas.microsoft.com/office/drawing/2014/main" id="{BB922C4A-7DAD-2768-236A-C2A7163177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86C224-2CC9-9478-BCA5-6212CD7D6330}"/>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1683303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2F1BC-36C7-C57F-DB89-2B08EF1868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0FA6AA-8BAC-A84C-AF5E-E78912E41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3AEC24-D741-9329-2E8B-85BE038794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F047E5-1204-6946-4AA3-5F0E87CC3D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5BD685-DFE1-1D43-B882-1CCD95BA60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8569C0-E954-D9D4-957C-C35728020917}"/>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8" name="Footer Placeholder 7">
            <a:extLst>
              <a:ext uri="{FF2B5EF4-FFF2-40B4-BE49-F238E27FC236}">
                <a16:creationId xmlns:a16="http://schemas.microsoft.com/office/drawing/2014/main" id="{D12A065B-C015-545C-C833-2F4066B8C2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FB712C-555B-2EE2-5066-C02FFD84BF74}"/>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1232653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89DF-78FC-F780-147C-ADFF3BC58A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867DC2-D779-E7FE-C8E9-DCDCB60159BF}"/>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4" name="Footer Placeholder 3">
            <a:extLst>
              <a:ext uri="{FF2B5EF4-FFF2-40B4-BE49-F238E27FC236}">
                <a16:creationId xmlns:a16="http://schemas.microsoft.com/office/drawing/2014/main" id="{7B38A245-5768-9D43-86A0-28541D60EA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B006B3-0B1C-8DE3-F2CA-1CE4F8CBD89B}"/>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2885407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31F608-955E-85D4-8279-8CA26F45A412}"/>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3" name="Footer Placeholder 2">
            <a:extLst>
              <a:ext uri="{FF2B5EF4-FFF2-40B4-BE49-F238E27FC236}">
                <a16:creationId xmlns:a16="http://schemas.microsoft.com/office/drawing/2014/main" id="{0CDFB0EA-AE60-FC53-0572-6EDD384E04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452717-87F5-E0CD-67D3-A3874C457B7C}"/>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2684455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F4B97-5FF7-DA46-9387-D90DC0C6EB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6D8E71-15BB-8F99-06D0-45094AC870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59B113-3F6C-A05C-949D-C979266CEA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C00E7B-8E90-08B4-03D1-A7AFF2C3BF4A}"/>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6" name="Footer Placeholder 5">
            <a:extLst>
              <a:ext uri="{FF2B5EF4-FFF2-40B4-BE49-F238E27FC236}">
                <a16:creationId xmlns:a16="http://schemas.microsoft.com/office/drawing/2014/main" id="{E6CBD13D-D1C9-646A-E815-E759E6826F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CFA3AF-0232-5E97-FA80-BB8CAA2F1748}"/>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2204202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05141-561E-9F15-025D-8ECA1FAECA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99EC0F-B3E9-B225-E5E7-9E9D9C1617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A8AB65-6CD8-DE8D-DCE0-5F68B0F81E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2E264-9857-6235-786E-F53350F16640}"/>
              </a:ext>
            </a:extLst>
          </p:cNvPr>
          <p:cNvSpPr>
            <a:spLocks noGrp="1"/>
          </p:cNvSpPr>
          <p:nvPr>
            <p:ph type="dt" sz="half" idx="10"/>
          </p:nvPr>
        </p:nvSpPr>
        <p:spPr/>
        <p:txBody>
          <a:bodyPr/>
          <a:lstStyle/>
          <a:p>
            <a:fld id="{051BC570-05C7-43BE-8DEA-8CA4F477B4F6}" type="datetimeFigureOut">
              <a:rPr lang="en-US" smtClean="0"/>
              <a:t>11/24/2025</a:t>
            </a:fld>
            <a:endParaRPr lang="en-US"/>
          </a:p>
        </p:txBody>
      </p:sp>
      <p:sp>
        <p:nvSpPr>
          <p:cNvPr id="6" name="Footer Placeholder 5">
            <a:extLst>
              <a:ext uri="{FF2B5EF4-FFF2-40B4-BE49-F238E27FC236}">
                <a16:creationId xmlns:a16="http://schemas.microsoft.com/office/drawing/2014/main" id="{DE42428E-054B-A044-0475-916617EB06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440C54-29F4-4BC2-B05F-7CFDF6EC30C1}"/>
              </a:ext>
            </a:extLst>
          </p:cNvPr>
          <p:cNvSpPr>
            <a:spLocks noGrp="1"/>
          </p:cNvSpPr>
          <p:nvPr>
            <p:ph type="sldNum" sz="quarter" idx="12"/>
          </p:nvPr>
        </p:nvSpPr>
        <p:spPr/>
        <p:txBody>
          <a:bodyPr/>
          <a:lstStyle/>
          <a:p>
            <a:fld id="{21242048-776A-4992-B03F-EC4DBC4E943B}" type="slidenum">
              <a:rPr lang="en-US" smtClean="0"/>
              <a:t>‹#›</a:t>
            </a:fld>
            <a:endParaRPr lang="en-US"/>
          </a:p>
        </p:txBody>
      </p:sp>
    </p:spTree>
    <p:extLst>
      <p:ext uri="{BB962C8B-B14F-4D97-AF65-F5344CB8AC3E}">
        <p14:creationId xmlns:p14="http://schemas.microsoft.com/office/powerpoint/2010/main" val="1720150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2C075B-580E-D2D4-D951-818C0B9E58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7F3CA36-B6D5-C4AB-D677-EE588B9072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0FB57-6A8C-110E-AE04-BE1AE76857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1BC570-05C7-43BE-8DEA-8CA4F477B4F6}" type="datetimeFigureOut">
              <a:rPr lang="en-US" smtClean="0"/>
              <a:t>11/24/2025</a:t>
            </a:fld>
            <a:endParaRPr lang="en-US"/>
          </a:p>
        </p:txBody>
      </p:sp>
      <p:sp>
        <p:nvSpPr>
          <p:cNvPr id="5" name="Footer Placeholder 4">
            <a:extLst>
              <a:ext uri="{FF2B5EF4-FFF2-40B4-BE49-F238E27FC236}">
                <a16:creationId xmlns:a16="http://schemas.microsoft.com/office/drawing/2014/main" id="{B109E0C3-0500-6D2C-4DA2-E66615BA3B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5D4694F-2EE0-7F6D-3CCB-AB39F3976A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242048-776A-4992-B03F-EC4DBC4E943B}" type="slidenum">
              <a:rPr lang="en-US" smtClean="0"/>
              <a:t>‹#›</a:t>
            </a:fld>
            <a:endParaRPr lang="en-US"/>
          </a:p>
        </p:txBody>
      </p:sp>
    </p:spTree>
    <p:extLst>
      <p:ext uri="{BB962C8B-B14F-4D97-AF65-F5344CB8AC3E}">
        <p14:creationId xmlns:p14="http://schemas.microsoft.com/office/powerpoint/2010/main" val="2618581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google.com/search?sca_esv=ce0ce1db3a943257&amp;rlz=1C1YTUH_enUS1154US1155&amp;q=implicit&amp;si=AMgyJEtTt81ZwKfSOowD-Pgs8NXghh55vhyjuXo5KoJV_z90BCUImf2HIOYeStYrcm1wePbtGgoJscIGOwqGS-kjZp11oGNhQki0bekkBjWcUew_k9VaxHc%3D&amp;expnd=1&amp;sa=X&amp;ved=2ahUKEwiO1Ijk3f-QAxVFF1kFHVPrLv0QyecJegQILRAQ"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ref.ly/logosres/epjashodges?ref=Page.p+5&amp;off=9&amp;ctx=Contents%0a~Introduction+to+the+Epistle%0aCha"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FADFBF-F0BF-D0BE-252B-8F362C971003}"/>
              </a:ext>
            </a:extLst>
          </p:cNvPr>
          <p:cNvSpPr txBox="1"/>
          <p:nvPr/>
        </p:nvSpPr>
        <p:spPr>
          <a:xfrm>
            <a:off x="0" y="1554970"/>
            <a:ext cx="12112388" cy="646331"/>
          </a:xfrm>
          <a:prstGeom prst="rect">
            <a:avLst/>
          </a:prstGeom>
          <a:noFill/>
        </p:spPr>
        <p:txBody>
          <a:bodyPr wrap="square" rtlCol="0">
            <a:spAutoFit/>
          </a:bodyPr>
          <a:lstStyle/>
          <a:p>
            <a:r>
              <a:rPr lang="en-US" sz="3000" b="1" dirty="0">
                <a:solidFill>
                  <a:srgbClr val="0000EA"/>
                </a:solidFill>
              </a:rPr>
              <a:t> </a:t>
            </a:r>
            <a:r>
              <a:rPr lang="en-US" sz="3600" b="1" dirty="0">
                <a:solidFill>
                  <a:srgbClr val="0000EA"/>
                </a:solidFill>
              </a:rPr>
              <a:t>Determining the Intended Application of the Biblical Text</a:t>
            </a:r>
          </a:p>
        </p:txBody>
      </p:sp>
      <p:sp>
        <p:nvSpPr>
          <p:cNvPr id="3" name="TextBox 2">
            <a:extLst>
              <a:ext uri="{FF2B5EF4-FFF2-40B4-BE49-F238E27FC236}">
                <a16:creationId xmlns:a16="http://schemas.microsoft.com/office/drawing/2014/main" id="{994CC6CB-1383-FAA4-5115-5F803CCA52A5}"/>
              </a:ext>
            </a:extLst>
          </p:cNvPr>
          <p:cNvSpPr txBox="1"/>
          <p:nvPr/>
        </p:nvSpPr>
        <p:spPr>
          <a:xfrm>
            <a:off x="1626358" y="2528248"/>
            <a:ext cx="8939282" cy="646331"/>
          </a:xfrm>
          <a:prstGeom prst="rect">
            <a:avLst/>
          </a:prstGeom>
          <a:noFill/>
        </p:spPr>
        <p:txBody>
          <a:bodyPr wrap="square" rtlCol="0">
            <a:spAutoFit/>
          </a:bodyPr>
          <a:lstStyle/>
          <a:p>
            <a:r>
              <a:rPr lang="en-US" sz="3600" b="1" dirty="0">
                <a:solidFill>
                  <a:schemeClr val="accent3">
                    <a:lumMod val="75000"/>
                  </a:schemeClr>
                </a:solidFill>
              </a:rPr>
              <a:t>You see more when you’re moving slow</a:t>
            </a:r>
            <a:r>
              <a:rPr lang="en-US" sz="3200" b="1" dirty="0">
                <a:solidFill>
                  <a:schemeClr val="accent3">
                    <a:lumMod val="75000"/>
                  </a:schemeClr>
                </a:solidFill>
              </a:rPr>
              <a:t>.</a:t>
            </a:r>
          </a:p>
        </p:txBody>
      </p:sp>
      <p:sp>
        <p:nvSpPr>
          <p:cNvPr id="4" name="TextBox 3">
            <a:extLst>
              <a:ext uri="{FF2B5EF4-FFF2-40B4-BE49-F238E27FC236}">
                <a16:creationId xmlns:a16="http://schemas.microsoft.com/office/drawing/2014/main" id="{6CF18D0D-3073-BE3E-1844-B147FBDB358F}"/>
              </a:ext>
            </a:extLst>
          </p:cNvPr>
          <p:cNvSpPr txBox="1"/>
          <p:nvPr/>
        </p:nvSpPr>
        <p:spPr>
          <a:xfrm>
            <a:off x="2606725" y="3429000"/>
            <a:ext cx="8939282" cy="646331"/>
          </a:xfrm>
          <a:prstGeom prst="rect">
            <a:avLst/>
          </a:prstGeom>
          <a:noFill/>
        </p:spPr>
        <p:txBody>
          <a:bodyPr wrap="square" rtlCol="0">
            <a:spAutoFit/>
          </a:bodyPr>
          <a:lstStyle/>
          <a:p>
            <a:r>
              <a:rPr lang="en-US" sz="3600" b="1" dirty="0">
                <a:solidFill>
                  <a:schemeClr val="tx2">
                    <a:lumMod val="75000"/>
                    <a:lumOff val="25000"/>
                  </a:schemeClr>
                </a:solidFill>
              </a:rPr>
              <a:t>What does this mean for me?</a:t>
            </a:r>
          </a:p>
        </p:txBody>
      </p:sp>
      <p:sp>
        <p:nvSpPr>
          <p:cNvPr id="5" name="TextBox 4">
            <a:extLst>
              <a:ext uri="{FF2B5EF4-FFF2-40B4-BE49-F238E27FC236}">
                <a16:creationId xmlns:a16="http://schemas.microsoft.com/office/drawing/2014/main" id="{57550F2F-0B61-B372-6BE9-F340C1AC48F4}"/>
              </a:ext>
            </a:extLst>
          </p:cNvPr>
          <p:cNvSpPr txBox="1"/>
          <p:nvPr/>
        </p:nvSpPr>
        <p:spPr>
          <a:xfrm>
            <a:off x="4367284" y="581692"/>
            <a:ext cx="2968874" cy="646331"/>
          </a:xfrm>
          <a:prstGeom prst="rect">
            <a:avLst/>
          </a:prstGeom>
          <a:noFill/>
        </p:spPr>
        <p:txBody>
          <a:bodyPr wrap="square" rtlCol="0">
            <a:spAutoFit/>
          </a:bodyPr>
          <a:lstStyle/>
          <a:p>
            <a:r>
              <a:rPr lang="en-US" sz="3600" b="1" dirty="0">
                <a:solidFill>
                  <a:srgbClr val="FF0000"/>
                </a:solidFill>
              </a:rPr>
              <a:t>LESSON 12</a:t>
            </a:r>
          </a:p>
        </p:txBody>
      </p:sp>
      <p:sp>
        <p:nvSpPr>
          <p:cNvPr id="7" name="TextBox 6">
            <a:extLst>
              <a:ext uri="{FF2B5EF4-FFF2-40B4-BE49-F238E27FC236}">
                <a16:creationId xmlns:a16="http://schemas.microsoft.com/office/drawing/2014/main" id="{D9758CF3-0E51-82E7-F30C-DFC3BBB73811}"/>
              </a:ext>
            </a:extLst>
          </p:cNvPr>
          <p:cNvSpPr txBox="1"/>
          <p:nvPr/>
        </p:nvSpPr>
        <p:spPr>
          <a:xfrm>
            <a:off x="409432" y="4374109"/>
            <a:ext cx="11436825" cy="1138773"/>
          </a:xfrm>
          <a:prstGeom prst="rect">
            <a:avLst/>
          </a:prstGeom>
          <a:noFill/>
        </p:spPr>
        <p:txBody>
          <a:bodyPr wrap="square">
            <a:spAutoFit/>
          </a:bodyPr>
          <a:lstStyle/>
          <a:p>
            <a:r>
              <a:rPr lang="en-US" sz="3400" b="1" dirty="0">
                <a:solidFill>
                  <a:srgbClr val="0000EA"/>
                </a:solidFill>
                <a:effectLst/>
                <a:latin typeface="Aptos" panose="020B0004020202020204" pitchFamily="34" charset="0"/>
                <a:ea typeface="Times New Roman" panose="02020603050405020304" pitchFamily="18" charset="0"/>
                <a:cs typeface="Times New Roman" panose="02020603050405020304" pitchFamily="18" charset="0"/>
              </a:rPr>
              <a:t>Application is the bridge between the biblical meaning and present day life situations</a:t>
            </a:r>
            <a:endParaRPr lang="en-US" sz="3400" b="1" dirty="0">
              <a:solidFill>
                <a:srgbClr val="0000EA"/>
              </a:solidFill>
            </a:endParaRPr>
          </a:p>
        </p:txBody>
      </p:sp>
    </p:spTree>
    <p:extLst>
      <p:ext uri="{BB962C8B-B14F-4D97-AF65-F5344CB8AC3E}">
        <p14:creationId xmlns:p14="http://schemas.microsoft.com/office/powerpoint/2010/main" val="2521992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3524AD-83D7-9DDF-C69D-F7BF261D0938}"/>
              </a:ext>
            </a:extLst>
          </p:cNvPr>
          <p:cNvSpPr txBox="1"/>
          <p:nvPr/>
        </p:nvSpPr>
        <p:spPr>
          <a:xfrm>
            <a:off x="590264" y="525743"/>
            <a:ext cx="6093724" cy="558743"/>
          </a:xfrm>
          <a:prstGeom prst="rect">
            <a:avLst/>
          </a:prstGeom>
          <a:noFill/>
        </p:spPr>
        <p:txBody>
          <a:bodyPr wrap="square">
            <a:spAutoFit/>
          </a:bodyPr>
          <a:lstStyle/>
          <a:p>
            <a:pPr marL="0" marR="0">
              <a:lnSpc>
                <a:spcPct val="115000"/>
              </a:lnSpc>
              <a:spcAft>
                <a:spcPts val="800"/>
              </a:spcAft>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1. Build application upon interpretation</a:t>
            </a:r>
            <a:endParaRPr lang="en-US" sz="28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C4646CB-FF6D-BBFC-3345-80ED2BDED15B}"/>
              </a:ext>
            </a:extLst>
          </p:cNvPr>
          <p:cNvSpPr txBox="1"/>
          <p:nvPr/>
        </p:nvSpPr>
        <p:spPr>
          <a:xfrm>
            <a:off x="590264" y="1282830"/>
            <a:ext cx="9454488" cy="558743"/>
          </a:xfrm>
          <a:prstGeom prst="rect">
            <a:avLst/>
          </a:prstGeom>
          <a:noFill/>
        </p:spPr>
        <p:txBody>
          <a:bodyPr wrap="square">
            <a:spAutoFit/>
          </a:bodyPr>
          <a:lstStyle/>
          <a:p>
            <a:pPr marL="0" marR="0">
              <a:lnSpc>
                <a:spcPct val="115000"/>
              </a:lnSpc>
              <a:spcAft>
                <a:spcPts val="800"/>
              </a:spcAft>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2.  What did the writer expect from the original readers</a:t>
            </a:r>
            <a:endParaRPr lang="en-US" sz="28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7E61B05E-6E80-21D3-803B-C299135E4FFD}"/>
              </a:ext>
            </a:extLst>
          </p:cNvPr>
          <p:cNvSpPr txBox="1"/>
          <p:nvPr/>
        </p:nvSpPr>
        <p:spPr>
          <a:xfrm>
            <a:off x="590264" y="2176393"/>
            <a:ext cx="10259706" cy="1054263"/>
          </a:xfrm>
          <a:prstGeom prst="rect">
            <a:avLst/>
          </a:prstGeom>
          <a:noFill/>
        </p:spPr>
        <p:txBody>
          <a:bodyPr wrap="square">
            <a:spAutoFit/>
          </a:bodyPr>
          <a:lstStyle/>
          <a:p>
            <a:pPr marL="0" marR="0">
              <a:lnSpc>
                <a:spcPct val="115000"/>
              </a:lnSpc>
              <a:spcAft>
                <a:spcPts val="800"/>
              </a:spcAft>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3. Base Applications on Elements Present-day Readers Share with     the Original Audience</a:t>
            </a:r>
            <a:endParaRPr lang="en-US" sz="28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9966CCAC-85C9-F786-2662-6273B3F8F196}"/>
              </a:ext>
            </a:extLst>
          </p:cNvPr>
          <p:cNvSpPr txBox="1"/>
          <p:nvPr/>
        </p:nvSpPr>
        <p:spPr>
          <a:xfrm>
            <a:off x="590264" y="3429000"/>
            <a:ext cx="7325435" cy="558743"/>
          </a:xfrm>
          <a:prstGeom prst="rect">
            <a:avLst/>
          </a:prstGeom>
          <a:noFill/>
        </p:spPr>
        <p:txBody>
          <a:bodyPr wrap="square">
            <a:spAutoFit/>
          </a:bodyPr>
          <a:lstStyle/>
          <a:p>
            <a:pPr marL="0" marR="0">
              <a:lnSpc>
                <a:spcPct val="115000"/>
              </a:lnSpc>
              <a:spcAft>
                <a:spcPts val="800"/>
              </a:spcAft>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4. Determine What Is Normative for Today</a:t>
            </a:r>
            <a:endParaRPr lang="en-US" sz="28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F8C3A6C7-546C-422F-7897-19DE68009269}"/>
              </a:ext>
            </a:extLst>
          </p:cNvPr>
          <p:cNvSpPr txBox="1"/>
          <p:nvPr/>
        </p:nvSpPr>
        <p:spPr>
          <a:xfrm>
            <a:off x="685800" y="4384431"/>
            <a:ext cx="6093724" cy="558743"/>
          </a:xfrm>
          <a:prstGeom prst="rect">
            <a:avLst/>
          </a:prstGeom>
          <a:noFill/>
        </p:spPr>
        <p:txBody>
          <a:bodyPr wrap="square">
            <a:spAutoFit/>
          </a:bodyPr>
          <a:lstStyle/>
          <a:p>
            <a:pPr marL="0" marR="0">
              <a:lnSpc>
                <a:spcPct val="115000"/>
              </a:lnSpc>
              <a:spcAft>
                <a:spcPts val="800"/>
              </a:spcAft>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5. See the Principle Inherent in the Text</a:t>
            </a:r>
            <a:endParaRPr lang="en-US" sz="2800" kern="1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88718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A7FD9E-68C6-199A-C354-C588531ACC03}"/>
              </a:ext>
            </a:extLst>
          </p:cNvPr>
          <p:cNvSpPr txBox="1"/>
          <p:nvPr/>
        </p:nvSpPr>
        <p:spPr>
          <a:xfrm>
            <a:off x="341195" y="600501"/>
            <a:ext cx="10945504" cy="3970318"/>
          </a:xfrm>
          <a:prstGeom prst="rect">
            <a:avLst/>
          </a:prstGeom>
          <a:noFill/>
        </p:spPr>
        <p:txBody>
          <a:bodyPr wrap="square">
            <a:spAutoFit/>
          </a:bodyPr>
          <a:lstStyle/>
          <a:p>
            <a:r>
              <a:rPr lang="en-US" sz="2800" b="1" kern="100" dirty="0">
                <a:effectLst/>
                <a:latin typeface="Calibri" panose="020F0502020204030204" pitchFamily="34" charset="0"/>
                <a:ea typeface="Calibri" panose="020F0502020204030204" pitchFamily="34" charset="0"/>
                <a:cs typeface="Calibri" panose="020F0502020204030204" pitchFamily="34" charset="0"/>
              </a:rPr>
              <a:t>Explicit: </a:t>
            </a:r>
            <a:r>
              <a:rPr lang="en-US" sz="2800" dirty="0">
                <a:latin typeface="Calibri" panose="020F0502020204030204" pitchFamily="34" charset="0"/>
                <a:ea typeface="Calibri" panose="020F0502020204030204" pitchFamily="34" charset="0"/>
                <a:cs typeface="Calibri" panose="020F0502020204030204" pitchFamily="34" charset="0"/>
              </a:rPr>
              <a:t>stated clearly and in detail, leaving no room for confusion or   </a:t>
            </a:r>
          </a:p>
          <a:p>
            <a:r>
              <a:rPr lang="en-US" sz="2800" dirty="0">
                <a:latin typeface="Calibri" panose="020F0502020204030204" pitchFamily="34" charset="0"/>
                <a:ea typeface="Calibri" panose="020F0502020204030204" pitchFamily="34" charset="0"/>
                <a:cs typeface="Calibri" panose="020F0502020204030204" pitchFamily="34" charset="0"/>
              </a:rPr>
              <a:t>                doubt</a:t>
            </a:r>
            <a:endParaRPr lang="en-US" sz="2800" b="1" kern="100" dirty="0">
              <a:effectLst/>
              <a:latin typeface="Calibri" panose="020F0502020204030204" pitchFamily="34" charset="0"/>
              <a:ea typeface="Calibri" panose="020F0502020204030204" pitchFamily="34" charset="0"/>
              <a:cs typeface="Calibri" panose="020F0502020204030204" pitchFamily="34" charset="0"/>
            </a:endParaRPr>
          </a:p>
          <a:p>
            <a:pPr marL="0" marR="0">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Implicit</a:t>
            </a:r>
            <a:r>
              <a:rPr lang="en-US" sz="2800" kern="100" dirty="0">
                <a:effectLst/>
                <a:latin typeface="Calibri" panose="020F0502020204030204" pitchFamily="34" charset="0"/>
                <a:ea typeface="Calibri" panose="020F0502020204030204" pitchFamily="34" charset="0"/>
                <a:cs typeface="Calibri" panose="020F0502020204030204" pitchFamily="34" charset="0"/>
              </a:rPr>
              <a:t>: understood though not clearly or directly stated.</a:t>
            </a:r>
          </a:p>
          <a:p>
            <a:pPr marL="0" marR="0">
              <a:buNone/>
            </a:pPr>
            <a:endParaRPr lang="en-US" sz="2800" b="1" kern="100" dirty="0">
              <a:effectLst/>
              <a:latin typeface="Calibri" panose="020F0502020204030204" pitchFamily="34" charset="0"/>
              <a:ea typeface="Calibri" panose="020F0502020204030204" pitchFamily="34" charset="0"/>
              <a:cs typeface="Calibri" panose="020F0502020204030204" pitchFamily="34" charset="0"/>
            </a:endParaRPr>
          </a:p>
          <a:p>
            <a:pPr marL="0" marR="0">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Implied</a:t>
            </a:r>
            <a:r>
              <a:rPr lang="en-US" sz="2800" kern="100" dirty="0">
                <a:effectLst/>
                <a:latin typeface="Calibri" panose="020F0502020204030204" pitchFamily="34" charset="0"/>
                <a:ea typeface="Calibri" panose="020F0502020204030204" pitchFamily="34" charset="0"/>
                <a:cs typeface="Calibri" panose="020F0502020204030204" pitchFamily="34" charset="0"/>
              </a:rPr>
              <a:t>: suggested but not directly expressed; </a:t>
            </a:r>
            <a:r>
              <a:rPr lang="en-US" sz="2800" u="sng" kern="100" dirty="0">
                <a:solidFill>
                  <a:srgbClr val="467886"/>
                </a:solidFill>
                <a:effectLst/>
                <a:latin typeface="Calibri" panose="020F0502020204030204" pitchFamily="34" charset="0"/>
                <a:ea typeface="Calibri" panose="020F0502020204030204" pitchFamily="34" charset="0"/>
                <a:cs typeface="Calibri" panose="020F0502020204030204" pitchFamily="34" charset="0"/>
                <a:hlinkClick r:id="rId2"/>
              </a:rPr>
              <a:t>implicit</a:t>
            </a:r>
            <a:endParaRPr lang="en-US" sz="2800" kern="100" dirty="0">
              <a:effectLst/>
              <a:latin typeface="Calibri" panose="020F0502020204030204" pitchFamily="34" charset="0"/>
              <a:ea typeface="Calibri" panose="020F0502020204030204" pitchFamily="34" charset="0"/>
              <a:cs typeface="Calibri" panose="020F0502020204030204" pitchFamily="34" charset="0"/>
            </a:endParaRPr>
          </a:p>
          <a:p>
            <a:pPr marL="0" marR="0">
              <a:buNone/>
            </a:pPr>
            <a:endParaRPr lang="en-US" sz="2800" b="1" kern="100" dirty="0">
              <a:effectLst/>
              <a:latin typeface="Calibri" panose="020F0502020204030204" pitchFamily="34" charset="0"/>
              <a:ea typeface="Calibri" panose="020F0502020204030204" pitchFamily="34" charset="0"/>
              <a:cs typeface="Calibri" panose="020F0502020204030204" pitchFamily="34" charset="0"/>
            </a:endParaRPr>
          </a:p>
          <a:p>
            <a:pPr marL="0" marR="0">
              <a:buNone/>
            </a:pPr>
            <a:r>
              <a:rPr lang="en-US" sz="2800" b="1" kern="100" dirty="0">
                <a:effectLst/>
                <a:latin typeface="Calibri" panose="020F0502020204030204" pitchFamily="34" charset="0"/>
                <a:ea typeface="Calibri" panose="020F0502020204030204" pitchFamily="34" charset="0"/>
                <a:cs typeface="Calibri" panose="020F0502020204030204" pitchFamily="34" charset="0"/>
              </a:rPr>
              <a:t>Principle</a:t>
            </a:r>
            <a:r>
              <a:rPr lang="en-US" sz="2800" kern="100" dirty="0">
                <a:effectLst/>
                <a:latin typeface="Calibri" panose="020F0502020204030204" pitchFamily="34" charset="0"/>
                <a:ea typeface="Calibri" panose="020F0502020204030204" pitchFamily="34" charset="0"/>
                <a:cs typeface="Calibri" panose="020F0502020204030204" pitchFamily="34" charset="0"/>
              </a:rPr>
              <a:t>: A principle may relate to a fundamental truth or proposition </a:t>
            </a:r>
          </a:p>
          <a:p>
            <a:pPr marL="0" marR="0">
              <a:buNone/>
            </a:pPr>
            <a:r>
              <a:rPr lang="en-US" sz="2800" kern="100" dirty="0">
                <a:latin typeface="Calibri" panose="020F0502020204030204" pitchFamily="34" charset="0"/>
                <a:ea typeface="Calibri" panose="020F0502020204030204" pitchFamily="34" charset="0"/>
                <a:cs typeface="Calibri" panose="020F0502020204030204" pitchFamily="34" charset="0"/>
              </a:rPr>
              <a:t>                  </a:t>
            </a:r>
            <a:r>
              <a:rPr lang="en-US" sz="2800" kern="100" dirty="0">
                <a:effectLst/>
                <a:latin typeface="Calibri" panose="020F0502020204030204" pitchFamily="34" charset="0"/>
                <a:ea typeface="Calibri" panose="020F0502020204030204" pitchFamily="34" charset="0"/>
                <a:cs typeface="Calibri" panose="020F0502020204030204" pitchFamily="34" charset="0"/>
              </a:rPr>
              <a:t>that serves as the foundation for a system of beliefs or behavior   </a:t>
            </a:r>
          </a:p>
          <a:p>
            <a:pPr marL="0" marR="0">
              <a:buNone/>
            </a:pPr>
            <a:r>
              <a:rPr lang="en-US" sz="2800" kern="100" dirty="0">
                <a:latin typeface="Calibri" panose="020F0502020204030204" pitchFamily="34" charset="0"/>
                <a:ea typeface="Calibri" panose="020F0502020204030204" pitchFamily="34" charset="0"/>
                <a:cs typeface="Calibri" panose="020F0502020204030204" pitchFamily="34" charset="0"/>
              </a:rPr>
              <a:t>                  </a:t>
            </a:r>
            <a:r>
              <a:rPr lang="en-US" sz="2800" kern="100" dirty="0">
                <a:effectLst/>
                <a:latin typeface="Calibri" panose="020F0502020204030204" pitchFamily="34" charset="0"/>
                <a:ea typeface="Calibri" panose="020F0502020204030204" pitchFamily="34" charset="0"/>
                <a:cs typeface="Calibri" panose="020F0502020204030204" pitchFamily="34" charset="0"/>
              </a:rPr>
              <a:t>or a chain of reasoning.</a:t>
            </a:r>
          </a:p>
        </p:txBody>
      </p:sp>
    </p:spTree>
    <p:extLst>
      <p:ext uri="{BB962C8B-B14F-4D97-AF65-F5344CB8AC3E}">
        <p14:creationId xmlns:p14="http://schemas.microsoft.com/office/powerpoint/2010/main" val="3240481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A3F66FE-0453-5C93-ECDF-1B62F707D136}"/>
              </a:ext>
            </a:extLst>
          </p:cNvPr>
          <p:cNvSpPr txBox="1"/>
          <p:nvPr/>
        </p:nvSpPr>
        <p:spPr>
          <a:xfrm>
            <a:off x="3405809" y="0"/>
            <a:ext cx="5724939" cy="6928243"/>
          </a:xfrm>
          <a:prstGeom prst="rect">
            <a:avLst/>
          </a:prstGeom>
          <a:noFill/>
        </p:spPr>
        <p:txBody>
          <a:bodyPr wrap="square">
            <a:spAutoFit/>
          </a:bodyPr>
          <a:lstStyle/>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Introduction to the Epistle</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Chapter 1</a:t>
            </a:r>
          </a:p>
          <a:p>
            <a:pPr marL="0" marR="0">
              <a:lnSpc>
                <a:spcPct val="115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Respond to Trials Properly</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(1:1–18)</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Chapter 2</a:t>
            </a:r>
          </a:p>
          <a:p>
            <a:pPr marL="0" marR="0">
              <a:lnSpc>
                <a:spcPct val="115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Behave Well in Trials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(1:19–20)</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Chapter 3</a:t>
            </a:r>
          </a:p>
          <a:p>
            <a:pPr marL="0" marR="0">
              <a:lnSpc>
                <a:spcPct val="115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Be Swift to Hear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(1:21–2:26)</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Chapter 4</a:t>
            </a:r>
          </a:p>
          <a:p>
            <a:pPr marL="0" marR="0">
              <a:lnSpc>
                <a:spcPct val="115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Be Slow to Speak</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(3:1–18)</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Chapter 5</a:t>
            </a:r>
          </a:p>
          <a:p>
            <a:pPr marL="0" marR="0">
              <a:lnSpc>
                <a:spcPct val="115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Be Slow to Anger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(4:1–5:6)</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Chapter 6</a:t>
            </a:r>
          </a:p>
          <a:p>
            <a:pPr marL="0" marR="0">
              <a:lnSpc>
                <a:spcPct val="115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Persevere in Trials to the End</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(5:7–20)</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Zane C. Hodges, Arthur L. Farstad, and Robert N. Wilkin, </a:t>
            </a:r>
            <a:r>
              <a:rPr lang="en-US" sz="1800" i="1"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The Epistle of James: Proven Character through Testing</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(Irving, TX: Grace Evangelical Society, 1994), 5.</a:t>
            </a:r>
          </a:p>
        </p:txBody>
      </p:sp>
    </p:spTree>
    <p:extLst>
      <p:ext uri="{BB962C8B-B14F-4D97-AF65-F5344CB8AC3E}">
        <p14:creationId xmlns:p14="http://schemas.microsoft.com/office/powerpoint/2010/main" val="88407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DE719F8-B2D9-C323-9838-C337706D7FCB}"/>
              </a:ext>
            </a:extLst>
          </p:cNvPr>
          <p:cNvSpPr txBox="1"/>
          <p:nvPr/>
        </p:nvSpPr>
        <p:spPr>
          <a:xfrm>
            <a:off x="286603" y="241895"/>
            <a:ext cx="11655188" cy="4442948"/>
          </a:xfrm>
          <a:prstGeom prst="rect">
            <a:avLst/>
          </a:prstGeom>
          <a:noFill/>
        </p:spPr>
        <p:txBody>
          <a:bodyPr wrap="square">
            <a:spAutoFit/>
          </a:bodyPr>
          <a:lstStyle/>
          <a:p>
            <a:pPr marL="0" marR="0">
              <a:lnSpc>
                <a:spcPct val="115000"/>
              </a:lnSpc>
              <a:spcAft>
                <a:spcPts val="1000"/>
              </a:spcAft>
              <a:buNone/>
            </a:pPr>
            <a:r>
              <a:rPr lang="en-US" sz="2400" dirty="0">
                <a:effectLst/>
                <a:latin typeface="Calibri" panose="020F0502020204030204" pitchFamily="34" charset="0"/>
              </a:rPr>
              <a:t> </a:t>
            </a:r>
          </a:p>
          <a:p>
            <a:pPr marL="0" marR="0" indent="228600">
              <a:lnSpc>
                <a:spcPct val="115000"/>
              </a:lnSpc>
              <a:spcAft>
                <a:spcPts val="1000"/>
              </a:spcAft>
              <a:buNone/>
            </a:pPr>
            <a:r>
              <a:rPr lang="en-US" sz="2400" baseline="30000" dirty="0">
                <a:effectLst/>
                <a:latin typeface="Calibri" panose="020F0502020204030204" pitchFamily="34" charset="0"/>
              </a:rPr>
              <a:t>19 </a:t>
            </a:r>
            <a:r>
              <a:rPr lang="en-US" sz="2400" dirty="0">
                <a:effectLst/>
                <a:latin typeface="Calibri" panose="020F0502020204030204" pitchFamily="34" charset="0"/>
              </a:rPr>
              <a:t>My dear brothers, take note of this: Everyone should </a:t>
            </a:r>
            <a:r>
              <a:rPr lang="en-US" sz="2400" dirty="0">
                <a:solidFill>
                  <a:srgbClr val="0000FF"/>
                </a:solidFill>
                <a:effectLst/>
                <a:latin typeface="Calibri" panose="020F0502020204030204" pitchFamily="34" charset="0"/>
              </a:rPr>
              <a:t>be quick to listen</a:t>
            </a:r>
            <a:r>
              <a:rPr lang="en-US" sz="2400" b="1" dirty="0">
                <a:effectLst/>
                <a:latin typeface="Calibri" panose="020F0502020204030204" pitchFamily="34" charset="0"/>
              </a:rPr>
              <a:t>, </a:t>
            </a:r>
            <a:r>
              <a:rPr lang="en-US" sz="2400" b="1" dirty="0">
                <a:solidFill>
                  <a:srgbClr val="7030A0"/>
                </a:solidFill>
                <a:effectLst/>
                <a:latin typeface="Calibri" panose="020F0502020204030204" pitchFamily="34" charset="0"/>
              </a:rPr>
              <a:t>slow to speak </a:t>
            </a:r>
            <a:r>
              <a:rPr lang="en-US" sz="2400" dirty="0">
                <a:effectLst/>
                <a:latin typeface="Calibri" panose="020F0502020204030204" pitchFamily="34" charset="0"/>
              </a:rPr>
              <a:t>and</a:t>
            </a:r>
            <a:r>
              <a:rPr lang="en-US" sz="2400" dirty="0">
                <a:solidFill>
                  <a:srgbClr val="C00000"/>
                </a:solidFill>
                <a:effectLst/>
                <a:latin typeface="Calibri" panose="020F0502020204030204" pitchFamily="34" charset="0"/>
              </a:rPr>
              <a:t> slow to become angry, </a:t>
            </a:r>
            <a:r>
              <a:rPr lang="en-US" sz="2400" baseline="30000" dirty="0">
                <a:effectLst/>
                <a:latin typeface="Calibri" panose="020F0502020204030204" pitchFamily="34" charset="0"/>
              </a:rPr>
              <a:t>20 </a:t>
            </a:r>
            <a:r>
              <a:rPr lang="en-US" sz="2400" dirty="0">
                <a:effectLst/>
                <a:latin typeface="Calibri" panose="020F0502020204030204" pitchFamily="34" charset="0"/>
              </a:rPr>
              <a:t>for man’s anger does not bring about the righteous life that God desires. </a:t>
            </a:r>
            <a:r>
              <a:rPr lang="en-US" sz="2400" baseline="30000" dirty="0">
                <a:effectLst/>
                <a:latin typeface="Calibri" panose="020F0502020204030204" pitchFamily="34" charset="0"/>
              </a:rPr>
              <a:t>21 </a:t>
            </a:r>
            <a:r>
              <a:rPr lang="en-US" sz="2400" dirty="0">
                <a:effectLst/>
                <a:latin typeface="Calibri" panose="020F0502020204030204" pitchFamily="34" charset="0"/>
              </a:rPr>
              <a:t>Therefore, get rid of all moral filth and the evil that is so prevalent and </a:t>
            </a:r>
            <a:r>
              <a:rPr lang="en-US" sz="2400" b="1" dirty="0">
                <a:solidFill>
                  <a:schemeClr val="accent3">
                    <a:lumMod val="50000"/>
                  </a:schemeClr>
                </a:solidFill>
                <a:effectLst/>
                <a:latin typeface="Calibri" panose="020F0502020204030204" pitchFamily="34" charset="0"/>
              </a:rPr>
              <a:t>humbly accept the word planted in you, which can save you</a:t>
            </a:r>
            <a:r>
              <a:rPr lang="en-US" sz="2400" dirty="0">
                <a:effectLst/>
                <a:latin typeface="Calibri" panose="020F0502020204030204" pitchFamily="34" charset="0"/>
              </a:rPr>
              <a:t>.  </a:t>
            </a:r>
            <a:r>
              <a:rPr lang="en-US" sz="2400" baseline="30000" dirty="0">
                <a:effectLst/>
                <a:latin typeface="Calibri" panose="020F0502020204030204" pitchFamily="34" charset="0"/>
              </a:rPr>
              <a:t>22 </a:t>
            </a:r>
            <a:r>
              <a:rPr lang="en-US" sz="2400" b="1" dirty="0">
                <a:effectLst/>
                <a:latin typeface="Calibri" panose="020F0502020204030204" pitchFamily="34" charset="0"/>
              </a:rPr>
              <a:t>Do not merely listen to the word, and so deceive yourselves. Do what it says.</a:t>
            </a:r>
            <a:r>
              <a:rPr lang="en-US" sz="2400" dirty="0">
                <a:effectLst/>
                <a:latin typeface="Calibri" panose="020F0502020204030204" pitchFamily="34" charset="0"/>
              </a:rPr>
              <a:t> </a:t>
            </a:r>
            <a:r>
              <a:rPr lang="en-US" sz="2400" baseline="30000" dirty="0">
                <a:effectLst/>
                <a:latin typeface="Calibri" panose="020F0502020204030204" pitchFamily="34" charset="0"/>
              </a:rPr>
              <a:t>23 </a:t>
            </a:r>
            <a:r>
              <a:rPr lang="en-US" sz="2400" dirty="0">
                <a:effectLst/>
                <a:latin typeface="Calibri" panose="020F0502020204030204" pitchFamily="34" charset="0"/>
              </a:rPr>
              <a:t>Anyone who listens to the word but does not do what it says is like a man who looks at his face in a mirror </a:t>
            </a:r>
            <a:r>
              <a:rPr lang="en-US" sz="2400" baseline="30000" dirty="0">
                <a:effectLst/>
                <a:latin typeface="Calibri" panose="020F0502020204030204" pitchFamily="34" charset="0"/>
              </a:rPr>
              <a:t>24 </a:t>
            </a:r>
            <a:r>
              <a:rPr lang="en-US" sz="2400" dirty="0">
                <a:effectLst/>
                <a:latin typeface="Calibri" panose="020F0502020204030204" pitchFamily="34" charset="0"/>
              </a:rPr>
              <a:t>and, after looking at himself, goes away and immediately forgets what he looks like. </a:t>
            </a:r>
            <a:r>
              <a:rPr lang="en-US" sz="2400" baseline="30000" dirty="0">
                <a:effectLst/>
                <a:latin typeface="Calibri" panose="020F0502020204030204" pitchFamily="34" charset="0"/>
              </a:rPr>
              <a:t>25 </a:t>
            </a:r>
            <a:r>
              <a:rPr lang="en-US" sz="2400" dirty="0">
                <a:effectLst/>
                <a:latin typeface="Calibri" panose="020F0502020204030204" pitchFamily="34" charset="0"/>
              </a:rPr>
              <a:t>But the man who looks intently into the perfect law that gives freedom, and continues to do this, not forgetting what he has heard, but doing it—he will be blessed in what he does.   James 1:19-25 NIV 84</a:t>
            </a:r>
          </a:p>
        </p:txBody>
      </p:sp>
      <p:sp>
        <p:nvSpPr>
          <p:cNvPr id="15" name="TextBox 14">
            <a:extLst>
              <a:ext uri="{FF2B5EF4-FFF2-40B4-BE49-F238E27FC236}">
                <a16:creationId xmlns:a16="http://schemas.microsoft.com/office/drawing/2014/main" id="{3AA5DFFE-BFD0-62C6-AEB2-BE4F2750E55E}"/>
              </a:ext>
            </a:extLst>
          </p:cNvPr>
          <p:cNvSpPr txBox="1"/>
          <p:nvPr/>
        </p:nvSpPr>
        <p:spPr>
          <a:xfrm>
            <a:off x="4995082" y="200952"/>
            <a:ext cx="3105352"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JAMES</a:t>
            </a:r>
          </a:p>
        </p:txBody>
      </p:sp>
    </p:spTree>
    <p:extLst>
      <p:ext uri="{BB962C8B-B14F-4D97-AF65-F5344CB8AC3E}">
        <p14:creationId xmlns:p14="http://schemas.microsoft.com/office/powerpoint/2010/main" val="347738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4008D29-08BE-B70C-933D-4E206787E10F}"/>
              </a:ext>
            </a:extLst>
          </p:cNvPr>
          <p:cNvSpPr txBox="1"/>
          <p:nvPr/>
        </p:nvSpPr>
        <p:spPr>
          <a:xfrm>
            <a:off x="154674" y="136246"/>
            <a:ext cx="11500513" cy="1446550"/>
          </a:xfrm>
          <a:prstGeom prst="rect">
            <a:avLst/>
          </a:prstGeom>
          <a:noFill/>
        </p:spPr>
        <p:txBody>
          <a:bodyPr wrap="square" rtlCol="0">
            <a:spAutoFit/>
          </a:bodyPr>
          <a:lstStyle/>
          <a:p>
            <a:r>
              <a:rPr lang="en-US" sz="2200" b="1" dirty="0">
                <a:solidFill>
                  <a:srgbClr val="C00000"/>
                </a:solidFill>
                <a:latin typeface="Calibri" panose="020F0502020204030204" pitchFamily="34" charset="0"/>
                <a:ea typeface="Calibri" panose="020F0502020204030204" pitchFamily="34" charset="0"/>
                <a:cs typeface="Calibri" panose="020F0502020204030204" pitchFamily="34" charset="0"/>
              </a:rPr>
              <a:t>Victor’s /Imperishable Crown  </a:t>
            </a:r>
            <a:r>
              <a:rPr lang="en-US" sz="2200" dirty="0">
                <a:latin typeface="Calibri" panose="020F0502020204030204" pitchFamily="34" charset="0"/>
                <a:ea typeface="Calibri" panose="020F0502020204030204" pitchFamily="34" charset="0"/>
                <a:cs typeface="Calibri" panose="020F0502020204030204" pitchFamily="34" charset="0"/>
              </a:rPr>
              <a:t>Do you not know that those who run in a race all run, but only one receives the prize? Run in such a way that you may win. 25, Everyone who competes in the games exercises self-control in all things. They then do it to receive a perishable wreath, but we an imperishable. 1Cor 9:24-25</a:t>
            </a:r>
          </a:p>
        </p:txBody>
      </p:sp>
      <p:sp>
        <p:nvSpPr>
          <p:cNvPr id="6" name="TextBox 5">
            <a:extLst>
              <a:ext uri="{FF2B5EF4-FFF2-40B4-BE49-F238E27FC236}">
                <a16:creationId xmlns:a16="http://schemas.microsoft.com/office/drawing/2014/main" id="{9A067073-1478-1D58-FE8F-9976284CF68D}"/>
              </a:ext>
            </a:extLst>
          </p:cNvPr>
          <p:cNvSpPr txBox="1"/>
          <p:nvPr/>
        </p:nvSpPr>
        <p:spPr>
          <a:xfrm>
            <a:off x="154675" y="1708173"/>
            <a:ext cx="10367749" cy="1107996"/>
          </a:xfrm>
          <a:prstGeom prst="rect">
            <a:avLst/>
          </a:prstGeom>
          <a:noFill/>
        </p:spPr>
        <p:txBody>
          <a:bodyPr wrap="square">
            <a:spAutoFit/>
          </a:bodyPr>
          <a:lstStyle/>
          <a:p>
            <a:pPr algn="l" rtl="0"/>
            <a:r>
              <a:rPr lang="en-US" sz="2200" b="1" dirty="0">
                <a:solidFill>
                  <a:schemeClr val="accent5">
                    <a:lumMod val="50000"/>
                  </a:schemeClr>
                </a:solidFill>
                <a:latin typeface="Calibri" panose="020F0502020204030204" pitchFamily="34" charset="0"/>
                <a:ea typeface="Calibri" panose="020F0502020204030204" pitchFamily="34" charset="0"/>
                <a:cs typeface="Calibri" panose="020F0502020204030204" pitchFamily="34" charset="0"/>
              </a:rPr>
              <a:t>Crown of  rejoicing </a:t>
            </a:r>
            <a:r>
              <a:rPr lang="en-US" sz="2200" dirty="0">
                <a:latin typeface="Calibri" panose="020F0502020204030204" pitchFamily="34" charset="0"/>
                <a:ea typeface="Calibri" panose="020F0502020204030204" pitchFamily="34" charset="0"/>
                <a:cs typeface="Calibri" panose="020F0502020204030204" pitchFamily="34" charset="0"/>
              </a:rPr>
              <a:t>For what is our hope, our joy, or the crown in which we will glory in the presence of our Lord Jesus when he comes? Is it not you? Indeed, you are our glory and joy. 1Thess 2:19</a:t>
            </a:r>
          </a:p>
        </p:txBody>
      </p:sp>
      <p:sp>
        <p:nvSpPr>
          <p:cNvPr id="19" name="TextBox 18">
            <a:extLst>
              <a:ext uri="{FF2B5EF4-FFF2-40B4-BE49-F238E27FC236}">
                <a16:creationId xmlns:a16="http://schemas.microsoft.com/office/drawing/2014/main" id="{6354521C-841D-D690-FE33-D60BAE8B6588}"/>
              </a:ext>
            </a:extLst>
          </p:cNvPr>
          <p:cNvSpPr txBox="1"/>
          <p:nvPr/>
        </p:nvSpPr>
        <p:spPr>
          <a:xfrm>
            <a:off x="154675" y="2941546"/>
            <a:ext cx="11327642" cy="1107996"/>
          </a:xfrm>
          <a:prstGeom prst="rect">
            <a:avLst/>
          </a:prstGeom>
          <a:noFill/>
        </p:spPr>
        <p:txBody>
          <a:bodyPr wrap="square">
            <a:spAutoFit/>
          </a:bodyPr>
          <a:lstStyle/>
          <a:p>
            <a:r>
              <a:rPr lang="en-US" sz="2200" b="1" dirty="0">
                <a:solidFill>
                  <a:srgbClr val="0000FF"/>
                </a:solidFill>
                <a:latin typeface="Calibri" panose="020F0502020204030204" pitchFamily="34" charset="0"/>
                <a:ea typeface="Calibri" panose="020F0502020204030204" pitchFamily="34" charset="0"/>
                <a:cs typeface="Calibri" panose="020F0502020204030204" pitchFamily="34" charset="0"/>
              </a:rPr>
              <a:t>Crown of Righteous  </a:t>
            </a:r>
            <a:r>
              <a:rPr lang="en-US" sz="2200" dirty="0">
                <a:latin typeface="Calibri" panose="020F0502020204030204" pitchFamily="34" charset="0"/>
                <a:ea typeface="Calibri" panose="020F0502020204030204" pitchFamily="34" charset="0"/>
                <a:cs typeface="Calibri" panose="020F0502020204030204" pitchFamily="34" charset="0"/>
              </a:rPr>
              <a:t>“…in the future there is laid up for me the crown of righteousness, which the Lord, the righteous Judge, will award to me on that day; and not only to me, but also to all who have loved His appearing.” 2Tim 4:8</a:t>
            </a:r>
          </a:p>
        </p:txBody>
      </p:sp>
      <p:sp>
        <p:nvSpPr>
          <p:cNvPr id="25" name="TextBox 24">
            <a:extLst>
              <a:ext uri="{FF2B5EF4-FFF2-40B4-BE49-F238E27FC236}">
                <a16:creationId xmlns:a16="http://schemas.microsoft.com/office/drawing/2014/main" id="{8FC09527-45E3-25F3-EEB7-6D02490B38AC}"/>
              </a:ext>
            </a:extLst>
          </p:cNvPr>
          <p:cNvSpPr txBox="1"/>
          <p:nvPr/>
        </p:nvSpPr>
        <p:spPr>
          <a:xfrm>
            <a:off x="154674" y="4174919"/>
            <a:ext cx="9471546" cy="1384995"/>
          </a:xfrm>
          <a:prstGeom prst="rect">
            <a:avLst/>
          </a:prstGeom>
          <a:noFill/>
        </p:spPr>
        <p:txBody>
          <a:bodyPr wrap="square">
            <a:spAutoFit/>
          </a:bodyPr>
          <a:lstStyle/>
          <a:p>
            <a:r>
              <a:rPr lang="en-US" sz="2200" b="1" dirty="0">
                <a:solidFill>
                  <a:schemeClr val="accent3">
                    <a:lumMod val="50000"/>
                  </a:schemeClr>
                </a:solidFill>
                <a:latin typeface="Calibri" panose="020F0502020204030204" pitchFamily="34" charset="0"/>
                <a:ea typeface="Calibri" panose="020F0502020204030204" pitchFamily="34" charset="0"/>
                <a:cs typeface="Calibri" panose="020F0502020204030204" pitchFamily="34" charset="0"/>
              </a:rPr>
              <a:t>Crown of Life  </a:t>
            </a:r>
            <a:r>
              <a:rPr lang="en-US" sz="2200" dirty="0">
                <a:latin typeface="Calibri" panose="020F0502020204030204" pitchFamily="34" charset="0"/>
                <a:ea typeface="Calibri" panose="020F0502020204030204" pitchFamily="34" charset="0"/>
                <a:cs typeface="Calibri" panose="020F0502020204030204" pitchFamily="34" charset="0"/>
              </a:rPr>
              <a:t>Blessed is a man who perseveres under trial; for once he has been approved, he will receive the crown of life which the Lord has promised to those who love Him. James 1:12</a:t>
            </a:r>
          </a:p>
          <a:p>
            <a:pPr lvl="1"/>
            <a:r>
              <a:rPr lang="en-US" sz="1600" dirty="0"/>
              <a:t>  </a:t>
            </a:r>
          </a:p>
        </p:txBody>
      </p:sp>
      <p:sp>
        <p:nvSpPr>
          <p:cNvPr id="29" name="TextBox 28">
            <a:extLst>
              <a:ext uri="{FF2B5EF4-FFF2-40B4-BE49-F238E27FC236}">
                <a16:creationId xmlns:a16="http://schemas.microsoft.com/office/drawing/2014/main" id="{7A0284C3-0037-F34E-7B95-F49A35CB37B9}"/>
              </a:ext>
            </a:extLst>
          </p:cNvPr>
          <p:cNvSpPr txBox="1"/>
          <p:nvPr/>
        </p:nvSpPr>
        <p:spPr>
          <a:xfrm>
            <a:off x="154674" y="5300570"/>
            <a:ext cx="9700716" cy="769441"/>
          </a:xfrm>
          <a:prstGeom prst="rect">
            <a:avLst/>
          </a:prstGeom>
          <a:noFill/>
        </p:spPr>
        <p:txBody>
          <a:bodyPr wrap="square">
            <a:spAutoFit/>
          </a:bodyPr>
          <a:lstStyle/>
          <a:p>
            <a:r>
              <a:rPr lang="en-US" sz="2200" b="1" dirty="0">
                <a:solidFill>
                  <a:schemeClr val="tx2">
                    <a:lumMod val="90000"/>
                    <a:lumOff val="10000"/>
                  </a:schemeClr>
                </a:solidFill>
                <a:latin typeface="Calibri" panose="020F0502020204030204" pitchFamily="34" charset="0"/>
                <a:ea typeface="Calibri" panose="020F0502020204030204" pitchFamily="34" charset="0"/>
                <a:cs typeface="Calibri" panose="020F0502020204030204" pitchFamily="34" charset="0"/>
              </a:rPr>
              <a:t>Crown of Glory </a:t>
            </a:r>
            <a:r>
              <a:rPr lang="en-US" sz="2200" dirty="0">
                <a:latin typeface="Calibri" panose="020F0502020204030204" pitchFamily="34" charset="0"/>
                <a:ea typeface="Calibri" panose="020F0502020204030204" pitchFamily="34" charset="0"/>
                <a:cs typeface="Calibri" panose="020F0502020204030204" pitchFamily="34" charset="0"/>
              </a:rPr>
              <a:t>and when the Chief Shepherd appears, you will receive the unfading crown of glory. 1Peter 5:4</a:t>
            </a:r>
            <a:endParaRPr lang="en-US" sz="2200" baseline="30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49772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1495</TotalTime>
  <Words>659</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Rossi</dc:creator>
  <cp:lastModifiedBy>Joseph Rossi</cp:lastModifiedBy>
  <cp:revision>4</cp:revision>
  <dcterms:created xsi:type="dcterms:W3CDTF">2025-11-18T04:31:28Z</dcterms:created>
  <dcterms:modified xsi:type="dcterms:W3CDTF">2025-11-25T01:26:28Z</dcterms:modified>
</cp:coreProperties>
</file>