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74" r:id="rId2"/>
    <p:sldId id="257" r:id="rId3"/>
    <p:sldId id="259" r:id="rId4"/>
    <p:sldId id="273" r:id="rId5"/>
    <p:sldId id="282" r:id="rId6"/>
    <p:sldId id="267" r:id="rId7"/>
    <p:sldId id="278" r:id="rId8"/>
    <p:sldId id="279" r:id="rId9"/>
    <p:sldId id="287" r:id="rId10"/>
    <p:sldId id="268" r:id="rId11"/>
    <p:sldId id="283" r:id="rId12"/>
    <p:sldId id="285" r:id="rId13"/>
    <p:sldId id="290" r:id="rId14"/>
    <p:sldId id="284" r:id="rId15"/>
    <p:sldId id="270" r:id="rId16"/>
    <p:sldId id="288" r:id="rId17"/>
    <p:sldId id="289" r:id="rId18"/>
    <p:sldId id="262" r:id="rId19"/>
    <p:sldId id="280" r:id="rId20"/>
    <p:sldId id="281" r:id="rId21"/>
    <p:sldId id="275" r:id="rId22"/>
    <p:sldId id="276" r:id="rId23"/>
    <p:sldId id="25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18"/>
    <p:restoredTop sz="91978"/>
  </p:normalViewPr>
  <p:slideViewPr>
    <p:cSldViewPr snapToGrid="0">
      <p:cViewPr varScale="1">
        <p:scale>
          <a:sx n="115" d="100"/>
          <a:sy n="115" d="100"/>
        </p:scale>
        <p:origin x="60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A7AD84-206C-4085-A05E-AD22B0480319}" type="doc">
      <dgm:prSet loTypeId="urn:microsoft.com/office/officeart/2016/7/layout/BasicLinearProcessNumbered" loCatId="process" qsTypeId="urn:microsoft.com/office/officeart/2005/8/quickstyle/simple5" qsCatId="simple" csTypeId="urn:microsoft.com/office/officeart/2005/8/colors/accent1_2" csCatId="accent1"/>
      <dgm:spPr/>
      <dgm:t>
        <a:bodyPr/>
        <a:lstStyle/>
        <a:p>
          <a:endParaRPr lang="en-US"/>
        </a:p>
      </dgm:t>
    </dgm:pt>
    <dgm:pt modelId="{BAACEFC6-A461-4385-AC45-741A449BF71B}">
      <dgm:prSet custT="1"/>
      <dgm:spPr/>
      <dgm:t>
        <a:bodyPr/>
        <a:lstStyle/>
        <a:p>
          <a:r>
            <a:rPr lang="en-US" sz="2400" b="0" i="0" dirty="0"/>
            <a:t>Pastors are more likely to leave congregational ministry than in the past.</a:t>
          </a:r>
          <a:endParaRPr lang="en-US" sz="2400" dirty="0"/>
        </a:p>
      </dgm:t>
    </dgm:pt>
    <dgm:pt modelId="{5295057E-E5B6-4124-993F-A0700121A87C}" type="parTrans" cxnId="{A1A9F48B-7708-4D73-8641-62C1DCF0E92F}">
      <dgm:prSet/>
      <dgm:spPr/>
      <dgm:t>
        <a:bodyPr/>
        <a:lstStyle/>
        <a:p>
          <a:endParaRPr lang="en-US"/>
        </a:p>
      </dgm:t>
    </dgm:pt>
    <dgm:pt modelId="{F96CD018-794B-4FFD-9757-21FEE1B23701}" type="sibTrans" cxnId="{A1A9F48B-7708-4D73-8641-62C1DCF0E92F}">
      <dgm:prSet phldrT="1" phldr="0"/>
      <dgm:spPr/>
      <dgm:t>
        <a:bodyPr/>
        <a:lstStyle/>
        <a:p>
          <a:r>
            <a:rPr lang="en-US"/>
            <a:t>1</a:t>
          </a:r>
        </a:p>
      </dgm:t>
    </dgm:pt>
    <dgm:pt modelId="{D873101B-3EDB-4B6A-8E84-7ED4186DBF1C}">
      <dgm:prSet custT="1"/>
      <dgm:spPr/>
      <dgm:t>
        <a:bodyPr/>
        <a:lstStyle/>
        <a:p>
          <a:r>
            <a:rPr lang="en-US" sz="2400" b="0" i="0" dirty="0"/>
            <a:t>Church members continue to show increased signs of dysfunction and conflict.</a:t>
          </a:r>
          <a:endParaRPr lang="en-US" sz="2400" dirty="0"/>
        </a:p>
      </dgm:t>
    </dgm:pt>
    <dgm:pt modelId="{A9DCA267-53F0-4BC4-ABDE-F6E776B598BD}" type="parTrans" cxnId="{1B6D3D2D-F127-413C-A2B8-8CB3E045F3C9}">
      <dgm:prSet/>
      <dgm:spPr/>
      <dgm:t>
        <a:bodyPr/>
        <a:lstStyle/>
        <a:p>
          <a:endParaRPr lang="en-US"/>
        </a:p>
      </dgm:t>
    </dgm:pt>
    <dgm:pt modelId="{2D3E22F2-A360-4659-B49A-E300F67E1BE1}" type="sibTrans" cxnId="{1B6D3D2D-F127-413C-A2B8-8CB3E045F3C9}">
      <dgm:prSet phldrT="2" phldr="0"/>
      <dgm:spPr/>
      <dgm:t>
        <a:bodyPr/>
        <a:lstStyle/>
        <a:p>
          <a:r>
            <a:rPr lang="en-US"/>
            <a:t>2</a:t>
          </a:r>
        </a:p>
      </dgm:t>
    </dgm:pt>
    <dgm:pt modelId="{8E32DB6E-3EAA-4675-99A6-DE8E1B0F39EF}">
      <dgm:prSet custT="1"/>
      <dgm:spPr/>
      <dgm:t>
        <a:bodyPr/>
        <a:lstStyle/>
        <a:p>
          <a:r>
            <a:rPr lang="en-US" sz="2200" b="0" i="0" dirty="0"/>
            <a:t>Pastors remain underprepared to deal with “real life” problems in their congregations and the practical day-to-day aspects of pastoring.</a:t>
          </a:r>
          <a:endParaRPr lang="en-US" sz="2200" dirty="0"/>
        </a:p>
      </dgm:t>
    </dgm:pt>
    <dgm:pt modelId="{9F5C10AC-9740-4D37-B9E7-EFE6A1A1FD5B}" type="parTrans" cxnId="{751953A8-A973-4104-BA90-B5EE68AF0963}">
      <dgm:prSet/>
      <dgm:spPr/>
      <dgm:t>
        <a:bodyPr/>
        <a:lstStyle/>
        <a:p>
          <a:endParaRPr lang="en-US"/>
        </a:p>
      </dgm:t>
    </dgm:pt>
    <dgm:pt modelId="{7D64CF06-5A0A-48B4-B388-FA466F1E8694}" type="sibTrans" cxnId="{751953A8-A973-4104-BA90-B5EE68AF0963}">
      <dgm:prSet phldrT="3" phldr="0"/>
      <dgm:spPr/>
      <dgm:t>
        <a:bodyPr/>
        <a:lstStyle/>
        <a:p>
          <a:r>
            <a:rPr lang="en-US"/>
            <a:t>3</a:t>
          </a:r>
        </a:p>
      </dgm:t>
    </dgm:pt>
    <dgm:pt modelId="{7F60DE50-BB2E-AC43-8C7D-418B4F235DAD}" type="pres">
      <dgm:prSet presAssocID="{05A7AD84-206C-4085-A05E-AD22B0480319}" presName="Name0" presStyleCnt="0">
        <dgm:presLayoutVars>
          <dgm:animLvl val="lvl"/>
          <dgm:resizeHandles val="exact"/>
        </dgm:presLayoutVars>
      </dgm:prSet>
      <dgm:spPr/>
    </dgm:pt>
    <dgm:pt modelId="{CA32E24D-B1C0-8949-BE9B-B7B57B455B26}" type="pres">
      <dgm:prSet presAssocID="{BAACEFC6-A461-4385-AC45-741A449BF71B}" presName="compositeNode" presStyleCnt="0">
        <dgm:presLayoutVars>
          <dgm:bulletEnabled val="1"/>
        </dgm:presLayoutVars>
      </dgm:prSet>
      <dgm:spPr/>
    </dgm:pt>
    <dgm:pt modelId="{9EA339F5-9C4E-0A4F-8DD1-D15D5E87B8E5}" type="pres">
      <dgm:prSet presAssocID="{BAACEFC6-A461-4385-AC45-741A449BF71B}" presName="bgRect" presStyleLbl="bgAccFollowNode1" presStyleIdx="0" presStyleCnt="3"/>
      <dgm:spPr/>
    </dgm:pt>
    <dgm:pt modelId="{24D44D0B-6105-AE46-98EE-794738B70C0A}" type="pres">
      <dgm:prSet presAssocID="{F96CD018-794B-4FFD-9757-21FEE1B23701}" presName="sibTransNodeCircle" presStyleLbl="alignNode1" presStyleIdx="0" presStyleCnt="6">
        <dgm:presLayoutVars>
          <dgm:chMax val="0"/>
          <dgm:bulletEnabled/>
        </dgm:presLayoutVars>
      </dgm:prSet>
      <dgm:spPr/>
    </dgm:pt>
    <dgm:pt modelId="{46EEC0A0-3BD1-634A-ABAD-F4E335DF9790}" type="pres">
      <dgm:prSet presAssocID="{BAACEFC6-A461-4385-AC45-741A449BF71B}" presName="bottomLine" presStyleLbl="alignNode1" presStyleIdx="1" presStyleCnt="6">
        <dgm:presLayoutVars/>
      </dgm:prSet>
      <dgm:spPr/>
    </dgm:pt>
    <dgm:pt modelId="{9443D83D-1DBB-EB4C-A4D5-4BEDDB851E7C}" type="pres">
      <dgm:prSet presAssocID="{BAACEFC6-A461-4385-AC45-741A449BF71B}" presName="nodeText" presStyleLbl="bgAccFollowNode1" presStyleIdx="0" presStyleCnt="3">
        <dgm:presLayoutVars>
          <dgm:bulletEnabled val="1"/>
        </dgm:presLayoutVars>
      </dgm:prSet>
      <dgm:spPr/>
    </dgm:pt>
    <dgm:pt modelId="{AA709515-A70A-E044-8F74-D73C37C25E72}" type="pres">
      <dgm:prSet presAssocID="{F96CD018-794B-4FFD-9757-21FEE1B23701}" presName="sibTrans" presStyleCnt="0"/>
      <dgm:spPr/>
    </dgm:pt>
    <dgm:pt modelId="{D9D27A0E-C4FB-8846-A82D-E392903323AA}" type="pres">
      <dgm:prSet presAssocID="{D873101B-3EDB-4B6A-8E84-7ED4186DBF1C}" presName="compositeNode" presStyleCnt="0">
        <dgm:presLayoutVars>
          <dgm:bulletEnabled val="1"/>
        </dgm:presLayoutVars>
      </dgm:prSet>
      <dgm:spPr/>
    </dgm:pt>
    <dgm:pt modelId="{7299141F-DD00-2A4E-A79D-FA8EA2112795}" type="pres">
      <dgm:prSet presAssocID="{D873101B-3EDB-4B6A-8E84-7ED4186DBF1C}" presName="bgRect" presStyleLbl="bgAccFollowNode1" presStyleIdx="1" presStyleCnt="3"/>
      <dgm:spPr/>
    </dgm:pt>
    <dgm:pt modelId="{2AB635E0-240B-1946-9944-250B116D42B2}" type="pres">
      <dgm:prSet presAssocID="{2D3E22F2-A360-4659-B49A-E300F67E1BE1}" presName="sibTransNodeCircle" presStyleLbl="alignNode1" presStyleIdx="2" presStyleCnt="6">
        <dgm:presLayoutVars>
          <dgm:chMax val="0"/>
          <dgm:bulletEnabled/>
        </dgm:presLayoutVars>
      </dgm:prSet>
      <dgm:spPr/>
    </dgm:pt>
    <dgm:pt modelId="{5C51582D-9CBE-DE41-A397-6D292873FB5E}" type="pres">
      <dgm:prSet presAssocID="{D873101B-3EDB-4B6A-8E84-7ED4186DBF1C}" presName="bottomLine" presStyleLbl="alignNode1" presStyleIdx="3" presStyleCnt="6">
        <dgm:presLayoutVars/>
      </dgm:prSet>
      <dgm:spPr/>
    </dgm:pt>
    <dgm:pt modelId="{73A1A4E2-34F1-FB4C-9882-6E5D38714739}" type="pres">
      <dgm:prSet presAssocID="{D873101B-3EDB-4B6A-8E84-7ED4186DBF1C}" presName="nodeText" presStyleLbl="bgAccFollowNode1" presStyleIdx="1" presStyleCnt="3">
        <dgm:presLayoutVars>
          <dgm:bulletEnabled val="1"/>
        </dgm:presLayoutVars>
      </dgm:prSet>
      <dgm:spPr/>
    </dgm:pt>
    <dgm:pt modelId="{7CD92CE6-8638-5A47-9069-4C5735CFD36A}" type="pres">
      <dgm:prSet presAssocID="{2D3E22F2-A360-4659-B49A-E300F67E1BE1}" presName="sibTrans" presStyleCnt="0"/>
      <dgm:spPr/>
    </dgm:pt>
    <dgm:pt modelId="{48BA1309-58C1-5248-9CC8-4A7D3F56CB9C}" type="pres">
      <dgm:prSet presAssocID="{8E32DB6E-3EAA-4675-99A6-DE8E1B0F39EF}" presName="compositeNode" presStyleCnt="0">
        <dgm:presLayoutVars>
          <dgm:bulletEnabled val="1"/>
        </dgm:presLayoutVars>
      </dgm:prSet>
      <dgm:spPr/>
    </dgm:pt>
    <dgm:pt modelId="{319B3A24-36B8-3E49-913B-202EB7D3B70E}" type="pres">
      <dgm:prSet presAssocID="{8E32DB6E-3EAA-4675-99A6-DE8E1B0F39EF}" presName="bgRect" presStyleLbl="bgAccFollowNode1" presStyleIdx="2" presStyleCnt="3"/>
      <dgm:spPr/>
    </dgm:pt>
    <dgm:pt modelId="{B51B1824-B087-4B40-8371-D6C9AF7E5141}" type="pres">
      <dgm:prSet presAssocID="{7D64CF06-5A0A-48B4-B388-FA466F1E8694}" presName="sibTransNodeCircle" presStyleLbl="alignNode1" presStyleIdx="4" presStyleCnt="6">
        <dgm:presLayoutVars>
          <dgm:chMax val="0"/>
          <dgm:bulletEnabled/>
        </dgm:presLayoutVars>
      </dgm:prSet>
      <dgm:spPr/>
    </dgm:pt>
    <dgm:pt modelId="{ADEAC9F8-7E4D-B444-B409-F11271D97BD4}" type="pres">
      <dgm:prSet presAssocID="{8E32DB6E-3EAA-4675-99A6-DE8E1B0F39EF}" presName="bottomLine" presStyleLbl="alignNode1" presStyleIdx="5" presStyleCnt="6">
        <dgm:presLayoutVars/>
      </dgm:prSet>
      <dgm:spPr/>
    </dgm:pt>
    <dgm:pt modelId="{6044FE81-4ECC-4948-A5B2-D2F96C178E9D}" type="pres">
      <dgm:prSet presAssocID="{8E32DB6E-3EAA-4675-99A6-DE8E1B0F39EF}" presName="nodeText" presStyleLbl="bgAccFollowNode1" presStyleIdx="2" presStyleCnt="3">
        <dgm:presLayoutVars>
          <dgm:bulletEnabled val="1"/>
        </dgm:presLayoutVars>
      </dgm:prSet>
      <dgm:spPr/>
    </dgm:pt>
  </dgm:ptLst>
  <dgm:cxnLst>
    <dgm:cxn modelId="{166F1912-232E-F44C-BEF4-1E6551281C30}" type="presOf" srcId="{BAACEFC6-A461-4385-AC45-741A449BF71B}" destId="{9EA339F5-9C4E-0A4F-8DD1-D15D5E87B8E5}" srcOrd="0" destOrd="0" presId="urn:microsoft.com/office/officeart/2016/7/layout/BasicLinearProcessNumbered"/>
    <dgm:cxn modelId="{6A787F20-2F31-CB41-864B-C81AD5329766}" type="presOf" srcId="{D873101B-3EDB-4B6A-8E84-7ED4186DBF1C}" destId="{7299141F-DD00-2A4E-A79D-FA8EA2112795}" srcOrd="0" destOrd="0" presId="urn:microsoft.com/office/officeart/2016/7/layout/BasicLinearProcessNumbered"/>
    <dgm:cxn modelId="{1B6D3D2D-F127-413C-A2B8-8CB3E045F3C9}" srcId="{05A7AD84-206C-4085-A05E-AD22B0480319}" destId="{D873101B-3EDB-4B6A-8E84-7ED4186DBF1C}" srcOrd="1" destOrd="0" parTransId="{A9DCA267-53F0-4BC4-ABDE-F6E776B598BD}" sibTransId="{2D3E22F2-A360-4659-B49A-E300F67E1BE1}"/>
    <dgm:cxn modelId="{7FF15556-7912-8C4E-8431-ABBDFD57664F}" type="presOf" srcId="{BAACEFC6-A461-4385-AC45-741A449BF71B}" destId="{9443D83D-1DBB-EB4C-A4D5-4BEDDB851E7C}" srcOrd="1" destOrd="0" presId="urn:microsoft.com/office/officeart/2016/7/layout/BasicLinearProcessNumbered"/>
    <dgm:cxn modelId="{F86A4A5E-990E-FF46-A2B5-5EEA83E51662}" type="presOf" srcId="{05A7AD84-206C-4085-A05E-AD22B0480319}" destId="{7F60DE50-BB2E-AC43-8C7D-418B4F235DAD}" srcOrd="0" destOrd="0" presId="urn:microsoft.com/office/officeart/2016/7/layout/BasicLinearProcessNumbered"/>
    <dgm:cxn modelId="{A1A9F48B-7708-4D73-8641-62C1DCF0E92F}" srcId="{05A7AD84-206C-4085-A05E-AD22B0480319}" destId="{BAACEFC6-A461-4385-AC45-741A449BF71B}" srcOrd="0" destOrd="0" parTransId="{5295057E-E5B6-4124-993F-A0700121A87C}" sibTransId="{F96CD018-794B-4FFD-9757-21FEE1B23701}"/>
    <dgm:cxn modelId="{396A4998-8A36-4242-A813-36B33E73A23E}" type="presOf" srcId="{7D64CF06-5A0A-48B4-B388-FA466F1E8694}" destId="{B51B1824-B087-4B40-8371-D6C9AF7E5141}" srcOrd="0" destOrd="0" presId="urn:microsoft.com/office/officeart/2016/7/layout/BasicLinearProcessNumbered"/>
    <dgm:cxn modelId="{2D8279A1-C0EB-E841-A31D-FBE3130A4B3C}" type="presOf" srcId="{8E32DB6E-3EAA-4675-99A6-DE8E1B0F39EF}" destId="{319B3A24-36B8-3E49-913B-202EB7D3B70E}" srcOrd="0" destOrd="0" presId="urn:microsoft.com/office/officeart/2016/7/layout/BasicLinearProcessNumbered"/>
    <dgm:cxn modelId="{DF2255A6-9D5C-DA44-9F00-1B7C29573421}" type="presOf" srcId="{8E32DB6E-3EAA-4675-99A6-DE8E1B0F39EF}" destId="{6044FE81-4ECC-4948-A5B2-D2F96C178E9D}" srcOrd="1" destOrd="0" presId="urn:microsoft.com/office/officeart/2016/7/layout/BasicLinearProcessNumbered"/>
    <dgm:cxn modelId="{751953A8-A973-4104-BA90-B5EE68AF0963}" srcId="{05A7AD84-206C-4085-A05E-AD22B0480319}" destId="{8E32DB6E-3EAA-4675-99A6-DE8E1B0F39EF}" srcOrd="2" destOrd="0" parTransId="{9F5C10AC-9740-4D37-B9E7-EFE6A1A1FD5B}" sibTransId="{7D64CF06-5A0A-48B4-B388-FA466F1E8694}"/>
    <dgm:cxn modelId="{C24676AD-65A8-D740-9039-37E7F018299F}" type="presOf" srcId="{D873101B-3EDB-4B6A-8E84-7ED4186DBF1C}" destId="{73A1A4E2-34F1-FB4C-9882-6E5D38714739}" srcOrd="1" destOrd="0" presId="urn:microsoft.com/office/officeart/2016/7/layout/BasicLinearProcessNumbered"/>
    <dgm:cxn modelId="{52D04AB9-27B0-2A46-B77F-E8F98A6DA274}" type="presOf" srcId="{F96CD018-794B-4FFD-9757-21FEE1B23701}" destId="{24D44D0B-6105-AE46-98EE-794738B70C0A}" srcOrd="0" destOrd="0" presId="urn:microsoft.com/office/officeart/2016/7/layout/BasicLinearProcessNumbered"/>
    <dgm:cxn modelId="{420DE9F7-7835-D540-9E28-FE2A4D0AEC52}" type="presOf" srcId="{2D3E22F2-A360-4659-B49A-E300F67E1BE1}" destId="{2AB635E0-240B-1946-9944-250B116D42B2}" srcOrd="0" destOrd="0" presId="urn:microsoft.com/office/officeart/2016/7/layout/BasicLinearProcessNumbered"/>
    <dgm:cxn modelId="{97742132-289A-7145-A198-3A163A9409D9}" type="presParOf" srcId="{7F60DE50-BB2E-AC43-8C7D-418B4F235DAD}" destId="{CA32E24D-B1C0-8949-BE9B-B7B57B455B26}" srcOrd="0" destOrd="0" presId="urn:microsoft.com/office/officeart/2016/7/layout/BasicLinearProcessNumbered"/>
    <dgm:cxn modelId="{76D33797-DC9B-C543-A12E-42BF45664479}" type="presParOf" srcId="{CA32E24D-B1C0-8949-BE9B-B7B57B455B26}" destId="{9EA339F5-9C4E-0A4F-8DD1-D15D5E87B8E5}" srcOrd="0" destOrd="0" presId="urn:microsoft.com/office/officeart/2016/7/layout/BasicLinearProcessNumbered"/>
    <dgm:cxn modelId="{6680C5B4-C47C-D246-8DDF-08BCB4368FE6}" type="presParOf" srcId="{CA32E24D-B1C0-8949-BE9B-B7B57B455B26}" destId="{24D44D0B-6105-AE46-98EE-794738B70C0A}" srcOrd="1" destOrd="0" presId="urn:microsoft.com/office/officeart/2016/7/layout/BasicLinearProcessNumbered"/>
    <dgm:cxn modelId="{D4928192-E73B-DD4D-8108-C58A7BE3829B}" type="presParOf" srcId="{CA32E24D-B1C0-8949-BE9B-B7B57B455B26}" destId="{46EEC0A0-3BD1-634A-ABAD-F4E335DF9790}" srcOrd="2" destOrd="0" presId="urn:microsoft.com/office/officeart/2016/7/layout/BasicLinearProcessNumbered"/>
    <dgm:cxn modelId="{FE88EE4D-2510-4443-ACCC-7F6B7CBB73A2}" type="presParOf" srcId="{CA32E24D-B1C0-8949-BE9B-B7B57B455B26}" destId="{9443D83D-1DBB-EB4C-A4D5-4BEDDB851E7C}" srcOrd="3" destOrd="0" presId="urn:microsoft.com/office/officeart/2016/7/layout/BasicLinearProcessNumbered"/>
    <dgm:cxn modelId="{B153E7FB-3DEA-CF4F-A4A7-06F6FB80B2EF}" type="presParOf" srcId="{7F60DE50-BB2E-AC43-8C7D-418B4F235DAD}" destId="{AA709515-A70A-E044-8F74-D73C37C25E72}" srcOrd="1" destOrd="0" presId="urn:microsoft.com/office/officeart/2016/7/layout/BasicLinearProcessNumbered"/>
    <dgm:cxn modelId="{EA9A4F4F-912D-4143-B40F-00E5030ACDA2}" type="presParOf" srcId="{7F60DE50-BB2E-AC43-8C7D-418B4F235DAD}" destId="{D9D27A0E-C4FB-8846-A82D-E392903323AA}" srcOrd="2" destOrd="0" presId="urn:microsoft.com/office/officeart/2016/7/layout/BasicLinearProcessNumbered"/>
    <dgm:cxn modelId="{AF2FB52F-E335-B649-9784-0B3A40D2A840}" type="presParOf" srcId="{D9D27A0E-C4FB-8846-A82D-E392903323AA}" destId="{7299141F-DD00-2A4E-A79D-FA8EA2112795}" srcOrd="0" destOrd="0" presId="urn:microsoft.com/office/officeart/2016/7/layout/BasicLinearProcessNumbered"/>
    <dgm:cxn modelId="{EA6C62F9-C864-6349-A265-8D8141F61B2E}" type="presParOf" srcId="{D9D27A0E-C4FB-8846-A82D-E392903323AA}" destId="{2AB635E0-240B-1946-9944-250B116D42B2}" srcOrd="1" destOrd="0" presId="urn:microsoft.com/office/officeart/2016/7/layout/BasicLinearProcessNumbered"/>
    <dgm:cxn modelId="{791C0B27-D0C0-EB4F-8335-25522A29F192}" type="presParOf" srcId="{D9D27A0E-C4FB-8846-A82D-E392903323AA}" destId="{5C51582D-9CBE-DE41-A397-6D292873FB5E}" srcOrd="2" destOrd="0" presId="urn:microsoft.com/office/officeart/2016/7/layout/BasicLinearProcessNumbered"/>
    <dgm:cxn modelId="{D644DF8C-565C-114C-9334-7538B08DD5D5}" type="presParOf" srcId="{D9D27A0E-C4FB-8846-A82D-E392903323AA}" destId="{73A1A4E2-34F1-FB4C-9882-6E5D38714739}" srcOrd="3" destOrd="0" presId="urn:microsoft.com/office/officeart/2016/7/layout/BasicLinearProcessNumbered"/>
    <dgm:cxn modelId="{63766422-43CA-1240-B5F8-85BB94F0AFAB}" type="presParOf" srcId="{7F60DE50-BB2E-AC43-8C7D-418B4F235DAD}" destId="{7CD92CE6-8638-5A47-9069-4C5735CFD36A}" srcOrd="3" destOrd="0" presId="urn:microsoft.com/office/officeart/2016/7/layout/BasicLinearProcessNumbered"/>
    <dgm:cxn modelId="{7CEBCF3F-72CE-174B-BF82-844FDE7023C4}" type="presParOf" srcId="{7F60DE50-BB2E-AC43-8C7D-418B4F235DAD}" destId="{48BA1309-58C1-5248-9CC8-4A7D3F56CB9C}" srcOrd="4" destOrd="0" presId="urn:microsoft.com/office/officeart/2016/7/layout/BasicLinearProcessNumbered"/>
    <dgm:cxn modelId="{AC8114A9-6456-AE4C-A5D9-04CB78FF45D0}" type="presParOf" srcId="{48BA1309-58C1-5248-9CC8-4A7D3F56CB9C}" destId="{319B3A24-36B8-3E49-913B-202EB7D3B70E}" srcOrd="0" destOrd="0" presId="urn:microsoft.com/office/officeart/2016/7/layout/BasicLinearProcessNumbered"/>
    <dgm:cxn modelId="{7286864D-93F3-934F-956B-1262D9008E9F}" type="presParOf" srcId="{48BA1309-58C1-5248-9CC8-4A7D3F56CB9C}" destId="{B51B1824-B087-4B40-8371-D6C9AF7E5141}" srcOrd="1" destOrd="0" presId="urn:microsoft.com/office/officeart/2016/7/layout/BasicLinearProcessNumbered"/>
    <dgm:cxn modelId="{C2AA742E-DB3D-4D4C-97FC-9324D5ADACE9}" type="presParOf" srcId="{48BA1309-58C1-5248-9CC8-4A7D3F56CB9C}" destId="{ADEAC9F8-7E4D-B444-B409-F11271D97BD4}" srcOrd="2" destOrd="0" presId="urn:microsoft.com/office/officeart/2016/7/layout/BasicLinearProcessNumbered"/>
    <dgm:cxn modelId="{77008EFB-4B31-1841-958B-21401D20C791}" type="presParOf" srcId="{48BA1309-58C1-5248-9CC8-4A7D3F56CB9C}" destId="{6044FE81-4ECC-4948-A5B2-D2F96C178E9D}"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A339F5-9C4E-0A4F-8DD1-D15D5E87B8E5}">
      <dsp:nvSpPr>
        <dsp:cNvPr id="0" name=""/>
        <dsp:cNvSpPr/>
      </dsp:nvSpPr>
      <dsp:spPr>
        <a:xfrm>
          <a:off x="0" y="0"/>
          <a:ext cx="3286125" cy="435133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6199" tIns="330200" rIns="256199" bIns="330200" numCol="1" spcCol="1270" anchor="t" anchorCtr="0">
          <a:noAutofit/>
        </a:bodyPr>
        <a:lstStyle/>
        <a:p>
          <a:pPr marL="0" lvl="0" indent="0" algn="l" defTabSz="1066800">
            <a:lnSpc>
              <a:spcPct val="90000"/>
            </a:lnSpc>
            <a:spcBef>
              <a:spcPct val="0"/>
            </a:spcBef>
            <a:spcAft>
              <a:spcPct val="35000"/>
            </a:spcAft>
            <a:buNone/>
          </a:pPr>
          <a:r>
            <a:rPr lang="en-US" sz="2400" b="0" i="0" kern="1200" dirty="0"/>
            <a:t>Pastors are more likely to leave congregational ministry than in the past.</a:t>
          </a:r>
          <a:endParaRPr lang="en-US" sz="2400" kern="1200" dirty="0"/>
        </a:p>
      </dsp:txBody>
      <dsp:txXfrm>
        <a:off x="0" y="1653508"/>
        <a:ext cx="3286125" cy="2610802"/>
      </dsp:txXfrm>
    </dsp:sp>
    <dsp:sp modelId="{24D44D0B-6105-AE46-98EE-794738B70C0A}">
      <dsp:nvSpPr>
        <dsp:cNvPr id="0" name=""/>
        <dsp:cNvSpPr/>
      </dsp:nvSpPr>
      <dsp:spPr>
        <a:xfrm>
          <a:off x="990361" y="435133"/>
          <a:ext cx="1305401" cy="130540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81533" y="626305"/>
        <a:ext cx="923057" cy="923057"/>
      </dsp:txXfrm>
    </dsp:sp>
    <dsp:sp modelId="{46EEC0A0-3BD1-634A-ABAD-F4E335DF9790}">
      <dsp:nvSpPr>
        <dsp:cNvPr id="0" name=""/>
        <dsp:cNvSpPr/>
      </dsp:nvSpPr>
      <dsp:spPr>
        <a:xfrm>
          <a:off x="0" y="4351266"/>
          <a:ext cx="3286125" cy="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299141F-DD00-2A4E-A79D-FA8EA2112795}">
      <dsp:nvSpPr>
        <dsp:cNvPr id="0" name=""/>
        <dsp:cNvSpPr/>
      </dsp:nvSpPr>
      <dsp:spPr>
        <a:xfrm>
          <a:off x="3614737" y="0"/>
          <a:ext cx="3286125" cy="435133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6199" tIns="330200" rIns="256199" bIns="330200" numCol="1" spcCol="1270" anchor="t" anchorCtr="0">
          <a:noAutofit/>
        </a:bodyPr>
        <a:lstStyle/>
        <a:p>
          <a:pPr marL="0" lvl="0" indent="0" algn="l" defTabSz="1066800">
            <a:lnSpc>
              <a:spcPct val="90000"/>
            </a:lnSpc>
            <a:spcBef>
              <a:spcPct val="0"/>
            </a:spcBef>
            <a:spcAft>
              <a:spcPct val="35000"/>
            </a:spcAft>
            <a:buNone/>
          </a:pPr>
          <a:r>
            <a:rPr lang="en-US" sz="2400" b="0" i="0" kern="1200" dirty="0"/>
            <a:t>Church members continue to show increased signs of dysfunction and conflict.</a:t>
          </a:r>
          <a:endParaRPr lang="en-US" sz="2400" kern="1200" dirty="0"/>
        </a:p>
      </dsp:txBody>
      <dsp:txXfrm>
        <a:off x="3614737" y="1653508"/>
        <a:ext cx="3286125" cy="2610802"/>
      </dsp:txXfrm>
    </dsp:sp>
    <dsp:sp modelId="{2AB635E0-240B-1946-9944-250B116D42B2}">
      <dsp:nvSpPr>
        <dsp:cNvPr id="0" name=""/>
        <dsp:cNvSpPr/>
      </dsp:nvSpPr>
      <dsp:spPr>
        <a:xfrm>
          <a:off x="4605099" y="435133"/>
          <a:ext cx="1305401" cy="130540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796271" y="626305"/>
        <a:ext cx="923057" cy="923057"/>
      </dsp:txXfrm>
    </dsp:sp>
    <dsp:sp modelId="{5C51582D-9CBE-DE41-A397-6D292873FB5E}">
      <dsp:nvSpPr>
        <dsp:cNvPr id="0" name=""/>
        <dsp:cNvSpPr/>
      </dsp:nvSpPr>
      <dsp:spPr>
        <a:xfrm>
          <a:off x="3614737" y="4351266"/>
          <a:ext cx="3286125" cy="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19B3A24-36B8-3E49-913B-202EB7D3B70E}">
      <dsp:nvSpPr>
        <dsp:cNvPr id="0" name=""/>
        <dsp:cNvSpPr/>
      </dsp:nvSpPr>
      <dsp:spPr>
        <a:xfrm>
          <a:off x="7229475" y="0"/>
          <a:ext cx="3286125" cy="435133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56199" tIns="330200" rIns="256199" bIns="330200" numCol="1" spcCol="1270" anchor="t" anchorCtr="0">
          <a:noAutofit/>
        </a:bodyPr>
        <a:lstStyle/>
        <a:p>
          <a:pPr marL="0" lvl="0" indent="0" algn="l" defTabSz="977900">
            <a:lnSpc>
              <a:spcPct val="90000"/>
            </a:lnSpc>
            <a:spcBef>
              <a:spcPct val="0"/>
            </a:spcBef>
            <a:spcAft>
              <a:spcPct val="35000"/>
            </a:spcAft>
            <a:buNone/>
          </a:pPr>
          <a:r>
            <a:rPr lang="en-US" sz="2200" b="0" i="0" kern="1200" dirty="0"/>
            <a:t>Pastors remain underprepared to deal with “real life” problems in their congregations and the practical day-to-day aspects of pastoring.</a:t>
          </a:r>
          <a:endParaRPr lang="en-US" sz="2200" kern="1200" dirty="0"/>
        </a:p>
      </dsp:txBody>
      <dsp:txXfrm>
        <a:off x="7229475" y="1653508"/>
        <a:ext cx="3286125" cy="2610802"/>
      </dsp:txXfrm>
    </dsp:sp>
    <dsp:sp modelId="{B51B1824-B087-4B40-8371-D6C9AF7E5141}">
      <dsp:nvSpPr>
        <dsp:cNvPr id="0" name=""/>
        <dsp:cNvSpPr/>
      </dsp:nvSpPr>
      <dsp:spPr>
        <a:xfrm>
          <a:off x="8219836" y="435133"/>
          <a:ext cx="1305401" cy="130540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411008" y="626305"/>
        <a:ext cx="923057" cy="923057"/>
      </dsp:txXfrm>
    </dsp:sp>
    <dsp:sp modelId="{ADEAC9F8-7E4D-B444-B409-F11271D97BD4}">
      <dsp:nvSpPr>
        <dsp:cNvPr id="0" name=""/>
        <dsp:cNvSpPr/>
      </dsp:nvSpPr>
      <dsp:spPr>
        <a:xfrm>
          <a:off x="7229475" y="4351266"/>
          <a:ext cx="3286125" cy="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Calibri" panose="020F0502020204030204" pitchFamily="34" charset="0"/>
              </a:defRPr>
            </a:lvl1pPr>
          </a:lstStyle>
          <a:p>
            <a:fld id="{FB32B744-AA2E-CF40-A21E-DFCC2E5DAD41}" type="datetimeFigureOut">
              <a:rPr lang="en-US" smtClean="0"/>
              <a:pPr/>
              <a:t>9/2/25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Calibri" panose="020F0502020204030204" pitchFamily="34" charset="0"/>
              </a:defRPr>
            </a:lvl1pPr>
          </a:lstStyle>
          <a:p>
            <a:fld id="{FB4477AC-2CD2-4245-85A9-E262BD2044DE}" type="slidenum">
              <a:rPr lang="en-US" smtClean="0"/>
              <a:pPr/>
              <a:t>‹#›</a:t>
            </a:fld>
            <a:endParaRPr lang="en-US" dirty="0"/>
          </a:p>
        </p:txBody>
      </p:sp>
    </p:spTree>
    <p:extLst>
      <p:ext uri="{BB962C8B-B14F-4D97-AF65-F5344CB8AC3E}">
        <p14:creationId xmlns:p14="http://schemas.microsoft.com/office/powerpoint/2010/main" val="749211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Calibri" panose="020F0502020204030204" pitchFamily="34" charset="0"/>
        <a:ea typeface="+mn-ea"/>
        <a:cs typeface="+mn-cs"/>
      </a:defRPr>
    </a:lvl1pPr>
    <a:lvl2pPr marL="457200" algn="l" defTabSz="914400" rtl="0" eaLnBrk="1" latinLnBrk="0" hangingPunct="1">
      <a:defRPr sz="1200" b="0" i="0" kern="1200">
        <a:solidFill>
          <a:schemeClr val="tx1"/>
        </a:solidFill>
        <a:latin typeface="Calibri" panose="020F0502020204030204" pitchFamily="34" charset="0"/>
        <a:ea typeface="+mn-ea"/>
        <a:cs typeface="+mn-cs"/>
      </a:defRPr>
    </a:lvl2pPr>
    <a:lvl3pPr marL="914400" algn="l" defTabSz="914400" rtl="0" eaLnBrk="1" latinLnBrk="0" hangingPunct="1">
      <a:defRPr sz="1200" b="0" i="0" kern="1200">
        <a:solidFill>
          <a:schemeClr val="tx1"/>
        </a:solidFill>
        <a:latin typeface="Calibri" panose="020F0502020204030204" pitchFamily="34" charset="0"/>
        <a:ea typeface="+mn-ea"/>
        <a:cs typeface="+mn-cs"/>
      </a:defRPr>
    </a:lvl3pPr>
    <a:lvl4pPr marL="1371600" algn="l" defTabSz="914400" rtl="0" eaLnBrk="1" latinLnBrk="0" hangingPunct="1">
      <a:defRPr sz="1200" b="0" i="0" kern="1200">
        <a:solidFill>
          <a:schemeClr val="tx1"/>
        </a:solidFill>
        <a:latin typeface="Calibri" panose="020F0502020204030204" pitchFamily="34" charset="0"/>
        <a:ea typeface="+mn-ea"/>
        <a:cs typeface="+mn-cs"/>
      </a:defRPr>
    </a:lvl4pPr>
    <a:lvl5pPr marL="1828800" algn="l" defTabSz="914400" rtl="0" eaLnBrk="1" latinLnBrk="0" hangingPunct="1">
      <a:defRPr sz="1200" b="0" i="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4477AC-2CD2-4245-85A9-E262BD2044DE}" type="slidenum">
              <a:rPr lang="en-US" smtClean="0"/>
              <a:t>2</a:t>
            </a:fld>
            <a:endParaRPr lang="en-US"/>
          </a:p>
        </p:txBody>
      </p:sp>
    </p:spTree>
    <p:extLst>
      <p:ext uri="{BB962C8B-B14F-4D97-AF65-F5344CB8AC3E}">
        <p14:creationId xmlns:p14="http://schemas.microsoft.com/office/powerpoint/2010/main" val="3205491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4477AC-2CD2-4245-85A9-E262BD2044DE}" type="slidenum">
              <a:rPr lang="en-US" smtClean="0"/>
              <a:t>6</a:t>
            </a:fld>
            <a:endParaRPr lang="en-US"/>
          </a:p>
        </p:txBody>
      </p:sp>
    </p:spTree>
    <p:extLst>
      <p:ext uri="{BB962C8B-B14F-4D97-AF65-F5344CB8AC3E}">
        <p14:creationId xmlns:p14="http://schemas.microsoft.com/office/powerpoint/2010/main" val="3408190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2E91B-4C41-C70F-58D4-C1756F44FF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D8BD4-8A05-9BD0-B3EA-6B495AA59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14B9DF-4B69-4E23-7A28-DFF71048A4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CC9619-9B37-05CD-A749-9FFEB1D3D768}"/>
              </a:ext>
            </a:extLst>
          </p:cNvPr>
          <p:cNvSpPr>
            <a:spLocks noGrp="1"/>
          </p:cNvSpPr>
          <p:nvPr>
            <p:ph type="sldNum" sz="quarter" idx="5"/>
          </p:nvPr>
        </p:nvSpPr>
        <p:spPr/>
        <p:txBody>
          <a:bodyPr/>
          <a:lstStyle/>
          <a:p>
            <a:fld id="{FB4477AC-2CD2-4245-85A9-E262BD2044DE}" type="slidenum">
              <a:rPr lang="en-US" smtClean="0"/>
              <a:t>7</a:t>
            </a:fld>
            <a:endParaRPr lang="en-US"/>
          </a:p>
        </p:txBody>
      </p:sp>
    </p:spTree>
    <p:extLst>
      <p:ext uri="{BB962C8B-B14F-4D97-AF65-F5344CB8AC3E}">
        <p14:creationId xmlns:p14="http://schemas.microsoft.com/office/powerpoint/2010/main" val="3134316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088FB-088A-BA6C-1675-5F83051FB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67391A-BB23-415F-A4C7-3F061AC71B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9A383E-5DA7-DD59-A6FC-A26A66103A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8CBB36-5D0D-4426-C1AA-B20924D76CB5}"/>
              </a:ext>
            </a:extLst>
          </p:cNvPr>
          <p:cNvSpPr>
            <a:spLocks noGrp="1"/>
          </p:cNvSpPr>
          <p:nvPr>
            <p:ph type="sldNum" sz="quarter" idx="5"/>
          </p:nvPr>
        </p:nvSpPr>
        <p:spPr/>
        <p:txBody>
          <a:bodyPr/>
          <a:lstStyle/>
          <a:p>
            <a:fld id="{FB4477AC-2CD2-4245-85A9-E262BD2044DE}" type="slidenum">
              <a:rPr lang="en-US" smtClean="0"/>
              <a:t>8</a:t>
            </a:fld>
            <a:endParaRPr lang="en-US"/>
          </a:p>
        </p:txBody>
      </p:sp>
    </p:spTree>
    <p:extLst>
      <p:ext uri="{BB962C8B-B14F-4D97-AF65-F5344CB8AC3E}">
        <p14:creationId xmlns:p14="http://schemas.microsoft.com/office/powerpoint/2010/main" val="3758279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1968D-565E-4C50-9912-D3B700AF4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8BF9A9-291A-1E47-7095-CB9DA54E5C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BE03B-9F73-0209-3662-DED444BDBD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126EAA-5E2F-9467-FC92-021DD465958E}"/>
              </a:ext>
            </a:extLst>
          </p:cNvPr>
          <p:cNvSpPr>
            <a:spLocks noGrp="1"/>
          </p:cNvSpPr>
          <p:nvPr>
            <p:ph type="sldNum" sz="quarter" idx="5"/>
          </p:nvPr>
        </p:nvSpPr>
        <p:spPr/>
        <p:txBody>
          <a:bodyPr/>
          <a:lstStyle/>
          <a:p>
            <a:fld id="{FB4477AC-2CD2-4245-85A9-E262BD2044DE}" type="slidenum">
              <a:rPr lang="en-US" smtClean="0"/>
              <a:t>12</a:t>
            </a:fld>
            <a:endParaRPr lang="en-US"/>
          </a:p>
        </p:txBody>
      </p:sp>
    </p:spTree>
    <p:extLst>
      <p:ext uri="{BB962C8B-B14F-4D97-AF65-F5344CB8AC3E}">
        <p14:creationId xmlns:p14="http://schemas.microsoft.com/office/powerpoint/2010/main" val="281097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F1A3A-318B-1684-39BF-C77792605B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66138E-E5BD-D683-C835-DCE7E8C9FF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A7518E-9CBD-77C8-41BC-5CB0CCF54E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92115A-BA55-8E1F-3B7B-A7D01C81430F}"/>
              </a:ext>
            </a:extLst>
          </p:cNvPr>
          <p:cNvSpPr>
            <a:spLocks noGrp="1"/>
          </p:cNvSpPr>
          <p:nvPr>
            <p:ph type="sldNum" sz="quarter" idx="5"/>
          </p:nvPr>
        </p:nvSpPr>
        <p:spPr/>
        <p:txBody>
          <a:bodyPr/>
          <a:lstStyle/>
          <a:p>
            <a:fld id="{FB4477AC-2CD2-4245-85A9-E262BD2044DE}" type="slidenum">
              <a:rPr lang="en-US" smtClean="0"/>
              <a:t>15</a:t>
            </a:fld>
            <a:endParaRPr lang="en-US"/>
          </a:p>
        </p:txBody>
      </p:sp>
    </p:spTree>
    <p:extLst>
      <p:ext uri="{BB962C8B-B14F-4D97-AF65-F5344CB8AC3E}">
        <p14:creationId xmlns:p14="http://schemas.microsoft.com/office/powerpoint/2010/main" val="771003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C162D-F4FE-C884-CDAA-42A6551CD1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448B6A-E2D1-1D44-4966-9FF14D21A8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D4CD6A-C06B-B52B-957F-9AAE487C9944}"/>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5" name="Footer Placeholder 4">
            <a:extLst>
              <a:ext uri="{FF2B5EF4-FFF2-40B4-BE49-F238E27FC236}">
                <a16:creationId xmlns:a16="http://schemas.microsoft.com/office/drawing/2014/main" id="{3BF1ECB9-8C17-3DD6-B107-70E968A3AE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F153A-8B53-5034-490E-22ADDEC35583}"/>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215864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3F86B-6A91-544F-8653-3A6CF0AA35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C643C0-1313-6E57-50AA-153405B7D6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AA8D73-31B4-BA0A-35F9-024BD2CB1145}"/>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5" name="Footer Placeholder 4">
            <a:extLst>
              <a:ext uri="{FF2B5EF4-FFF2-40B4-BE49-F238E27FC236}">
                <a16:creationId xmlns:a16="http://schemas.microsoft.com/office/drawing/2014/main" id="{5C2E648D-210A-2529-45B6-245A50E61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28A63-634B-6D86-5E69-D97275150E68}"/>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423708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348013-B49B-BB5C-99D0-D094E77D87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CA6FEA-6CBD-646A-CAC4-512A7793D2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33F288-D73C-5C79-42FA-B2E0E4645750}"/>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5" name="Footer Placeholder 4">
            <a:extLst>
              <a:ext uri="{FF2B5EF4-FFF2-40B4-BE49-F238E27FC236}">
                <a16:creationId xmlns:a16="http://schemas.microsoft.com/office/drawing/2014/main" id="{2ABAC8F9-748A-4C78-D87C-DB2E28746F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7DF3A8-F6DE-8BC0-68D7-3D4026CD456C}"/>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329441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DE084-5C23-C59C-5C81-E59151E2CF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1FC887-9103-78A9-4E87-99061957D4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FDB215-C710-28AB-CA91-E19CCD693F3A}"/>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5" name="Footer Placeholder 4">
            <a:extLst>
              <a:ext uri="{FF2B5EF4-FFF2-40B4-BE49-F238E27FC236}">
                <a16:creationId xmlns:a16="http://schemas.microsoft.com/office/drawing/2014/main" id="{AC38EF1A-B932-6F43-36CE-50D62AF90E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F7F24-B78A-4BFC-B633-1B449E038815}"/>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4184133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1DA7A-4FE3-8AAB-CEF6-028125AFCD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52B86C-C48E-9DA7-E66C-814103373A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4A8DE9-4E57-ABEE-2B31-B54F48B72BB3}"/>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5" name="Footer Placeholder 4">
            <a:extLst>
              <a:ext uri="{FF2B5EF4-FFF2-40B4-BE49-F238E27FC236}">
                <a16:creationId xmlns:a16="http://schemas.microsoft.com/office/drawing/2014/main" id="{FA999617-DB07-DC4F-C41C-F68314C691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1C923-7983-3C5A-EF6E-FE6050C2F989}"/>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247631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5B88F-D0C9-3F12-3A81-85A72F9E3A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F3F3D7-7FCC-165D-688C-F131A4D7DD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F2C7B6-3A2F-CEB2-788D-DDFE3F3505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027562-4C43-1202-540D-B5E3A1C28014}"/>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6" name="Footer Placeholder 5">
            <a:extLst>
              <a:ext uri="{FF2B5EF4-FFF2-40B4-BE49-F238E27FC236}">
                <a16:creationId xmlns:a16="http://schemas.microsoft.com/office/drawing/2014/main" id="{86E3ADE0-63E6-1567-8FDD-6521576B1C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31E5A3-14E6-5CF9-8C2A-B0887783D006}"/>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422625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8BDE9-FD52-6B35-1581-34BFECD467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A6B9E3-53C8-40E0-B8AF-274D5AD427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758B45-102E-21CD-5B3E-A202854ED1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2DCB05-D554-68BD-EB00-7CAC84522E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D75E45-E226-31AC-11A9-56ECA9B821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EAF55A-3970-C716-D3F6-0F46237E4664}"/>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8" name="Footer Placeholder 7">
            <a:extLst>
              <a:ext uri="{FF2B5EF4-FFF2-40B4-BE49-F238E27FC236}">
                <a16:creationId xmlns:a16="http://schemas.microsoft.com/office/drawing/2014/main" id="{0C2D07A3-530E-82DF-BE14-47C58C0727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06623C-32B7-0A12-1544-F27951AC4CD1}"/>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82025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5BE9-1159-E533-8FC6-A2D8C2EC22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1FE820-429F-FA04-F0EF-6CA096DB8427}"/>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4" name="Footer Placeholder 3">
            <a:extLst>
              <a:ext uri="{FF2B5EF4-FFF2-40B4-BE49-F238E27FC236}">
                <a16:creationId xmlns:a16="http://schemas.microsoft.com/office/drawing/2014/main" id="{F90928C1-2C4A-628E-CE4C-542747023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0AC1DD-C59A-1765-D3C6-58F3A8D4110F}"/>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2797118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77E502-F35D-BBC2-2A58-9DA4D23D8F81}"/>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3" name="Footer Placeholder 2">
            <a:extLst>
              <a:ext uri="{FF2B5EF4-FFF2-40B4-BE49-F238E27FC236}">
                <a16:creationId xmlns:a16="http://schemas.microsoft.com/office/drawing/2014/main" id="{CC9E3521-F69A-CF7E-1DDF-80F1C0887B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37A5C1-E94E-CD12-AA0D-6C0AE8E7C939}"/>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123342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3DA9D-AEF4-D4F1-FAA9-E1DA26139E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AC77E9-7E32-66C7-A1D0-F269740B23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AF0915-EBBC-F734-BB1F-130C8471D6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2480EF-FA01-85A8-CD9B-03ACE132BADB}"/>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6" name="Footer Placeholder 5">
            <a:extLst>
              <a:ext uri="{FF2B5EF4-FFF2-40B4-BE49-F238E27FC236}">
                <a16:creationId xmlns:a16="http://schemas.microsoft.com/office/drawing/2014/main" id="{65E78687-309D-A1CA-0832-65531DF80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F327D3-A7EF-4B6E-5263-46703EE56802}"/>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91995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E5D78-CC5B-8B42-7596-F33D0C1C2F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8B3124-4D45-23E7-A3CB-3D1E1CFCF4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2F5CC5-FBA9-1696-DC6E-1F5DB27B66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4000D1-9E99-3A7E-73A6-DE3DEE174F98}"/>
              </a:ext>
            </a:extLst>
          </p:cNvPr>
          <p:cNvSpPr>
            <a:spLocks noGrp="1"/>
          </p:cNvSpPr>
          <p:nvPr>
            <p:ph type="dt" sz="half" idx="10"/>
          </p:nvPr>
        </p:nvSpPr>
        <p:spPr/>
        <p:txBody>
          <a:bodyPr/>
          <a:lstStyle/>
          <a:p>
            <a:fld id="{8C638F3C-ADB7-094A-A2C8-715AC9A1FEFA}" type="datetimeFigureOut">
              <a:rPr lang="en-US" smtClean="0"/>
              <a:t>9/2/25</a:t>
            </a:fld>
            <a:endParaRPr lang="en-US"/>
          </a:p>
        </p:txBody>
      </p:sp>
      <p:sp>
        <p:nvSpPr>
          <p:cNvPr id="6" name="Footer Placeholder 5">
            <a:extLst>
              <a:ext uri="{FF2B5EF4-FFF2-40B4-BE49-F238E27FC236}">
                <a16:creationId xmlns:a16="http://schemas.microsoft.com/office/drawing/2014/main" id="{3370751B-C216-BC80-17B4-94CA2741AC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C35059-A147-D180-5E66-C42C76316929}"/>
              </a:ext>
            </a:extLst>
          </p:cNvPr>
          <p:cNvSpPr>
            <a:spLocks noGrp="1"/>
          </p:cNvSpPr>
          <p:nvPr>
            <p:ph type="sldNum" sz="quarter" idx="12"/>
          </p:nvPr>
        </p:nvSpPr>
        <p:spPr/>
        <p:txBody>
          <a:bodyPr/>
          <a:lstStyle/>
          <a:p>
            <a:fld id="{F00FF388-2ADE-C648-BAA7-C574294B6D83}" type="slidenum">
              <a:rPr lang="en-US" smtClean="0"/>
              <a:t>‹#›</a:t>
            </a:fld>
            <a:endParaRPr lang="en-US"/>
          </a:p>
        </p:txBody>
      </p:sp>
    </p:spTree>
    <p:extLst>
      <p:ext uri="{BB962C8B-B14F-4D97-AF65-F5344CB8AC3E}">
        <p14:creationId xmlns:p14="http://schemas.microsoft.com/office/powerpoint/2010/main" val="3256858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3645A5-7A6C-8816-C2D3-1A245A6E0B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94218FA-390A-C751-B4BD-37D2F235E3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2489768-D380-DDB6-05B4-DB8EE2180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82000"/>
                  </a:schemeClr>
                </a:solidFill>
                <a:latin typeface="Calibri" panose="020F0502020204030204" pitchFamily="34" charset="0"/>
              </a:defRPr>
            </a:lvl1pPr>
          </a:lstStyle>
          <a:p>
            <a:fld id="{8C638F3C-ADB7-094A-A2C8-715AC9A1FEFA}" type="datetimeFigureOut">
              <a:rPr lang="en-US" smtClean="0"/>
              <a:pPr/>
              <a:t>9/2/25</a:t>
            </a:fld>
            <a:endParaRPr lang="en-US" dirty="0"/>
          </a:p>
        </p:txBody>
      </p:sp>
      <p:sp>
        <p:nvSpPr>
          <p:cNvPr id="5" name="Footer Placeholder 4">
            <a:extLst>
              <a:ext uri="{FF2B5EF4-FFF2-40B4-BE49-F238E27FC236}">
                <a16:creationId xmlns:a16="http://schemas.microsoft.com/office/drawing/2014/main" id="{4FC54550-9FED-6F3C-D539-84811BC042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Calibri" panose="020F0502020204030204" pitchFamily="34" charset="0"/>
              </a:defRPr>
            </a:lvl1pPr>
          </a:lstStyle>
          <a:p>
            <a:endParaRPr lang="en-US" dirty="0"/>
          </a:p>
        </p:txBody>
      </p:sp>
      <p:sp>
        <p:nvSpPr>
          <p:cNvPr id="6" name="Slide Number Placeholder 5">
            <a:extLst>
              <a:ext uri="{FF2B5EF4-FFF2-40B4-BE49-F238E27FC236}">
                <a16:creationId xmlns:a16="http://schemas.microsoft.com/office/drawing/2014/main" id="{5ABD8144-E1CA-87BE-5344-E2AA0C1E7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82000"/>
                  </a:schemeClr>
                </a:solidFill>
                <a:latin typeface="Calibri" panose="020F0502020204030204" pitchFamily="34" charset="0"/>
              </a:defRPr>
            </a:lvl1pPr>
          </a:lstStyle>
          <a:p>
            <a:fld id="{F00FF388-2ADE-C648-BAA7-C574294B6D83}" type="slidenum">
              <a:rPr lang="en-US" smtClean="0"/>
              <a:pPr/>
              <a:t>‹#›</a:t>
            </a:fld>
            <a:endParaRPr lang="en-US" dirty="0"/>
          </a:p>
        </p:txBody>
      </p:sp>
    </p:spTree>
    <p:extLst>
      <p:ext uri="{BB962C8B-B14F-4D97-AF65-F5344CB8AC3E}">
        <p14:creationId xmlns:p14="http://schemas.microsoft.com/office/powerpoint/2010/main" val="1800044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kern="1200">
          <a:solidFill>
            <a:schemeClr val="tx1"/>
          </a:solidFill>
          <a:latin typeface="Calibri" panose="020F050202020403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94A5F7-7281-8F07-9E8A-254084422291}"/>
            </a:ext>
          </a:extLst>
        </p:cNvPr>
        <p:cNvGrpSpPr/>
        <p:nvPr/>
      </p:nvGrpSpPr>
      <p:grpSpPr>
        <a:xfrm>
          <a:off x="0" y="0"/>
          <a:ext cx="0" cy="0"/>
          <a:chOff x="0" y="0"/>
          <a:chExt cx="0" cy="0"/>
        </a:xfrm>
      </p:grpSpPr>
      <p:sp useBgFill="1">
        <p:nvSpPr>
          <p:cNvPr id="2068" name="Rectangle 2067">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CBABFC7-F416-52C9-60AD-86154BEB611F}"/>
              </a:ext>
            </a:extLst>
          </p:cNvPr>
          <p:cNvSpPr>
            <a:spLocks noGrp="1"/>
          </p:cNvSpPr>
          <p:nvPr>
            <p:ph type="ctrTitle"/>
          </p:nvPr>
        </p:nvSpPr>
        <p:spPr>
          <a:xfrm>
            <a:off x="596939" y="1570094"/>
            <a:ext cx="5372100" cy="2210166"/>
          </a:xfrm>
        </p:spPr>
        <p:txBody>
          <a:bodyPr vert="horz" lIns="91440" tIns="45720" rIns="91440" bIns="45720" rtlCol="0" anchor="t">
            <a:normAutofit/>
          </a:bodyPr>
          <a:lstStyle/>
          <a:p>
            <a:pPr algn="l"/>
            <a:r>
              <a:rPr lang="en-US" sz="4400" b="1" kern="1200" dirty="0">
                <a:latin typeface="+mj-lt"/>
                <a:ea typeface="+mj-ea"/>
                <a:cs typeface="+mj-cs"/>
              </a:rPr>
              <a:t>Meta Analysis of Existing Research on Pastors in the NAD </a:t>
            </a:r>
          </a:p>
        </p:txBody>
      </p:sp>
      <p:sp>
        <p:nvSpPr>
          <p:cNvPr id="3" name="Subtitle 2">
            <a:extLst>
              <a:ext uri="{FF2B5EF4-FFF2-40B4-BE49-F238E27FC236}">
                <a16:creationId xmlns:a16="http://schemas.microsoft.com/office/drawing/2014/main" id="{88F16DF3-1632-213B-32A5-C057A1F7A154}"/>
              </a:ext>
            </a:extLst>
          </p:cNvPr>
          <p:cNvSpPr>
            <a:spLocks noGrp="1"/>
          </p:cNvSpPr>
          <p:nvPr>
            <p:ph type="subTitle" idx="1"/>
          </p:nvPr>
        </p:nvSpPr>
        <p:spPr>
          <a:xfrm>
            <a:off x="843886" y="4041689"/>
            <a:ext cx="4408228" cy="1241757"/>
          </a:xfrm>
        </p:spPr>
        <p:txBody>
          <a:bodyPr vert="horz" lIns="91440" tIns="45720" rIns="91440" bIns="45720" rtlCol="0" anchor="b">
            <a:noAutofit/>
          </a:bodyPr>
          <a:lstStyle/>
          <a:p>
            <a:pPr algn="l">
              <a:spcBef>
                <a:spcPts val="0"/>
              </a:spcBef>
            </a:pPr>
            <a:r>
              <a:rPr lang="en-US" sz="3600" dirty="0">
                <a:latin typeface="+mn-lt"/>
              </a:rPr>
              <a:t>Gerardo Oudri</a:t>
            </a:r>
          </a:p>
          <a:p>
            <a:pPr algn="l">
              <a:spcBef>
                <a:spcPts val="0"/>
              </a:spcBef>
            </a:pPr>
            <a:r>
              <a:rPr lang="en-US" sz="3600" dirty="0">
                <a:latin typeface="+mn-lt"/>
              </a:rPr>
              <a:t>NAD Ministerial</a:t>
            </a:r>
          </a:p>
        </p:txBody>
      </p:sp>
      <p:sp>
        <p:nvSpPr>
          <p:cNvPr id="2070" name="Rectangle 2069">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2" name="Rectangle 207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4" name="Rectangle 207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Get Understanding « themeonnblog">
            <a:extLst>
              <a:ext uri="{FF2B5EF4-FFF2-40B4-BE49-F238E27FC236}">
                <a16:creationId xmlns:a16="http://schemas.microsoft.com/office/drawing/2014/main" id="{2BB6C519-9D39-D441-61D0-0C73CACDC6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039" r="17961" b="-1"/>
          <a:stretch/>
        </p:blipFill>
        <p:spPr bwMode="auto">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862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815145-2ED3-F1F1-7DC2-D50D7169581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6531C4-BF56-BDBB-9B3E-96E0AA044BD4}"/>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Common Challenges Across Studies</a:t>
            </a:r>
          </a:p>
        </p:txBody>
      </p:sp>
      <p:sp>
        <p:nvSpPr>
          <p:cNvPr id="3" name="Content Placeholder 2">
            <a:extLst>
              <a:ext uri="{FF2B5EF4-FFF2-40B4-BE49-F238E27FC236}">
                <a16:creationId xmlns:a16="http://schemas.microsoft.com/office/drawing/2014/main" id="{7874BF77-B306-2CED-8580-2F340B2BFA19}"/>
              </a:ext>
            </a:extLst>
          </p:cNvPr>
          <p:cNvSpPr>
            <a:spLocks noGrp="1"/>
          </p:cNvSpPr>
          <p:nvPr>
            <p:ph idx="1"/>
          </p:nvPr>
        </p:nvSpPr>
        <p:spPr>
          <a:xfrm>
            <a:off x="566671" y="1751526"/>
            <a:ext cx="10856890" cy="4811935"/>
          </a:xfrm>
        </p:spPr>
        <p:txBody>
          <a:bodyPr anchor="ctr">
            <a:normAutofit/>
          </a:bodyPr>
          <a:lstStyle/>
          <a:p>
            <a:pPr marL="514350" indent="-514350">
              <a:spcAft>
                <a:spcPts val="800"/>
              </a:spcAft>
              <a:buFont typeface="+mj-lt"/>
              <a:buAutoNum type="arabicPeriod"/>
            </a:pPr>
            <a:r>
              <a:rPr lang="en-US" b="1" kern="0" dirty="0">
                <a:ea typeface="Times New Roman" panose="02020603050405020304" pitchFamily="18" charset="0"/>
                <a:cs typeface="Calibri" panose="020F0502020204030204" pitchFamily="34" charset="0"/>
              </a:rPr>
              <a:t>Pervasive e</a:t>
            </a:r>
            <a:r>
              <a:rPr lang="en-US" b="1" kern="0" dirty="0">
                <a:effectLst/>
                <a:ea typeface="Times New Roman" panose="02020603050405020304" pitchFamily="18" charset="0"/>
                <a:cs typeface="Calibri" panose="020F0502020204030204" pitchFamily="34" charset="0"/>
              </a:rPr>
              <a:t>motional and mental health struggles</a:t>
            </a:r>
            <a:endParaRPr lang="en-US" b="1" kern="100" dirty="0">
              <a:effectLst/>
              <a:ea typeface="Aptos" panose="020B0004020202020204" pitchFamily="34" charset="0"/>
              <a:cs typeface="Calibri" panose="020F0502020204030204" pitchFamily="34" charset="0"/>
            </a:endParaRPr>
          </a:p>
          <a:p>
            <a:pPr>
              <a:spcAft>
                <a:spcPts val="800"/>
              </a:spcAft>
            </a:pPr>
            <a:r>
              <a:rPr lang="en-US" kern="0" dirty="0">
                <a:effectLst/>
                <a:ea typeface="Times New Roman" panose="02020603050405020304" pitchFamily="18" charset="0"/>
                <a:cs typeface="Calibri" panose="020F0502020204030204" pitchFamily="34" charset="0"/>
              </a:rPr>
              <a:t>Burnout, </a:t>
            </a:r>
            <a:r>
              <a:rPr lang="en-US" kern="0" dirty="0">
                <a:ea typeface="Times New Roman" panose="02020603050405020304" pitchFamily="18" charset="0"/>
                <a:cs typeface="Calibri" panose="020F0502020204030204" pitchFamily="34" charset="0"/>
              </a:rPr>
              <a:t>depression</a:t>
            </a:r>
            <a:r>
              <a:rPr lang="en-US" kern="0" dirty="0">
                <a:effectLst/>
                <a:ea typeface="Times New Roman" panose="02020603050405020304" pitchFamily="18" charset="0"/>
                <a:cs typeface="Calibri" panose="020F0502020204030204" pitchFamily="34" charset="0"/>
              </a:rPr>
              <a:t>, and lack of emotional support are common </a:t>
            </a:r>
            <a:r>
              <a:rPr lang="en-US" kern="0" dirty="0">
                <a:ea typeface="Times New Roman" panose="02020603050405020304" pitchFamily="18" charset="0"/>
                <a:cs typeface="Calibri" panose="020F0502020204030204" pitchFamily="34" charset="0"/>
              </a:rPr>
              <a:t>issues</a:t>
            </a:r>
          </a:p>
          <a:p>
            <a:pPr marL="457200" lvl="1" indent="0">
              <a:spcAft>
                <a:spcPts val="800"/>
              </a:spcAft>
              <a:buNone/>
            </a:pPr>
            <a:r>
              <a:rPr lang="en-US" sz="2800" dirty="0">
                <a:effectLst/>
                <a:ea typeface="Times New Roman" panose="02020603050405020304" pitchFamily="18" charset="0"/>
              </a:rPr>
              <a:t>“I would say my mental, emotional, spiritual, and relational health has been steadily declining since the first day I started the ministry.” (LL, newly hired pastor)</a:t>
            </a:r>
          </a:p>
          <a:p>
            <a:pPr marL="457200" lvl="1" indent="0">
              <a:spcAft>
                <a:spcPts val="800"/>
              </a:spcAft>
              <a:buNone/>
            </a:pPr>
            <a:r>
              <a:rPr lang="en-US" sz="2800" dirty="0">
                <a:effectLst/>
                <a:ea typeface="Times New Roman" panose="02020603050405020304" pitchFamily="18" charset="0"/>
              </a:rPr>
              <a:t>“[My wife] has helped me uncover the signs of stress, panic. I had normalized all those things in my life. I had no idea the physiological toll was taken on me. Now I can spot stress when it's coming. I know what burnout feels like.” (1</a:t>
            </a:r>
            <a:r>
              <a:rPr lang="en-US" sz="2800" baseline="30000" dirty="0">
                <a:effectLst/>
                <a:ea typeface="Times New Roman" panose="02020603050405020304" pitchFamily="18" charset="0"/>
              </a:rPr>
              <a:t>st</a:t>
            </a:r>
            <a:r>
              <a:rPr lang="en-US" sz="2800" dirty="0">
                <a:effectLst/>
                <a:ea typeface="Times New Roman" panose="02020603050405020304" pitchFamily="18" charset="0"/>
              </a:rPr>
              <a:t> generation Hispanic pastor)</a:t>
            </a:r>
            <a:endParaRPr lang="en-US" sz="2000" kern="100" dirty="0">
              <a:effectLst/>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23665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A2081-684B-EE02-775F-90CC99A86D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C3B89-4363-CBFE-BBCE-A252BE45A36F}"/>
              </a:ext>
            </a:extLst>
          </p:cNvPr>
          <p:cNvSpPr>
            <a:spLocks noGrp="1"/>
          </p:cNvSpPr>
          <p:nvPr>
            <p:ph type="title"/>
          </p:nvPr>
        </p:nvSpPr>
        <p:spPr>
          <a:xfrm>
            <a:off x="838200" y="150467"/>
            <a:ext cx="10515600" cy="875762"/>
          </a:xfrm>
        </p:spPr>
        <p:txBody>
          <a:bodyPr/>
          <a:lstStyle/>
          <a:p>
            <a:pPr algn="ctr"/>
            <a:r>
              <a:rPr lang="en-US" b="1" dirty="0"/>
              <a:t>Common Challenges Across Studies</a:t>
            </a:r>
          </a:p>
        </p:txBody>
      </p:sp>
      <p:sp>
        <p:nvSpPr>
          <p:cNvPr id="3" name="Content Placeholder 2">
            <a:extLst>
              <a:ext uri="{FF2B5EF4-FFF2-40B4-BE49-F238E27FC236}">
                <a16:creationId xmlns:a16="http://schemas.microsoft.com/office/drawing/2014/main" id="{54BF40B9-54CF-3B7C-DE96-EE7349A31B84}"/>
              </a:ext>
            </a:extLst>
          </p:cNvPr>
          <p:cNvSpPr>
            <a:spLocks noGrp="1"/>
          </p:cNvSpPr>
          <p:nvPr>
            <p:ph idx="1"/>
          </p:nvPr>
        </p:nvSpPr>
        <p:spPr>
          <a:xfrm>
            <a:off x="838200" y="1120462"/>
            <a:ext cx="10515600" cy="5056501"/>
          </a:xfrm>
        </p:spPr>
        <p:txBody>
          <a:bodyPr>
            <a:normAutofit/>
          </a:bodyPr>
          <a:lstStyle/>
          <a:p>
            <a:pPr marL="742950" marR="0" indent="-742950">
              <a:lnSpc>
                <a:spcPct val="115000"/>
              </a:lnSpc>
              <a:spcAft>
                <a:spcPts val="800"/>
              </a:spcAft>
              <a:buFont typeface="+mj-lt"/>
              <a:buAutoNum type="arabicPeriod" startAt="2"/>
            </a:pPr>
            <a:r>
              <a:rPr lang="en-US" sz="3600" b="1" kern="100" dirty="0">
                <a:ea typeface="Aptos" panose="020B0004020202020204" pitchFamily="34" charset="0"/>
                <a:cs typeface="Calibri" panose="020F0502020204030204" pitchFamily="34" charset="0"/>
              </a:rPr>
              <a:t>Widespread s</a:t>
            </a:r>
            <a:r>
              <a:rPr lang="en-US" sz="3600" b="1" kern="100" dirty="0">
                <a:effectLst/>
                <a:ea typeface="Aptos" panose="020B0004020202020204" pitchFamily="34" charset="0"/>
                <a:cs typeface="Calibri" panose="020F0502020204030204" pitchFamily="34" charset="0"/>
              </a:rPr>
              <a:t>piritual challenges</a:t>
            </a:r>
          </a:p>
          <a:p>
            <a:endParaRPr lang="en-US" dirty="0"/>
          </a:p>
        </p:txBody>
      </p:sp>
      <p:graphicFrame>
        <p:nvGraphicFramePr>
          <p:cNvPr id="4" name="Table 3">
            <a:extLst>
              <a:ext uri="{FF2B5EF4-FFF2-40B4-BE49-F238E27FC236}">
                <a16:creationId xmlns:a16="http://schemas.microsoft.com/office/drawing/2014/main" id="{19676EB0-7A60-FACB-0847-6DEEAE89D086}"/>
              </a:ext>
            </a:extLst>
          </p:cNvPr>
          <p:cNvGraphicFramePr>
            <a:graphicFrameLocks noGrp="1"/>
          </p:cNvGraphicFramePr>
          <p:nvPr/>
        </p:nvGraphicFramePr>
        <p:xfrm>
          <a:off x="1223963" y="2225211"/>
          <a:ext cx="9386887" cy="1847596"/>
        </p:xfrm>
        <a:graphic>
          <a:graphicData uri="http://schemas.openxmlformats.org/drawingml/2006/table">
            <a:tbl>
              <a:tblPr firstRow="1" firstCol="1" bandRow="1">
                <a:tableStyleId>{5C22544A-7EE6-4342-B048-85BDC9FD1C3A}</a:tableStyleId>
              </a:tblPr>
              <a:tblGrid>
                <a:gridCol w="8036581">
                  <a:extLst>
                    <a:ext uri="{9D8B030D-6E8A-4147-A177-3AD203B41FA5}">
                      <a16:colId xmlns:a16="http://schemas.microsoft.com/office/drawing/2014/main" val="3077075390"/>
                    </a:ext>
                  </a:extLst>
                </a:gridCol>
                <a:gridCol w="1350306">
                  <a:extLst>
                    <a:ext uri="{9D8B030D-6E8A-4147-A177-3AD203B41FA5}">
                      <a16:colId xmlns:a16="http://schemas.microsoft.com/office/drawing/2014/main" val="232739525"/>
                    </a:ext>
                  </a:extLst>
                </a:gridCol>
              </a:tblGrid>
              <a:tr h="425246">
                <a:tc>
                  <a:txBody>
                    <a:bodyPr/>
                    <a:lstStyle/>
                    <a:p>
                      <a:pPr marL="0" marR="0">
                        <a:lnSpc>
                          <a:spcPct val="115000"/>
                        </a:lnSpc>
                        <a:spcAft>
                          <a:spcPts val="800"/>
                        </a:spcAft>
                        <a:buNone/>
                      </a:pPr>
                      <a:r>
                        <a:rPr lang="en-US" sz="2800" kern="100" dirty="0">
                          <a:effectLst/>
                          <a:latin typeface="Calibri" panose="020F0502020204030204" pitchFamily="34" charset="0"/>
                          <a:cs typeface="Calibri" panose="020F0502020204030204" pitchFamily="34" charset="0"/>
                        </a:rPr>
                        <a:t>Pastors Spiritual Challenges</a:t>
                      </a: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tc>
                  <a:txBody>
                    <a:bodyPr/>
                    <a:lstStyle/>
                    <a:p>
                      <a:pPr marL="0" marR="0">
                        <a:lnSpc>
                          <a:spcPct val="115000"/>
                        </a:lnSpc>
                        <a:spcAft>
                          <a:spcPts val="800"/>
                        </a:spcAft>
                        <a:buNone/>
                      </a:pPr>
                      <a:r>
                        <a:rPr lang="en-US" sz="2800" kern="100">
                          <a:effectLst/>
                          <a:latin typeface="Calibri" panose="020F0502020204030204" pitchFamily="34" charset="0"/>
                          <a:cs typeface="Calibri" panose="020F0502020204030204" pitchFamily="34" charset="0"/>
                        </a:rPr>
                        <a:t>Percent</a:t>
                      </a:r>
                      <a:endParaRPr lang="en-US" sz="2800" kern="10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extLst>
                  <a:ext uri="{0D108BD9-81ED-4DB2-BD59-A6C34878D82A}">
                    <a16:rowId xmlns:a16="http://schemas.microsoft.com/office/drawing/2014/main" val="90583525"/>
                  </a:ext>
                </a:extLst>
              </a:tr>
              <a:tr h="425382">
                <a:tc>
                  <a:txBody>
                    <a:bodyPr/>
                    <a:lstStyle/>
                    <a:p>
                      <a:pPr marL="0" marR="0">
                        <a:lnSpc>
                          <a:spcPct val="115000"/>
                        </a:lnSpc>
                        <a:spcAft>
                          <a:spcPts val="800"/>
                        </a:spcAft>
                        <a:buNone/>
                      </a:pPr>
                      <a:r>
                        <a:rPr lang="en-US" sz="2800" kern="100" dirty="0">
                          <a:effectLst/>
                          <a:latin typeface="Calibri" panose="020F0502020204030204" pitchFamily="34" charset="0"/>
                          <a:cs typeface="Calibri" panose="020F0502020204030204" pitchFamily="34" charset="0"/>
                        </a:rPr>
                        <a:t>Making  time for personal devotions</a:t>
                      </a: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tc>
                  <a:txBody>
                    <a:bodyPr/>
                    <a:lstStyle/>
                    <a:p>
                      <a:pPr marL="0" marR="0" algn="ctr">
                        <a:lnSpc>
                          <a:spcPct val="115000"/>
                        </a:lnSpc>
                        <a:spcAft>
                          <a:spcPts val="800"/>
                        </a:spcAft>
                        <a:buNone/>
                      </a:pPr>
                      <a:r>
                        <a:rPr lang="en-US" sz="2800" kern="100">
                          <a:effectLst/>
                          <a:latin typeface="Calibri" panose="020F0502020204030204" pitchFamily="34" charset="0"/>
                          <a:cs typeface="Calibri" panose="020F0502020204030204" pitchFamily="34" charset="0"/>
                        </a:rPr>
                        <a:t>66.6</a:t>
                      </a:r>
                      <a:endParaRPr lang="en-US" sz="2800" kern="10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extLst>
                  <a:ext uri="{0D108BD9-81ED-4DB2-BD59-A6C34878D82A}">
                    <a16:rowId xmlns:a16="http://schemas.microsoft.com/office/drawing/2014/main" val="3883715340"/>
                  </a:ext>
                </a:extLst>
              </a:tr>
              <a:tr h="425382">
                <a:tc>
                  <a:txBody>
                    <a:bodyPr/>
                    <a:lstStyle/>
                    <a:p>
                      <a:pPr marL="0" marR="0">
                        <a:lnSpc>
                          <a:spcPct val="115000"/>
                        </a:lnSpc>
                        <a:spcAft>
                          <a:spcPts val="800"/>
                        </a:spcAft>
                        <a:buNone/>
                      </a:pPr>
                      <a:r>
                        <a:rPr lang="en-US" sz="2800" kern="100" dirty="0">
                          <a:effectLst/>
                          <a:latin typeface="Calibri" panose="020F0502020204030204" pitchFamily="34" charset="0"/>
                          <a:cs typeface="Calibri" panose="020F0502020204030204" pitchFamily="34" charset="0"/>
                        </a:rPr>
                        <a:t>Difficulty with personal prayer</a:t>
                      </a: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tc>
                  <a:txBody>
                    <a:bodyPr/>
                    <a:lstStyle/>
                    <a:p>
                      <a:pPr marL="0" marR="0" algn="ctr">
                        <a:lnSpc>
                          <a:spcPct val="115000"/>
                        </a:lnSpc>
                        <a:spcAft>
                          <a:spcPts val="800"/>
                        </a:spcAft>
                        <a:buNone/>
                      </a:pPr>
                      <a:r>
                        <a:rPr lang="en-US" sz="2800" kern="100">
                          <a:effectLst/>
                          <a:latin typeface="Calibri" panose="020F0502020204030204" pitchFamily="34" charset="0"/>
                          <a:cs typeface="Calibri" panose="020F0502020204030204" pitchFamily="34" charset="0"/>
                        </a:rPr>
                        <a:t>55.9</a:t>
                      </a:r>
                      <a:endParaRPr lang="en-US" sz="2800" kern="10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extLst>
                  <a:ext uri="{0D108BD9-81ED-4DB2-BD59-A6C34878D82A}">
                    <a16:rowId xmlns:a16="http://schemas.microsoft.com/office/drawing/2014/main" val="200195409"/>
                  </a:ext>
                </a:extLst>
              </a:tr>
              <a:tr h="425382">
                <a:tc>
                  <a:txBody>
                    <a:bodyPr/>
                    <a:lstStyle/>
                    <a:p>
                      <a:pPr marL="0" marR="0">
                        <a:lnSpc>
                          <a:spcPct val="115000"/>
                        </a:lnSpc>
                        <a:spcAft>
                          <a:spcPts val="800"/>
                        </a:spcAft>
                        <a:buNone/>
                      </a:pPr>
                      <a:r>
                        <a:rPr lang="en-US" sz="2800" kern="100" dirty="0">
                          <a:effectLst/>
                          <a:latin typeface="Calibri" panose="020F0502020204030204" pitchFamily="34" charset="0"/>
                          <a:cs typeface="Calibri" panose="020F0502020204030204" pitchFamily="34" charset="0"/>
                        </a:rPr>
                        <a:t>Trouble maintaining personal connection with God </a:t>
                      </a: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tc>
                  <a:txBody>
                    <a:bodyPr/>
                    <a:lstStyle/>
                    <a:p>
                      <a:pPr marL="0" marR="0" algn="ctr">
                        <a:lnSpc>
                          <a:spcPct val="115000"/>
                        </a:lnSpc>
                        <a:spcAft>
                          <a:spcPts val="800"/>
                        </a:spcAft>
                        <a:buNone/>
                      </a:pPr>
                      <a:r>
                        <a:rPr lang="en-US" sz="2800" kern="100" dirty="0">
                          <a:effectLst/>
                          <a:latin typeface="Calibri" panose="020F0502020204030204" pitchFamily="34" charset="0"/>
                          <a:cs typeface="Calibri" panose="020F0502020204030204" pitchFamily="34" charset="0"/>
                        </a:rPr>
                        <a:t>53.9</a:t>
                      </a:r>
                      <a:endParaRPr lang="en-US" sz="2800" kern="100" dirty="0">
                        <a:effectLst/>
                        <a:latin typeface="Calibri" panose="020F0502020204030204" pitchFamily="34" charset="0"/>
                        <a:ea typeface="Aptos" panose="020B0004020202020204" pitchFamily="34" charset="0"/>
                        <a:cs typeface="Calibri" panose="020F0502020204030204" pitchFamily="34" charset="0"/>
                      </a:endParaRPr>
                    </a:p>
                  </a:txBody>
                  <a:tcPr marL="68580" marR="68580" marT="0" marB="0"/>
                </a:tc>
                <a:extLst>
                  <a:ext uri="{0D108BD9-81ED-4DB2-BD59-A6C34878D82A}">
                    <a16:rowId xmlns:a16="http://schemas.microsoft.com/office/drawing/2014/main" val="1103417324"/>
                  </a:ext>
                </a:extLst>
              </a:tr>
            </a:tbl>
          </a:graphicData>
        </a:graphic>
      </p:graphicFrame>
      <p:sp>
        <p:nvSpPr>
          <p:cNvPr id="8" name="TextBox 7">
            <a:extLst>
              <a:ext uri="{FF2B5EF4-FFF2-40B4-BE49-F238E27FC236}">
                <a16:creationId xmlns:a16="http://schemas.microsoft.com/office/drawing/2014/main" id="{CEA554E5-01E5-8DCA-60B9-8CAFA4833096}"/>
              </a:ext>
            </a:extLst>
          </p:cNvPr>
          <p:cNvSpPr txBox="1"/>
          <p:nvPr/>
        </p:nvSpPr>
        <p:spPr>
          <a:xfrm>
            <a:off x="1352283" y="4340055"/>
            <a:ext cx="8628844" cy="1569660"/>
          </a:xfrm>
          <a:prstGeom prst="rect">
            <a:avLst/>
          </a:prstGeom>
          <a:noFill/>
        </p:spPr>
        <p:txBody>
          <a:bodyPr wrap="square">
            <a:spAutoFit/>
          </a:bodyPr>
          <a:lstStyle/>
          <a:p>
            <a:pPr marR="0" lvl="0"/>
            <a:r>
              <a:rPr lang="en-US" sz="2400" kern="100" dirty="0">
                <a:effectLst/>
                <a:latin typeface="Calibri" panose="020F0502020204030204" pitchFamily="34" charset="0"/>
                <a:ea typeface="Aptos" panose="020B0004020202020204" pitchFamily="34" charset="0"/>
                <a:cs typeface="Calibri" panose="020F0502020204030204" pitchFamily="34" charset="0"/>
              </a:rPr>
              <a:t>“As an elder and as a student, I felt more spiritually connected with God. And one thing that I realized is that Saturday was a day of relief that I enjoyed. </a:t>
            </a:r>
            <a:r>
              <a:rPr lang="en-US" sz="2400" i="1" kern="100" dirty="0">
                <a:effectLst/>
                <a:latin typeface="Calibri" panose="020F0502020204030204" pitchFamily="34" charset="0"/>
                <a:ea typeface="Aptos" panose="020B0004020202020204" pitchFamily="34" charset="0"/>
                <a:cs typeface="Calibri" panose="020F0502020204030204" pitchFamily="34" charset="0"/>
              </a:rPr>
              <a:t>Since I became a pastor, that doesn’t exist anymore.</a:t>
            </a:r>
            <a:r>
              <a:rPr lang="en-US" sz="2400" kern="100" dirty="0">
                <a:effectLst/>
                <a:latin typeface="Calibri" panose="020F0502020204030204" pitchFamily="34" charset="0"/>
                <a:ea typeface="Aptos" panose="020B0004020202020204" pitchFamily="34" charset="0"/>
                <a:cs typeface="Calibri" panose="020F0502020204030204" pitchFamily="34" charset="0"/>
              </a:rPr>
              <a:t>” (EF, newly hired pastor)</a:t>
            </a:r>
          </a:p>
        </p:txBody>
      </p:sp>
    </p:spTree>
    <p:extLst>
      <p:ext uri="{BB962C8B-B14F-4D97-AF65-F5344CB8AC3E}">
        <p14:creationId xmlns:p14="http://schemas.microsoft.com/office/powerpoint/2010/main" val="3617646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E4F8DB-38B3-1DDB-65BD-122996991CF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87A3EC-8046-D657-DEA5-367512959E45}"/>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Common Challenges Across Studies</a:t>
            </a:r>
          </a:p>
        </p:txBody>
      </p:sp>
      <p:sp>
        <p:nvSpPr>
          <p:cNvPr id="3" name="Content Placeholder 2">
            <a:extLst>
              <a:ext uri="{FF2B5EF4-FFF2-40B4-BE49-F238E27FC236}">
                <a16:creationId xmlns:a16="http://schemas.microsoft.com/office/drawing/2014/main" id="{502B5510-471B-6669-BCF4-7875BAABEE95}"/>
              </a:ext>
            </a:extLst>
          </p:cNvPr>
          <p:cNvSpPr>
            <a:spLocks noGrp="1"/>
          </p:cNvSpPr>
          <p:nvPr>
            <p:ph idx="1"/>
          </p:nvPr>
        </p:nvSpPr>
        <p:spPr>
          <a:xfrm>
            <a:off x="656823" y="1885280"/>
            <a:ext cx="10856890" cy="4678182"/>
          </a:xfrm>
        </p:spPr>
        <p:txBody>
          <a:bodyPr anchor="ctr">
            <a:normAutofit lnSpcReduction="10000"/>
          </a:bodyPr>
          <a:lstStyle/>
          <a:p>
            <a:pPr marL="285750" marR="0" indent="-514350">
              <a:spcAft>
                <a:spcPts val="800"/>
              </a:spcAft>
              <a:buFont typeface="+mj-lt"/>
              <a:buAutoNum type="arabicPeriod" startAt="3"/>
            </a:pPr>
            <a:r>
              <a:rPr lang="en-US" b="1" kern="100" dirty="0">
                <a:effectLst/>
                <a:ea typeface="Aptos" panose="020B0004020202020204" pitchFamily="34" charset="0"/>
                <a:cs typeface="Calibri" panose="020F0502020204030204" pitchFamily="34" charset="0"/>
              </a:rPr>
              <a:t>A persistent </a:t>
            </a:r>
            <a:r>
              <a:rPr lang="en-US" b="1" kern="100" dirty="0">
                <a:ea typeface="Aptos" panose="020B0004020202020204" pitchFamily="34" charset="0"/>
                <a:cs typeface="Calibri" panose="020F0502020204030204" pitchFamily="34" charset="0"/>
              </a:rPr>
              <a:t>s</a:t>
            </a:r>
            <a:r>
              <a:rPr lang="en-US" b="1" kern="100" dirty="0">
                <a:effectLst/>
                <a:ea typeface="Aptos" panose="020B0004020202020204" pitchFamily="34" charset="0"/>
                <a:cs typeface="Calibri" panose="020F0502020204030204" pitchFamily="34" charset="0"/>
              </a:rPr>
              <a:t>ense of overwhelm</a:t>
            </a:r>
          </a:p>
          <a:p>
            <a:pPr indent="0">
              <a:spcAft>
                <a:spcPts val="800"/>
              </a:spcAft>
              <a:buNone/>
            </a:pPr>
            <a:r>
              <a:rPr lang="en-US" dirty="0">
                <a:effectLst/>
                <a:ea typeface="Times New Roman" panose="02020603050405020304" pitchFamily="18" charset="0"/>
                <a:cs typeface="Calibri" panose="020F0502020204030204" pitchFamily="34" charset="0"/>
              </a:rPr>
              <a:t>“Hispanic pastors who are hired part time</a:t>
            </a:r>
            <a:r>
              <a:rPr lang="en-US" dirty="0">
                <a:ea typeface="Times New Roman" panose="02020603050405020304" pitchFamily="18" charset="0"/>
                <a:cs typeface="Calibri" panose="020F0502020204030204" pitchFamily="34" charset="0"/>
              </a:rPr>
              <a:t> a</a:t>
            </a:r>
            <a:r>
              <a:rPr lang="en-US" dirty="0">
                <a:effectLst/>
                <a:ea typeface="Times New Roman" panose="02020603050405020304" pitchFamily="18" charset="0"/>
                <a:cs typeface="Calibri" panose="020F0502020204030204" pitchFamily="34" charset="0"/>
              </a:rPr>
              <a:t>nd they're given three districts, and [the Conference] knows the culture that they are coming from. That part-time is only in the title because they know all these pastors  are going to give their hearts of those three churches. And they're going to work like animals for those three churches, and they do. But they're still getting a part time paycheck. That happens so often.” (1</a:t>
            </a:r>
            <a:r>
              <a:rPr lang="en-US" baseline="30000" dirty="0">
                <a:effectLst/>
                <a:ea typeface="Times New Roman" panose="02020603050405020304" pitchFamily="18" charset="0"/>
                <a:cs typeface="Calibri" panose="020F0502020204030204" pitchFamily="34" charset="0"/>
              </a:rPr>
              <a:t>st</a:t>
            </a:r>
            <a:r>
              <a:rPr lang="en-US" dirty="0">
                <a:effectLst/>
                <a:ea typeface="Times New Roman" panose="02020603050405020304" pitchFamily="18" charset="0"/>
                <a:cs typeface="Calibri" panose="020F0502020204030204" pitchFamily="34" charset="0"/>
              </a:rPr>
              <a:t> generation Hispanic pastor)</a:t>
            </a:r>
          </a:p>
          <a:p>
            <a:pPr indent="0">
              <a:spcAft>
                <a:spcPts val="800"/>
              </a:spcAft>
              <a:buNone/>
            </a:pPr>
            <a:r>
              <a:rPr lang="en-US" dirty="0">
                <a:ea typeface="Times New Roman" panose="02020603050405020304" pitchFamily="18" charset="0"/>
                <a:cs typeface="Calibri" panose="020F0502020204030204" pitchFamily="34" charset="0"/>
              </a:rPr>
              <a:t>“M</a:t>
            </a:r>
            <a:r>
              <a:rPr lang="en-US" dirty="0">
                <a:effectLst/>
                <a:ea typeface="Times New Roman" panose="02020603050405020304" pitchFamily="18" charset="0"/>
                <a:cs typeface="Calibri" panose="020F0502020204030204" pitchFamily="34" charset="0"/>
              </a:rPr>
              <a:t>y kids said to me, </a:t>
            </a:r>
            <a:r>
              <a:rPr lang="en-US" dirty="0">
                <a:ea typeface="Times New Roman" panose="02020603050405020304" pitchFamily="18" charset="0"/>
                <a:cs typeface="Calibri" panose="020F0502020204030204" pitchFamily="34" charset="0"/>
              </a:rPr>
              <a:t>‘</a:t>
            </a:r>
            <a:r>
              <a:rPr lang="en-US" dirty="0">
                <a:effectLst/>
                <a:ea typeface="Times New Roman" panose="02020603050405020304" pitchFamily="18" charset="0"/>
                <a:cs typeface="Calibri" panose="020F0502020204030204" pitchFamily="34" charset="0"/>
              </a:rPr>
              <a:t>Mom, you are going to kill yourself, you are working too hard.’ Yet I felt pressure to work harder in order to measure up to the male pastors in the conference. (P, former female Adventist pastor)</a:t>
            </a:r>
          </a:p>
        </p:txBody>
      </p:sp>
    </p:spTree>
    <p:extLst>
      <p:ext uri="{BB962C8B-B14F-4D97-AF65-F5344CB8AC3E}">
        <p14:creationId xmlns:p14="http://schemas.microsoft.com/office/powerpoint/2010/main" val="1828028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Box 2">
            <a:extLst>
              <a:ext uri="{FF2B5EF4-FFF2-40B4-BE49-F238E27FC236}">
                <a16:creationId xmlns:a16="http://schemas.microsoft.com/office/drawing/2014/main" id="{ABB3C540-5047-0A50-A3BE-116C0C8699D3}"/>
              </a:ext>
            </a:extLst>
          </p:cNvPr>
          <p:cNvSpPr txBox="1"/>
          <p:nvPr/>
        </p:nvSpPr>
        <p:spPr>
          <a:xfrm>
            <a:off x="660041" y="2767106"/>
            <a:ext cx="2880828" cy="3071906"/>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solidFill>
                  <a:srgbClr val="FFFFFF"/>
                </a:solidFill>
                <a:latin typeface="+mj-lt"/>
                <a:ea typeface="+mj-ea"/>
                <a:cs typeface="+mj-cs"/>
              </a:rPr>
              <a:t>Possible Source </a:t>
            </a:r>
          </a:p>
          <a:p>
            <a:pPr>
              <a:lnSpc>
                <a:spcPct val="90000"/>
              </a:lnSpc>
              <a:spcBef>
                <a:spcPct val="0"/>
              </a:spcBef>
              <a:spcAft>
                <a:spcPts val="600"/>
              </a:spcAft>
            </a:pPr>
            <a:r>
              <a:rPr lang="en-US" sz="4000" b="1" kern="1200" dirty="0">
                <a:solidFill>
                  <a:srgbClr val="FFFFFF"/>
                </a:solidFill>
                <a:latin typeface="+mj-lt"/>
                <a:ea typeface="+mj-ea"/>
                <a:cs typeface="+mj-cs"/>
              </a:rPr>
              <a:t>of Overwhelm</a:t>
            </a:r>
          </a:p>
        </p:txBody>
      </p:sp>
      <p:pic>
        <p:nvPicPr>
          <p:cNvPr id="5" name="Picture 4">
            <a:extLst>
              <a:ext uri="{FF2B5EF4-FFF2-40B4-BE49-F238E27FC236}">
                <a16:creationId xmlns:a16="http://schemas.microsoft.com/office/drawing/2014/main" id="{4D17DE33-A319-08FF-0EA1-2998D9B2A2EC}"/>
              </a:ext>
            </a:extLst>
          </p:cNvPr>
          <p:cNvPicPr>
            <a:picLocks noChangeAspect="1"/>
          </p:cNvPicPr>
          <p:nvPr/>
        </p:nvPicPr>
        <p:blipFill>
          <a:blip r:embed="rId2"/>
          <a:stretch>
            <a:fillRect/>
          </a:stretch>
        </p:blipFill>
        <p:spPr>
          <a:xfrm>
            <a:off x="4052050" y="317548"/>
            <a:ext cx="8139949" cy="6104962"/>
          </a:xfrm>
          <a:prstGeom prst="rect">
            <a:avLst/>
          </a:prstGeom>
        </p:spPr>
      </p:pic>
    </p:spTree>
    <p:extLst>
      <p:ext uri="{BB962C8B-B14F-4D97-AF65-F5344CB8AC3E}">
        <p14:creationId xmlns:p14="http://schemas.microsoft.com/office/powerpoint/2010/main" val="1741992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E0C8279-B965-9306-BF15-30E30A2781D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DACF56-97AF-9F43-4D9A-D98F3DFDC4C1}"/>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Common Challenges Across Studies</a:t>
            </a:r>
          </a:p>
        </p:txBody>
      </p:sp>
      <p:sp>
        <p:nvSpPr>
          <p:cNvPr id="3" name="Content Placeholder 2">
            <a:extLst>
              <a:ext uri="{FF2B5EF4-FFF2-40B4-BE49-F238E27FC236}">
                <a16:creationId xmlns:a16="http://schemas.microsoft.com/office/drawing/2014/main" id="{38C1FD78-BB47-FD61-5B0A-68204FCB2746}"/>
              </a:ext>
            </a:extLst>
          </p:cNvPr>
          <p:cNvSpPr>
            <a:spLocks noGrp="1"/>
          </p:cNvSpPr>
          <p:nvPr>
            <p:ph idx="1"/>
          </p:nvPr>
        </p:nvSpPr>
        <p:spPr>
          <a:xfrm>
            <a:off x="1371599" y="2318197"/>
            <a:ext cx="9724031" cy="3683358"/>
          </a:xfrm>
        </p:spPr>
        <p:txBody>
          <a:bodyPr anchor="ctr">
            <a:noAutofit/>
          </a:bodyPr>
          <a:lstStyle/>
          <a:p>
            <a:pPr marL="514350" marR="0" indent="-514350">
              <a:spcAft>
                <a:spcPts val="800"/>
              </a:spcAft>
              <a:buFont typeface="+mj-lt"/>
              <a:buAutoNum type="arabicPeriod" startAt="4"/>
            </a:pPr>
            <a:r>
              <a:rPr lang="en-US" b="1" kern="100" dirty="0">
                <a:ea typeface="Aptos" panose="020B0004020202020204" pitchFamily="34" charset="0"/>
                <a:cs typeface="Calibri" panose="020F0502020204030204" pitchFamily="34" charset="0"/>
              </a:rPr>
              <a:t>A profound shortage</a:t>
            </a:r>
            <a:r>
              <a:rPr lang="en-US" b="1" kern="100" dirty="0">
                <a:effectLst/>
                <a:ea typeface="Aptos" panose="020B0004020202020204" pitchFamily="34" charset="0"/>
                <a:cs typeface="Calibri" panose="020F0502020204030204" pitchFamily="34" charset="0"/>
              </a:rPr>
              <a:t> of mentorship </a:t>
            </a:r>
          </a:p>
          <a:p>
            <a:pPr marL="457200" marR="0">
              <a:spcAft>
                <a:spcPts val="800"/>
              </a:spcAft>
            </a:pPr>
            <a:r>
              <a:rPr lang="en-US" kern="100" dirty="0">
                <a:effectLst/>
                <a:ea typeface="Aptos" panose="020B0004020202020204" pitchFamily="34" charset="0"/>
                <a:cs typeface="Calibri" panose="020F0502020204030204" pitchFamily="34" charset="0"/>
              </a:rPr>
              <a:t>“I think [mentoring] is one of the weaknesses that we have in the church. I remember in the past you must start as an associate pastor. You work with that pastor for years and that pastor has a responsibility to mentor you. But today, we start our ministry having zero experience. Sometimes the pastors suffer, the family and the church because [one day] we are swimming in a pool and the next day you are swimming in the ocean.”</a:t>
            </a:r>
            <a:r>
              <a:rPr lang="en-US" kern="100" dirty="0">
                <a:ea typeface="Aptos" panose="020B0004020202020204" pitchFamily="34" charset="0"/>
                <a:cs typeface="Calibri" panose="020F0502020204030204" pitchFamily="34" charset="0"/>
              </a:rPr>
              <a:t> (1</a:t>
            </a:r>
            <a:r>
              <a:rPr lang="en-US" kern="100" baseline="30000" dirty="0">
                <a:ea typeface="Aptos" panose="020B0004020202020204" pitchFamily="34" charset="0"/>
                <a:cs typeface="Calibri" panose="020F0502020204030204" pitchFamily="34" charset="0"/>
              </a:rPr>
              <a:t>st</a:t>
            </a:r>
            <a:r>
              <a:rPr lang="en-US" kern="100" dirty="0">
                <a:ea typeface="Aptos" panose="020B0004020202020204" pitchFamily="34" charset="0"/>
                <a:cs typeface="Calibri" panose="020F0502020204030204" pitchFamily="34" charset="0"/>
              </a:rPr>
              <a:t> generation Hispanic pastor)</a:t>
            </a:r>
            <a:endParaRPr lang="en-US" kern="100" dirty="0">
              <a:effectLst/>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945949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5BF2CD-7CB1-A737-140A-E997A941765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9E21D3-EDD4-7D29-EFF9-BE2E60F7C684}"/>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Common Challenges Across Studies</a:t>
            </a:r>
          </a:p>
        </p:txBody>
      </p:sp>
      <p:sp>
        <p:nvSpPr>
          <p:cNvPr id="3" name="Content Placeholder 2">
            <a:extLst>
              <a:ext uri="{FF2B5EF4-FFF2-40B4-BE49-F238E27FC236}">
                <a16:creationId xmlns:a16="http://schemas.microsoft.com/office/drawing/2014/main" id="{C93E046B-B9FF-E404-A6F3-923E7F3E0708}"/>
              </a:ext>
            </a:extLst>
          </p:cNvPr>
          <p:cNvSpPr>
            <a:spLocks noGrp="1"/>
          </p:cNvSpPr>
          <p:nvPr>
            <p:ph idx="1"/>
          </p:nvPr>
        </p:nvSpPr>
        <p:spPr>
          <a:xfrm>
            <a:off x="708338" y="1738648"/>
            <a:ext cx="10818253" cy="4984124"/>
          </a:xfrm>
        </p:spPr>
        <p:txBody>
          <a:bodyPr anchor="ctr">
            <a:normAutofit/>
          </a:bodyPr>
          <a:lstStyle/>
          <a:p>
            <a:pPr marL="742950" marR="0" indent="-742950">
              <a:spcAft>
                <a:spcPts val="800"/>
              </a:spcAft>
              <a:buFont typeface="+mj-lt"/>
              <a:buAutoNum type="arabicPeriod" startAt="5"/>
            </a:pPr>
            <a:r>
              <a:rPr lang="en-US" b="1" kern="0" dirty="0">
                <a:ea typeface="Times New Roman" panose="02020603050405020304" pitchFamily="18" charset="0"/>
                <a:cs typeface="Calibri" panose="020F0502020204030204" pitchFamily="34" charset="0"/>
              </a:rPr>
              <a:t>A significant l</a:t>
            </a:r>
            <a:r>
              <a:rPr lang="en-US" b="1" kern="0" dirty="0">
                <a:effectLst/>
                <a:latin typeface="Calibri" panose="020F0502020204030204" pitchFamily="34" charset="0"/>
                <a:ea typeface="Times New Roman" panose="02020603050405020304" pitchFamily="18" charset="0"/>
                <a:cs typeface="Calibri" panose="020F0502020204030204" pitchFamily="34" charset="0"/>
              </a:rPr>
              <a:t>ack of social support </a:t>
            </a:r>
            <a:endParaRPr lang="en-US" b="1" kern="100" dirty="0">
              <a:effectLst/>
              <a:latin typeface="Calibri" panose="020F0502020204030204" pitchFamily="34" charset="0"/>
              <a:ea typeface="Aptos" panose="020B0004020202020204" pitchFamily="34" charset="0"/>
              <a:cs typeface="Calibri" panose="020F0502020204030204" pitchFamily="34" charset="0"/>
            </a:endParaRPr>
          </a:p>
          <a:p>
            <a:pPr marL="685800" lvl="2" indent="0">
              <a:spcAft>
                <a:spcPts val="800"/>
              </a:spcAft>
              <a:buNone/>
            </a:pPr>
            <a:r>
              <a:rPr lang="en-US" sz="2400" kern="100" dirty="0">
                <a:effectLst/>
                <a:latin typeface="Calibri" panose="020F0502020204030204" pitchFamily="34" charset="0"/>
                <a:ea typeface="Aptos" panose="020B0004020202020204" pitchFamily="34" charset="0"/>
                <a:cs typeface="Calibri" panose="020F0502020204030204" pitchFamily="34" charset="0"/>
              </a:rPr>
              <a:t>“There’s a reason why Jesus sent His disciples out two-by-two. If you have a friend you can talk to, and even if this friend is not be able to resolve your issues, at least you have somebody to talk to. It comes out, this catharsis, it can help. The conference should make room for this to happen</a:t>
            </a:r>
            <a:r>
              <a:rPr lang="en-US" sz="2400" kern="100" dirty="0">
                <a:ea typeface="Aptos" panose="020B0004020202020204" pitchFamily="34" charset="0"/>
                <a:cs typeface="Calibri" panose="020F0502020204030204" pitchFamily="34" charset="0"/>
              </a:rPr>
              <a:t>, t</a:t>
            </a:r>
            <a:r>
              <a:rPr lang="en-US" sz="2400" kern="100" dirty="0">
                <a:effectLst/>
                <a:latin typeface="Calibri" panose="020F0502020204030204" pitchFamily="34" charset="0"/>
                <a:ea typeface="Aptos" panose="020B0004020202020204" pitchFamily="34" charset="0"/>
                <a:cs typeface="Calibri" panose="020F0502020204030204" pitchFamily="34" charset="0"/>
              </a:rPr>
              <a:t>o address it, publicize it, because no preacher’s </a:t>
            </a:r>
            <a:r>
              <a:rPr lang="en-US" sz="2400" kern="100" dirty="0" err="1">
                <a:effectLst/>
                <a:latin typeface="Calibri" panose="020F0502020204030204" pitchFamily="34" charset="0"/>
                <a:ea typeface="Aptos" panose="020B0004020202020204" pitchFamily="34" charset="0"/>
                <a:cs typeface="Calibri" panose="020F0502020204030204" pitchFamily="34" charset="0"/>
              </a:rPr>
              <a:t>gonna</a:t>
            </a:r>
            <a:r>
              <a:rPr lang="en-US" sz="2400" kern="100" dirty="0">
                <a:effectLst/>
                <a:latin typeface="Calibri" panose="020F0502020204030204" pitchFamily="34" charset="0"/>
                <a:ea typeface="Aptos" panose="020B0004020202020204" pitchFamily="34" charset="0"/>
                <a:cs typeface="Calibri" panose="020F0502020204030204" pitchFamily="34" charset="0"/>
              </a:rPr>
              <a:t> raise his hand and say, ‘I need help.’” (Focus Group Participant, Pastor Health Study)</a:t>
            </a:r>
          </a:p>
          <a:p>
            <a:pPr marL="685800" lvl="2" indent="0">
              <a:spcAft>
                <a:spcPts val="800"/>
              </a:spcAft>
              <a:buNone/>
            </a:pPr>
            <a:r>
              <a:rPr lang="en-US" sz="2400" dirty="0">
                <a:effectLst/>
                <a:latin typeface="Calibri" panose="020F0502020204030204" pitchFamily="34" charset="0"/>
                <a:ea typeface="Calibri" panose="020F0502020204030204" pitchFamily="34" charset="0"/>
              </a:rPr>
              <a:t>“I don't know [what I would do] if I didn't have [my husband’s] support and him being so hands on. I could be in the middle of dinner, and I get a call “So and so is in the hospital. Can you come immediately?” And [I say], “Oh, my goodness!...Can you finish these beans?” And he does it without complaining and all these kinds of things. (DL, female pastor)</a:t>
            </a:r>
            <a:endParaRPr lang="en-US" sz="2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282485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9FC437-E915-4FD8-B713-D3B15134E8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64C293-C41D-07B1-3972-7FEC0C7D0B4F}"/>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Common Challenges Across Studies</a:t>
            </a:r>
          </a:p>
        </p:txBody>
      </p:sp>
      <p:sp>
        <p:nvSpPr>
          <p:cNvPr id="3" name="Content Placeholder 2">
            <a:extLst>
              <a:ext uri="{FF2B5EF4-FFF2-40B4-BE49-F238E27FC236}">
                <a16:creationId xmlns:a16="http://schemas.microsoft.com/office/drawing/2014/main" id="{BB2E8BE8-2764-34FC-95B6-E54F785CD48C}"/>
              </a:ext>
            </a:extLst>
          </p:cNvPr>
          <p:cNvSpPr>
            <a:spLocks noGrp="1"/>
          </p:cNvSpPr>
          <p:nvPr>
            <p:ph idx="1"/>
          </p:nvPr>
        </p:nvSpPr>
        <p:spPr>
          <a:xfrm>
            <a:off x="357188" y="1622746"/>
            <a:ext cx="11487149" cy="5235254"/>
          </a:xfrm>
        </p:spPr>
        <p:txBody>
          <a:bodyPr anchor="ctr">
            <a:noAutofit/>
          </a:bodyPr>
          <a:lstStyle/>
          <a:p>
            <a:pPr marL="514350" indent="-514350">
              <a:spcAft>
                <a:spcPts val="800"/>
              </a:spcAft>
              <a:buFont typeface="+mj-lt"/>
              <a:buAutoNum type="arabicPeriod" startAt="6"/>
            </a:pPr>
            <a:r>
              <a:rPr lang="en-US" sz="2400" b="1" dirty="0">
                <a:cs typeface="Calibri" panose="020F0502020204030204" pitchFamily="34" charset="0"/>
              </a:rPr>
              <a:t>Varying degrees of support from their conferences</a:t>
            </a:r>
          </a:p>
          <a:p>
            <a:r>
              <a:rPr lang="en-US" sz="2200" kern="100" dirty="0">
                <a:effectLst/>
                <a:ea typeface="Aptos" panose="020B0004020202020204" pitchFamily="34" charset="0"/>
                <a:cs typeface="Calibri" panose="020F0502020204030204" pitchFamily="34" charset="0"/>
              </a:rPr>
              <a:t>I really like our ministerial people, but I’ve never had a visit and never had a meeting with them. (JB, newly hired pastor).</a:t>
            </a:r>
          </a:p>
          <a:p>
            <a:r>
              <a:rPr lang="en-US" sz="2200" dirty="0">
                <a:cs typeface="Calibri" panose="020F0502020204030204" pitchFamily="34" charset="0"/>
              </a:rPr>
              <a:t>I felt like [my] Conference was very good in terms of trying to equip their pastors. Our Conference leadership was very progressive in the way that they would challenge us to grow and try new things and support us as we face challenges. (A, former Adventist pastor)</a:t>
            </a:r>
          </a:p>
          <a:p>
            <a:pPr>
              <a:spcAft>
                <a:spcPts val="800"/>
              </a:spcAft>
            </a:pPr>
            <a:r>
              <a:rPr lang="en-US" sz="2200" kern="100" dirty="0">
                <a:effectLst/>
                <a:latin typeface="Calibri" panose="020F0502020204030204" pitchFamily="34" charset="0"/>
                <a:ea typeface="Aptos" panose="020B0004020202020204" pitchFamily="34" charset="0"/>
                <a:cs typeface="Calibri" panose="020F0502020204030204" pitchFamily="34" charset="0"/>
              </a:rPr>
              <a:t>The challenge that I had was lack of support and care for pastors.… When you reach out for some help, there’s none. Even to the point when I sent in my resignation there was very little communication and even after I left there was not even a letter to say, ‘Thanks for your service. Wish you well.’ Not even a conversation. So, it tells me that I made the right decision. (M, former Adventist pastor)</a:t>
            </a:r>
          </a:p>
          <a:p>
            <a:pPr>
              <a:spcAft>
                <a:spcPts val="800"/>
              </a:spcAft>
            </a:pPr>
            <a:r>
              <a:rPr lang="en-US" sz="2200" kern="100" dirty="0">
                <a:effectLst/>
                <a:latin typeface="Calibri" panose="020F0502020204030204" pitchFamily="34" charset="0"/>
                <a:ea typeface="Aptos" panose="020B0004020202020204" pitchFamily="34" charset="0"/>
                <a:cs typeface="Calibri" panose="020F0502020204030204" pitchFamily="34" charset="0"/>
              </a:rPr>
              <a:t>I think that’s been a lot of [my difficulty is] just not feeling the [Conference] support… There are so many things I feel … I can’t quite talk about to the conference. And not sure who to share that with. (LL, newly hired pastor)</a:t>
            </a:r>
            <a:endParaRPr lang="en-US" sz="2200" dirty="0">
              <a:effectLst/>
              <a:ea typeface="Times New Roman" panose="02020603050405020304" pitchFamily="18" charset="0"/>
            </a:endParaRPr>
          </a:p>
        </p:txBody>
      </p:sp>
    </p:spTree>
    <p:extLst>
      <p:ext uri="{BB962C8B-B14F-4D97-AF65-F5344CB8AC3E}">
        <p14:creationId xmlns:p14="http://schemas.microsoft.com/office/powerpoint/2010/main" val="2238913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blurry image of a blue background&#10;&#10;AI-generated content may be incorrect.">
            <a:extLst>
              <a:ext uri="{FF2B5EF4-FFF2-40B4-BE49-F238E27FC236}">
                <a16:creationId xmlns:a16="http://schemas.microsoft.com/office/drawing/2014/main" id="{BF2B93BE-431C-7634-1D87-DA237868CDD9}"/>
              </a:ext>
            </a:extLst>
          </p:cNvPr>
          <p:cNvPicPr>
            <a:picLocks noChangeAspect="1"/>
          </p:cNvPicPr>
          <p:nvPr/>
        </p:nvPicPr>
        <p:blipFill>
          <a:blip r:embed="rId2">
            <a:duotone>
              <a:schemeClr val="bg2">
                <a:shade val="45000"/>
                <a:satMod val="135000"/>
              </a:schemeClr>
              <a:prstClr val="white"/>
            </a:duotone>
          </a:blip>
          <a:src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9F63CD-F112-7222-CA61-9BECEC2AD98B}"/>
              </a:ext>
            </a:extLst>
          </p:cNvPr>
          <p:cNvSpPr>
            <a:spLocks noGrp="1"/>
          </p:cNvSpPr>
          <p:nvPr>
            <p:ph type="title"/>
          </p:nvPr>
        </p:nvSpPr>
        <p:spPr>
          <a:xfrm>
            <a:off x="838200" y="365125"/>
            <a:ext cx="10515600" cy="1325563"/>
          </a:xfrm>
        </p:spPr>
        <p:txBody>
          <a:bodyPr>
            <a:normAutofit/>
          </a:bodyPr>
          <a:lstStyle/>
          <a:p>
            <a:pPr algn="ctr"/>
            <a:r>
              <a:rPr lang="en-US" b="1" dirty="0"/>
              <a:t>Trends -- 10 Years of Data</a:t>
            </a:r>
          </a:p>
        </p:txBody>
      </p:sp>
      <p:graphicFrame>
        <p:nvGraphicFramePr>
          <p:cNvPr id="6" name="Content Placeholder 3">
            <a:extLst>
              <a:ext uri="{FF2B5EF4-FFF2-40B4-BE49-F238E27FC236}">
                <a16:creationId xmlns:a16="http://schemas.microsoft.com/office/drawing/2014/main" id="{51C0F144-752F-9F8E-AD8A-03318B6FE491}"/>
              </a:ext>
            </a:extLst>
          </p:cNvPr>
          <p:cNvGraphicFramePr>
            <a:graphicFrameLocks noGrp="1"/>
          </p:cNvGraphicFramePr>
          <p:nvPr>
            <p:ph idx="1"/>
            <p:extLst>
              <p:ext uri="{D42A27DB-BD31-4B8C-83A1-F6EECF244321}">
                <p14:modId xmlns:p14="http://schemas.microsoft.com/office/powerpoint/2010/main" val="10785596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7209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10F340-D058-4EA0-FE74-76A72E2C24AE}"/>
              </a:ext>
            </a:extLst>
          </p:cNvPr>
          <p:cNvSpPr>
            <a:spLocks noGrp="1"/>
          </p:cNvSpPr>
          <p:nvPr>
            <p:ph type="title"/>
          </p:nvPr>
        </p:nvSpPr>
        <p:spPr>
          <a:xfrm>
            <a:off x="699713" y="248038"/>
            <a:ext cx="7063721" cy="1159200"/>
          </a:xfrm>
        </p:spPr>
        <p:txBody>
          <a:bodyPr vert="horz" lIns="91440" tIns="45720" rIns="91440" bIns="45720" rtlCol="0" anchor="ctr">
            <a:normAutofit/>
          </a:bodyPr>
          <a:lstStyle/>
          <a:p>
            <a:pPr algn="ctr"/>
            <a:r>
              <a:rPr lang="en-US" sz="3700" kern="1200" dirty="0">
                <a:solidFill>
                  <a:srgbClr val="FFFFFF"/>
                </a:solidFill>
                <a:latin typeface="+mj-lt"/>
                <a:ea typeface="+mj-ea"/>
                <a:cs typeface="+mj-cs"/>
              </a:rPr>
              <a:t>More Pastors Considering Leaving </a:t>
            </a:r>
            <a:br>
              <a:rPr lang="en-US" sz="3700" kern="1200" dirty="0">
                <a:solidFill>
                  <a:srgbClr val="FFFFFF"/>
                </a:solidFill>
                <a:latin typeface="+mj-lt"/>
                <a:ea typeface="+mj-ea"/>
                <a:cs typeface="+mj-cs"/>
              </a:rPr>
            </a:br>
            <a:r>
              <a:rPr lang="en-US" sz="3700" kern="1200" dirty="0">
                <a:solidFill>
                  <a:srgbClr val="FFFFFF"/>
                </a:solidFill>
                <a:latin typeface="+mj-lt"/>
                <a:ea typeface="+mj-ea"/>
                <a:cs typeface="+mj-cs"/>
              </a:rPr>
              <a:t>2013 - 2024</a:t>
            </a:r>
          </a:p>
        </p:txBody>
      </p:sp>
      <p:pic>
        <p:nvPicPr>
          <p:cNvPr id="4" name="Picture 3" descr="A graph with a line going up&#10;&#10;AI-generated content may be incorrect.">
            <a:extLst>
              <a:ext uri="{FF2B5EF4-FFF2-40B4-BE49-F238E27FC236}">
                <a16:creationId xmlns:a16="http://schemas.microsoft.com/office/drawing/2014/main" id="{192E3DB2-9F53-655F-5546-692C64D6C32E}"/>
              </a:ext>
            </a:extLst>
          </p:cNvPr>
          <p:cNvPicPr>
            <a:picLocks noChangeAspect="1"/>
          </p:cNvPicPr>
          <p:nvPr/>
        </p:nvPicPr>
        <p:blipFill>
          <a:blip r:embed="rId2"/>
          <a:stretch>
            <a:fillRect/>
          </a:stretch>
        </p:blipFill>
        <p:spPr>
          <a:xfrm>
            <a:off x="1746330" y="1655276"/>
            <a:ext cx="8391492" cy="5202723"/>
          </a:xfrm>
          <a:prstGeom prst="rect">
            <a:avLst/>
          </a:prstGeom>
        </p:spPr>
      </p:pic>
    </p:spTree>
    <p:extLst>
      <p:ext uri="{BB962C8B-B14F-4D97-AF65-F5344CB8AC3E}">
        <p14:creationId xmlns:p14="http://schemas.microsoft.com/office/powerpoint/2010/main" val="780073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56656A-9C21-BBF7-36EB-65C2645BA50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34EA89-56DC-0864-97AD-C60B9BD94F84}"/>
              </a:ext>
            </a:extLst>
          </p:cNvPr>
          <p:cNvSpPr>
            <a:spLocks noGrp="1"/>
          </p:cNvSpPr>
          <p:nvPr>
            <p:ph type="title"/>
          </p:nvPr>
        </p:nvSpPr>
        <p:spPr>
          <a:xfrm>
            <a:off x="1371599" y="294538"/>
            <a:ext cx="9895951" cy="1033669"/>
          </a:xfrm>
        </p:spPr>
        <p:txBody>
          <a:bodyPr>
            <a:normAutofit/>
          </a:bodyPr>
          <a:lstStyle/>
          <a:p>
            <a:r>
              <a:rPr lang="en-US" sz="4000" b="1">
                <a:solidFill>
                  <a:srgbClr val="FFFFFF"/>
                </a:solidFill>
              </a:rPr>
              <a:t>Trends Across Studies</a:t>
            </a:r>
          </a:p>
        </p:txBody>
      </p:sp>
      <p:sp>
        <p:nvSpPr>
          <p:cNvPr id="3" name="Content Placeholder 2">
            <a:extLst>
              <a:ext uri="{FF2B5EF4-FFF2-40B4-BE49-F238E27FC236}">
                <a16:creationId xmlns:a16="http://schemas.microsoft.com/office/drawing/2014/main" id="{CD11EA5A-ECC3-3D75-FA56-C44F6F334FF9}"/>
              </a:ext>
            </a:extLst>
          </p:cNvPr>
          <p:cNvSpPr>
            <a:spLocks noGrp="1"/>
          </p:cNvSpPr>
          <p:nvPr>
            <p:ph idx="1"/>
          </p:nvPr>
        </p:nvSpPr>
        <p:spPr>
          <a:xfrm>
            <a:off x="700088" y="1622745"/>
            <a:ext cx="10801349" cy="5092380"/>
          </a:xfrm>
        </p:spPr>
        <p:txBody>
          <a:bodyPr anchor="ctr">
            <a:normAutofit/>
          </a:bodyPr>
          <a:lstStyle/>
          <a:p>
            <a:pPr marL="0" marR="0" indent="0">
              <a:spcAft>
                <a:spcPts val="800"/>
              </a:spcAft>
              <a:buNone/>
            </a:pPr>
            <a:r>
              <a:rPr lang="en-US" sz="2600" b="1" kern="0" dirty="0">
                <a:effectLst/>
                <a:ea typeface="Times New Roman" panose="02020603050405020304" pitchFamily="18" charset="0"/>
                <a:cs typeface="Calibri" panose="020F0502020204030204" pitchFamily="34" charset="0"/>
              </a:rPr>
              <a:t>Church Member Difficulties, Conflict, and Apathy </a:t>
            </a:r>
            <a:r>
              <a:rPr lang="en-US" sz="2600" b="1" kern="0" dirty="0">
                <a:ea typeface="Times New Roman" panose="02020603050405020304" pitchFamily="18" charset="0"/>
                <a:cs typeface="Calibri" panose="020F0502020204030204" pitchFamily="34" charset="0"/>
              </a:rPr>
              <a:t>are</a:t>
            </a:r>
            <a:r>
              <a:rPr lang="en-US" sz="2600" b="1" kern="0" dirty="0">
                <a:effectLst/>
                <a:ea typeface="Times New Roman" panose="02020603050405020304" pitchFamily="18" charset="0"/>
                <a:cs typeface="Calibri" panose="020F0502020204030204" pitchFamily="34" charset="0"/>
              </a:rPr>
              <a:t> Major Stressors</a:t>
            </a:r>
            <a:endParaRPr lang="en-US" sz="2600" kern="100" dirty="0">
              <a:effectLst/>
              <a:ea typeface="Aptos" panose="020B0004020202020204" pitchFamily="34" charset="0"/>
              <a:cs typeface="Calibri" panose="020F0502020204030204" pitchFamily="34" charset="0"/>
            </a:endParaRPr>
          </a:p>
          <a:p>
            <a:pPr>
              <a:spcBef>
                <a:spcPts val="400"/>
              </a:spcBef>
              <a:spcAft>
                <a:spcPts val="200"/>
              </a:spcAft>
            </a:pPr>
            <a:r>
              <a:rPr lang="en-US" sz="2600" dirty="0">
                <a:effectLst/>
                <a:ea typeface="Times New Roman" panose="02020603050405020304" pitchFamily="18" charset="0"/>
              </a:rPr>
              <a:t>“What was challenging was very difficult church members. People that just made your life miserable. People that talked about you. People that made false information about you and spread it to other people.” (R, Former Adventist Minister)</a:t>
            </a:r>
          </a:p>
          <a:p>
            <a:pPr>
              <a:spcBef>
                <a:spcPts val="400"/>
              </a:spcBef>
              <a:spcAft>
                <a:spcPts val="200"/>
              </a:spcAft>
            </a:pPr>
            <a:r>
              <a:rPr lang="en-US" sz="2600" dirty="0">
                <a:effectLst/>
                <a:ea typeface="Times New Roman" panose="02020603050405020304" pitchFamily="18" charset="0"/>
              </a:rPr>
              <a:t>“In my first church, the first elder was opposed to women in ministry. During my first sermon there, my installation, when I got up to speak, he left with a group of other people.” (JL, female pastor)</a:t>
            </a:r>
          </a:p>
          <a:p>
            <a:pPr>
              <a:spcBef>
                <a:spcPts val="400"/>
              </a:spcBef>
              <a:spcAft>
                <a:spcPts val="200"/>
              </a:spcAft>
            </a:pPr>
            <a:r>
              <a:rPr lang="en-US" sz="2600" kern="100" dirty="0">
                <a:effectLst/>
                <a:ea typeface="Aptos" panose="020B0004020202020204" pitchFamily="34" charset="0"/>
                <a:cs typeface="Calibri" panose="020F0502020204030204" pitchFamily="34" charset="0"/>
              </a:rPr>
              <a:t>Among newly hired pastors, the most frequently reported obstacle in their ministry is the lack of membership involvement, passion, or engagement, identified by </a:t>
            </a:r>
            <a:r>
              <a:rPr lang="en-US" sz="2600" b="1" kern="100" dirty="0">
                <a:effectLst/>
                <a:ea typeface="Aptos" panose="020B0004020202020204" pitchFamily="34" charset="0"/>
                <a:cs typeface="Calibri" panose="020F0502020204030204" pitchFamily="34" charset="0"/>
              </a:rPr>
              <a:t>57%</a:t>
            </a:r>
            <a:r>
              <a:rPr lang="en-US" sz="2600" kern="100" dirty="0">
                <a:effectLst/>
                <a:ea typeface="Aptos" panose="020B0004020202020204" pitchFamily="34" charset="0"/>
                <a:cs typeface="Calibri" panose="020F0502020204030204" pitchFamily="34" charset="0"/>
              </a:rPr>
              <a:t> of respondents.</a:t>
            </a:r>
          </a:p>
        </p:txBody>
      </p:sp>
    </p:spTree>
    <p:extLst>
      <p:ext uri="{BB962C8B-B14F-4D97-AF65-F5344CB8AC3E}">
        <p14:creationId xmlns:p14="http://schemas.microsoft.com/office/powerpoint/2010/main" val="4027205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467645-0C81-9245-E2E8-4BF2A94FEA8A}"/>
              </a:ext>
            </a:extLst>
          </p:cNvPr>
          <p:cNvSpPr>
            <a:spLocks noGrp="1"/>
          </p:cNvSpPr>
          <p:nvPr>
            <p:ph type="title"/>
          </p:nvPr>
        </p:nvSpPr>
        <p:spPr>
          <a:xfrm>
            <a:off x="1371599" y="294538"/>
            <a:ext cx="9895951" cy="1033669"/>
          </a:xfrm>
        </p:spPr>
        <p:txBody>
          <a:bodyPr>
            <a:normAutofit/>
          </a:bodyPr>
          <a:lstStyle/>
          <a:p>
            <a:pPr algn="ctr"/>
            <a:r>
              <a:rPr lang="en-US" b="1" dirty="0">
                <a:solidFill>
                  <a:srgbClr val="FFFFFF"/>
                </a:solidFill>
              </a:rPr>
              <a:t>Background</a:t>
            </a:r>
          </a:p>
        </p:txBody>
      </p:sp>
      <p:sp>
        <p:nvSpPr>
          <p:cNvPr id="3" name="Content Placeholder 2">
            <a:extLst>
              <a:ext uri="{FF2B5EF4-FFF2-40B4-BE49-F238E27FC236}">
                <a16:creationId xmlns:a16="http://schemas.microsoft.com/office/drawing/2014/main" id="{C67C8442-E07E-CC15-32CF-A31AD4FBDBAC}"/>
              </a:ext>
            </a:extLst>
          </p:cNvPr>
          <p:cNvSpPr>
            <a:spLocks noGrp="1"/>
          </p:cNvSpPr>
          <p:nvPr>
            <p:ph idx="1"/>
          </p:nvPr>
        </p:nvSpPr>
        <p:spPr>
          <a:xfrm>
            <a:off x="648235" y="1757358"/>
            <a:ext cx="10895526" cy="4940716"/>
          </a:xfrm>
        </p:spPr>
        <p:txBody>
          <a:bodyPr anchor="ctr">
            <a:normAutofit fontScale="92500" lnSpcReduction="10000"/>
          </a:bodyPr>
          <a:lstStyle/>
          <a:p>
            <a:pPr marL="0" marR="0">
              <a:buNone/>
            </a:pPr>
            <a:r>
              <a:rPr lang="en-US" dirty="0">
                <a:effectLst/>
                <a:ea typeface="Times New Roman" panose="02020603050405020304" pitchFamily="18" charset="0"/>
                <a:cs typeface="Calibri" panose="020F0502020204030204" pitchFamily="34" charset="0"/>
              </a:rPr>
              <a:t>Over the past decade, the Institute of Church Ministry (ICM) has conducted </a:t>
            </a:r>
            <a:r>
              <a:rPr lang="en-US" dirty="0">
                <a:ea typeface="Times New Roman" panose="02020603050405020304" pitchFamily="18" charset="0"/>
                <a:cs typeface="Calibri" panose="020F0502020204030204" pitchFamily="34" charset="0"/>
              </a:rPr>
              <a:t>nine</a:t>
            </a:r>
            <a:r>
              <a:rPr lang="en-US" dirty="0">
                <a:effectLst/>
                <a:ea typeface="Times New Roman" panose="02020603050405020304" pitchFamily="18" charset="0"/>
                <a:cs typeface="Calibri" panose="020F0502020204030204" pitchFamily="34" charset="0"/>
              </a:rPr>
              <a:t> major studies of Adventist pastors:</a:t>
            </a:r>
          </a:p>
          <a:p>
            <a:pPr marL="57150" indent="-285750"/>
            <a:r>
              <a:rPr lang="en-US" dirty="0">
                <a:effectLst/>
                <a:ea typeface="Times New Roman" panose="02020603050405020304" pitchFamily="18" charset="0"/>
                <a:cs typeface="Calibri" panose="020F0502020204030204" pitchFamily="34" charset="0"/>
              </a:rPr>
              <a:t>Pastor </a:t>
            </a:r>
            <a:r>
              <a:rPr lang="en-US" b="1" i="1" dirty="0">
                <a:effectLst/>
                <a:ea typeface="Times New Roman" panose="02020603050405020304" pitchFamily="18" charset="0"/>
                <a:cs typeface="Calibri" panose="020F0502020204030204" pitchFamily="34" charset="0"/>
              </a:rPr>
              <a:t>educational experiences and family life</a:t>
            </a:r>
            <a:r>
              <a:rPr lang="en-US" dirty="0">
                <a:effectLst/>
                <a:ea typeface="Times New Roman" panose="02020603050405020304" pitchFamily="18" charset="0"/>
                <a:cs typeface="Calibri" panose="020F0502020204030204" pitchFamily="34" charset="0"/>
              </a:rPr>
              <a:t>, </a:t>
            </a:r>
          </a:p>
          <a:p>
            <a:pPr marL="57150" indent="-285750"/>
            <a:r>
              <a:rPr lang="en-US" dirty="0">
                <a:ea typeface="Times New Roman" panose="02020603050405020304" pitchFamily="18" charset="0"/>
                <a:cs typeface="Calibri" panose="020F0502020204030204" pitchFamily="34" charset="0"/>
              </a:rPr>
              <a:t>P</a:t>
            </a:r>
            <a:r>
              <a:rPr lang="en-US" dirty="0">
                <a:effectLst/>
                <a:ea typeface="Times New Roman" panose="02020603050405020304" pitchFamily="18" charset="0"/>
                <a:cs typeface="Calibri" panose="020F0502020204030204" pitchFamily="34" charset="0"/>
              </a:rPr>
              <a:t>astor </a:t>
            </a:r>
            <a:r>
              <a:rPr lang="en-US" b="1" i="1" dirty="0">
                <a:effectLst/>
                <a:ea typeface="Times New Roman" panose="02020603050405020304" pitchFamily="18" charset="0"/>
                <a:cs typeface="Calibri" panose="020F0502020204030204" pitchFamily="34" charset="0"/>
              </a:rPr>
              <a:t>wellbeing and stressors</a:t>
            </a:r>
            <a:r>
              <a:rPr lang="en-US" dirty="0">
                <a:effectLst/>
                <a:ea typeface="Times New Roman" panose="02020603050405020304" pitchFamily="18" charset="0"/>
                <a:cs typeface="Calibri" panose="020F0502020204030204" pitchFamily="34" charset="0"/>
              </a:rPr>
              <a:t>, </a:t>
            </a:r>
          </a:p>
          <a:p>
            <a:pPr marL="57150" indent="-285750"/>
            <a:r>
              <a:rPr lang="en-US" dirty="0">
                <a:ea typeface="Times New Roman" panose="02020603050405020304" pitchFamily="18" charset="0"/>
                <a:cs typeface="Calibri" panose="020F0502020204030204" pitchFamily="34" charset="0"/>
              </a:rPr>
              <a:t>P</a:t>
            </a:r>
            <a:r>
              <a:rPr lang="en-US" dirty="0">
                <a:effectLst/>
                <a:ea typeface="Times New Roman" panose="02020603050405020304" pitchFamily="18" charset="0"/>
                <a:cs typeface="Calibri" panose="020F0502020204030204" pitchFamily="34" charset="0"/>
              </a:rPr>
              <a:t>astor </a:t>
            </a:r>
            <a:r>
              <a:rPr lang="en-US" b="1" i="1" dirty="0">
                <a:effectLst/>
                <a:ea typeface="Times New Roman" panose="02020603050405020304" pitchFamily="18" charset="0"/>
                <a:cs typeface="Calibri" panose="020F0502020204030204" pitchFamily="34" charset="0"/>
              </a:rPr>
              <a:t>longevity</a:t>
            </a:r>
            <a:r>
              <a:rPr lang="en-US" dirty="0">
                <a:effectLst/>
                <a:ea typeface="Times New Roman" panose="02020603050405020304" pitchFamily="18" charset="0"/>
                <a:cs typeface="Calibri" panose="020F0502020204030204" pitchFamily="34" charset="0"/>
              </a:rPr>
              <a:t>, </a:t>
            </a:r>
          </a:p>
          <a:p>
            <a:pPr marL="57150" indent="-285750"/>
            <a:r>
              <a:rPr lang="en-US" dirty="0">
                <a:ea typeface="Times New Roman" panose="02020603050405020304" pitchFamily="18" charset="0"/>
                <a:cs typeface="Calibri" panose="020F0502020204030204" pitchFamily="34" charset="0"/>
              </a:rPr>
              <a:t>P</a:t>
            </a:r>
            <a:r>
              <a:rPr lang="en-US" dirty="0">
                <a:effectLst/>
                <a:ea typeface="Times New Roman" panose="02020603050405020304" pitchFamily="18" charset="0"/>
                <a:cs typeface="Calibri" panose="020F0502020204030204" pitchFamily="34" charset="0"/>
              </a:rPr>
              <a:t>astors who have </a:t>
            </a:r>
            <a:r>
              <a:rPr lang="en-US" b="1" i="1" dirty="0">
                <a:effectLst/>
                <a:ea typeface="Times New Roman" panose="02020603050405020304" pitchFamily="18" charset="0"/>
                <a:cs typeface="Calibri" panose="020F0502020204030204" pitchFamily="34" charset="0"/>
              </a:rPr>
              <a:t>left congregational ministry</a:t>
            </a:r>
            <a:r>
              <a:rPr lang="en-US" dirty="0">
                <a:effectLst/>
                <a:ea typeface="Times New Roman" panose="02020603050405020304" pitchFamily="18" charset="0"/>
                <a:cs typeface="Calibri" panose="020F0502020204030204" pitchFamily="34" charset="0"/>
              </a:rPr>
              <a:t>, </a:t>
            </a:r>
          </a:p>
          <a:p>
            <a:pPr marL="57150" indent="-285750"/>
            <a:r>
              <a:rPr lang="en-US" b="1" i="1" dirty="0">
                <a:ea typeface="Times New Roman" panose="02020603050405020304" pitchFamily="18" charset="0"/>
                <a:cs typeface="Calibri" panose="020F0502020204030204" pitchFamily="34" charset="0"/>
              </a:rPr>
              <a:t>F</a:t>
            </a:r>
            <a:r>
              <a:rPr lang="en-US" b="1" i="1" dirty="0">
                <a:effectLst/>
                <a:ea typeface="Times New Roman" panose="02020603050405020304" pitchFamily="18" charset="0"/>
                <a:cs typeface="Calibri" panose="020F0502020204030204" pitchFamily="34" charset="0"/>
              </a:rPr>
              <a:t>emale</a:t>
            </a:r>
            <a:r>
              <a:rPr lang="en-US" dirty="0">
                <a:effectLst/>
                <a:ea typeface="Times New Roman" panose="02020603050405020304" pitchFamily="18" charset="0"/>
                <a:cs typeface="Calibri" panose="020F0502020204030204" pitchFamily="34" charset="0"/>
              </a:rPr>
              <a:t> pastors,</a:t>
            </a:r>
            <a:endParaRPr lang="en-US" dirty="0">
              <a:ea typeface="Times New Roman" panose="02020603050405020304" pitchFamily="18" charset="0"/>
              <a:cs typeface="Calibri" panose="020F0502020204030204" pitchFamily="34" charset="0"/>
            </a:endParaRPr>
          </a:p>
          <a:p>
            <a:pPr marL="57150" indent="-285750"/>
            <a:r>
              <a:rPr lang="en-US" b="1" i="1" dirty="0">
                <a:effectLst/>
                <a:ea typeface="Times New Roman" panose="02020603050405020304" pitchFamily="18" charset="0"/>
                <a:cs typeface="Calibri" panose="020F0502020204030204" pitchFamily="34" charset="0"/>
              </a:rPr>
              <a:t>Rural</a:t>
            </a:r>
            <a:r>
              <a:rPr lang="en-US" dirty="0">
                <a:effectLst/>
                <a:ea typeface="Times New Roman" panose="02020603050405020304" pitchFamily="18" charset="0"/>
                <a:cs typeface="Calibri" panose="020F0502020204030204" pitchFamily="34" charset="0"/>
              </a:rPr>
              <a:t> pastors, </a:t>
            </a:r>
          </a:p>
          <a:p>
            <a:pPr marL="57150" indent="-285750"/>
            <a:r>
              <a:rPr lang="en-US" b="1" i="1" dirty="0">
                <a:effectLst/>
                <a:ea typeface="Times New Roman" panose="02020603050405020304" pitchFamily="18" charset="0"/>
                <a:cs typeface="Calibri" panose="020F0502020204030204" pitchFamily="34" charset="0"/>
              </a:rPr>
              <a:t>Hispanic</a:t>
            </a:r>
            <a:r>
              <a:rPr lang="en-US" dirty="0">
                <a:effectLst/>
                <a:ea typeface="Times New Roman" panose="02020603050405020304" pitchFamily="18" charset="0"/>
                <a:cs typeface="Calibri" panose="020F0502020204030204" pitchFamily="34" charset="0"/>
              </a:rPr>
              <a:t> pastors, </a:t>
            </a:r>
            <a:endParaRPr lang="en-US" dirty="0">
              <a:ea typeface="Times New Roman" panose="02020603050405020304" pitchFamily="18" charset="0"/>
              <a:cs typeface="Calibri" panose="020F0502020204030204" pitchFamily="34" charset="0"/>
            </a:endParaRPr>
          </a:p>
          <a:p>
            <a:pPr marL="57150" indent="-285750"/>
            <a:r>
              <a:rPr lang="en-US" b="1" i="1" dirty="0">
                <a:effectLst/>
                <a:ea typeface="Times New Roman" panose="02020603050405020304" pitchFamily="18" charset="0"/>
                <a:cs typeface="Calibri" panose="020F0502020204030204" pitchFamily="34" charset="0"/>
              </a:rPr>
              <a:t>Recently hired </a:t>
            </a:r>
            <a:r>
              <a:rPr lang="en-US" dirty="0">
                <a:effectLst/>
                <a:ea typeface="Times New Roman" panose="02020603050405020304" pitchFamily="18" charset="0"/>
                <a:cs typeface="Calibri" panose="020F0502020204030204" pitchFamily="34" charset="0"/>
              </a:rPr>
              <a:t>pastors</a:t>
            </a:r>
          </a:p>
          <a:p>
            <a:pPr marL="57150" indent="-285750"/>
            <a:r>
              <a:rPr lang="en-US" dirty="0">
                <a:effectLst/>
                <a:ea typeface="Times New Roman" panose="02020603050405020304" pitchFamily="18" charset="0"/>
                <a:cs typeface="Calibri" panose="020F0502020204030204" pitchFamily="34" charset="0"/>
              </a:rPr>
              <a:t>FACT </a:t>
            </a:r>
            <a:r>
              <a:rPr lang="en-US" b="1" i="1" dirty="0">
                <a:effectLst/>
                <a:ea typeface="Times New Roman" panose="02020603050405020304" pitchFamily="18" charset="0"/>
                <a:cs typeface="Calibri" panose="020F0502020204030204" pitchFamily="34" charset="0"/>
              </a:rPr>
              <a:t>Clergy Health and Well-being </a:t>
            </a:r>
            <a:r>
              <a:rPr lang="en-US" dirty="0">
                <a:effectLst/>
                <a:ea typeface="Times New Roman" panose="02020603050405020304" pitchFamily="18" charset="0"/>
                <a:cs typeface="Calibri" panose="020F0502020204030204" pitchFamily="34" charset="0"/>
              </a:rPr>
              <a:t>Survey 2023 </a:t>
            </a:r>
          </a:p>
        </p:txBody>
      </p:sp>
    </p:spTree>
    <p:extLst>
      <p:ext uri="{BB962C8B-B14F-4D97-AF65-F5344CB8AC3E}">
        <p14:creationId xmlns:p14="http://schemas.microsoft.com/office/powerpoint/2010/main" val="592171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7A4DB2-18AD-666D-9AC7-211A43690C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55029A-9761-5825-1757-B25F01277C33}"/>
              </a:ext>
            </a:extLst>
          </p:cNvPr>
          <p:cNvSpPr>
            <a:spLocks noGrp="1"/>
          </p:cNvSpPr>
          <p:nvPr>
            <p:ph type="title"/>
          </p:nvPr>
        </p:nvSpPr>
        <p:spPr>
          <a:xfrm>
            <a:off x="1110639" y="253627"/>
            <a:ext cx="9688296" cy="701952"/>
          </a:xfrm>
        </p:spPr>
        <p:txBody>
          <a:bodyPr anchor="b">
            <a:normAutofit/>
          </a:bodyPr>
          <a:lstStyle/>
          <a:p>
            <a:pPr algn="ctr"/>
            <a:r>
              <a:rPr lang="en-US" sz="4000" b="1" dirty="0"/>
              <a:t>Trends Across Studies</a:t>
            </a:r>
          </a:p>
        </p:txBody>
      </p:sp>
      <p:sp>
        <p:nvSpPr>
          <p:cNvPr id="3" name="Content Placeholder 2">
            <a:extLst>
              <a:ext uri="{FF2B5EF4-FFF2-40B4-BE49-F238E27FC236}">
                <a16:creationId xmlns:a16="http://schemas.microsoft.com/office/drawing/2014/main" id="{CDC7C14B-E6C3-39DA-3A0B-7919505720C9}"/>
              </a:ext>
            </a:extLst>
          </p:cNvPr>
          <p:cNvSpPr>
            <a:spLocks noGrp="1"/>
          </p:cNvSpPr>
          <p:nvPr>
            <p:ph idx="1"/>
          </p:nvPr>
        </p:nvSpPr>
        <p:spPr>
          <a:xfrm>
            <a:off x="399246" y="1209205"/>
            <a:ext cx="11346286" cy="5141542"/>
          </a:xfrm>
        </p:spPr>
        <p:txBody>
          <a:bodyPr anchor="t">
            <a:normAutofit/>
          </a:bodyPr>
          <a:lstStyle/>
          <a:p>
            <a:pPr>
              <a:spcBef>
                <a:spcPts val="0"/>
              </a:spcBef>
            </a:pPr>
            <a:r>
              <a:rPr lang="en-US" b="1" dirty="0">
                <a:ea typeface="Times New Roman" panose="02020603050405020304" pitchFamily="18" charset="0"/>
              </a:rPr>
              <a:t>Lack of preparation for practical duties (2013 – 2024)</a:t>
            </a:r>
          </a:p>
          <a:p>
            <a:pPr marL="457200" lvl="1" indent="0">
              <a:spcBef>
                <a:spcPts val="0"/>
              </a:spcBef>
              <a:buNone/>
            </a:pPr>
            <a:r>
              <a:rPr lang="en-US" dirty="0">
                <a:ea typeface="Times New Roman" panose="02020603050405020304" pitchFamily="18" charset="0"/>
              </a:rPr>
              <a:t>“</a:t>
            </a:r>
            <a:r>
              <a:rPr lang="en-US" dirty="0">
                <a:effectLst/>
                <a:latin typeface="Calibri" panose="020F0502020204030204" pitchFamily="34" charset="0"/>
                <a:ea typeface="Times New Roman" panose="02020603050405020304" pitchFamily="18" charset="0"/>
              </a:rPr>
              <a:t>We studied a lot of theory and theology, and all this stuff. You don’t use that stuff in real pastoral work. I can’t think of one practical time where I had to explain the importance of ‘vav</a:t>
            </a:r>
            <a:r>
              <a:rPr lang="en-US" dirty="0">
                <a:ea typeface="Times New Roman" panose="02020603050405020304" pitchFamily="18" charset="0"/>
              </a:rPr>
              <a:t>’</a:t>
            </a:r>
            <a:r>
              <a:rPr lang="en-US" dirty="0">
                <a:effectLst/>
                <a:latin typeface="Calibri" panose="020F0502020204030204" pitchFamily="34" charset="0"/>
                <a:ea typeface="Times New Roman" panose="02020603050405020304" pitchFamily="18" charset="0"/>
              </a:rPr>
              <a:t> to a church member that couldn’t pay their rent, had a family member deported, or didn’t understand why God had forsaken him. [We need] more practical coaching, teaching.” (T, former Adventist pastor)</a:t>
            </a:r>
          </a:p>
          <a:p>
            <a:pPr>
              <a:spcBef>
                <a:spcPts val="0"/>
              </a:spcBef>
            </a:pPr>
            <a:r>
              <a:rPr lang="en-US" sz="2400" dirty="0">
                <a:effectLst/>
                <a:latin typeface="Calibri" panose="020F0502020204030204" pitchFamily="34" charset="0"/>
                <a:ea typeface="Times New Roman" panose="02020603050405020304" pitchFamily="18" charset="0"/>
              </a:rPr>
              <a:t>For newly hired pastors, training on the day-to-day aspects of ministry, such as counseling and meeting members’ social needs, was the most pressing issue with </a:t>
            </a:r>
            <a:r>
              <a:rPr lang="en-US" sz="2400" b="1" dirty="0">
                <a:effectLst/>
                <a:latin typeface="Calibri" panose="020F0502020204030204" pitchFamily="34" charset="0"/>
                <a:ea typeface="Times New Roman" panose="02020603050405020304" pitchFamily="18" charset="0"/>
              </a:rPr>
              <a:t>81%</a:t>
            </a:r>
            <a:r>
              <a:rPr lang="en-US" sz="2400" dirty="0">
                <a:effectLst/>
                <a:latin typeface="Calibri" panose="020F0502020204030204" pitchFamily="34" charset="0"/>
                <a:ea typeface="Times New Roman" panose="02020603050405020304" pitchFamily="18" charset="0"/>
              </a:rPr>
              <a:t> of respondents prioritizing it.</a:t>
            </a:r>
          </a:p>
          <a:p>
            <a:pPr marL="0" indent="0">
              <a:spcAft>
                <a:spcPts val="800"/>
              </a:spcAft>
              <a:buNone/>
            </a:pPr>
            <a:r>
              <a:rPr lang="en-US" sz="2000" b="1" kern="100" dirty="0">
                <a:effectLst/>
                <a:ea typeface="Aptos" panose="020B0004020202020204" pitchFamily="34" charset="0"/>
                <a:cs typeface="Calibri" panose="020F0502020204030204" pitchFamily="34" charset="0"/>
              </a:rPr>
              <a:t>Examples:</a:t>
            </a:r>
          </a:p>
          <a:p>
            <a:pPr indent="-457200">
              <a:spcBef>
                <a:spcPts val="0"/>
              </a:spcBef>
            </a:pPr>
            <a:r>
              <a:rPr lang="en-US" sz="2000" kern="100" dirty="0">
                <a:effectLst/>
                <a:ea typeface="Aptos" panose="020B0004020202020204" pitchFamily="34" charset="0"/>
                <a:cs typeface="Calibri" panose="020F0502020204030204" pitchFamily="34" charset="0"/>
              </a:rPr>
              <a:t>Conducting funerals</a:t>
            </a:r>
          </a:p>
          <a:p>
            <a:pPr indent="-457200">
              <a:spcBef>
                <a:spcPts val="0"/>
              </a:spcBef>
            </a:pPr>
            <a:r>
              <a:rPr lang="en-US" sz="2000" kern="100" dirty="0">
                <a:effectLst/>
                <a:ea typeface="Aptos" panose="020B0004020202020204" pitchFamily="34" charset="0"/>
                <a:cs typeface="Calibri" panose="020F0502020204030204" pitchFamily="34" charset="0"/>
              </a:rPr>
              <a:t>Running board meetings</a:t>
            </a:r>
          </a:p>
          <a:p>
            <a:pPr indent="-457200">
              <a:spcBef>
                <a:spcPts val="0"/>
              </a:spcBef>
            </a:pPr>
            <a:r>
              <a:rPr lang="en-US" sz="2000" kern="100" dirty="0">
                <a:ea typeface="Aptos" panose="020B0004020202020204" pitchFamily="34" charset="0"/>
                <a:cs typeface="Calibri" panose="020F0502020204030204" pitchFamily="34" charset="0"/>
              </a:rPr>
              <a:t>Engaging in c</a:t>
            </a:r>
            <a:r>
              <a:rPr lang="en-US" sz="2000" kern="100" dirty="0">
                <a:effectLst/>
                <a:ea typeface="Aptos" panose="020B0004020202020204" pitchFamily="34" charset="0"/>
                <a:cs typeface="Calibri" panose="020F0502020204030204" pitchFamily="34" charset="0"/>
              </a:rPr>
              <a:t>onflict resolution</a:t>
            </a:r>
          </a:p>
          <a:p>
            <a:pPr indent="-457200">
              <a:spcBef>
                <a:spcPts val="0"/>
              </a:spcBef>
            </a:pPr>
            <a:r>
              <a:rPr lang="en-US" sz="2000" kern="100" dirty="0">
                <a:ea typeface="Aptos" panose="020B0004020202020204" pitchFamily="34" charset="0"/>
                <a:cs typeface="Calibri" panose="020F0502020204030204" pitchFamily="34" charset="0"/>
              </a:rPr>
              <a:t>Leading strategic planning initiatives</a:t>
            </a:r>
          </a:p>
          <a:p>
            <a:pPr indent="-457200">
              <a:spcBef>
                <a:spcPts val="0"/>
              </a:spcBef>
            </a:pPr>
            <a:r>
              <a:rPr lang="en-US" sz="2000" kern="100" dirty="0">
                <a:effectLst/>
                <a:ea typeface="Aptos" panose="020B0004020202020204" pitchFamily="34" charset="0"/>
                <a:cs typeface="Calibri" panose="020F0502020204030204" pitchFamily="34" charset="0"/>
              </a:rPr>
              <a:t>Chairing finance committees (general lack of financial literacy)  </a:t>
            </a: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7698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0F4893B-0F4B-0D7B-880A-40C6FC8F0FBF}"/>
              </a:ext>
            </a:extLst>
          </p:cNvPr>
          <p:cNvSpPr>
            <a:spLocks noGrp="1"/>
          </p:cNvSpPr>
          <p:nvPr>
            <p:ph type="title"/>
          </p:nvPr>
        </p:nvSpPr>
        <p:spPr>
          <a:xfrm>
            <a:off x="826396" y="586855"/>
            <a:ext cx="4230100" cy="3387497"/>
          </a:xfrm>
        </p:spPr>
        <p:txBody>
          <a:bodyPr anchor="b">
            <a:normAutofit/>
          </a:bodyPr>
          <a:lstStyle/>
          <a:p>
            <a:pPr algn="r"/>
            <a:r>
              <a:rPr lang="en-US" sz="4000" b="1">
                <a:solidFill>
                  <a:srgbClr val="FFFFFF"/>
                </a:solidFill>
              </a:rPr>
              <a:t>Recommendations</a:t>
            </a:r>
          </a:p>
        </p:txBody>
      </p:sp>
      <p:sp>
        <p:nvSpPr>
          <p:cNvPr id="3" name="Content Placeholder 2">
            <a:extLst>
              <a:ext uri="{FF2B5EF4-FFF2-40B4-BE49-F238E27FC236}">
                <a16:creationId xmlns:a16="http://schemas.microsoft.com/office/drawing/2014/main" id="{1EF3AD21-B1B1-8648-63C9-205EF07F2503}"/>
              </a:ext>
            </a:extLst>
          </p:cNvPr>
          <p:cNvSpPr>
            <a:spLocks noGrp="1"/>
          </p:cNvSpPr>
          <p:nvPr>
            <p:ph idx="1"/>
          </p:nvPr>
        </p:nvSpPr>
        <p:spPr>
          <a:xfrm>
            <a:off x="5815013" y="649480"/>
            <a:ext cx="5949193" cy="5546047"/>
          </a:xfrm>
        </p:spPr>
        <p:txBody>
          <a:bodyPr anchor="ctr">
            <a:normAutofit/>
          </a:bodyPr>
          <a:lstStyle/>
          <a:p>
            <a:pPr>
              <a:buNone/>
            </a:pPr>
            <a:r>
              <a:rPr lang="en-US" sz="2400" b="1" dirty="0"/>
              <a:t>Invest in and implement structured, tiered </a:t>
            </a:r>
            <a:r>
              <a:rPr lang="en-US" sz="2400" b="1" u="sng" dirty="0"/>
              <a:t>mentorship</a:t>
            </a:r>
            <a:endParaRPr lang="en-US" sz="2400" u="sng" dirty="0"/>
          </a:p>
          <a:p>
            <a:pPr>
              <a:buFont typeface="Arial" panose="020B0604020202020204" pitchFamily="34" charset="0"/>
              <a:buChar char="•"/>
            </a:pPr>
            <a:r>
              <a:rPr lang="en-US" sz="2400" dirty="0"/>
              <a:t>Pair new pastors with mentors across different experience levels.</a:t>
            </a:r>
          </a:p>
          <a:p>
            <a:pPr>
              <a:buFont typeface="Arial" panose="020B0604020202020204" pitchFamily="34" charset="0"/>
              <a:buChar char="•"/>
            </a:pPr>
            <a:r>
              <a:rPr lang="en-US" sz="2400" dirty="0"/>
              <a:t>Prioritize mentorship access for women, ethnic minorities, and rural pastors​​​.</a:t>
            </a:r>
          </a:p>
          <a:p>
            <a:pPr>
              <a:buNone/>
            </a:pPr>
            <a:r>
              <a:rPr lang="en-US" sz="2400" b="1" dirty="0"/>
              <a:t>Initiate NAD-wide </a:t>
            </a:r>
            <a:r>
              <a:rPr lang="en-US" sz="2400" b="1" u="sng" dirty="0"/>
              <a:t>lay-leader training for pastor thriving</a:t>
            </a:r>
            <a:endParaRPr lang="en-US" sz="2400" u="sng" dirty="0"/>
          </a:p>
          <a:p>
            <a:r>
              <a:rPr lang="en-US" sz="2400" dirty="0"/>
              <a:t>Educate church members about pastor roles and healthy boundaries</a:t>
            </a:r>
          </a:p>
          <a:p>
            <a:pPr>
              <a:buFont typeface="Arial" panose="020B0604020202020204" pitchFamily="34" charset="0"/>
              <a:buChar char="•"/>
            </a:pPr>
            <a:r>
              <a:rPr lang="en-US" sz="2400" dirty="0"/>
              <a:t>Publicly affirm women and minority pastors to reduce microaggressions and marginalization​​​</a:t>
            </a:r>
            <a:r>
              <a:rPr lang="en-US" sz="2000" dirty="0"/>
              <a:t>.</a:t>
            </a:r>
          </a:p>
        </p:txBody>
      </p:sp>
    </p:spTree>
    <p:extLst>
      <p:ext uri="{BB962C8B-B14F-4D97-AF65-F5344CB8AC3E}">
        <p14:creationId xmlns:p14="http://schemas.microsoft.com/office/powerpoint/2010/main" val="1553103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528015-5017-F958-1C59-1C2C491739A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995778-612A-6F50-E8C1-57AA5309B313}"/>
              </a:ext>
            </a:extLst>
          </p:cNvPr>
          <p:cNvSpPr>
            <a:spLocks noGrp="1"/>
          </p:cNvSpPr>
          <p:nvPr>
            <p:ph type="title"/>
          </p:nvPr>
        </p:nvSpPr>
        <p:spPr>
          <a:xfrm>
            <a:off x="826396" y="586855"/>
            <a:ext cx="4230100" cy="3387497"/>
          </a:xfrm>
        </p:spPr>
        <p:txBody>
          <a:bodyPr anchor="b">
            <a:normAutofit/>
          </a:bodyPr>
          <a:lstStyle/>
          <a:p>
            <a:pPr algn="r"/>
            <a:r>
              <a:rPr lang="en-US" sz="4000" b="1">
                <a:solidFill>
                  <a:srgbClr val="FFFFFF"/>
                </a:solidFill>
              </a:rPr>
              <a:t>Recommendations</a:t>
            </a:r>
            <a:endParaRPr lang="en-US" sz="4000">
              <a:solidFill>
                <a:srgbClr val="FFFFFF"/>
              </a:solidFill>
            </a:endParaRPr>
          </a:p>
        </p:txBody>
      </p:sp>
      <p:sp>
        <p:nvSpPr>
          <p:cNvPr id="3" name="Content Placeholder 2">
            <a:extLst>
              <a:ext uri="{FF2B5EF4-FFF2-40B4-BE49-F238E27FC236}">
                <a16:creationId xmlns:a16="http://schemas.microsoft.com/office/drawing/2014/main" id="{052267BE-F10E-3204-113D-A8CF6ADC9190}"/>
              </a:ext>
            </a:extLst>
          </p:cNvPr>
          <p:cNvSpPr>
            <a:spLocks noGrp="1"/>
          </p:cNvSpPr>
          <p:nvPr>
            <p:ph idx="1"/>
          </p:nvPr>
        </p:nvSpPr>
        <p:spPr>
          <a:xfrm>
            <a:off x="6503158" y="649480"/>
            <a:ext cx="4862447" cy="5546047"/>
          </a:xfrm>
        </p:spPr>
        <p:txBody>
          <a:bodyPr anchor="ctr">
            <a:normAutofit/>
          </a:bodyPr>
          <a:lstStyle/>
          <a:p>
            <a:pPr>
              <a:buNone/>
            </a:pPr>
            <a:r>
              <a:rPr lang="en-US" sz="2400" b="1" dirty="0"/>
              <a:t>Provide Accessible </a:t>
            </a:r>
            <a:r>
              <a:rPr lang="en-US" sz="2400" b="1" u="sng" dirty="0"/>
              <a:t>Mental Health Resources</a:t>
            </a:r>
            <a:endParaRPr lang="en-US" sz="2400" u="sng" dirty="0"/>
          </a:p>
          <a:p>
            <a:r>
              <a:rPr lang="en-US" sz="2400" dirty="0"/>
              <a:t>Increase awareness of confidential counseling resources </a:t>
            </a:r>
          </a:p>
          <a:p>
            <a:pPr>
              <a:buFont typeface="Arial" panose="020B0604020202020204" pitchFamily="34" charset="0"/>
              <a:buChar char="•"/>
            </a:pPr>
            <a:r>
              <a:rPr lang="en-US" sz="2400" dirty="0"/>
              <a:t>Normalize care-seeking as a strength in ministry culture​​.</a:t>
            </a:r>
          </a:p>
          <a:p>
            <a:pPr>
              <a:buFont typeface="Arial" panose="020B0604020202020204" pitchFamily="34" charset="0"/>
              <a:buChar char="•"/>
            </a:pPr>
            <a:r>
              <a:rPr lang="en-US" sz="2400" dirty="0"/>
              <a:t>Fund or incentivize resilience and wellness training.</a:t>
            </a:r>
          </a:p>
          <a:p>
            <a:pPr>
              <a:buNone/>
            </a:pPr>
            <a:r>
              <a:rPr lang="en-US" sz="2400" b="1" dirty="0"/>
              <a:t>Update </a:t>
            </a:r>
            <a:r>
              <a:rPr lang="en-US" sz="2400" b="1" u="sng" dirty="0"/>
              <a:t>Metrics of Ministry Success</a:t>
            </a:r>
            <a:endParaRPr lang="en-US" sz="2400" u="sng" dirty="0"/>
          </a:p>
          <a:p>
            <a:pPr>
              <a:buFont typeface="Arial" panose="020B0604020202020204" pitchFamily="34" charset="0"/>
              <a:buChar char="•"/>
            </a:pPr>
            <a:r>
              <a:rPr lang="en-US" sz="2400" dirty="0"/>
              <a:t>Include spiritual growth, relational trust, and community engagement as valid success measures.</a:t>
            </a:r>
          </a:p>
          <a:p>
            <a:pPr>
              <a:buFont typeface="Arial" panose="020B0604020202020204" pitchFamily="34" charset="0"/>
              <a:buChar char="•"/>
            </a:pPr>
            <a:r>
              <a:rPr lang="en-US" sz="2400" dirty="0"/>
              <a:t>De-emphasize tithe and baptism counts as sole indicators​​.</a:t>
            </a:r>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3254327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6A9B9E-255A-88AE-F65C-ACAB937E0446}"/>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References</a:t>
            </a:r>
          </a:p>
        </p:txBody>
      </p:sp>
      <p:sp>
        <p:nvSpPr>
          <p:cNvPr id="3" name="Content Placeholder 2">
            <a:extLst>
              <a:ext uri="{FF2B5EF4-FFF2-40B4-BE49-F238E27FC236}">
                <a16:creationId xmlns:a16="http://schemas.microsoft.com/office/drawing/2014/main" id="{4CC914F0-9EEC-E788-E11E-94DFBFD9551A}"/>
              </a:ext>
            </a:extLst>
          </p:cNvPr>
          <p:cNvSpPr>
            <a:spLocks noGrp="1"/>
          </p:cNvSpPr>
          <p:nvPr>
            <p:ph idx="1"/>
          </p:nvPr>
        </p:nvSpPr>
        <p:spPr>
          <a:xfrm>
            <a:off x="459350" y="1728788"/>
            <a:ext cx="11299061" cy="5129212"/>
          </a:xfrm>
        </p:spPr>
        <p:txBody>
          <a:bodyPr anchor="ctr">
            <a:noAutofit/>
          </a:bodyPr>
          <a:lstStyle/>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Činčala, P. &amp; Drumm, R. (2021). Seventh-day Adventist Pastor in North American Division Health Qualitative Study Report: What can and must be done to save the health of Adventist pastors [Unpublished report]. Institute of Church Ministry.</a:t>
            </a:r>
          </a:p>
          <a:p>
            <a:pPr marL="0" indent="0">
              <a:lnSpc>
                <a:spcPct val="100000"/>
              </a:lnSpc>
              <a:spcBef>
                <a:spcPts val="0"/>
              </a:spcBef>
              <a:spcAft>
                <a:spcPts val="600"/>
              </a:spcAft>
              <a:buNone/>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Činčala, P., Drumm, R., PhD, Williams, I., &amp; Brauer, A. (2022, May). “It takes a lot of discipline to say, ‘I’m going to walk with God today’”:  Recognizing and Addressing Barriers to Pastors’ Spiritual Wellbeing. Adventist Human Subjects Researchers Association Conference. Orlando, FL </a:t>
            </a:r>
          </a:p>
          <a:p>
            <a:pPr marL="0" indent="0">
              <a:lnSpc>
                <a:spcPct val="100000"/>
              </a:lnSpc>
              <a:spcBef>
                <a:spcPts val="0"/>
              </a:spcBef>
              <a:spcAft>
                <a:spcPts val="600"/>
              </a:spcAft>
              <a:buNone/>
            </a:pPr>
            <a:r>
              <a:rPr lang="en-US" sz="1500" kern="100" dirty="0">
                <a:effectLst/>
                <a:ea typeface="Aptos" panose="020B0004020202020204" pitchFamily="34" charset="0"/>
                <a:cs typeface="Calibri" panose="020F0502020204030204" pitchFamily="34" charset="0"/>
              </a:rPr>
              <a:t>Činčala, P. &amp; Son, I.(July 30, 2024). </a:t>
            </a:r>
            <a:r>
              <a:rPr lang="en-US" sz="1500" i="1" kern="100" dirty="0">
                <a:effectLst/>
                <a:ea typeface="Aptos" panose="020B0004020202020204" pitchFamily="34" charset="0"/>
                <a:cs typeface="Calibri" panose="020F0502020204030204" pitchFamily="34" charset="0"/>
              </a:rPr>
              <a:t>Clergy Survey 2023 Health and Well-being.</a:t>
            </a:r>
            <a:r>
              <a:rPr lang="en-US" sz="1500" kern="100" dirty="0">
                <a:effectLst/>
                <a:ea typeface="Aptos" panose="020B0004020202020204" pitchFamily="34" charset="0"/>
                <a:cs typeface="Calibri" panose="020F0502020204030204" pitchFamily="34" charset="0"/>
              </a:rPr>
              <a:t> Report for FACT Research Group, Exploring the Pandemic Impact on Congregations.</a:t>
            </a: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1500" kern="100" dirty="0">
                <a:effectLst/>
                <a:ea typeface="Aptos" panose="020B0004020202020204" pitchFamily="34" charset="0"/>
                <a:cs typeface="Calibri" panose="020F0502020204030204" pitchFamily="34" charset="0"/>
              </a:rPr>
              <a:t>Činčala</a:t>
            </a: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 P., &amp; William, M. (2020). Pastoral longevity in ministry survey report. Unpublished report.</a:t>
            </a: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Drumm, R &amp; Činčala, P. </a:t>
            </a:r>
            <a:r>
              <a:rPr kumimoji="0" lang="en-GB"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(2023, May). </a:t>
            </a: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“Laughable at best, criminal at worst”: Why Adventist Clergy Leave Pastoral Ministry. Adventist Human Subjects Researchers Association Conference. Adventist University of Africa, Nairobi, Kenya.</a:t>
            </a: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Drumm, R. &amp; Cincala, P. (September 2024). Hispanic Pastor Qualitative Study. Unpublished report.</a:t>
            </a: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Drumm, R. &amp; Cincala, P. (January 2025). Qualitative Report on Newly Hired Pastors. Unpublished report.</a:t>
            </a:r>
            <a:endParaRPr lang="en-US" sz="1500" dirty="0">
              <a:ea typeface="Times New Roman" panose="02020603050405020304" pitchFamily="18" charset="0"/>
              <a:cs typeface="Calibri" panose="020F0502020204030204" pitchFamily="34" charset="0"/>
            </a:endParaRP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Drumm, R., Hargrove, T., Crumley, L., &amp; Cincala, P. (May 2024). It takes a lot to be a pastor if you’re a man. it takes a lot more to be a pastor if you’re a woman”: Gender Challenges among SDA Female Pastors. 18th Annual International Conference on Sociology. Athens, Greece.</a:t>
            </a:r>
          </a:p>
          <a:p>
            <a:pPr marL="0">
              <a:lnSpc>
                <a:spcPct val="100000"/>
              </a:lnSpc>
              <a:spcBef>
                <a:spcPts val="0"/>
              </a:spcBef>
              <a:spcAft>
                <a:spcPts val="600"/>
              </a:spcAft>
              <a:buNone/>
              <a:defRPr/>
            </a:pPr>
            <a:r>
              <a:rPr lang="en-US" sz="1500" dirty="0">
                <a:effectLst/>
                <a:ea typeface="Calibri" panose="020F0502020204030204" pitchFamily="34" charset="0"/>
                <a:cs typeface="Calibri" panose="020F0502020204030204" pitchFamily="34" charset="0"/>
              </a:rPr>
              <a:t>Heck, A., Drumm, R. D., McBride, D. C., &amp; Sedlacek, D. (2017). Seventh-day Adventist clergy: Understanding stressors and coping mechanisms. Review of Religious Research, 0(0), 1–18. </a:t>
            </a:r>
            <a:endPar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endParaRPr>
          </a:p>
          <a:p>
            <a:pPr marL="0" marR="0" lvl="0" indent="-228600"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US" sz="1500" u="none" strike="noStrike" kern="1200" cap="none" spc="0" normalizeH="0" baseline="0" noProof="0" dirty="0">
                <a:ln>
                  <a:noFill/>
                </a:ln>
                <a:effectLst/>
                <a:uLnTx/>
                <a:uFillTx/>
                <a:ea typeface="Times New Roman" panose="02020603050405020304" pitchFamily="18" charset="0"/>
                <a:cs typeface="Calibri" panose="020F0502020204030204" pitchFamily="34" charset="0"/>
              </a:rPr>
              <a:t>Vine, C. E. W., Drumm, R. D., Cincala, P., Crumley, L. P., Hargrove, T. D., &amp; Son, I. P. (2024). Ministry in rural areas and small towns research report (Unpublished report).</a:t>
            </a:r>
          </a:p>
          <a:p>
            <a:pPr marL="0" marR="0" lvl="0" indent="-228600" defTabSz="914400" rtl="0" eaLnBrk="1" fontAlgn="auto" latinLnBrk="0" hangingPunct="1">
              <a:spcBef>
                <a:spcPts val="1000"/>
              </a:spcBef>
              <a:spcAft>
                <a:spcPts val="0"/>
              </a:spcAft>
              <a:buClrTx/>
              <a:buSzTx/>
              <a:buFont typeface="Arial" panose="020B0604020202020204" pitchFamily="34" charset="0"/>
              <a:buNone/>
              <a:tabLst/>
              <a:defRPr/>
            </a:pPr>
            <a:endParaRPr kumimoji="0" lang="en-US" sz="1400" u="none" strike="noStrike" kern="1200" cap="none" spc="0" normalizeH="0" baseline="0" noProof="0" dirty="0">
              <a:ln>
                <a:noFill/>
              </a:ln>
              <a:effectLst/>
              <a:uLnTx/>
              <a:uFillTx/>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8806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D40A3C-B49E-EF2D-AA76-C40B86CF549A}"/>
              </a:ext>
            </a:extLst>
          </p:cNvPr>
          <p:cNvSpPr>
            <a:spLocks noGrp="1"/>
          </p:cNvSpPr>
          <p:nvPr>
            <p:ph type="title"/>
          </p:nvPr>
        </p:nvSpPr>
        <p:spPr>
          <a:xfrm>
            <a:off x="1371599" y="294538"/>
            <a:ext cx="9895951" cy="1033669"/>
          </a:xfrm>
        </p:spPr>
        <p:txBody>
          <a:bodyPr>
            <a:normAutofit/>
          </a:bodyPr>
          <a:lstStyle/>
          <a:p>
            <a:pPr algn="ctr"/>
            <a:r>
              <a:rPr lang="en-US" b="1" dirty="0">
                <a:solidFill>
                  <a:srgbClr val="FFFFFF"/>
                </a:solidFill>
              </a:rPr>
              <a:t>Background, cont.</a:t>
            </a:r>
          </a:p>
        </p:txBody>
      </p:sp>
      <p:sp>
        <p:nvSpPr>
          <p:cNvPr id="3" name="Content Placeholder 2">
            <a:extLst>
              <a:ext uri="{FF2B5EF4-FFF2-40B4-BE49-F238E27FC236}">
                <a16:creationId xmlns:a16="http://schemas.microsoft.com/office/drawing/2014/main" id="{1F1E1CF4-76D7-8A60-B63C-218BA992F7A7}"/>
              </a:ext>
            </a:extLst>
          </p:cNvPr>
          <p:cNvSpPr>
            <a:spLocks noGrp="1"/>
          </p:cNvSpPr>
          <p:nvPr>
            <p:ph idx="1"/>
          </p:nvPr>
        </p:nvSpPr>
        <p:spPr>
          <a:xfrm>
            <a:off x="721217" y="1738648"/>
            <a:ext cx="11062952" cy="4997003"/>
          </a:xfrm>
        </p:spPr>
        <p:txBody>
          <a:bodyPr anchor="ctr">
            <a:normAutofit/>
          </a:bodyPr>
          <a:lstStyle/>
          <a:p>
            <a:r>
              <a:rPr lang="en-US" dirty="0"/>
              <a:t>These research efforts employed </a:t>
            </a:r>
            <a:r>
              <a:rPr lang="en-US" b="1" i="1" dirty="0"/>
              <a:t>diverse methodologies</a:t>
            </a:r>
            <a:r>
              <a:rPr lang="en-US" dirty="0"/>
              <a:t>: </a:t>
            </a:r>
          </a:p>
          <a:p>
            <a:pPr lvl="1"/>
            <a:r>
              <a:rPr lang="en-US" sz="2800" b="1" dirty="0"/>
              <a:t>Qualitative</a:t>
            </a:r>
            <a:r>
              <a:rPr lang="en-US" sz="2800" dirty="0"/>
              <a:t> in-depth interviews, </a:t>
            </a:r>
          </a:p>
          <a:p>
            <a:pPr lvl="1"/>
            <a:r>
              <a:rPr lang="en-US" sz="2800" b="1" dirty="0"/>
              <a:t>Focus groups</a:t>
            </a:r>
            <a:r>
              <a:rPr lang="en-US" sz="2800" dirty="0"/>
              <a:t>, and </a:t>
            </a:r>
          </a:p>
          <a:p>
            <a:pPr lvl="1"/>
            <a:r>
              <a:rPr lang="en-US" sz="2800" b="1" dirty="0"/>
              <a:t>Quantitative</a:t>
            </a:r>
            <a:r>
              <a:rPr lang="en-US" sz="2800" dirty="0"/>
              <a:t> survey analysis</a:t>
            </a:r>
          </a:p>
          <a:p>
            <a:r>
              <a:rPr lang="en-US" dirty="0"/>
              <a:t>The studies were conducted for </a:t>
            </a:r>
            <a:r>
              <a:rPr lang="en-US" b="1" dirty="0"/>
              <a:t>different purposes </a:t>
            </a:r>
            <a:r>
              <a:rPr lang="en-US" dirty="0"/>
              <a:t>and </a:t>
            </a:r>
            <a:r>
              <a:rPr lang="en-US" b="1" dirty="0"/>
              <a:t>funded</a:t>
            </a:r>
            <a:r>
              <a:rPr lang="en-US" dirty="0"/>
              <a:t> by </a:t>
            </a:r>
            <a:r>
              <a:rPr lang="en-US" b="1" dirty="0"/>
              <a:t>various entities</a:t>
            </a:r>
            <a:r>
              <a:rPr lang="en-US" dirty="0"/>
              <a:t>. </a:t>
            </a:r>
          </a:p>
          <a:p>
            <a:r>
              <a:rPr lang="en-US" dirty="0"/>
              <a:t>As a result, </a:t>
            </a:r>
            <a:r>
              <a:rPr lang="en-US" b="1" i="1" dirty="0"/>
              <a:t>these studies had not been systematically analyzed together </a:t>
            </a:r>
            <a:r>
              <a:rPr lang="en-US" dirty="0"/>
              <a:t>to create a comprehensive, data-driven understanding of Seventh-day Adventist pastors in the NAD. </a:t>
            </a:r>
          </a:p>
          <a:p>
            <a:r>
              <a:rPr lang="en-US" dirty="0"/>
              <a:t>This </a:t>
            </a:r>
            <a:r>
              <a:rPr lang="en-US" b="1" dirty="0"/>
              <a:t>fragmentation has limited the broader impact </a:t>
            </a:r>
            <a:r>
              <a:rPr lang="en-US" dirty="0"/>
              <a:t>and practical application of the findings.</a:t>
            </a:r>
          </a:p>
        </p:txBody>
      </p:sp>
    </p:spTree>
    <p:extLst>
      <p:ext uri="{BB962C8B-B14F-4D97-AF65-F5344CB8AC3E}">
        <p14:creationId xmlns:p14="http://schemas.microsoft.com/office/powerpoint/2010/main" val="2322605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ACC86-EBF5-3EB3-CC3B-652B5451647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21E3CA-C3F1-C69C-CD8F-43CE2A56F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17F0239-DEEB-43D6-40F3-758655B578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9D49095-57C8-FE88-0DF0-4313BE628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B0A4B78-D7EF-DF4D-FB0A-611BB60A52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FA23207-DDFB-2C98-EB0C-274BA3718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A3C9B7-C2F8-F7C6-52B9-31D607ACD5ED}"/>
              </a:ext>
            </a:extLst>
          </p:cNvPr>
          <p:cNvSpPr>
            <a:spLocks noGrp="1"/>
          </p:cNvSpPr>
          <p:nvPr>
            <p:ph type="title"/>
          </p:nvPr>
        </p:nvSpPr>
        <p:spPr>
          <a:xfrm>
            <a:off x="1371599" y="294538"/>
            <a:ext cx="9895951" cy="1033669"/>
          </a:xfrm>
        </p:spPr>
        <p:txBody>
          <a:bodyPr>
            <a:normAutofit/>
          </a:bodyPr>
          <a:lstStyle/>
          <a:p>
            <a:pPr algn="ctr"/>
            <a:r>
              <a:rPr lang="en-US" b="1" dirty="0">
                <a:solidFill>
                  <a:srgbClr val="FFFFFF"/>
                </a:solidFill>
              </a:rPr>
              <a:t>Background, cont.</a:t>
            </a:r>
          </a:p>
        </p:txBody>
      </p:sp>
      <p:sp>
        <p:nvSpPr>
          <p:cNvPr id="3" name="Content Placeholder 2">
            <a:extLst>
              <a:ext uri="{FF2B5EF4-FFF2-40B4-BE49-F238E27FC236}">
                <a16:creationId xmlns:a16="http://schemas.microsoft.com/office/drawing/2014/main" id="{5580C58B-46E2-2BE0-6E0B-6C7AD3DCFF06}"/>
              </a:ext>
            </a:extLst>
          </p:cNvPr>
          <p:cNvSpPr>
            <a:spLocks noGrp="1"/>
          </p:cNvSpPr>
          <p:nvPr>
            <p:ph idx="1"/>
          </p:nvPr>
        </p:nvSpPr>
        <p:spPr>
          <a:xfrm>
            <a:off x="682581" y="1891970"/>
            <a:ext cx="11062952" cy="4172755"/>
          </a:xfrm>
        </p:spPr>
        <p:txBody>
          <a:bodyPr anchor="ctr">
            <a:normAutofit/>
          </a:bodyPr>
          <a:lstStyle/>
          <a:p>
            <a:pPr marL="0" indent="0">
              <a:buNone/>
            </a:pPr>
            <a:r>
              <a:rPr lang="en-US" sz="2800" dirty="0">
                <a:effectLst/>
                <a:ea typeface="Times New Roman" panose="02020603050405020304" pitchFamily="18" charset="0"/>
                <a:cs typeface="Calibri" panose="020F0502020204030204" pitchFamily="34" charset="0"/>
              </a:rPr>
              <a:t>To address this gap, ICM conducted a </a:t>
            </a:r>
            <a:r>
              <a:rPr lang="en-US" sz="2800" b="1" i="1" dirty="0">
                <a:effectLst/>
                <a:ea typeface="Times New Roman" panose="02020603050405020304" pitchFamily="18" charset="0"/>
                <a:cs typeface="Calibri" panose="020F0502020204030204" pitchFamily="34" charset="0"/>
              </a:rPr>
              <a:t>meta-analysis </a:t>
            </a:r>
            <a:r>
              <a:rPr lang="en-US" sz="2800" dirty="0">
                <a:effectLst/>
                <a:ea typeface="Times New Roman" panose="02020603050405020304" pitchFamily="18" charset="0"/>
                <a:cs typeface="Calibri" panose="020F0502020204030204" pitchFamily="34" charset="0"/>
              </a:rPr>
              <a:t>of these existing studies to:</a:t>
            </a:r>
          </a:p>
          <a:p>
            <a:r>
              <a:rPr lang="en-US" sz="2800" b="1" u="sng" dirty="0">
                <a:ea typeface="Times New Roman" panose="02020603050405020304" pitchFamily="18" charset="0"/>
                <a:cs typeface="Calibri" panose="020F0502020204030204" pitchFamily="34" charset="0"/>
              </a:rPr>
              <a:t>S</a:t>
            </a:r>
            <a:r>
              <a:rPr lang="en-US" sz="2800" b="1" u="sng" dirty="0">
                <a:effectLst/>
                <a:ea typeface="Times New Roman" panose="02020603050405020304" pitchFamily="18" charset="0"/>
                <a:cs typeface="Calibri" panose="020F0502020204030204" pitchFamily="34" charset="0"/>
              </a:rPr>
              <a:t>ynthesize key findings </a:t>
            </a:r>
            <a:r>
              <a:rPr lang="en-US" sz="2800" dirty="0">
                <a:effectLst/>
                <a:ea typeface="Times New Roman" panose="02020603050405020304" pitchFamily="18" charset="0"/>
                <a:cs typeface="Calibri" panose="020F0502020204030204" pitchFamily="34" charset="0"/>
              </a:rPr>
              <a:t>across studies</a:t>
            </a:r>
          </a:p>
          <a:p>
            <a:r>
              <a:rPr lang="en-US" sz="2800" b="1" u="sng" dirty="0">
                <a:ea typeface="Times New Roman" panose="02020603050405020304" pitchFamily="18" charset="0"/>
                <a:cs typeface="Calibri" panose="020F0502020204030204" pitchFamily="34" charset="0"/>
              </a:rPr>
              <a:t>I</a:t>
            </a:r>
            <a:r>
              <a:rPr lang="en-US" sz="2800" b="1" u="sng" dirty="0">
                <a:effectLst/>
                <a:ea typeface="Times New Roman" panose="02020603050405020304" pitchFamily="18" charset="0"/>
                <a:cs typeface="Calibri" panose="020F0502020204030204" pitchFamily="34" charset="0"/>
              </a:rPr>
              <a:t>dentify overarching themes</a:t>
            </a:r>
            <a:r>
              <a:rPr lang="en-US" sz="2800" dirty="0">
                <a:effectLst/>
                <a:ea typeface="Times New Roman" panose="02020603050405020304" pitchFamily="18" charset="0"/>
                <a:cs typeface="Calibri" panose="020F0502020204030204" pitchFamily="34" charset="0"/>
              </a:rPr>
              <a:t>, particularly </a:t>
            </a:r>
            <a:r>
              <a:rPr lang="en-US" sz="2800" b="1" u="sng" dirty="0">
                <a:effectLst/>
                <a:ea typeface="Times New Roman" panose="02020603050405020304" pitchFamily="18" charset="0"/>
                <a:cs typeface="Calibri" panose="020F0502020204030204" pitchFamily="34" charset="0"/>
              </a:rPr>
              <a:t>strengths and challenges</a:t>
            </a:r>
          </a:p>
          <a:p>
            <a:r>
              <a:rPr lang="en-US" sz="2800" dirty="0">
                <a:effectLst/>
                <a:ea typeface="Times New Roman" panose="02020603050405020304" pitchFamily="18" charset="0"/>
                <a:cs typeface="Calibri" panose="020F0502020204030204" pitchFamily="34" charset="0"/>
              </a:rPr>
              <a:t>Provide a </a:t>
            </a:r>
            <a:r>
              <a:rPr lang="en-US" sz="2800" b="1" u="sng" dirty="0">
                <a:effectLst/>
                <a:ea typeface="Times New Roman" panose="02020603050405020304" pitchFamily="18" charset="0"/>
                <a:cs typeface="Calibri" panose="020F0502020204030204" pitchFamily="34" charset="0"/>
              </a:rPr>
              <a:t>cohesive</a:t>
            </a:r>
            <a:r>
              <a:rPr lang="en-US" sz="2800" dirty="0">
                <a:effectLst/>
                <a:ea typeface="Times New Roman" panose="02020603050405020304" pitchFamily="18" charset="0"/>
                <a:cs typeface="Calibri" panose="020F0502020204030204" pitchFamily="34" charset="0"/>
              </a:rPr>
              <a:t>, </a:t>
            </a:r>
            <a:r>
              <a:rPr lang="en-US" sz="2800" b="1" u="sng" dirty="0">
                <a:effectLst/>
                <a:ea typeface="Times New Roman" panose="02020603050405020304" pitchFamily="18" charset="0"/>
                <a:cs typeface="Calibri" panose="020F0502020204030204" pitchFamily="34" charset="0"/>
              </a:rPr>
              <a:t>evidence-based perspective </a:t>
            </a:r>
            <a:r>
              <a:rPr lang="en-US" sz="2800" dirty="0">
                <a:effectLst/>
                <a:ea typeface="Times New Roman" panose="02020603050405020304" pitchFamily="18" charset="0"/>
                <a:cs typeface="Calibri" panose="020F0502020204030204" pitchFamily="34" charset="0"/>
              </a:rPr>
              <a:t>on the </a:t>
            </a:r>
            <a:r>
              <a:rPr lang="en-US" sz="2800" b="1" u="sng" dirty="0">
                <a:effectLst/>
                <a:ea typeface="Times New Roman" panose="02020603050405020304" pitchFamily="18" charset="0"/>
                <a:cs typeface="Calibri" panose="020F0502020204030204" pitchFamily="34" charset="0"/>
              </a:rPr>
              <a:t>current</a:t>
            </a:r>
            <a:r>
              <a:rPr lang="en-US" sz="2800" b="1" dirty="0">
                <a:effectLst/>
                <a:ea typeface="Times New Roman" panose="02020603050405020304" pitchFamily="18" charset="0"/>
                <a:cs typeface="Calibri" panose="020F0502020204030204" pitchFamily="34" charset="0"/>
              </a:rPr>
              <a:t> </a:t>
            </a:r>
            <a:r>
              <a:rPr lang="en-US" sz="2800" b="1" u="sng" dirty="0">
                <a:effectLst/>
                <a:ea typeface="Times New Roman" panose="02020603050405020304" pitchFamily="18" charset="0"/>
                <a:cs typeface="Calibri" panose="020F0502020204030204" pitchFamily="34" charset="0"/>
              </a:rPr>
              <a:t>landscape of Adventist pastoral ministry</a:t>
            </a:r>
          </a:p>
          <a:p>
            <a:r>
              <a:rPr lang="en-US" sz="2800" dirty="0">
                <a:ea typeface="Times New Roman" panose="02020603050405020304" pitchFamily="18" charset="0"/>
                <a:cs typeface="Calibri" panose="020F0502020204030204" pitchFamily="34" charset="0"/>
              </a:rPr>
              <a:t>Offer </a:t>
            </a:r>
            <a:r>
              <a:rPr lang="en-US" sz="2800" b="1" u="sng" dirty="0">
                <a:ea typeface="Times New Roman" panose="02020603050405020304" pitchFamily="18" charset="0"/>
                <a:cs typeface="Calibri" panose="020F0502020204030204" pitchFamily="34" charset="0"/>
              </a:rPr>
              <a:t>p</a:t>
            </a:r>
            <a:r>
              <a:rPr lang="en-US" sz="2800" b="1" u="sng" dirty="0">
                <a:effectLst/>
                <a:ea typeface="Times New Roman" panose="02020603050405020304" pitchFamily="18" charset="0"/>
                <a:cs typeface="Calibri" panose="020F0502020204030204" pitchFamily="34" charset="0"/>
              </a:rPr>
              <a:t>ractical recommendations</a:t>
            </a:r>
            <a:r>
              <a:rPr lang="en-US" sz="2800" dirty="0">
                <a:effectLst/>
                <a:ea typeface="Times New Roman" panose="02020603050405020304" pitchFamily="18" charset="0"/>
                <a:cs typeface="Calibri" panose="020F0502020204030204" pitchFamily="34" charset="0"/>
              </a:rPr>
              <a:t> for denominational leadership</a:t>
            </a:r>
          </a:p>
        </p:txBody>
      </p:sp>
    </p:spTree>
    <p:extLst>
      <p:ext uri="{BB962C8B-B14F-4D97-AF65-F5344CB8AC3E}">
        <p14:creationId xmlns:p14="http://schemas.microsoft.com/office/powerpoint/2010/main" val="3472249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20D498F-C81F-4306-FD63-7B5729F63232}"/>
              </a:ext>
            </a:extLst>
          </p:cNvPr>
          <p:cNvSpPr>
            <a:spLocks noGrp="1"/>
          </p:cNvSpPr>
          <p:nvPr>
            <p:ph type="title"/>
          </p:nvPr>
        </p:nvSpPr>
        <p:spPr>
          <a:xfrm>
            <a:off x="1314824" y="735106"/>
            <a:ext cx="10053763" cy="2928470"/>
          </a:xfrm>
        </p:spPr>
        <p:txBody>
          <a:bodyPr vert="horz" lIns="91440" tIns="45720" rIns="91440" bIns="45720" rtlCol="0" anchor="b">
            <a:normAutofit/>
          </a:bodyPr>
          <a:lstStyle/>
          <a:p>
            <a:pPr algn="ctr"/>
            <a:r>
              <a:rPr lang="en-US" sz="4800" b="1" kern="1200" dirty="0">
                <a:solidFill>
                  <a:srgbClr val="FFFFFF"/>
                </a:solidFill>
                <a:latin typeface="+mj-lt"/>
                <a:ea typeface="+mj-ea"/>
                <a:cs typeface="+mj-cs"/>
              </a:rPr>
              <a:t>Analysis Results</a:t>
            </a:r>
          </a:p>
        </p:txBody>
      </p:sp>
      <p:sp>
        <p:nvSpPr>
          <p:cNvPr id="3" name="Content Placeholder 2">
            <a:extLst>
              <a:ext uri="{FF2B5EF4-FFF2-40B4-BE49-F238E27FC236}">
                <a16:creationId xmlns:a16="http://schemas.microsoft.com/office/drawing/2014/main" id="{F8C8E0CF-984B-82DE-2D29-E83C7846B0D4}"/>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pPr marL="0" lvl="1">
              <a:spcBef>
                <a:spcPts val="1000"/>
              </a:spcBef>
            </a:pPr>
            <a:endParaRPr lang="en-US" sz="2400" kern="1200">
              <a:solidFill>
                <a:schemeClr val="tx1"/>
              </a:solidFill>
              <a:latin typeface="+mn-lt"/>
              <a:ea typeface="+mn-ea"/>
              <a:cs typeface="+mn-cs"/>
            </a:endParaRPr>
          </a:p>
          <a:p>
            <a:endParaRPr lang="en-US" kern="1200">
              <a:solidFill>
                <a:schemeClr val="tx1"/>
              </a:solidFill>
              <a:latin typeface="+mn-lt"/>
              <a:ea typeface="+mn-ea"/>
              <a:cs typeface="+mn-cs"/>
            </a:endParaRPr>
          </a:p>
          <a:p>
            <a:endParaRPr lang="en-US" kern="1200">
              <a:solidFill>
                <a:schemeClr val="tx1"/>
              </a:solidFill>
              <a:latin typeface="+mn-lt"/>
              <a:ea typeface="+mn-ea"/>
              <a:cs typeface="+mn-cs"/>
            </a:endParaRPr>
          </a:p>
          <a:p>
            <a:endParaRPr lang="en-US" kern="1200">
              <a:solidFill>
                <a:schemeClr val="tx1"/>
              </a:solidFill>
              <a:latin typeface="+mn-lt"/>
              <a:ea typeface="+mn-ea"/>
              <a:cs typeface="+mn-cs"/>
            </a:endParaRPr>
          </a:p>
        </p:txBody>
      </p:sp>
    </p:spTree>
    <p:extLst>
      <p:ext uri="{BB962C8B-B14F-4D97-AF65-F5344CB8AC3E}">
        <p14:creationId xmlns:p14="http://schemas.microsoft.com/office/powerpoint/2010/main" val="4054170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A00728-9523-CDE2-28E4-552DFCC44223}"/>
              </a:ext>
            </a:extLst>
          </p:cNvPr>
          <p:cNvSpPr>
            <a:spLocks noGrp="1"/>
          </p:cNvSpPr>
          <p:nvPr>
            <p:ph type="title"/>
          </p:nvPr>
        </p:nvSpPr>
        <p:spPr>
          <a:xfrm>
            <a:off x="1371599" y="294538"/>
            <a:ext cx="9895951" cy="1033669"/>
          </a:xfrm>
        </p:spPr>
        <p:txBody>
          <a:bodyPr>
            <a:normAutofit/>
          </a:bodyPr>
          <a:lstStyle/>
          <a:p>
            <a:r>
              <a:rPr lang="en-US" sz="4000" b="1">
                <a:solidFill>
                  <a:srgbClr val="FFFFFF"/>
                </a:solidFill>
              </a:rPr>
              <a:t>Three Common Strengths Across Studies</a:t>
            </a:r>
          </a:p>
        </p:txBody>
      </p:sp>
      <p:sp>
        <p:nvSpPr>
          <p:cNvPr id="3" name="Content Placeholder 2">
            <a:extLst>
              <a:ext uri="{FF2B5EF4-FFF2-40B4-BE49-F238E27FC236}">
                <a16:creationId xmlns:a16="http://schemas.microsoft.com/office/drawing/2014/main" id="{740E0B48-438F-91AE-B254-9DF8DB1E7376}"/>
              </a:ext>
            </a:extLst>
          </p:cNvPr>
          <p:cNvSpPr>
            <a:spLocks noGrp="1"/>
          </p:cNvSpPr>
          <p:nvPr>
            <p:ph idx="1"/>
          </p:nvPr>
        </p:nvSpPr>
        <p:spPr>
          <a:xfrm>
            <a:off x="1371599" y="2382591"/>
            <a:ext cx="9724031" cy="3683358"/>
          </a:xfrm>
        </p:spPr>
        <p:txBody>
          <a:bodyPr anchor="ctr">
            <a:normAutofit/>
          </a:bodyPr>
          <a:lstStyle/>
          <a:p>
            <a:pPr marL="514350" marR="0" indent="-514350">
              <a:spcAft>
                <a:spcPts val="800"/>
              </a:spcAft>
              <a:buFont typeface="+mj-lt"/>
              <a:buAutoNum type="arabicPeriod"/>
            </a:pPr>
            <a:r>
              <a:rPr lang="en-US" b="1" kern="0" dirty="0">
                <a:ea typeface="Times New Roman" panose="02020603050405020304" pitchFamily="18" charset="0"/>
                <a:cs typeface="Calibri" panose="020F0502020204030204" pitchFamily="34" charset="0"/>
              </a:rPr>
              <a:t>Pastors have a deep sense of m</a:t>
            </a:r>
            <a:r>
              <a:rPr lang="en-US" b="1" kern="0" dirty="0">
                <a:effectLst/>
                <a:latin typeface="Calibri" panose="020F0502020204030204" pitchFamily="34" charset="0"/>
                <a:ea typeface="Times New Roman" panose="02020603050405020304" pitchFamily="18" charset="0"/>
                <a:cs typeface="Calibri" panose="020F0502020204030204" pitchFamily="34" charset="0"/>
              </a:rPr>
              <a:t>inistry </a:t>
            </a:r>
            <a:r>
              <a:rPr lang="en-US" b="1" kern="0" dirty="0">
                <a:ea typeface="Times New Roman" panose="02020603050405020304" pitchFamily="18" charset="0"/>
                <a:cs typeface="Calibri" panose="020F0502020204030204" pitchFamily="34" charset="0"/>
              </a:rPr>
              <a:t>a</a:t>
            </a:r>
            <a:r>
              <a:rPr lang="en-US" b="1" kern="0" dirty="0">
                <a:effectLst/>
                <a:latin typeface="Calibri" panose="020F0502020204030204" pitchFamily="34" charset="0"/>
                <a:ea typeface="Times New Roman" panose="02020603050405020304" pitchFamily="18" charset="0"/>
                <a:cs typeface="Calibri" panose="020F0502020204030204" pitchFamily="34" charset="0"/>
              </a:rPr>
              <a:t>s a calling</a:t>
            </a:r>
            <a:endParaRPr lang="en-US" b="1" kern="1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800"/>
              </a:spcAft>
            </a:pPr>
            <a:r>
              <a:rPr lang="en-US" kern="0" dirty="0">
                <a:effectLst/>
                <a:latin typeface="Calibri" panose="020F0502020204030204" pitchFamily="34" charset="0"/>
                <a:ea typeface="Times New Roman" panose="02020603050405020304" pitchFamily="18" charset="0"/>
                <a:cs typeface="Calibri" panose="020F0502020204030204" pitchFamily="34" charset="0"/>
              </a:rPr>
              <a:t>Across all groups ministry is viewed as a divine calling, not simply a career choice​​​. </a:t>
            </a:r>
          </a:p>
          <a:p>
            <a:pPr marL="457200" lvl="1" indent="0">
              <a:spcAft>
                <a:spcPts val="800"/>
              </a:spcAft>
              <a:buNone/>
            </a:pPr>
            <a:r>
              <a:rPr lang="en-US" sz="2800" dirty="0">
                <a:effectLst/>
                <a:latin typeface="Calibri" panose="020F0502020204030204" pitchFamily="34" charset="0"/>
                <a:ea typeface="Calibri" panose="020F0502020204030204" pitchFamily="34" charset="0"/>
                <a:cs typeface="Calibri" panose="020F0502020204030204" pitchFamily="34" charset="0"/>
              </a:rPr>
              <a:t>“It was actually when I was 16 that I really felt the call of ministry on my life. And I just felt this thing on my heart. I felt like the Holy Spirit was saying, ‘You’re going to do this someday.’” (JW—Female Pastor Study)</a:t>
            </a:r>
            <a:endParaRPr lang="en-US" sz="2800" kern="100" dirty="0">
              <a:latin typeface="Calibri" panose="020F0502020204030204" pitchFamily="34" charset="0"/>
              <a:ea typeface="Calibri" panose="020F0502020204030204" pitchFamily="34" charset="0"/>
              <a:cs typeface="Calibri" panose="020F0502020204030204" pitchFamily="34" charset="0"/>
            </a:endParaRPr>
          </a:p>
          <a:p>
            <a:endParaRPr lang="en-US" sz="2000" dirty="0"/>
          </a:p>
        </p:txBody>
      </p:sp>
    </p:spTree>
    <p:extLst>
      <p:ext uri="{BB962C8B-B14F-4D97-AF65-F5344CB8AC3E}">
        <p14:creationId xmlns:p14="http://schemas.microsoft.com/office/powerpoint/2010/main" val="2303251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2F37D0-6013-8547-AF2A-9E9A91EA230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D67D2D-3862-964E-0C58-69A9CD3774AB}"/>
              </a:ext>
            </a:extLst>
          </p:cNvPr>
          <p:cNvSpPr>
            <a:spLocks noGrp="1"/>
          </p:cNvSpPr>
          <p:nvPr>
            <p:ph type="title"/>
          </p:nvPr>
        </p:nvSpPr>
        <p:spPr>
          <a:xfrm>
            <a:off x="1371599" y="294538"/>
            <a:ext cx="9895951" cy="1033669"/>
          </a:xfrm>
        </p:spPr>
        <p:txBody>
          <a:bodyPr>
            <a:normAutofit/>
          </a:bodyPr>
          <a:lstStyle/>
          <a:p>
            <a:r>
              <a:rPr lang="en-US" sz="4000" b="1">
                <a:solidFill>
                  <a:srgbClr val="FFFFFF"/>
                </a:solidFill>
              </a:rPr>
              <a:t>Three Common Strengths Across Studies</a:t>
            </a:r>
          </a:p>
        </p:txBody>
      </p:sp>
      <p:sp>
        <p:nvSpPr>
          <p:cNvPr id="3" name="Content Placeholder 2">
            <a:extLst>
              <a:ext uri="{FF2B5EF4-FFF2-40B4-BE49-F238E27FC236}">
                <a16:creationId xmlns:a16="http://schemas.microsoft.com/office/drawing/2014/main" id="{F6268D29-019A-34BC-9417-A7E8F1E7F339}"/>
              </a:ext>
            </a:extLst>
          </p:cNvPr>
          <p:cNvSpPr>
            <a:spLocks noGrp="1"/>
          </p:cNvSpPr>
          <p:nvPr>
            <p:ph idx="1"/>
          </p:nvPr>
        </p:nvSpPr>
        <p:spPr>
          <a:xfrm>
            <a:off x="1371599" y="2240924"/>
            <a:ext cx="9724031" cy="4043965"/>
          </a:xfrm>
        </p:spPr>
        <p:txBody>
          <a:bodyPr anchor="ctr">
            <a:normAutofit/>
          </a:bodyPr>
          <a:lstStyle/>
          <a:p>
            <a:pPr marL="514350" marR="0" lvl="0" indent="-514350">
              <a:buFont typeface="+mj-lt"/>
              <a:buAutoNum type="arabicPeriod" startAt="2"/>
            </a:pPr>
            <a:r>
              <a:rPr lang="en-US" b="1" kern="0" dirty="0">
                <a:ea typeface="Times New Roman" panose="02020603050405020304" pitchFamily="18" charset="0"/>
                <a:cs typeface="Calibri" panose="020F0502020204030204" pitchFamily="34" charset="0"/>
              </a:rPr>
              <a:t>Adventist pastors are resilient</a:t>
            </a:r>
          </a:p>
          <a:p>
            <a:pPr marL="342900" marR="0" lvl="0" indent="-342900">
              <a:buFont typeface="Symbol" pitchFamily="2" charset="2"/>
              <a:buChar char=""/>
            </a:pPr>
            <a:r>
              <a:rPr lang="en-US" kern="0" dirty="0">
                <a:ea typeface="Times New Roman" panose="02020603050405020304" pitchFamily="18" charset="0"/>
                <a:cs typeface="Calibri" panose="020F0502020204030204" pitchFamily="34" charset="0"/>
              </a:rPr>
              <a:t>Pastors build</a:t>
            </a:r>
            <a:r>
              <a:rPr lang="en-US" kern="100" dirty="0">
                <a:effectLst/>
                <a:ea typeface="Aptos" panose="020B0004020202020204" pitchFamily="34" charset="0"/>
                <a:cs typeface="Calibri" panose="020F0502020204030204" pitchFamily="34" charset="0"/>
              </a:rPr>
              <a:t> resilience when they:</a:t>
            </a:r>
          </a:p>
          <a:p>
            <a:pPr marL="742950" marR="0" lvl="1" indent="-285750">
              <a:buFont typeface="Courier New" panose="02070309020205020404" pitchFamily="49" charset="0"/>
              <a:buChar char="o"/>
            </a:pPr>
            <a:r>
              <a:rPr lang="en-US" sz="2800" kern="100" dirty="0">
                <a:effectLst/>
                <a:ea typeface="Aptos" panose="020B0004020202020204" pitchFamily="34" charset="0"/>
                <a:cs typeface="Calibri" panose="020F0502020204030204" pitchFamily="34" charset="0"/>
              </a:rPr>
              <a:t>Devote time to spiritual practices*</a:t>
            </a:r>
          </a:p>
          <a:p>
            <a:pPr marL="742950" marR="0" lvl="1" indent="-285750">
              <a:buFont typeface="Courier New" panose="02070309020205020404" pitchFamily="49" charset="0"/>
              <a:buChar char="o"/>
            </a:pPr>
            <a:r>
              <a:rPr lang="en-US" sz="2800" kern="100" dirty="0">
                <a:effectLst/>
                <a:ea typeface="Aptos" panose="020B0004020202020204" pitchFamily="34" charset="0"/>
                <a:cs typeface="Calibri" panose="020F0502020204030204" pitchFamily="34" charset="0"/>
              </a:rPr>
              <a:t>Have a supportive spouse</a:t>
            </a:r>
          </a:p>
          <a:p>
            <a:pPr marL="742950" marR="0" lvl="1" indent="-285750">
              <a:buFont typeface="Courier New" panose="02070309020205020404" pitchFamily="49" charset="0"/>
              <a:buChar char="o"/>
            </a:pPr>
            <a:r>
              <a:rPr lang="en-US" sz="2800" kern="100" dirty="0">
                <a:effectLst/>
                <a:ea typeface="Aptos" panose="020B0004020202020204" pitchFamily="34" charset="0"/>
                <a:cs typeface="Calibri" panose="020F0502020204030204" pitchFamily="34" charset="0"/>
              </a:rPr>
              <a:t>Foster support networks</a:t>
            </a:r>
          </a:p>
          <a:p>
            <a:pPr marL="742950" marR="0" lvl="1" indent="-285750">
              <a:buFont typeface="Courier New" panose="02070309020205020404" pitchFamily="49" charset="0"/>
              <a:buChar char="o"/>
            </a:pPr>
            <a:r>
              <a:rPr lang="en-US" sz="2800" kern="100" dirty="0">
                <a:effectLst/>
                <a:ea typeface="Aptos" panose="020B0004020202020204" pitchFamily="34" charset="0"/>
                <a:cs typeface="Calibri" panose="020F0502020204030204" pitchFamily="34" charset="0"/>
              </a:rPr>
              <a:t>Retain professional counseling services</a:t>
            </a:r>
          </a:p>
          <a:p>
            <a:pPr marL="742950" marR="0" lvl="1" indent="-285750">
              <a:spcAft>
                <a:spcPts val="800"/>
              </a:spcAft>
              <a:buFont typeface="Courier New" panose="02070309020205020404" pitchFamily="49" charset="0"/>
              <a:buChar char="o"/>
            </a:pPr>
            <a:r>
              <a:rPr lang="en-US" sz="2800" kern="100" dirty="0">
                <a:effectLst/>
                <a:ea typeface="Aptos" panose="020B0004020202020204" pitchFamily="34" charset="0"/>
                <a:cs typeface="Calibri" panose="020F0502020204030204" pitchFamily="34" charset="0"/>
              </a:rPr>
              <a:t>Engage in self-care activities</a:t>
            </a:r>
          </a:p>
          <a:p>
            <a:pPr marL="0" indent="0">
              <a:buNone/>
            </a:pPr>
            <a:r>
              <a:rPr lang="en-US" sz="2000" dirty="0"/>
              <a:t>*Shows increase in post COVID research</a:t>
            </a:r>
          </a:p>
        </p:txBody>
      </p:sp>
    </p:spTree>
    <p:extLst>
      <p:ext uri="{BB962C8B-B14F-4D97-AF65-F5344CB8AC3E}">
        <p14:creationId xmlns:p14="http://schemas.microsoft.com/office/powerpoint/2010/main" val="291834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9197D2-6A88-8F57-0444-0A7AE9F1AA0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BDE0A2-9EC1-EABF-2B29-D9D8B62F249E}"/>
              </a:ext>
            </a:extLst>
          </p:cNvPr>
          <p:cNvSpPr>
            <a:spLocks noGrp="1"/>
          </p:cNvSpPr>
          <p:nvPr>
            <p:ph type="title"/>
          </p:nvPr>
        </p:nvSpPr>
        <p:spPr>
          <a:xfrm>
            <a:off x="1371599" y="294538"/>
            <a:ext cx="9895951" cy="1033669"/>
          </a:xfrm>
        </p:spPr>
        <p:txBody>
          <a:bodyPr>
            <a:normAutofit/>
          </a:bodyPr>
          <a:lstStyle/>
          <a:p>
            <a:r>
              <a:rPr lang="en-US" sz="4000" b="1">
                <a:solidFill>
                  <a:srgbClr val="FFFFFF"/>
                </a:solidFill>
              </a:rPr>
              <a:t>Three Common Strengths Across Studies</a:t>
            </a:r>
          </a:p>
        </p:txBody>
      </p:sp>
      <p:sp>
        <p:nvSpPr>
          <p:cNvPr id="3" name="Content Placeholder 2">
            <a:extLst>
              <a:ext uri="{FF2B5EF4-FFF2-40B4-BE49-F238E27FC236}">
                <a16:creationId xmlns:a16="http://schemas.microsoft.com/office/drawing/2014/main" id="{9373AE91-33AC-8BFF-47F6-A97C565DFB95}"/>
              </a:ext>
            </a:extLst>
          </p:cNvPr>
          <p:cNvSpPr>
            <a:spLocks noGrp="1"/>
          </p:cNvSpPr>
          <p:nvPr>
            <p:ph idx="1"/>
          </p:nvPr>
        </p:nvSpPr>
        <p:spPr>
          <a:xfrm>
            <a:off x="682580" y="1791230"/>
            <a:ext cx="10959921" cy="4940717"/>
          </a:xfrm>
        </p:spPr>
        <p:txBody>
          <a:bodyPr anchor="ctr">
            <a:normAutofit/>
          </a:bodyPr>
          <a:lstStyle/>
          <a:p>
            <a:pPr marL="514350" marR="0" lvl="0" indent="-514350">
              <a:buFont typeface="+mj-lt"/>
              <a:buAutoNum type="arabicPeriod" startAt="3"/>
            </a:pPr>
            <a:r>
              <a:rPr lang="en-US" b="1" kern="0" dirty="0">
                <a:ea typeface="Times New Roman" panose="02020603050405020304" pitchFamily="18" charset="0"/>
                <a:cs typeface="Calibri" panose="020F0502020204030204" pitchFamily="34" charset="0"/>
              </a:rPr>
              <a:t>Adventist Pastors see their work as meaningful</a:t>
            </a:r>
          </a:p>
          <a:p>
            <a:pPr marL="457200" marR="0"/>
            <a:r>
              <a:rPr lang="en-US" dirty="0">
                <a:effectLst/>
                <a:latin typeface="Calibri" panose="020F0502020204030204" pitchFamily="34" charset="0"/>
                <a:ea typeface="Calibri" panose="020F0502020204030204" pitchFamily="34" charset="0"/>
              </a:rPr>
              <a:t>“The small moments with people and bringing God into that space for that family where they may have lost hope or lost sight or lost faith. Every time that happens is a reconfirmation I’m where I belong and I’m doing what I’m supposed to be doing.” (Kelly Gontz, female pastor)</a:t>
            </a:r>
          </a:p>
          <a:p>
            <a:pPr marL="457200" marR="0"/>
            <a:r>
              <a:rPr lang="en-US" dirty="0">
                <a:effectLst/>
                <a:latin typeface="Calibri" panose="020F0502020204030204" pitchFamily="34" charset="0"/>
                <a:ea typeface="Calibri" panose="020F0502020204030204" pitchFamily="34" charset="0"/>
              </a:rPr>
              <a:t>“Seeing people grow in Christ. Seeing people depend more on Him and less on the pastor, or less on anybody else…Just to watch them become more joyful and more peaceful in life... is really where I get my passion from.” (BL, newly hired pastor)</a:t>
            </a:r>
          </a:p>
          <a:p>
            <a:pPr marL="457200"/>
            <a:r>
              <a:rPr lang="en-US" dirty="0"/>
              <a:t>Among newly hired pastors who are committed to remain in ministry a significant majority (</a:t>
            </a:r>
            <a:r>
              <a:rPr lang="en-US" b="1" dirty="0"/>
              <a:t>71%</a:t>
            </a:r>
            <a:r>
              <a:rPr lang="en-US" dirty="0"/>
              <a:t>) believe strongly in the value of their ministry.</a:t>
            </a:r>
          </a:p>
        </p:txBody>
      </p:sp>
    </p:spTree>
    <p:extLst>
      <p:ext uri="{BB962C8B-B14F-4D97-AF65-F5344CB8AC3E}">
        <p14:creationId xmlns:p14="http://schemas.microsoft.com/office/powerpoint/2010/main" val="1083137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C42C85-FC7F-798D-6702-7DEF1F66F3AB}"/>
            </a:ext>
          </a:extLst>
        </p:cNvPr>
        <p:cNvGrpSpPr/>
        <p:nvPr/>
      </p:nvGrpSpPr>
      <p:grpSpPr>
        <a:xfrm>
          <a:off x="0" y="0"/>
          <a:ext cx="0" cy="0"/>
          <a:chOff x="0" y="0"/>
          <a:chExt cx="0" cy="0"/>
        </a:xfrm>
      </p:grpSpPr>
      <p:sp>
        <p:nvSpPr>
          <p:cNvPr id="9" name="!!Rectangle">
            <a:extLst>
              <a:ext uri="{FF2B5EF4-FFF2-40B4-BE49-F238E27FC236}">
                <a16:creationId xmlns:a16="http://schemas.microsoft.com/office/drawing/2014/main" id="{362810D9-2C5A-477D-949C-C19189547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Close up image of hands applauding">
            <a:extLst>
              <a:ext uri="{FF2B5EF4-FFF2-40B4-BE49-F238E27FC236}">
                <a16:creationId xmlns:a16="http://schemas.microsoft.com/office/drawing/2014/main" id="{D17F3951-F8FA-2A07-60D4-4A1E6F599BB2}"/>
              </a:ext>
            </a:extLst>
          </p:cNvPr>
          <p:cNvPicPr>
            <a:picLocks noChangeAspect="1"/>
          </p:cNvPicPr>
          <p:nvPr/>
        </p:nvPicPr>
        <p:blipFill>
          <a:blip r:embed="rId2">
            <a:alphaModFix amt="55000"/>
          </a:blip>
          <a:srcRect t="596" b="15134"/>
          <a:stretch/>
        </p:blipFill>
        <p:spPr>
          <a:xfrm>
            <a:off x="20" y="-9107"/>
            <a:ext cx="12191980" cy="6858000"/>
          </a:xfrm>
          <a:prstGeom prst="rect">
            <a:avLst/>
          </a:prstGeom>
        </p:spPr>
      </p:pic>
      <p:sp>
        <p:nvSpPr>
          <p:cNvPr id="2" name="Title 1">
            <a:extLst>
              <a:ext uri="{FF2B5EF4-FFF2-40B4-BE49-F238E27FC236}">
                <a16:creationId xmlns:a16="http://schemas.microsoft.com/office/drawing/2014/main" id="{6577B69C-3C53-A921-6597-11C71AC0D2AC}"/>
              </a:ext>
            </a:extLst>
          </p:cNvPr>
          <p:cNvSpPr>
            <a:spLocks noGrp="1"/>
          </p:cNvSpPr>
          <p:nvPr>
            <p:ph type="title"/>
          </p:nvPr>
        </p:nvSpPr>
        <p:spPr>
          <a:xfrm>
            <a:off x="686834" y="591344"/>
            <a:ext cx="3200400" cy="5585619"/>
          </a:xfrm>
        </p:spPr>
        <p:txBody>
          <a:bodyPr>
            <a:normAutofit/>
          </a:bodyPr>
          <a:lstStyle/>
          <a:p>
            <a:r>
              <a:rPr lang="en-US" b="1" dirty="0">
                <a:solidFill>
                  <a:srgbClr val="FFFFFF"/>
                </a:solidFill>
              </a:rPr>
              <a:t>Common Challenges Across Studies</a:t>
            </a:r>
          </a:p>
        </p:txBody>
      </p:sp>
      <p:sp>
        <p:nvSpPr>
          <p:cNvPr id="11" name="Arc 1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6F808D-54E9-7EB6-0D91-7F08E776E923}"/>
              </a:ext>
            </a:extLst>
          </p:cNvPr>
          <p:cNvSpPr>
            <a:spLocks noGrp="1"/>
          </p:cNvSpPr>
          <p:nvPr>
            <p:ph idx="1"/>
          </p:nvPr>
        </p:nvSpPr>
        <p:spPr>
          <a:xfrm>
            <a:off x="4447308" y="591344"/>
            <a:ext cx="6906491" cy="5585619"/>
          </a:xfrm>
        </p:spPr>
        <p:txBody>
          <a:bodyPr anchor="ctr">
            <a:normAutofit/>
          </a:bodyPr>
          <a:lstStyle/>
          <a:p>
            <a:pPr marL="0" indent="0">
              <a:spcAft>
                <a:spcPts val="800"/>
              </a:spcAft>
              <a:buNone/>
            </a:pPr>
            <a:r>
              <a:rPr lang="en-US" b="1" kern="0" dirty="0">
                <a:solidFill>
                  <a:srgbClr val="FFFFFF"/>
                </a:solidFill>
                <a:effectLst/>
                <a:ea typeface="Times New Roman" panose="02020603050405020304" pitchFamily="18" charset="0"/>
                <a:cs typeface="Calibri" panose="020F0502020204030204" pitchFamily="34" charset="0"/>
              </a:rPr>
              <a:t>Pastors experience:</a:t>
            </a:r>
          </a:p>
          <a:p>
            <a:pPr marL="514350" indent="-514350">
              <a:spcAft>
                <a:spcPts val="800"/>
              </a:spcAft>
              <a:buFont typeface="+mj-lt"/>
              <a:buAutoNum type="arabicPeriod"/>
            </a:pPr>
            <a:r>
              <a:rPr lang="en-US" kern="0" dirty="0">
                <a:solidFill>
                  <a:srgbClr val="FFFFFF"/>
                </a:solidFill>
                <a:ea typeface="Times New Roman" panose="02020603050405020304" pitchFamily="18" charset="0"/>
                <a:cs typeface="Calibri" panose="020F0502020204030204" pitchFamily="34" charset="0"/>
              </a:rPr>
              <a:t>Pervasive </a:t>
            </a:r>
            <a:r>
              <a:rPr lang="en-US" kern="0" dirty="0">
                <a:solidFill>
                  <a:srgbClr val="FFFF00"/>
                </a:solidFill>
                <a:ea typeface="Times New Roman" panose="02020603050405020304" pitchFamily="18" charset="0"/>
                <a:cs typeface="Calibri" panose="020F0502020204030204" pitchFamily="34" charset="0"/>
              </a:rPr>
              <a:t>e</a:t>
            </a:r>
            <a:r>
              <a:rPr lang="en-US" kern="0" dirty="0">
                <a:solidFill>
                  <a:srgbClr val="FFFF00"/>
                </a:solidFill>
                <a:effectLst/>
                <a:ea typeface="Times New Roman" panose="02020603050405020304" pitchFamily="18" charset="0"/>
                <a:cs typeface="Calibri" panose="020F0502020204030204" pitchFamily="34" charset="0"/>
              </a:rPr>
              <a:t>motional and mental health struggles</a:t>
            </a:r>
            <a:endParaRPr lang="en-US" kern="100" dirty="0">
              <a:solidFill>
                <a:srgbClr val="FFFF00"/>
              </a:solidFill>
              <a:effectLst/>
              <a:ea typeface="Aptos" panose="020B0004020202020204" pitchFamily="34" charset="0"/>
              <a:cs typeface="Calibri" panose="020F0502020204030204" pitchFamily="34" charset="0"/>
            </a:endParaRPr>
          </a:p>
          <a:p>
            <a:pPr marL="285750" marR="0" indent="-514350">
              <a:spcAft>
                <a:spcPts val="800"/>
              </a:spcAft>
              <a:buFont typeface="+mj-lt"/>
              <a:buAutoNum type="arabicPeriod"/>
            </a:pPr>
            <a:r>
              <a:rPr lang="en-US" kern="100" dirty="0">
                <a:solidFill>
                  <a:srgbClr val="FFFFFF"/>
                </a:solidFill>
                <a:ea typeface="Aptos" panose="020B0004020202020204" pitchFamily="34" charset="0"/>
                <a:cs typeface="Calibri" panose="020F0502020204030204" pitchFamily="34" charset="0"/>
              </a:rPr>
              <a:t>Widespread </a:t>
            </a:r>
            <a:r>
              <a:rPr lang="en-US" kern="100" dirty="0">
                <a:solidFill>
                  <a:srgbClr val="FFFF00"/>
                </a:solidFill>
                <a:ea typeface="Aptos" panose="020B0004020202020204" pitchFamily="34" charset="0"/>
                <a:cs typeface="Calibri" panose="020F0502020204030204" pitchFamily="34" charset="0"/>
              </a:rPr>
              <a:t>s</a:t>
            </a:r>
            <a:r>
              <a:rPr lang="en-US" kern="100" dirty="0">
                <a:solidFill>
                  <a:srgbClr val="FFFF00"/>
                </a:solidFill>
                <a:effectLst/>
                <a:ea typeface="Aptos" panose="020B0004020202020204" pitchFamily="34" charset="0"/>
                <a:cs typeface="Calibri" panose="020F0502020204030204" pitchFamily="34" charset="0"/>
              </a:rPr>
              <a:t>piritual challenges</a:t>
            </a:r>
          </a:p>
          <a:p>
            <a:pPr marL="285750" indent="-514350">
              <a:spcAft>
                <a:spcPts val="800"/>
              </a:spcAft>
              <a:buFont typeface="+mj-lt"/>
              <a:buAutoNum type="arabicPeriod"/>
            </a:pPr>
            <a:r>
              <a:rPr lang="en-US" kern="100" dirty="0">
                <a:solidFill>
                  <a:srgbClr val="FFFFFF"/>
                </a:solidFill>
                <a:ea typeface="Aptos" panose="020B0004020202020204" pitchFamily="34" charset="0"/>
                <a:cs typeface="Calibri" panose="020F0502020204030204" pitchFamily="34" charset="0"/>
              </a:rPr>
              <a:t>A p</a:t>
            </a:r>
            <a:r>
              <a:rPr lang="en-US" kern="100" dirty="0">
                <a:solidFill>
                  <a:srgbClr val="FFFFFF"/>
                </a:solidFill>
                <a:effectLst/>
                <a:latin typeface="Calibri" panose="020F0502020204030204" pitchFamily="34" charset="0"/>
                <a:ea typeface="Aptos" panose="020B0004020202020204" pitchFamily="34" charset="0"/>
                <a:cs typeface="Calibri" panose="020F0502020204030204" pitchFamily="34" charset="0"/>
              </a:rPr>
              <a:t>ersistent </a:t>
            </a:r>
            <a:r>
              <a:rPr lang="en-US" kern="100" dirty="0">
                <a:solidFill>
                  <a:srgbClr val="FFFF00"/>
                </a:solidFill>
                <a:effectLst/>
                <a:latin typeface="Calibri" panose="020F0502020204030204" pitchFamily="34" charset="0"/>
                <a:ea typeface="Aptos" panose="020B0004020202020204" pitchFamily="34" charset="0"/>
                <a:cs typeface="Calibri" panose="020F0502020204030204" pitchFamily="34" charset="0"/>
              </a:rPr>
              <a:t>sense of overwhelm </a:t>
            </a:r>
          </a:p>
          <a:p>
            <a:pPr marL="285750" marR="0" indent="-514350">
              <a:spcAft>
                <a:spcPts val="800"/>
              </a:spcAft>
              <a:buFont typeface="+mj-lt"/>
              <a:buAutoNum type="arabicPeriod"/>
            </a:pPr>
            <a:r>
              <a:rPr lang="en-US" kern="100" dirty="0">
                <a:solidFill>
                  <a:srgbClr val="FFFFFF"/>
                </a:solidFill>
                <a:ea typeface="Aptos" panose="020B0004020202020204" pitchFamily="34" charset="0"/>
                <a:cs typeface="Calibri" panose="020F0502020204030204" pitchFamily="34" charset="0"/>
              </a:rPr>
              <a:t>A profound </a:t>
            </a:r>
            <a:r>
              <a:rPr lang="en-US" kern="100" dirty="0">
                <a:solidFill>
                  <a:srgbClr val="FFFF00"/>
                </a:solidFill>
                <a:ea typeface="Aptos" panose="020B0004020202020204" pitchFamily="34" charset="0"/>
                <a:cs typeface="Calibri" panose="020F0502020204030204" pitchFamily="34" charset="0"/>
              </a:rPr>
              <a:t>shortage</a:t>
            </a:r>
            <a:r>
              <a:rPr lang="en-US" kern="100" dirty="0">
                <a:solidFill>
                  <a:srgbClr val="FFFF00"/>
                </a:solidFill>
                <a:effectLst/>
                <a:ea typeface="Aptos" panose="020B0004020202020204" pitchFamily="34" charset="0"/>
                <a:cs typeface="Calibri" panose="020F0502020204030204" pitchFamily="34" charset="0"/>
              </a:rPr>
              <a:t> of mentorship </a:t>
            </a:r>
          </a:p>
          <a:p>
            <a:pPr marL="285750" marR="0" indent="-514350">
              <a:spcAft>
                <a:spcPts val="800"/>
              </a:spcAft>
              <a:buFont typeface="+mj-lt"/>
              <a:buAutoNum type="arabicPeriod"/>
            </a:pPr>
            <a:r>
              <a:rPr lang="en-US" kern="0" dirty="0">
                <a:solidFill>
                  <a:srgbClr val="FFFFFF"/>
                </a:solidFill>
                <a:ea typeface="Times New Roman" panose="02020603050405020304" pitchFamily="18" charset="0"/>
                <a:cs typeface="Calibri" panose="020F0502020204030204" pitchFamily="34" charset="0"/>
              </a:rPr>
              <a:t>A significant </a:t>
            </a:r>
            <a:r>
              <a:rPr lang="en-US" kern="0" dirty="0">
                <a:solidFill>
                  <a:srgbClr val="FFFF00"/>
                </a:solidFill>
                <a:ea typeface="Times New Roman" panose="02020603050405020304" pitchFamily="18" charset="0"/>
                <a:cs typeface="Calibri" panose="020F0502020204030204" pitchFamily="34" charset="0"/>
              </a:rPr>
              <a:t>l</a:t>
            </a:r>
            <a:r>
              <a:rPr lang="en-US" kern="0" dirty="0">
                <a:solidFill>
                  <a:srgbClr val="FFFF00"/>
                </a:solidFill>
                <a:effectLst/>
                <a:latin typeface="Calibri" panose="020F0502020204030204" pitchFamily="34" charset="0"/>
                <a:ea typeface="Times New Roman" panose="02020603050405020304" pitchFamily="18" charset="0"/>
                <a:cs typeface="Calibri" panose="020F0502020204030204" pitchFamily="34" charset="0"/>
              </a:rPr>
              <a:t>ack of social support </a:t>
            </a:r>
            <a:endParaRPr lang="en-US" kern="100" dirty="0">
              <a:solidFill>
                <a:srgbClr val="FFFF00"/>
              </a:solidFill>
              <a:effectLst/>
              <a:latin typeface="Calibri" panose="020F0502020204030204" pitchFamily="34" charset="0"/>
              <a:ea typeface="Aptos" panose="020B0004020202020204" pitchFamily="34" charset="0"/>
              <a:cs typeface="Calibri" panose="020F0502020204030204" pitchFamily="34" charset="0"/>
            </a:endParaRPr>
          </a:p>
          <a:p>
            <a:pPr marL="285750" indent="-514350">
              <a:spcAft>
                <a:spcPts val="800"/>
              </a:spcAft>
              <a:buFont typeface="+mj-lt"/>
              <a:buAutoNum type="arabicPeriod"/>
            </a:pPr>
            <a:r>
              <a:rPr lang="en-US" dirty="0">
                <a:solidFill>
                  <a:srgbClr val="FFFFFF"/>
                </a:solidFill>
                <a:cs typeface="Calibri" panose="020F0502020204030204" pitchFamily="34" charset="0"/>
              </a:rPr>
              <a:t>Varying degrees of </a:t>
            </a:r>
            <a:r>
              <a:rPr lang="en-US" dirty="0">
                <a:solidFill>
                  <a:srgbClr val="FFFF00"/>
                </a:solidFill>
                <a:cs typeface="Calibri" panose="020F0502020204030204" pitchFamily="34" charset="0"/>
              </a:rPr>
              <a:t>support from their conferences</a:t>
            </a:r>
            <a:endParaRPr lang="en-US" kern="100" dirty="0">
              <a:solidFill>
                <a:srgbClr val="FFFF00"/>
              </a:solidFill>
              <a:effectLst/>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78776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32162</TotalTime>
  <Words>2314</Words>
  <Application>Microsoft Macintosh PowerPoint</Application>
  <PresentationFormat>Widescreen</PresentationFormat>
  <Paragraphs>147</Paragraphs>
  <Slides>23</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Courier New</vt:lpstr>
      <vt:lpstr>Symbol</vt:lpstr>
      <vt:lpstr>Times New Roman</vt:lpstr>
      <vt:lpstr>Office Theme</vt:lpstr>
      <vt:lpstr>Meta Analysis of Existing Research on Pastors in the NAD </vt:lpstr>
      <vt:lpstr>Background</vt:lpstr>
      <vt:lpstr>Background, cont.</vt:lpstr>
      <vt:lpstr>Background, cont.</vt:lpstr>
      <vt:lpstr>Analysis Results</vt:lpstr>
      <vt:lpstr>Three Common Strengths Across Studies</vt:lpstr>
      <vt:lpstr>Three Common Strengths Across Studies</vt:lpstr>
      <vt:lpstr>Three Common Strengths Across Studies</vt:lpstr>
      <vt:lpstr>Common Challenges Across Studies</vt:lpstr>
      <vt:lpstr>Common Challenges Across Studies</vt:lpstr>
      <vt:lpstr>Common Challenges Across Studies</vt:lpstr>
      <vt:lpstr>Common Challenges Across Studies</vt:lpstr>
      <vt:lpstr>PowerPoint Presentation</vt:lpstr>
      <vt:lpstr>Common Challenges Across Studies</vt:lpstr>
      <vt:lpstr>Common Challenges Across Studies</vt:lpstr>
      <vt:lpstr>Common Challenges Across Studies</vt:lpstr>
      <vt:lpstr>Trends -- 10 Years of Data</vt:lpstr>
      <vt:lpstr>More Pastors Considering Leaving  2013 - 2024</vt:lpstr>
      <vt:lpstr>Trends Across Studies</vt:lpstr>
      <vt:lpstr>Trends Across Studies</vt:lpstr>
      <vt:lpstr>Recommendations</vt:lpstr>
      <vt:lpstr>Recommendations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Rene Drumm</dc:creator>
  <cp:lastModifiedBy>Gerardo Oudri</cp:lastModifiedBy>
  <cp:revision>24</cp:revision>
  <dcterms:created xsi:type="dcterms:W3CDTF">2025-04-13T20:53:24Z</dcterms:created>
  <dcterms:modified xsi:type="dcterms:W3CDTF">2025-09-21T17:57:05Z</dcterms:modified>
</cp:coreProperties>
</file>