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54" r:id="rId2"/>
    <p:sldId id="429" r:id="rId3"/>
    <p:sldId id="738" r:id="rId4"/>
    <p:sldId id="739" r:id="rId5"/>
    <p:sldId id="741" r:id="rId6"/>
    <p:sldId id="742" r:id="rId7"/>
    <p:sldId id="740" r:id="rId8"/>
    <p:sldId id="743" r:id="rId9"/>
    <p:sldId id="773" r:id="rId10"/>
    <p:sldId id="774" r:id="rId11"/>
    <p:sldId id="744" r:id="rId12"/>
    <p:sldId id="775" r:id="rId13"/>
    <p:sldId id="776" r:id="rId14"/>
    <p:sldId id="777" r:id="rId15"/>
    <p:sldId id="778" r:id="rId16"/>
    <p:sldId id="779" r:id="rId17"/>
    <p:sldId id="780" r:id="rId18"/>
    <p:sldId id="781" r:id="rId19"/>
    <p:sldId id="782" r:id="rId20"/>
    <p:sldId id="648" r:id="rId21"/>
    <p:sldId id="649" r:id="rId22"/>
    <p:sldId id="684" r:id="rId23"/>
    <p:sldId id="428" r:id="rId24"/>
    <p:sldId id="427" r:id="rId25"/>
    <p:sldId id="751" r:id="rId26"/>
    <p:sldId id="784" r:id="rId27"/>
    <p:sldId id="754" r:id="rId28"/>
    <p:sldId id="692" r:id="rId29"/>
    <p:sldId id="694" r:id="rId30"/>
    <p:sldId id="696" r:id="rId31"/>
    <p:sldId id="785" r:id="rId32"/>
    <p:sldId id="755" r:id="rId33"/>
    <p:sldId id="698" r:id="rId34"/>
    <p:sldId id="702" r:id="rId35"/>
    <p:sldId id="703" r:id="rId36"/>
    <p:sldId id="708" r:id="rId37"/>
    <p:sldId id="700" r:id="rId38"/>
    <p:sldId id="699" r:id="rId39"/>
    <p:sldId id="756" r:id="rId40"/>
    <p:sldId id="772" r:id="rId41"/>
    <p:sldId id="786" r:id="rId42"/>
    <p:sldId id="750" r:id="rId43"/>
    <p:sldId id="760" r:id="rId44"/>
    <p:sldId id="769" r:id="rId45"/>
    <p:sldId id="770" r:id="rId46"/>
    <p:sldId id="762" r:id="rId47"/>
    <p:sldId id="465" r:id="rId48"/>
    <p:sldId id="790" r:id="rId49"/>
    <p:sldId id="791" r:id="rId50"/>
    <p:sldId id="792" r:id="rId51"/>
    <p:sldId id="442" r:id="rId52"/>
    <p:sldId id="448" r:id="rId53"/>
    <p:sldId id="788" r:id="rId54"/>
    <p:sldId id="789" r:id="rId55"/>
    <p:sldId id="412" r:id="rId56"/>
    <p:sldId id="662" r:id="rId57"/>
    <p:sldId id="794" r:id="rId58"/>
    <p:sldId id="706" r:id="rId59"/>
    <p:sldId id="795" r:id="rId60"/>
    <p:sldId id="796" r:id="rId61"/>
    <p:sldId id="797" r:id="rId62"/>
    <p:sldId id="705" r:id="rId63"/>
    <p:sldId id="746" r:id="rId64"/>
    <p:sldId id="704" r:id="rId65"/>
    <p:sldId id="707" r:id="rId66"/>
    <p:sldId id="747" r:id="rId67"/>
    <p:sldId id="748" r:id="rId68"/>
    <p:sldId id="749" r:id="rId69"/>
    <p:sldId id="701" r:id="rId70"/>
    <p:sldId id="798" r:id="rId71"/>
    <p:sldId id="799" r:id="rId72"/>
    <p:sldId id="800" r:id="rId73"/>
    <p:sldId id="801" r:id="rId74"/>
    <p:sldId id="752" r:id="rId75"/>
    <p:sldId id="753" r:id="rId76"/>
    <p:sldId id="802" r:id="rId77"/>
    <p:sldId id="803" r:id="rId78"/>
    <p:sldId id="804" r:id="rId79"/>
    <p:sldId id="757" r:id="rId80"/>
    <p:sldId id="758" r:id="rId81"/>
    <p:sldId id="759" r:id="rId82"/>
    <p:sldId id="805" r:id="rId83"/>
    <p:sldId id="761" r:id="rId84"/>
    <p:sldId id="806" r:id="rId85"/>
    <p:sldId id="763" r:id="rId86"/>
    <p:sldId id="764" r:id="rId87"/>
    <p:sldId id="765" r:id="rId88"/>
    <p:sldId id="766" r:id="rId89"/>
    <p:sldId id="807" r:id="rId90"/>
    <p:sldId id="737" r:id="rId91"/>
    <p:sldId id="808" r:id="rId92"/>
    <p:sldId id="540" r:id="rId93"/>
    <p:sldId id="809" r:id="rId94"/>
    <p:sldId id="767" r:id="rId95"/>
    <p:sldId id="810" r:id="rId96"/>
    <p:sldId id="600" r:id="rId97"/>
    <p:sldId id="601" r:id="rId98"/>
    <p:sldId id="602" r:id="rId99"/>
    <p:sldId id="591" r:id="rId100"/>
    <p:sldId id="811" r:id="rId101"/>
    <p:sldId id="444" r:id="rId102"/>
    <p:sldId id="812" r:id="rId103"/>
    <p:sldId id="609" r:id="rId104"/>
    <p:sldId id="610" r:id="rId105"/>
    <p:sldId id="644" r:id="rId106"/>
    <p:sldId id="813" r:id="rId107"/>
    <p:sldId id="814" r:id="rId108"/>
    <p:sldId id="745" r:id="rId109"/>
    <p:sldId id="771" r:id="rId110"/>
    <p:sldId id="768" r:id="rId111"/>
    <p:sldId id="815" r:id="rId112"/>
    <p:sldId id="816" r:id="rId113"/>
    <p:sldId id="817" r:id="rId1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92"/>
    <p:restoredTop sz="94643"/>
  </p:normalViewPr>
  <p:slideViewPr>
    <p:cSldViewPr snapToGrid="0">
      <p:cViewPr varScale="1">
        <p:scale>
          <a:sx n="94" d="100"/>
          <a:sy n="94" d="100"/>
        </p:scale>
        <p:origin x="232" y="6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9A852-BAB4-3D4A-79E9-5544596756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9E9C97-32BC-7904-24C5-BFD612ABF2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0D9DA7-394B-C013-A00D-74D2ABDE69F8}"/>
              </a:ext>
            </a:extLst>
          </p:cNvPr>
          <p:cNvSpPr>
            <a:spLocks noGrp="1"/>
          </p:cNvSpPr>
          <p:nvPr>
            <p:ph type="dt" sz="half" idx="10"/>
          </p:nvPr>
        </p:nvSpPr>
        <p:spPr/>
        <p:txBody>
          <a:bodyPr/>
          <a:lstStyle/>
          <a:p>
            <a:fld id="{B43131C2-7180-534D-B587-2979D0C32F89}" type="datetimeFigureOut">
              <a:rPr lang="en-US" smtClean="0"/>
              <a:t>10/8/25</a:t>
            </a:fld>
            <a:endParaRPr lang="en-US"/>
          </a:p>
        </p:txBody>
      </p:sp>
      <p:sp>
        <p:nvSpPr>
          <p:cNvPr id="5" name="Footer Placeholder 4">
            <a:extLst>
              <a:ext uri="{FF2B5EF4-FFF2-40B4-BE49-F238E27FC236}">
                <a16:creationId xmlns:a16="http://schemas.microsoft.com/office/drawing/2014/main" id="{8468FB93-26C2-6BDC-89BB-51B632921C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0320E-CED0-9178-4BB8-05D75900E7FF}"/>
              </a:ext>
            </a:extLst>
          </p:cNvPr>
          <p:cNvSpPr>
            <a:spLocks noGrp="1"/>
          </p:cNvSpPr>
          <p:nvPr>
            <p:ph type="sldNum" sz="quarter" idx="12"/>
          </p:nvPr>
        </p:nvSpPr>
        <p:spPr/>
        <p:txBody>
          <a:bodyPr/>
          <a:lstStyle/>
          <a:p>
            <a:fld id="{22AD8BD3-F02D-B64F-9B1C-39EEDE99E569}" type="slidenum">
              <a:rPr lang="en-US" smtClean="0"/>
              <a:t>‹#›</a:t>
            </a:fld>
            <a:endParaRPr lang="en-US"/>
          </a:p>
        </p:txBody>
      </p:sp>
    </p:spTree>
    <p:extLst>
      <p:ext uri="{BB962C8B-B14F-4D97-AF65-F5344CB8AC3E}">
        <p14:creationId xmlns:p14="http://schemas.microsoft.com/office/powerpoint/2010/main" val="1222908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A0E00-68EA-39BF-1A84-69B95F518B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EFCDE9-2A7A-D7FF-5468-A842CACE9C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5B211-3C44-A43C-E5AF-2400964E4FCD}"/>
              </a:ext>
            </a:extLst>
          </p:cNvPr>
          <p:cNvSpPr>
            <a:spLocks noGrp="1"/>
          </p:cNvSpPr>
          <p:nvPr>
            <p:ph type="dt" sz="half" idx="10"/>
          </p:nvPr>
        </p:nvSpPr>
        <p:spPr/>
        <p:txBody>
          <a:bodyPr/>
          <a:lstStyle/>
          <a:p>
            <a:fld id="{B43131C2-7180-534D-B587-2979D0C32F89}" type="datetimeFigureOut">
              <a:rPr lang="en-US" smtClean="0"/>
              <a:t>10/8/25</a:t>
            </a:fld>
            <a:endParaRPr lang="en-US"/>
          </a:p>
        </p:txBody>
      </p:sp>
      <p:sp>
        <p:nvSpPr>
          <p:cNvPr id="5" name="Footer Placeholder 4">
            <a:extLst>
              <a:ext uri="{FF2B5EF4-FFF2-40B4-BE49-F238E27FC236}">
                <a16:creationId xmlns:a16="http://schemas.microsoft.com/office/drawing/2014/main" id="{1DB01EEC-D5F7-82D1-2F87-F3AAE1F197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93056A-8D8B-AF63-9D03-8A9DBADB00A1}"/>
              </a:ext>
            </a:extLst>
          </p:cNvPr>
          <p:cNvSpPr>
            <a:spLocks noGrp="1"/>
          </p:cNvSpPr>
          <p:nvPr>
            <p:ph type="sldNum" sz="quarter" idx="12"/>
          </p:nvPr>
        </p:nvSpPr>
        <p:spPr/>
        <p:txBody>
          <a:bodyPr/>
          <a:lstStyle/>
          <a:p>
            <a:fld id="{22AD8BD3-F02D-B64F-9B1C-39EEDE99E569}" type="slidenum">
              <a:rPr lang="en-US" smtClean="0"/>
              <a:t>‹#›</a:t>
            </a:fld>
            <a:endParaRPr lang="en-US"/>
          </a:p>
        </p:txBody>
      </p:sp>
    </p:spTree>
    <p:extLst>
      <p:ext uri="{BB962C8B-B14F-4D97-AF65-F5344CB8AC3E}">
        <p14:creationId xmlns:p14="http://schemas.microsoft.com/office/powerpoint/2010/main" val="2926276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E40B07-E09F-9D73-5852-C466E380EB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3E4D94-E043-1A2A-EA77-3636F7F0B6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6FEEF9-B05C-0982-8FA1-3AD1B17B7364}"/>
              </a:ext>
            </a:extLst>
          </p:cNvPr>
          <p:cNvSpPr>
            <a:spLocks noGrp="1"/>
          </p:cNvSpPr>
          <p:nvPr>
            <p:ph type="dt" sz="half" idx="10"/>
          </p:nvPr>
        </p:nvSpPr>
        <p:spPr/>
        <p:txBody>
          <a:bodyPr/>
          <a:lstStyle/>
          <a:p>
            <a:fld id="{B43131C2-7180-534D-B587-2979D0C32F89}" type="datetimeFigureOut">
              <a:rPr lang="en-US" smtClean="0"/>
              <a:t>10/8/25</a:t>
            </a:fld>
            <a:endParaRPr lang="en-US"/>
          </a:p>
        </p:txBody>
      </p:sp>
      <p:sp>
        <p:nvSpPr>
          <p:cNvPr id="5" name="Footer Placeholder 4">
            <a:extLst>
              <a:ext uri="{FF2B5EF4-FFF2-40B4-BE49-F238E27FC236}">
                <a16:creationId xmlns:a16="http://schemas.microsoft.com/office/drawing/2014/main" id="{54AEB3F8-196D-6B8F-1010-ACABC6F774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6E1F7E-63CB-425F-A5E1-EB46ACBB833C}"/>
              </a:ext>
            </a:extLst>
          </p:cNvPr>
          <p:cNvSpPr>
            <a:spLocks noGrp="1"/>
          </p:cNvSpPr>
          <p:nvPr>
            <p:ph type="sldNum" sz="quarter" idx="12"/>
          </p:nvPr>
        </p:nvSpPr>
        <p:spPr/>
        <p:txBody>
          <a:bodyPr/>
          <a:lstStyle/>
          <a:p>
            <a:fld id="{22AD8BD3-F02D-B64F-9B1C-39EEDE99E569}" type="slidenum">
              <a:rPr lang="en-US" smtClean="0"/>
              <a:t>‹#›</a:t>
            </a:fld>
            <a:endParaRPr lang="en-US"/>
          </a:p>
        </p:txBody>
      </p:sp>
    </p:spTree>
    <p:extLst>
      <p:ext uri="{BB962C8B-B14F-4D97-AF65-F5344CB8AC3E}">
        <p14:creationId xmlns:p14="http://schemas.microsoft.com/office/powerpoint/2010/main" val="3841852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307D8-BBBE-ABBB-2C0C-5DC905928C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AF4CE8-06EF-3E71-BC98-448F631041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56290E-18FB-AABB-5C7A-4FA24046000F}"/>
              </a:ext>
            </a:extLst>
          </p:cNvPr>
          <p:cNvSpPr>
            <a:spLocks noGrp="1"/>
          </p:cNvSpPr>
          <p:nvPr>
            <p:ph type="dt" sz="half" idx="10"/>
          </p:nvPr>
        </p:nvSpPr>
        <p:spPr/>
        <p:txBody>
          <a:bodyPr/>
          <a:lstStyle/>
          <a:p>
            <a:fld id="{B43131C2-7180-534D-B587-2979D0C32F89}" type="datetimeFigureOut">
              <a:rPr lang="en-US" smtClean="0"/>
              <a:t>10/8/25</a:t>
            </a:fld>
            <a:endParaRPr lang="en-US"/>
          </a:p>
        </p:txBody>
      </p:sp>
      <p:sp>
        <p:nvSpPr>
          <p:cNvPr id="5" name="Footer Placeholder 4">
            <a:extLst>
              <a:ext uri="{FF2B5EF4-FFF2-40B4-BE49-F238E27FC236}">
                <a16:creationId xmlns:a16="http://schemas.microsoft.com/office/drawing/2014/main" id="{59CF837A-CA4A-3BFD-EE6B-413BF2468C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C74CD2-4323-7F16-45ED-D466227B524A}"/>
              </a:ext>
            </a:extLst>
          </p:cNvPr>
          <p:cNvSpPr>
            <a:spLocks noGrp="1"/>
          </p:cNvSpPr>
          <p:nvPr>
            <p:ph type="sldNum" sz="quarter" idx="12"/>
          </p:nvPr>
        </p:nvSpPr>
        <p:spPr/>
        <p:txBody>
          <a:bodyPr/>
          <a:lstStyle/>
          <a:p>
            <a:fld id="{22AD8BD3-F02D-B64F-9B1C-39EEDE99E569}" type="slidenum">
              <a:rPr lang="en-US" smtClean="0"/>
              <a:t>‹#›</a:t>
            </a:fld>
            <a:endParaRPr lang="en-US"/>
          </a:p>
        </p:txBody>
      </p:sp>
    </p:spTree>
    <p:extLst>
      <p:ext uri="{BB962C8B-B14F-4D97-AF65-F5344CB8AC3E}">
        <p14:creationId xmlns:p14="http://schemas.microsoft.com/office/powerpoint/2010/main" val="20039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E8D8-9347-1CD2-EFC0-6FA93605D3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DB533C-6AC2-7434-9B93-6AD43EA6E6F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531E8E-C1B9-0690-9399-011565C9B5C8}"/>
              </a:ext>
            </a:extLst>
          </p:cNvPr>
          <p:cNvSpPr>
            <a:spLocks noGrp="1"/>
          </p:cNvSpPr>
          <p:nvPr>
            <p:ph type="dt" sz="half" idx="10"/>
          </p:nvPr>
        </p:nvSpPr>
        <p:spPr/>
        <p:txBody>
          <a:bodyPr/>
          <a:lstStyle/>
          <a:p>
            <a:fld id="{B43131C2-7180-534D-B587-2979D0C32F89}" type="datetimeFigureOut">
              <a:rPr lang="en-US" smtClean="0"/>
              <a:t>10/8/25</a:t>
            </a:fld>
            <a:endParaRPr lang="en-US"/>
          </a:p>
        </p:txBody>
      </p:sp>
      <p:sp>
        <p:nvSpPr>
          <p:cNvPr id="5" name="Footer Placeholder 4">
            <a:extLst>
              <a:ext uri="{FF2B5EF4-FFF2-40B4-BE49-F238E27FC236}">
                <a16:creationId xmlns:a16="http://schemas.microsoft.com/office/drawing/2014/main" id="{C49E32D8-6135-591B-C452-F121846D4E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36403B-7369-CAAA-7FBC-CC4AEA024F2C}"/>
              </a:ext>
            </a:extLst>
          </p:cNvPr>
          <p:cNvSpPr>
            <a:spLocks noGrp="1"/>
          </p:cNvSpPr>
          <p:nvPr>
            <p:ph type="sldNum" sz="quarter" idx="12"/>
          </p:nvPr>
        </p:nvSpPr>
        <p:spPr/>
        <p:txBody>
          <a:bodyPr/>
          <a:lstStyle/>
          <a:p>
            <a:fld id="{22AD8BD3-F02D-B64F-9B1C-39EEDE99E569}" type="slidenum">
              <a:rPr lang="en-US" smtClean="0"/>
              <a:t>‹#›</a:t>
            </a:fld>
            <a:endParaRPr lang="en-US"/>
          </a:p>
        </p:txBody>
      </p:sp>
    </p:spTree>
    <p:extLst>
      <p:ext uri="{BB962C8B-B14F-4D97-AF65-F5344CB8AC3E}">
        <p14:creationId xmlns:p14="http://schemas.microsoft.com/office/powerpoint/2010/main" val="1890157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361E-453E-25A4-E8B6-D307720343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781E7E-3EAD-2918-3FD4-B3BD8AB066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8326D9-88E9-D571-867C-96A0EC6872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C661A6-0FBB-9B71-3D44-DD1C7BAD5FAA}"/>
              </a:ext>
            </a:extLst>
          </p:cNvPr>
          <p:cNvSpPr>
            <a:spLocks noGrp="1"/>
          </p:cNvSpPr>
          <p:nvPr>
            <p:ph type="dt" sz="half" idx="10"/>
          </p:nvPr>
        </p:nvSpPr>
        <p:spPr/>
        <p:txBody>
          <a:bodyPr/>
          <a:lstStyle/>
          <a:p>
            <a:fld id="{B43131C2-7180-534D-B587-2979D0C32F89}" type="datetimeFigureOut">
              <a:rPr lang="en-US" smtClean="0"/>
              <a:t>10/8/25</a:t>
            </a:fld>
            <a:endParaRPr lang="en-US"/>
          </a:p>
        </p:txBody>
      </p:sp>
      <p:sp>
        <p:nvSpPr>
          <p:cNvPr id="6" name="Footer Placeholder 5">
            <a:extLst>
              <a:ext uri="{FF2B5EF4-FFF2-40B4-BE49-F238E27FC236}">
                <a16:creationId xmlns:a16="http://schemas.microsoft.com/office/drawing/2014/main" id="{C0B7FDBA-787D-7DCE-86DD-7D53A2ECCC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2444D6-07CB-8398-D2A2-C1CFE960AB79}"/>
              </a:ext>
            </a:extLst>
          </p:cNvPr>
          <p:cNvSpPr>
            <a:spLocks noGrp="1"/>
          </p:cNvSpPr>
          <p:nvPr>
            <p:ph type="sldNum" sz="quarter" idx="12"/>
          </p:nvPr>
        </p:nvSpPr>
        <p:spPr/>
        <p:txBody>
          <a:bodyPr/>
          <a:lstStyle/>
          <a:p>
            <a:fld id="{22AD8BD3-F02D-B64F-9B1C-39EEDE99E569}" type="slidenum">
              <a:rPr lang="en-US" smtClean="0"/>
              <a:t>‹#›</a:t>
            </a:fld>
            <a:endParaRPr lang="en-US"/>
          </a:p>
        </p:txBody>
      </p:sp>
    </p:spTree>
    <p:extLst>
      <p:ext uri="{BB962C8B-B14F-4D97-AF65-F5344CB8AC3E}">
        <p14:creationId xmlns:p14="http://schemas.microsoft.com/office/powerpoint/2010/main" val="3801679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0D27E-689E-E667-D26D-F2BF641A7D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A3D6A3-CC0C-9426-8113-B87481A5B3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946D90-6CAA-E627-FA43-6285519409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01E12-B126-EB7E-7069-9E70F44A4E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5A1026-E11B-CC9C-0CBB-90589DB8AA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861F8F-747B-D9EA-7679-E07F140846F0}"/>
              </a:ext>
            </a:extLst>
          </p:cNvPr>
          <p:cNvSpPr>
            <a:spLocks noGrp="1"/>
          </p:cNvSpPr>
          <p:nvPr>
            <p:ph type="dt" sz="half" idx="10"/>
          </p:nvPr>
        </p:nvSpPr>
        <p:spPr/>
        <p:txBody>
          <a:bodyPr/>
          <a:lstStyle/>
          <a:p>
            <a:fld id="{B43131C2-7180-534D-B587-2979D0C32F89}" type="datetimeFigureOut">
              <a:rPr lang="en-US" smtClean="0"/>
              <a:t>10/8/25</a:t>
            </a:fld>
            <a:endParaRPr lang="en-US"/>
          </a:p>
        </p:txBody>
      </p:sp>
      <p:sp>
        <p:nvSpPr>
          <p:cNvPr id="8" name="Footer Placeholder 7">
            <a:extLst>
              <a:ext uri="{FF2B5EF4-FFF2-40B4-BE49-F238E27FC236}">
                <a16:creationId xmlns:a16="http://schemas.microsoft.com/office/drawing/2014/main" id="{BB1F6443-26FF-58A6-A109-188278CD40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ED98C2-2708-08D6-BE07-603E7BACCA8F}"/>
              </a:ext>
            </a:extLst>
          </p:cNvPr>
          <p:cNvSpPr>
            <a:spLocks noGrp="1"/>
          </p:cNvSpPr>
          <p:nvPr>
            <p:ph type="sldNum" sz="quarter" idx="12"/>
          </p:nvPr>
        </p:nvSpPr>
        <p:spPr/>
        <p:txBody>
          <a:bodyPr/>
          <a:lstStyle/>
          <a:p>
            <a:fld id="{22AD8BD3-F02D-B64F-9B1C-39EEDE99E569}" type="slidenum">
              <a:rPr lang="en-US" smtClean="0"/>
              <a:t>‹#›</a:t>
            </a:fld>
            <a:endParaRPr lang="en-US"/>
          </a:p>
        </p:txBody>
      </p:sp>
    </p:spTree>
    <p:extLst>
      <p:ext uri="{BB962C8B-B14F-4D97-AF65-F5344CB8AC3E}">
        <p14:creationId xmlns:p14="http://schemas.microsoft.com/office/powerpoint/2010/main" val="151439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F14A-2D3B-13A9-1585-07E6FF3642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D6F706-23A0-647B-BF09-675F0E810170}"/>
              </a:ext>
            </a:extLst>
          </p:cNvPr>
          <p:cNvSpPr>
            <a:spLocks noGrp="1"/>
          </p:cNvSpPr>
          <p:nvPr>
            <p:ph type="dt" sz="half" idx="10"/>
          </p:nvPr>
        </p:nvSpPr>
        <p:spPr/>
        <p:txBody>
          <a:bodyPr/>
          <a:lstStyle/>
          <a:p>
            <a:fld id="{B43131C2-7180-534D-B587-2979D0C32F89}" type="datetimeFigureOut">
              <a:rPr lang="en-US" smtClean="0"/>
              <a:t>10/8/25</a:t>
            </a:fld>
            <a:endParaRPr lang="en-US"/>
          </a:p>
        </p:txBody>
      </p:sp>
      <p:sp>
        <p:nvSpPr>
          <p:cNvPr id="4" name="Footer Placeholder 3">
            <a:extLst>
              <a:ext uri="{FF2B5EF4-FFF2-40B4-BE49-F238E27FC236}">
                <a16:creationId xmlns:a16="http://schemas.microsoft.com/office/drawing/2014/main" id="{4CD86738-3566-F08E-389B-8CA658A24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039BDA-CDA8-4293-E744-3AD5BA0356D6}"/>
              </a:ext>
            </a:extLst>
          </p:cNvPr>
          <p:cNvSpPr>
            <a:spLocks noGrp="1"/>
          </p:cNvSpPr>
          <p:nvPr>
            <p:ph type="sldNum" sz="quarter" idx="12"/>
          </p:nvPr>
        </p:nvSpPr>
        <p:spPr/>
        <p:txBody>
          <a:bodyPr/>
          <a:lstStyle/>
          <a:p>
            <a:fld id="{22AD8BD3-F02D-B64F-9B1C-39EEDE99E569}" type="slidenum">
              <a:rPr lang="en-US" smtClean="0"/>
              <a:t>‹#›</a:t>
            </a:fld>
            <a:endParaRPr lang="en-US"/>
          </a:p>
        </p:txBody>
      </p:sp>
    </p:spTree>
    <p:extLst>
      <p:ext uri="{BB962C8B-B14F-4D97-AF65-F5344CB8AC3E}">
        <p14:creationId xmlns:p14="http://schemas.microsoft.com/office/powerpoint/2010/main" val="1560626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DD1A54-8E2E-11B5-C4D5-950FC971BF1D}"/>
              </a:ext>
            </a:extLst>
          </p:cNvPr>
          <p:cNvSpPr>
            <a:spLocks noGrp="1"/>
          </p:cNvSpPr>
          <p:nvPr>
            <p:ph type="dt" sz="half" idx="10"/>
          </p:nvPr>
        </p:nvSpPr>
        <p:spPr/>
        <p:txBody>
          <a:bodyPr/>
          <a:lstStyle/>
          <a:p>
            <a:fld id="{B43131C2-7180-534D-B587-2979D0C32F89}" type="datetimeFigureOut">
              <a:rPr lang="en-US" smtClean="0"/>
              <a:t>10/8/25</a:t>
            </a:fld>
            <a:endParaRPr lang="en-US"/>
          </a:p>
        </p:txBody>
      </p:sp>
      <p:sp>
        <p:nvSpPr>
          <p:cNvPr id="3" name="Footer Placeholder 2">
            <a:extLst>
              <a:ext uri="{FF2B5EF4-FFF2-40B4-BE49-F238E27FC236}">
                <a16:creationId xmlns:a16="http://schemas.microsoft.com/office/drawing/2014/main" id="{BC119637-6BA4-E38A-4AD7-3B57120BF5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9D6660-8483-4F3B-EB04-0EBCBA2FA551}"/>
              </a:ext>
            </a:extLst>
          </p:cNvPr>
          <p:cNvSpPr>
            <a:spLocks noGrp="1"/>
          </p:cNvSpPr>
          <p:nvPr>
            <p:ph type="sldNum" sz="quarter" idx="12"/>
          </p:nvPr>
        </p:nvSpPr>
        <p:spPr/>
        <p:txBody>
          <a:bodyPr/>
          <a:lstStyle/>
          <a:p>
            <a:fld id="{22AD8BD3-F02D-B64F-9B1C-39EEDE99E569}" type="slidenum">
              <a:rPr lang="en-US" smtClean="0"/>
              <a:t>‹#›</a:t>
            </a:fld>
            <a:endParaRPr lang="en-US"/>
          </a:p>
        </p:txBody>
      </p:sp>
    </p:spTree>
    <p:extLst>
      <p:ext uri="{BB962C8B-B14F-4D97-AF65-F5344CB8AC3E}">
        <p14:creationId xmlns:p14="http://schemas.microsoft.com/office/powerpoint/2010/main" val="2643438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F492D-733E-B6DC-5B1A-BBA4573E67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91EBBA-0138-7F8C-62C3-1CFB6757A5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4486C6-1F82-48A5-27A7-8A1E79CA46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725DDB-D678-8028-29DC-537D227BCB6E}"/>
              </a:ext>
            </a:extLst>
          </p:cNvPr>
          <p:cNvSpPr>
            <a:spLocks noGrp="1"/>
          </p:cNvSpPr>
          <p:nvPr>
            <p:ph type="dt" sz="half" idx="10"/>
          </p:nvPr>
        </p:nvSpPr>
        <p:spPr/>
        <p:txBody>
          <a:bodyPr/>
          <a:lstStyle/>
          <a:p>
            <a:fld id="{B43131C2-7180-534D-B587-2979D0C32F89}" type="datetimeFigureOut">
              <a:rPr lang="en-US" smtClean="0"/>
              <a:t>10/8/25</a:t>
            </a:fld>
            <a:endParaRPr lang="en-US"/>
          </a:p>
        </p:txBody>
      </p:sp>
      <p:sp>
        <p:nvSpPr>
          <p:cNvPr id="6" name="Footer Placeholder 5">
            <a:extLst>
              <a:ext uri="{FF2B5EF4-FFF2-40B4-BE49-F238E27FC236}">
                <a16:creationId xmlns:a16="http://schemas.microsoft.com/office/drawing/2014/main" id="{84160E31-A9E6-5716-392C-10D5242F9D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B6FED6-E2B0-F1D3-D9B3-65F2C62A6DA1}"/>
              </a:ext>
            </a:extLst>
          </p:cNvPr>
          <p:cNvSpPr>
            <a:spLocks noGrp="1"/>
          </p:cNvSpPr>
          <p:nvPr>
            <p:ph type="sldNum" sz="quarter" idx="12"/>
          </p:nvPr>
        </p:nvSpPr>
        <p:spPr/>
        <p:txBody>
          <a:bodyPr/>
          <a:lstStyle/>
          <a:p>
            <a:fld id="{22AD8BD3-F02D-B64F-9B1C-39EEDE99E569}" type="slidenum">
              <a:rPr lang="en-US" smtClean="0"/>
              <a:t>‹#›</a:t>
            </a:fld>
            <a:endParaRPr lang="en-US"/>
          </a:p>
        </p:txBody>
      </p:sp>
    </p:spTree>
    <p:extLst>
      <p:ext uri="{BB962C8B-B14F-4D97-AF65-F5344CB8AC3E}">
        <p14:creationId xmlns:p14="http://schemas.microsoft.com/office/powerpoint/2010/main" val="3278223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24503-CBB6-C85D-3BDE-EE09279DFD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5E9ACA-E023-0675-BC87-CD2D779A29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32ABF3-F496-30BF-3E77-4C9FD1155C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DD65B1-D5AB-57FB-DC0D-446AF1D96AD5}"/>
              </a:ext>
            </a:extLst>
          </p:cNvPr>
          <p:cNvSpPr>
            <a:spLocks noGrp="1"/>
          </p:cNvSpPr>
          <p:nvPr>
            <p:ph type="dt" sz="half" idx="10"/>
          </p:nvPr>
        </p:nvSpPr>
        <p:spPr/>
        <p:txBody>
          <a:bodyPr/>
          <a:lstStyle/>
          <a:p>
            <a:fld id="{B43131C2-7180-534D-B587-2979D0C32F89}" type="datetimeFigureOut">
              <a:rPr lang="en-US" smtClean="0"/>
              <a:t>10/8/25</a:t>
            </a:fld>
            <a:endParaRPr lang="en-US"/>
          </a:p>
        </p:txBody>
      </p:sp>
      <p:sp>
        <p:nvSpPr>
          <p:cNvPr id="6" name="Footer Placeholder 5">
            <a:extLst>
              <a:ext uri="{FF2B5EF4-FFF2-40B4-BE49-F238E27FC236}">
                <a16:creationId xmlns:a16="http://schemas.microsoft.com/office/drawing/2014/main" id="{4622642F-C240-11B0-6828-0FA3BCF006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216A6F-F587-494D-7C1D-29160DE53DDB}"/>
              </a:ext>
            </a:extLst>
          </p:cNvPr>
          <p:cNvSpPr>
            <a:spLocks noGrp="1"/>
          </p:cNvSpPr>
          <p:nvPr>
            <p:ph type="sldNum" sz="quarter" idx="12"/>
          </p:nvPr>
        </p:nvSpPr>
        <p:spPr/>
        <p:txBody>
          <a:bodyPr/>
          <a:lstStyle/>
          <a:p>
            <a:fld id="{22AD8BD3-F02D-B64F-9B1C-39EEDE99E569}" type="slidenum">
              <a:rPr lang="en-US" smtClean="0"/>
              <a:t>‹#›</a:t>
            </a:fld>
            <a:endParaRPr lang="en-US"/>
          </a:p>
        </p:txBody>
      </p:sp>
    </p:spTree>
    <p:extLst>
      <p:ext uri="{BB962C8B-B14F-4D97-AF65-F5344CB8AC3E}">
        <p14:creationId xmlns:p14="http://schemas.microsoft.com/office/powerpoint/2010/main" val="1002452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3310C0-4903-7004-06EC-4832518501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A7E09C-8F06-7D00-1406-2C9D5AA651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0FF8BF-8EDB-CD18-1E91-9DB24AC49E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43131C2-7180-534D-B587-2979D0C32F89}" type="datetimeFigureOut">
              <a:rPr lang="en-US" smtClean="0"/>
              <a:t>10/8/25</a:t>
            </a:fld>
            <a:endParaRPr lang="en-US"/>
          </a:p>
        </p:txBody>
      </p:sp>
      <p:sp>
        <p:nvSpPr>
          <p:cNvPr id="5" name="Footer Placeholder 4">
            <a:extLst>
              <a:ext uri="{FF2B5EF4-FFF2-40B4-BE49-F238E27FC236}">
                <a16:creationId xmlns:a16="http://schemas.microsoft.com/office/drawing/2014/main" id="{8473CC73-FDE2-8565-C2B5-9818710E56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140FF14-394C-6131-545D-0733C09AFB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2AD8BD3-F02D-B64F-9B1C-39EEDE99E569}" type="slidenum">
              <a:rPr lang="en-US" smtClean="0"/>
              <a:t>‹#›</a:t>
            </a:fld>
            <a:endParaRPr lang="en-US"/>
          </a:p>
        </p:txBody>
      </p:sp>
    </p:spTree>
    <p:extLst>
      <p:ext uri="{BB962C8B-B14F-4D97-AF65-F5344CB8AC3E}">
        <p14:creationId xmlns:p14="http://schemas.microsoft.com/office/powerpoint/2010/main" val="3040413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ef.ly/logosres/bst64jn2020?ref=Bible.Jn10.11-15&amp;off=409&amp;ctx=+(1+Sam.+17%3a34%E2%80%9335).+~The+true+shepherd+is"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ref.ly/logosres/bst64jn2020?ref=Bible.Jn10.11-15&amp;off=409&amp;ctx=+(1+Sam.+17%3a34%E2%80%9335).+~The+true+shepherd+is"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E619-6E01-A444-9D2B-05E16A6CC82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A374F00-C417-C242-9DE0-846596A26E4B}"/>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0C96FF3F-FEB5-8546-90EF-46A6A6C2CF65}"/>
              </a:ext>
            </a:extLst>
          </p:cNvPr>
          <p:cNvSpPr txBox="1">
            <a:spLocks/>
          </p:cNvSpPr>
          <p:nvPr/>
        </p:nvSpPr>
        <p:spPr>
          <a:xfrm>
            <a:off x="1463488" y="370114"/>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a:solidFill>
                  <a:srgbClr val="BA7732"/>
                </a:solidFill>
                <a:latin typeface="Georgia" panose="02040502050405020303" pitchFamily="18" charset="0"/>
              </a:rPr>
              <a:t>It’s NOT </a:t>
            </a:r>
          </a:p>
          <a:p>
            <a:pPr algn="ctr"/>
            <a:r>
              <a:rPr lang="en-US" sz="7200" b="1" dirty="0">
                <a:solidFill>
                  <a:srgbClr val="BA7732"/>
                </a:solidFill>
                <a:latin typeface="Georgia" panose="02040502050405020303" pitchFamily="18" charset="0"/>
              </a:rPr>
              <a:t>Your</a:t>
            </a:r>
          </a:p>
          <a:p>
            <a:pPr algn="ctr"/>
            <a:r>
              <a:rPr lang="en-US" sz="7200" b="1" spc="600" dirty="0">
                <a:solidFill>
                  <a:srgbClr val="BA7732"/>
                </a:solidFill>
                <a:latin typeface="Georgia" panose="02040502050405020303" pitchFamily="18" charset="0"/>
                <a:cs typeface="Arial" panose="020B0604020202020204" pitchFamily="34" charset="0"/>
              </a:rPr>
              <a:t>Turn</a:t>
            </a:r>
            <a:endParaRPr lang="en-US" sz="6600" b="1" spc="600" dirty="0">
              <a:solidFill>
                <a:srgbClr val="BA7732"/>
              </a:solidFill>
              <a:latin typeface="Georgia" panose="02040502050405020303" pitchFamily="18" charset="0"/>
              <a:cs typeface="Arial" panose="020B0604020202020204" pitchFamily="34" charset="0"/>
            </a:endParaRPr>
          </a:p>
        </p:txBody>
      </p:sp>
      <p:sp>
        <p:nvSpPr>
          <p:cNvPr id="3" name="TextBox 2">
            <a:extLst>
              <a:ext uri="{FF2B5EF4-FFF2-40B4-BE49-F238E27FC236}">
                <a16:creationId xmlns:a16="http://schemas.microsoft.com/office/drawing/2014/main" id="{9195CF2E-84D2-761F-7AE2-ED61C617C276}"/>
              </a:ext>
            </a:extLst>
          </p:cNvPr>
          <p:cNvSpPr txBox="1"/>
          <p:nvPr/>
        </p:nvSpPr>
        <p:spPr>
          <a:xfrm>
            <a:off x="4869318" y="5323114"/>
            <a:ext cx="2693366" cy="369332"/>
          </a:xfrm>
          <a:prstGeom prst="rect">
            <a:avLst/>
          </a:prstGeom>
          <a:noFill/>
        </p:spPr>
        <p:txBody>
          <a:bodyPr wrap="none" rtlCol="0">
            <a:spAutoFit/>
          </a:bodyPr>
          <a:lstStyle/>
          <a:p>
            <a:r>
              <a:rPr lang="en-US" dirty="0">
                <a:solidFill>
                  <a:srgbClr val="BA7732"/>
                </a:solidFill>
                <a:latin typeface="Georgia" panose="02040502050405020303" pitchFamily="18" charset="0"/>
              </a:rPr>
              <a:t>Heather Thompson Day </a:t>
            </a:r>
          </a:p>
        </p:txBody>
      </p:sp>
    </p:spTree>
    <p:extLst>
      <p:ext uri="{BB962C8B-B14F-4D97-AF65-F5344CB8AC3E}">
        <p14:creationId xmlns:p14="http://schemas.microsoft.com/office/powerpoint/2010/main" val="3408505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EB028-220F-CAC1-2FD7-17646433F8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8BA906-FABA-A042-F9B8-10751DF132D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05070A9-9222-6195-C324-BA2D465C495B}"/>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A6CE38B2-305F-EDAD-B750-9EE0BE3C42C7}"/>
              </a:ext>
            </a:extLst>
          </p:cNvPr>
          <p:cNvSpPr txBox="1">
            <a:spLocks/>
          </p:cNvSpPr>
          <p:nvPr/>
        </p:nvSpPr>
        <p:spPr>
          <a:xfrm>
            <a:off x="1463488" y="370114"/>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r>
              <a:rPr lang="en-US" sz="7200" kern="100" dirty="0">
                <a:solidFill>
                  <a:srgbClr val="BA7732"/>
                </a:solidFill>
                <a:effectLst/>
                <a:latin typeface="Avenir Book" panose="02000503020000020003" pitchFamily="2" charset="0"/>
                <a:ea typeface="Calibri" panose="020F0502020204030204" pitchFamily="34" charset="0"/>
                <a:cs typeface="Calibri" panose="020F0502020204030204" pitchFamily="34" charset="0"/>
              </a:rPr>
              <a:t>Pistis is not just a word that communicates what we believe, but it also </a:t>
            </a:r>
            <a:r>
              <a:rPr lang="en-US" sz="7200" kern="100" dirty="0">
                <a:solidFill>
                  <a:srgbClr val="BA7732"/>
                </a:solidFill>
                <a:latin typeface="Avenir Book" panose="02000503020000020003" pitchFamily="2" charset="0"/>
                <a:ea typeface="Calibri" panose="020F0502020204030204" pitchFamily="34" charset="0"/>
                <a:cs typeface="Calibri" panose="020F0502020204030204" pitchFamily="34" charset="0"/>
              </a:rPr>
              <a:t>communicates </a:t>
            </a:r>
            <a:r>
              <a:rPr lang="en-US" sz="7200" kern="100" dirty="0">
                <a:solidFill>
                  <a:srgbClr val="BA7732"/>
                </a:solidFill>
                <a:effectLst/>
                <a:latin typeface="Avenir Book" panose="02000503020000020003" pitchFamily="2" charset="0"/>
                <a:ea typeface="Calibri" panose="020F0502020204030204" pitchFamily="34" charset="0"/>
                <a:cs typeface="Calibri" panose="020F0502020204030204" pitchFamily="34" charset="0"/>
              </a:rPr>
              <a:t>who we </a:t>
            </a:r>
            <a:r>
              <a:rPr lang="en-US" sz="7200" kern="100" dirty="0">
                <a:solidFill>
                  <a:srgbClr val="BA7732"/>
                </a:solidFill>
                <a:effectLst/>
                <a:highlight>
                  <a:srgbClr val="FFFF00"/>
                </a:highlight>
                <a:latin typeface="Avenir Book" panose="02000503020000020003" pitchFamily="2" charset="0"/>
                <a:ea typeface="Calibri" panose="020F0502020204030204" pitchFamily="34" charset="0"/>
                <a:cs typeface="Calibri" panose="020F0502020204030204" pitchFamily="34" charset="0"/>
              </a:rPr>
              <a:t>trust</a:t>
            </a:r>
            <a:endParaRPr lang="en-US" sz="7200" kern="100" dirty="0">
              <a:solidFill>
                <a:srgbClr val="BA7732"/>
              </a:solidFill>
              <a:effectLst/>
              <a:highlight>
                <a:srgbClr val="FFFF00"/>
              </a:highlight>
              <a:latin typeface="Avenir Book" panose="02000503020000020003"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448085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E619-6E01-A444-9D2B-05E16A6CC82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A374F00-C417-C242-9DE0-846596A26E4B}"/>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0C96FF3F-FEB5-8546-90EF-46A6A6C2CF65}"/>
              </a:ext>
            </a:extLst>
          </p:cNvPr>
          <p:cNvSpPr txBox="1">
            <a:spLocks/>
          </p:cNvSpPr>
          <p:nvPr/>
        </p:nvSpPr>
        <p:spPr>
          <a:xfrm>
            <a:off x="1615888" y="2946767"/>
            <a:ext cx="9265024" cy="44370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rgbClr val="BA7732"/>
                </a:solidFill>
                <a:latin typeface="Avenir Book" panose="02000503020000020003" pitchFamily="2" charset="0"/>
              </a:rPr>
              <a:t>A recent brain imaging study revealed what regions of the brain are activated when one processes sight, sound, taste, or movement in real life. It was found that the same areas of the brain were activated when participants were engrossed in a compelling </a:t>
            </a:r>
            <a:r>
              <a:rPr lang="en-US" sz="4800" dirty="0">
                <a:solidFill>
                  <a:srgbClr val="BA7732"/>
                </a:solidFill>
                <a:highlight>
                  <a:srgbClr val="FFFF00"/>
                </a:highlight>
                <a:latin typeface="Avenir Book" panose="02000503020000020003" pitchFamily="2" charset="0"/>
              </a:rPr>
              <a:t>story.</a:t>
            </a:r>
          </a:p>
          <a:p>
            <a:pPr algn="ctr"/>
            <a:endParaRPr lang="en-US" sz="23900" b="1" u="sng" dirty="0">
              <a:solidFill>
                <a:srgbClr val="BA7732"/>
              </a:solidFill>
              <a:latin typeface="Georgia" panose="02040502050405020303" pitchFamily="18" charset="0"/>
            </a:endParaRPr>
          </a:p>
        </p:txBody>
      </p:sp>
    </p:spTree>
    <p:extLst>
      <p:ext uri="{BB962C8B-B14F-4D97-AF65-F5344CB8AC3E}">
        <p14:creationId xmlns:p14="http://schemas.microsoft.com/office/powerpoint/2010/main" val="502595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E619-6E01-A444-9D2B-05E16A6CC82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A374F00-C417-C242-9DE0-846596A26E4B}"/>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0C96FF3F-FEB5-8546-90EF-46A6A6C2CF65}"/>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solidFill>
                  <a:srgbClr val="BA7732"/>
                </a:solidFill>
                <a:latin typeface="Avenir Book" panose="02000503020000020003" pitchFamily="2" charset="0"/>
              </a:rPr>
              <a:t>We place ourselves inside a story cognitively. Our brains experience stories as if they were part of real life and as if they were happening to us.</a:t>
            </a:r>
          </a:p>
        </p:txBody>
      </p:sp>
    </p:spTree>
    <p:extLst>
      <p:ext uri="{BB962C8B-B14F-4D97-AF65-F5344CB8AC3E}">
        <p14:creationId xmlns:p14="http://schemas.microsoft.com/office/powerpoint/2010/main" val="234336965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E619-6E01-A444-9D2B-05E16A6CC82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A374F00-C417-C242-9DE0-846596A26E4B}"/>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0C96FF3F-FEB5-8546-90EF-46A6A6C2CF65}"/>
              </a:ext>
            </a:extLst>
          </p:cNvPr>
          <p:cNvSpPr txBox="1">
            <a:spLocks/>
          </p:cNvSpPr>
          <p:nvPr/>
        </p:nvSpPr>
        <p:spPr>
          <a:xfrm>
            <a:off x="1463488" y="6749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rgbClr val="BA7732"/>
                </a:solidFill>
                <a:latin typeface="Avenir Book" panose="02000503020000020003" pitchFamily="2" charset="0"/>
              </a:rPr>
              <a:t>When readers read one sentence, our senses interact with 11,000,000 pieces of information. Our conscious is only capable of registering approximately 40 pieces of that information. Of that 40, we will focus on approximately </a:t>
            </a:r>
            <a:r>
              <a:rPr lang="en-US" sz="4800" dirty="0">
                <a:solidFill>
                  <a:srgbClr val="BA7732"/>
                </a:solidFill>
                <a:highlight>
                  <a:srgbClr val="FFFF00"/>
                </a:highlight>
                <a:latin typeface="Avenir Book" panose="02000503020000020003" pitchFamily="2" charset="0"/>
              </a:rPr>
              <a:t>five </a:t>
            </a:r>
            <a:r>
              <a:rPr lang="en-US" sz="4800" dirty="0">
                <a:solidFill>
                  <a:srgbClr val="BA7732"/>
                </a:solidFill>
                <a:latin typeface="Avenir Book" panose="02000503020000020003" pitchFamily="2" charset="0"/>
              </a:rPr>
              <a:t>pieces.</a:t>
            </a:r>
          </a:p>
        </p:txBody>
      </p:sp>
    </p:spTree>
    <p:extLst>
      <p:ext uri="{BB962C8B-B14F-4D97-AF65-F5344CB8AC3E}">
        <p14:creationId xmlns:p14="http://schemas.microsoft.com/office/powerpoint/2010/main" val="243491382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E619-6E01-A444-9D2B-05E16A6CC82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A374F00-C417-C242-9DE0-846596A26E4B}"/>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0C96FF3F-FEB5-8546-90EF-46A6A6C2CF65}"/>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solidFill>
                  <a:srgbClr val="BA7732"/>
                </a:solidFill>
                <a:latin typeface="Avenir Book" panose="02000503020000020003" pitchFamily="2" charset="0"/>
              </a:rPr>
              <a:t>Storytelling became the primal solution for how to take tons of data and map it to key points that we could transmit to others so they could remember what we said.</a:t>
            </a:r>
          </a:p>
        </p:txBody>
      </p:sp>
    </p:spTree>
    <p:extLst>
      <p:ext uri="{BB962C8B-B14F-4D97-AF65-F5344CB8AC3E}">
        <p14:creationId xmlns:p14="http://schemas.microsoft.com/office/powerpoint/2010/main" val="37044240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E619-6E01-A444-9D2B-05E16A6CC82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A374F00-C417-C242-9DE0-846596A26E4B}"/>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0C96FF3F-FEB5-8546-90EF-46A6A6C2CF65}"/>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dirty="0">
                <a:solidFill>
                  <a:srgbClr val="BA7732"/>
                </a:solidFill>
                <a:latin typeface="Avenir Book" panose="02000503020000020003" pitchFamily="2" charset="0"/>
              </a:rPr>
              <a:t>A Stanford study found that we remember stories up to 22x better than facts alone</a:t>
            </a:r>
          </a:p>
        </p:txBody>
      </p:sp>
    </p:spTree>
    <p:extLst>
      <p:ext uri="{BB962C8B-B14F-4D97-AF65-F5344CB8AC3E}">
        <p14:creationId xmlns:p14="http://schemas.microsoft.com/office/powerpoint/2010/main" val="26892084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E619-6E01-A444-9D2B-05E16A6CC82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A374F00-C417-C242-9DE0-846596A26E4B}"/>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0C96FF3F-FEB5-8546-90EF-46A6A6C2CF65}"/>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0" i="0" u="none" strike="noStrike" dirty="0">
                <a:solidFill>
                  <a:srgbClr val="BA7732"/>
                </a:solidFill>
                <a:effectLst/>
                <a:latin typeface="Avenir Book" panose="02000503020000020003" pitchFamily="2" charset="0"/>
              </a:rPr>
              <a:t>Short-term memory: the ability to hold a small amount of information in the mind for a brief period of time — typically less than 30 seconds.</a:t>
            </a:r>
            <a:endParaRPr lang="en-US" sz="9600" dirty="0">
              <a:solidFill>
                <a:srgbClr val="BA7732"/>
              </a:solidFill>
              <a:latin typeface="Avenir Book" panose="02000503020000020003" pitchFamily="2" charset="0"/>
            </a:endParaRPr>
          </a:p>
        </p:txBody>
      </p:sp>
    </p:spTree>
    <p:extLst>
      <p:ext uri="{BB962C8B-B14F-4D97-AF65-F5344CB8AC3E}">
        <p14:creationId xmlns:p14="http://schemas.microsoft.com/office/powerpoint/2010/main" val="251576863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45EBE-A8B0-73DA-582D-C7B14133F5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FF3C43-AB66-165D-F1A0-9AB695F60E2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6832437-AFC9-8F28-E08F-7AD5917C78BC}"/>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96B008C4-0127-D0B4-F946-F92E849F5DC2}"/>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a:solidFill>
                  <a:srgbClr val="BA7732"/>
                </a:solidFill>
                <a:latin typeface="Avenir Book" panose="02000503020000020003" pitchFamily="2" charset="0"/>
              </a:rPr>
              <a:t>To be a </a:t>
            </a:r>
            <a:r>
              <a:rPr lang="en-US" sz="8800" dirty="0">
                <a:solidFill>
                  <a:srgbClr val="BA7732"/>
                </a:solidFill>
                <a:highlight>
                  <a:srgbClr val="FFFF00"/>
                </a:highlight>
                <a:latin typeface="Avenir Book" panose="02000503020000020003" pitchFamily="2" charset="0"/>
              </a:rPr>
              <a:t>witness</a:t>
            </a:r>
            <a:r>
              <a:rPr lang="en-US" sz="8800" dirty="0">
                <a:solidFill>
                  <a:srgbClr val="BA7732"/>
                </a:solidFill>
                <a:latin typeface="Avenir Book" panose="02000503020000020003" pitchFamily="2" charset="0"/>
              </a:rPr>
              <a:t> means to share what we have </a:t>
            </a:r>
            <a:r>
              <a:rPr lang="en-US" sz="8800" dirty="0">
                <a:solidFill>
                  <a:srgbClr val="BA7732"/>
                </a:solidFill>
                <a:highlight>
                  <a:srgbClr val="FFFF00"/>
                </a:highlight>
                <a:latin typeface="Avenir Book" panose="02000503020000020003" pitchFamily="2" charset="0"/>
              </a:rPr>
              <a:t>seen and heard</a:t>
            </a:r>
            <a:r>
              <a:rPr lang="en-US" sz="8800" dirty="0">
                <a:solidFill>
                  <a:srgbClr val="BA7732"/>
                </a:solidFill>
                <a:latin typeface="Avenir Book" panose="02000503020000020003" pitchFamily="2" charset="0"/>
              </a:rPr>
              <a:t>.</a:t>
            </a:r>
          </a:p>
        </p:txBody>
      </p:sp>
    </p:spTree>
    <p:extLst>
      <p:ext uri="{BB962C8B-B14F-4D97-AF65-F5344CB8AC3E}">
        <p14:creationId xmlns:p14="http://schemas.microsoft.com/office/powerpoint/2010/main" val="36716937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D1B0A-0A6B-C4FE-D5DE-F9040461CF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84748F-124B-84EF-C673-2A2F23A4D4F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9B5A252-8A90-50D2-3F60-484119307EA0}"/>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43BBF069-032E-9BF9-0002-A38C61D35267}"/>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BA7732"/>
                </a:solidFill>
                <a:latin typeface="Avenir Book" panose="02000503020000020003" pitchFamily="2" charset="0"/>
              </a:rPr>
              <a:t>Remind your people that their testimonies are not behind them. Their testimonies are always the unfolding experience they are continuing to have as Christ lives in them right now</a:t>
            </a:r>
          </a:p>
        </p:txBody>
      </p:sp>
    </p:spTree>
    <p:extLst>
      <p:ext uri="{BB962C8B-B14F-4D97-AF65-F5344CB8AC3E}">
        <p14:creationId xmlns:p14="http://schemas.microsoft.com/office/powerpoint/2010/main" val="329367869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CB93C-A8E3-F91A-A4AC-4B2C00F727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BD32EC-3F34-2FCF-8052-8628EA74C17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CB21434-1A7E-9122-9409-159C4E5E79EB}"/>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FDB43073-7FFB-8B34-6410-2DF5486FC1F0}"/>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rgbClr val="BA7732"/>
                </a:solidFill>
                <a:latin typeface="Avenir Book" panose="02000503020000020003" pitchFamily="2" charset="0"/>
              </a:rPr>
              <a:t>We must encourage people to see their lives as an </a:t>
            </a:r>
            <a:r>
              <a:rPr lang="en-US" sz="4800" dirty="0">
                <a:solidFill>
                  <a:srgbClr val="BA7732"/>
                </a:solidFill>
                <a:highlight>
                  <a:srgbClr val="FFFF00"/>
                </a:highlight>
                <a:latin typeface="Avenir Book" panose="02000503020000020003" pitchFamily="2" charset="0"/>
              </a:rPr>
              <a:t>unfolding opportunity </a:t>
            </a:r>
            <a:r>
              <a:rPr lang="en-US" sz="4800" dirty="0">
                <a:solidFill>
                  <a:srgbClr val="BA7732"/>
                </a:solidFill>
                <a:latin typeface="Avenir Book" panose="02000503020000020003" pitchFamily="2" charset="0"/>
              </a:rPr>
              <a:t>to co-labor with Christ, to have experiences by which they will be witnesses, so they can continue to testify to others of what they have seen and heard.</a:t>
            </a:r>
          </a:p>
        </p:txBody>
      </p:sp>
    </p:spTree>
    <p:extLst>
      <p:ext uri="{BB962C8B-B14F-4D97-AF65-F5344CB8AC3E}">
        <p14:creationId xmlns:p14="http://schemas.microsoft.com/office/powerpoint/2010/main" val="26990243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4BC17-A2C2-0939-0121-CDBB590EB4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0E33B-CC93-9E9A-E7A9-8074006D5B6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FECBC76-8DB1-DEEA-891E-558B32304EF2}"/>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B8E2D122-29AA-0F30-6A8A-1E36F75C0EA2}"/>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BA7732"/>
                </a:solidFill>
                <a:latin typeface="Avenir Book" panose="02000503020000020003" pitchFamily="2" charset="0"/>
              </a:rPr>
              <a:t>When the disciples of John the Baptist ask Jesus, a deeply theologically debated </a:t>
            </a:r>
            <a:r>
              <a:rPr lang="en-US" sz="5400">
                <a:solidFill>
                  <a:srgbClr val="BA7732"/>
                </a:solidFill>
                <a:latin typeface="Avenir Book" panose="02000503020000020003" pitchFamily="2" charset="0"/>
              </a:rPr>
              <a:t>talking point, </a:t>
            </a:r>
            <a:r>
              <a:rPr lang="en-US" sz="5400" dirty="0">
                <a:solidFill>
                  <a:srgbClr val="BA7732"/>
                </a:solidFill>
                <a:latin typeface="Avenir Book" panose="02000503020000020003" pitchFamily="2" charset="0"/>
              </a:rPr>
              <a:t>if he is the one who is to come, or should they wait for someone else, Jesus responds by saying:</a:t>
            </a:r>
          </a:p>
        </p:txBody>
      </p:sp>
    </p:spTree>
    <p:extLst>
      <p:ext uri="{BB962C8B-B14F-4D97-AF65-F5344CB8AC3E}">
        <p14:creationId xmlns:p14="http://schemas.microsoft.com/office/powerpoint/2010/main" val="2873641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0DB72-2CC6-1791-28A5-904B5860E3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6DEBFD-65AB-841C-3DD0-2CA6D7F48CF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34BE741-84E4-EAE1-5F97-C46966836FE0}"/>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CAFF8C00-0668-B292-E557-892D281E440D}"/>
              </a:ext>
            </a:extLst>
          </p:cNvPr>
          <p:cNvSpPr txBox="1">
            <a:spLocks/>
          </p:cNvSpPr>
          <p:nvPr/>
        </p:nvSpPr>
        <p:spPr>
          <a:xfrm>
            <a:off x="1463488" y="370114"/>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b="0" i="0" u="none" strike="noStrike" dirty="0">
                <a:solidFill>
                  <a:srgbClr val="BA7732"/>
                </a:solidFill>
                <a:effectLst/>
                <a:latin typeface="Avenir Book" panose="02000503020000020003" pitchFamily="2" charset="0"/>
              </a:rPr>
              <a:t>Who do you </a:t>
            </a:r>
            <a:r>
              <a:rPr lang="en-US" sz="8800" b="0" i="0" u="none" strike="noStrike" dirty="0">
                <a:solidFill>
                  <a:srgbClr val="BA7732"/>
                </a:solidFill>
                <a:effectLst/>
                <a:highlight>
                  <a:srgbClr val="FFFF00"/>
                </a:highlight>
                <a:latin typeface="Avenir Book" panose="02000503020000020003" pitchFamily="2" charset="0"/>
              </a:rPr>
              <a:t>trust</a:t>
            </a:r>
            <a:r>
              <a:rPr lang="en-US" sz="8800" b="0" i="0" u="none" strike="noStrike" dirty="0">
                <a:solidFill>
                  <a:srgbClr val="BA7732"/>
                </a:solidFill>
                <a:effectLst/>
                <a:latin typeface="Avenir Book" panose="02000503020000020003" pitchFamily="2" charset="0"/>
              </a:rPr>
              <a:t> when it’s not your turn?</a:t>
            </a:r>
            <a:endParaRPr lang="en-US" sz="400000" dirty="0">
              <a:solidFill>
                <a:srgbClr val="BA7732"/>
              </a:solidFill>
              <a:latin typeface="Avenir Book" panose="02000503020000020003" pitchFamily="2" charset="0"/>
            </a:endParaRPr>
          </a:p>
        </p:txBody>
      </p:sp>
    </p:spTree>
    <p:extLst>
      <p:ext uri="{BB962C8B-B14F-4D97-AF65-F5344CB8AC3E}">
        <p14:creationId xmlns:p14="http://schemas.microsoft.com/office/powerpoint/2010/main" val="169531008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5575D-85BA-6AAA-F67A-E948A6EE82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62A27-0052-4055-A187-2CB37A06BC0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24CC52A-9C11-89F2-71DC-90BE5D1142AC}"/>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FE95332F-9538-112A-10F3-DAACB6C10D2C}"/>
              </a:ext>
            </a:extLst>
          </p:cNvPr>
          <p:cNvSpPr txBox="1">
            <a:spLocks/>
          </p:cNvSpPr>
          <p:nvPr/>
        </p:nvSpPr>
        <p:spPr>
          <a:xfrm>
            <a:off x="1463488" y="6749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9600" dirty="0">
                <a:solidFill>
                  <a:srgbClr val="BA7732"/>
                </a:solidFill>
                <a:latin typeface="Avenir Book" panose="02000503020000020003" pitchFamily="2" charset="0"/>
              </a:rPr>
              <a:t>"</a:t>
            </a:r>
            <a:r>
              <a:rPr lang="en-US" sz="8800" dirty="0">
                <a:solidFill>
                  <a:srgbClr val="BA7732"/>
                </a:solidFill>
                <a:latin typeface="Avenir Book" panose="02000503020000020003" pitchFamily="2" charset="0"/>
              </a:rPr>
              <a:t>Go and report to John what you have </a:t>
            </a:r>
            <a:r>
              <a:rPr lang="en-US" sz="8800" dirty="0">
                <a:solidFill>
                  <a:srgbClr val="BA7732"/>
                </a:solidFill>
                <a:highlight>
                  <a:srgbClr val="FFFF00"/>
                </a:highlight>
                <a:latin typeface="Avenir Book" panose="02000503020000020003" pitchFamily="2" charset="0"/>
              </a:rPr>
              <a:t>seen</a:t>
            </a:r>
            <a:r>
              <a:rPr lang="en-US" sz="8800" dirty="0">
                <a:solidFill>
                  <a:srgbClr val="BA7732"/>
                </a:solidFill>
                <a:latin typeface="Avenir Book" panose="02000503020000020003" pitchFamily="2" charset="0"/>
              </a:rPr>
              <a:t> and </a:t>
            </a:r>
            <a:r>
              <a:rPr lang="en-US" sz="8800" dirty="0">
                <a:solidFill>
                  <a:srgbClr val="BA7732"/>
                </a:solidFill>
                <a:highlight>
                  <a:srgbClr val="FFFF00"/>
                </a:highlight>
                <a:latin typeface="Avenir Book" panose="02000503020000020003" pitchFamily="2" charset="0"/>
              </a:rPr>
              <a:t>heard</a:t>
            </a:r>
            <a:r>
              <a:rPr lang="en-US" sz="8800" dirty="0">
                <a:solidFill>
                  <a:srgbClr val="BA7732"/>
                </a:solidFill>
                <a:latin typeface="Avenir Book" panose="02000503020000020003" pitchFamily="2" charset="0"/>
              </a:rPr>
              <a:t>..”</a:t>
            </a:r>
            <a:endParaRPr lang="en-US" sz="4000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4A73A07-CDFF-F14D-3403-33E4FAB884E7}"/>
              </a:ext>
            </a:extLst>
          </p:cNvPr>
          <p:cNvSpPr txBox="1"/>
          <p:nvPr/>
        </p:nvSpPr>
        <p:spPr>
          <a:xfrm>
            <a:off x="1730828" y="6308209"/>
            <a:ext cx="1180131" cy="369332"/>
          </a:xfrm>
          <a:prstGeom prst="rect">
            <a:avLst/>
          </a:prstGeom>
          <a:noFill/>
        </p:spPr>
        <p:txBody>
          <a:bodyPr wrap="none" rtlCol="0">
            <a:spAutoFit/>
          </a:bodyPr>
          <a:lstStyle/>
          <a:p>
            <a:pPr marL="0" marR="0">
              <a:spcBef>
                <a:spcPts val="0"/>
              </a:spcBef>
              <a:spcAft>
                <a:spcPts val="0"/>
              </a:spcAft>
            </a:pPr>
            <a:r>
              <a:rPr lang="en-US" sz="18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rPr>
              <a:t>Luke 7:22</a:t>
            </a:r>
          </a:p>
        </p:txBody>
      </p:sp>
    </p:spTree>
    <p:extLst>
      <p:ext uri="{BB962C8B-B14F-4D97-AF65-F5344CB8AC3E}">
        <p14:creationId xmlns:p14="http://schemas.microsoft.com/office/powerpoint/2010/main" val="9360672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B4927-86B9-E7DE-FAD3-0EC493B417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3BB843-581C-FA5E-0AB9-76BEF44AB74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AFF20DB-4BB0-1447-BDB9-B72022E468FB}"/>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568FEE59-AD4A-C02D-CD0F-E5F017E9CE7E}"/>
              </a:ext>
            </a:extLst>
          </p:cNvPr>
          <p:cNvSpPr txBox="1">
            <a:spLocks/>
          </p:cNvSpPr>
          <p:nvPr/>
        </p:nvSpPr>
        <p:spPr>
          <a:xfrm>
            <a:off x="1463488" y="6749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9000" dirty="0">
                <a:solidFill>
                  <a:srgbClr val="BA7732"/>
                </a:solidFill>
                <a:latin typeface="Avenir Book" panose="02000503020000020003" pitchFamily="2" charset="0"/>
              </a:rPr>
              <a:t>Essentially, Jesus is saying, ‘I have now made you my witnesses’</a:t>
            </a:r>
            <a:endParaRPr lang="en-US" sz="90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7883285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60097-392D-5729-5DD3-5529A199E8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03A567-9D11-3FC3-C21B-4E30423AE26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B8B1C3C-C52E-D1C4-059B-A1855A649013}"/>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C1A28DDB-D07E-1C93-06D0-5A80C6AEA9C3}"/>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8000" dirty="0">
              <a:solidFill>
                <a:srgbClr val="BA7732"/>
              </a:solidFill>
              <a:latin typeface="Georgia" panose="02040502050405020303" pitchFamily="18" charset="0"/>
            </a:endParaRPr>
          </a:p>
        </p:txBody>
      </p:sp>
      <p:pic>
        <p:nvPicPr>
          <p:cNvPr id="7" name="Picture 6" descr="A qr code with a few black squares&#10;&#10;Description automatically generated">
            <a:extLst>
              <a:ext uri="{FF2B5EF4-FFF2-40B4-BE49-F238E27FC236}">
                <a16:creationId xmlns:a16="http://schemas.microsoft.com/office/drawing/2014/main" id="{65C85C39-0183-E2AB-6790-180B15788FB0}"/>
              </a:ext>
            </a:extLst>
          </p:cNvPr>
          <p:cNvPicPr>
            <a:picLocks noChangeAspect="1"/>
          </p:cNvPicPr>
          <p:nvPr/>
        </p:nvPicPr>
        <p:blipFill>
          <a:blip r:embed="rId3"/>
          <a:stretch>
            <a:fillRect/>
          </a:stretch>
        </p:blipFill>
        <p:spPr>
          <a:xfrm>
            <a:off x="2667000" y="0"/>
            <a:ext cx="6858000" cy="6858000"/>
          </a:xfrm>
          <a:prstGeom prst="rect">
            <a:avLst/>
          </a:prstGeom>
        </p:spPr>
      </p:pic>
    </p:spTree>
    <p:extLst>
      <p:ext uri="{BB962C8B-B14F-4D97-AF65-F5344CB8AC3E}">
        <p14:creationId xmlns:p14="http://schemas.microsoft.com/office/powerpoint/2010/main" val="146356867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81403-B3B3-3C68-D2C9-6529DFFF16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7A3BE1-A02D-DC94-61E0-D24A1657AC7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E599743-3176-DC89-BF6A-E8DC5219A036}"/>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8BDFE2EF-740A-2DEC-B8D5-99C8695A3B45}"/>
              </a:ext>
            </a:extLst>
          </p:cNvPr>
          <p:cNvSpPr txBox="1">
            <a:spLocks/>
          </p:cNvSpPr>
          <p:nvPr/>
        </p:nvSpPr>
        <p:spPr>
          <a:xfrm>
            <a:off x="1463488" y="370114"/>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spcBef>
                <a:spcPts val="0"/>
              </a:spcBef>
              <a:spcAft>
                <a:spcPts val="0"/>
              </a:spcAft>
            </a:pPr>
            <a:r>
              <a:rPr lang="en-US" sz="8000" kern="100" dirty="0">
                <a:solidFill>
                  <a:srgbClr val="BA7732"/>
                </a:solidFill>
                <a:effectLst/>
                <a:latin typeface="Georgia" panose="02040502050405020303" pitchFamily="18" charset="0"/>
                <a:ea typeface="Aptos" panose="020B0004020202020204" pitchFamily="34" charset="0"/>
                <a:cs typeface="Times New Roman" panose="02020603050405020304" pitchFamily="18" charset="0"/>
              </a:rPr>
              <a:t>With God </a:t>
            </a:r>
          </a:p>
          <a:p>
            <a:pPr marL="0" marR="0" algn="ctr">
              <a:spcBef>
                <a:spcPts val="0"/>
              </a:spcBef>
              <a:spcAft>
                <a:spcPts val="0"/>
              </a:spcAft>
            </a:pPr>
            <a:r>
              <a:rPr lang="en-US" sz="8000" kern="100" dirty="0">
                <a:solidFill>
                  <a:srgbClr val="BA7732"/>
                </a:solidFill>
                <a:effectLst/>
                <a:latin typeface="Georgia" panose="02040502050405020303" pitchFamily="18" charset="0"/>
                <a:ea typeface="Aptos" panose="020B0004020202020204" pitchFamily="34" charset="0"/>
                <a:cs typeface="Times New Roman" panose="02020603050405020304" pitchFamily="18" charset="0"/>
              </a:rPr>
              <a:t>As My Witness</a:t>
            </a:r>
          </a:p>
        </p:txBody>
      </p:sp>
      <p:sp>
        <p:nvSpPr>
          <p:cNvPr id="3" name="TextBox 2">
            <a:extLst>
              <a:ext uri="{FF2B5EF4-FFF2-40B4-BE49-F238E27FC236}">
                <a16:creationId xmlns:a16="http://schemas.microsoft.com/office/drawing/2014/main" id="{8F5C3BB6-5C0F-12B8-97B6-E60006559331}"/>
              </a:ext>
            </a:extLst>
          </p:cNvPr>
          <p:cNvSpPr txBox="1"/>
          <p:nvPr/>
        </p:nvSpPr>
        <p:spPr>
          <a:xfrm>
            <a:off x="4869318" y="5323114"/>
            <a:ext cx="2693366" cy="369332"/>
          </a:xfrm>
          <a:prstGeom prst="rect">
            <a:avLst/>
          </a:prstGeom>
          <a:noFill/>
        </p:spPr>
        <p:txBody>
          <a:bodyPr wrap="none" rtlCol="0">
            <a:spAutoFit/>
          </a:bodyPr>
          <a:lstStyle/>
          <a:p>
            <a:r>
              <a:rPr lang="en-US" dirty="0">
                <a:solidFill>
                  <a:srgbClr val="BA7732"/>
                </a:solidFill>
                <a:latin typeface="Georgia" panose="02040502050405020303" pitchFamily="18" charset="0"/>
              </a:rPr>
              <a:t>Heather Thompson Day </a:t>
            </a:r>
          </a:p>
        </p:txBody>
      </p:sp>
    </p:spTree>
    <p:extLst>
      <p:ext uri="{BB962C8B-B14F-4D97-AF65-F5344CB8AC3E}">
        <p14:creationId xmlns:p14="http://schemas.microsoft.com/office/powerpoint/2010/main" val="3646558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65379-E268-1A6E-6191-4BAF688768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B1B691-BC9F-B1CF-7867-9FE493925EC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13C7ABD-D551-9472-6056-8BAE647275DC}"/>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C68D3CE3-1E9F-05C8-0D2F-80BD07C6D2E8}"/>
              </a:ext>
            </a:extLst>
          </p:cNvPr>
          <p:cNvSpPr txBox="1">
            <a:spLocks/>
          </p:cNvSpPr>
          <p:nvPr/>
        </p:nvSpPr>
        <p:spPr>
          <a:xfrm>
            <a:off x="1463488" y="370114"/>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0" i="0" u="none" strike="noStrike" dirty="0">
                <a:solidFill>
                  <a:srgbClr val="BA7732"/>
                </a:solidFill>
                <a:effectLst/>
                <a:latin typeface="Avenir Book" panose="02000503020000020003" pitchFamily="2" charset="0"/>
              </a:rPr>
              <a:t>Now without </a:t>
            </a:r>
            <a:r>
              <a:rPr lang="en-US" sz="8000" b="0" i="0" u="none" strike="noStrike" dirty="0">
                <a:solidFill>
                  <a:srgbClr val="BA7732"/>
                </a:solidFill>
                <a:effectLst/>
                <a:highlight>
                  <a:srgbClr val="FFFF00"/>
                </a:highlight>
                <a:latin typeface="Avenir Book" panose="02000503020000020003" pitchFamily="2" charset="0"/>
              </a:rPr>
              <a:t>trust</a:t>
            </a:r>
            <a:r>
              <a:rPr lang="en-US" sz="8000" b="0" i="0" u="none" strike="noStrike" dirty="0">
                <a:solidFill>
                  <a:srgbClr val="BA7732"/>
                </a:solidFill>
                <a:effectLst/>
                <a:latin typeface="Avenir Book" panose="02000503020000020003" pitchFamily="2" charset="0"/>
              </a:rPr>
              <a:t> it is impossible to please God</a:t>
            </a:r>
            <a:endParaRPr lang="en-US" sz="7200" dirty="0">
              <a:solidFill>
                <a:srgbClr val="BA7732"/>
              </a:solidFill>
              <a:latin typeface="Avenir Book" panose="02000503020000020003" pitchFamily="2" charset="0"/>
            </a:endParaRPr>
          </a:p>
        </p:txBody>
      </p:sp>
      <p:sp>
        <p:nvSpPr>
          <p:cNvPr id="3" name="TextBox 2">
            <a:extLst>
              <a:ext uri="{FF2B5EF4-FFF2-40B4-BE49-F238E27FC236}">
                <a16:creationId xmlns:a16="http://schemas.microsoft.com/office/drawing/2014/main" id="{270420D2-C36D-7204-5D96-3B88E1D04CF1}"/>
              </a:ext>
            </a:extLst>
          </p:cNvPr>
          <p:cNvSpPr txBox="1"/>
          <p:nvPr/>
        </p:nvSpPr>
        <p:spPr>
          <a:xfrm>
            <a:off x="1872342" y="6118554"/>
            <a:ext cx="1547218" cy="369332"/>
          </a:xfrm>
          <a:prstGeom prst="rect">
            <a:avLst/>
          </a:prstGeom>
          <a:noFill/>
        </p:spPr>
        <p:txBody>
          <a:bodyPr wrap="none" rtlCol="0">
            <a:spAutoFit/>
          </a:bodyPr>
          <a:lstStyle/>
          <a:p>
            <a:r>
              <a:rPr lang="en-US" dirty="0">
                <a:solidFill>
                  <a:srgbClr val="BA7732"/>
                </a:solidFill>
                <a:latin typeface="Georgia" panose="02040502050405020303" pitchFamily="18" charset="0"/>
              </a:rPr>
              <a:t>Hebrews 11:6</a:t>
            </a:r>
          </a:p>
        </p:txBody>
      </p:sp>
    </p:spTree>
    <p:extLst>
      <p:ext uri="{BB962C8B-B14F-4D97-AF65-F5344CB8AC3E}">
        <p14:creationId xmlns:p14="http://schemas.microsoft.com/office/powerpoint/2010/main" val="3650152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4D476-411F-B5B9-1A40-72ACA8877E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12B7C6-B77F-CCA1-0BE7-040511A1FB2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9B90A25-230D-B916-030F-A3C8AA98AF28}"/>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F751A7E1-5E2A-D55D-4BA6-3AF40703DD5B}"/>
              </a:ext>
            </a:extLst>
          </p:cNvPr>
          <p:cNvSpPr txBox="1">
            <a:spLocks/>
          </p:cNvSpPr>
          <p:nvPr/>
        </p:nvSpPr>
        <p:spPr>
          <a:xfrm>
            <a:off x="1463488" y="370114"/>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b="0" i="0" u="none" strike="noStrike" dirty="0">
                <a:solidFill>
                  <a:srgbClr val="BA7732"/>
                </a:solidFill>
                <a:effectLst/>
                <a:latin typeface="Avenir Book" panose="02000503020000020003" pitchFamily="2" charset="0"/>
              </a:rPr>
              <a:t>For we walk by </a:t>
            </a:r>
            <a:r>
              <a:rPr lang="en-US" sz="9600" b="0" i="0" u="none" strike="noStrike" dirty="0">
                <a:solidFill>
                  <a:srgbClr val="BA7732"/>
                </a:solidFill>
                <a:effectLst/>
                <a:highlight>
                  <a:srgbClr val="FFFF00"/>
                </a:highlight>
                <a:latin typeface="Avenir Book" panose="02000503020000020003" pitchFamily="2" charset="0"/>
              </a:rPr>
              <a:t>trust</a:t>
            </a:r>
            <a:r>
              <a:rPr lang="en-US" sz="9600" b="0" i="0" u="none" strike="noStrike" dirty="0">
                <a:solidFill>
                  <a:srgbClr val="BA7732"/>
                </a:solidFill>
                <a:effectLst/>
                <a:latin typeface="Avenir Book" panose="02000503020000020003" pitchFamily="2" charset="0"/>
              </a:rPr>
              <a:t>, not by sight.</a:t>
            </a:r>
            <a:endParaRPr lang="en-US" sz="28700" dirty="0">
              <a:solidFill>
                <a:srgbClr val="BA7732"/>
              </a:solidFill>
              <a:latin typeface="Avenir Book" panose="02000503020000020003" pitchFamily="2" charset="0"/>
            </a:endParaRPr>
          </a:p>
        </p:txBody>
      </p:sp>
      <p:sp>
        <p:nvSpPr>
          <p:cNvPr id="3" name="TextBox 2">
            <a:extLst>
              <a:ext uri="{FF2B5EF4-FFF2-40B4-BE49-F238E27FC236}">
                <a16:creationId xmlns:a16="http://schemas.microsoft.com/office/drawing/2014/main" id="{E70EE095-9FE0-5AC9-CC77-96EA85A08C02}"/>
              </a:ext>
            </a:extLst>
          </p:cNvPr>
          <p:cNvSpPr txBox="1"/>
          <p:nvPr/>
        </p:nvSpPr>
        <p:spPr>
          <a:xfrm>
            <a:off x="1872342" y="6118554"/>
            <a:ext cx="1939955" cy="369332"/>
          </a:xfrm>
          <a:prstGeom prst="rect">
            <a:avLst/>
          </a:prstGeom>
          <a:noFill/>
        </p:spPr>
        <p:txBody>
          <a:bodyPr wrap="none" rtlCol="0">
            <a:spAutoFit/>
          </a:bodyPr>
          <a:lstStyle/>
          <a:p>
            <a:r>
              <a:rPr lang="en-US" dirty="0">
                <a:solidFill>
                  <a:srgbClr val="BA7732"/>
                </a:solidFill>
                <a:latin typeface="Georgia" panose="02040502050405020303" pitchFamily="18" charset="0"/>
              </a:rPr>
              <a:t>2 Corinthians 5:7</a:t>
            </a:r>
          </a:p>
        </p:txBody>
      </p:sp>
    </p:spTree>
    <p:extLst>
      <p:ext uri="{BB962C8B-B14F-4D97-AF65-F5344CB8AC3E}">
        <p14:creationId xmlns:p14="http://schemas.microsoft.com/office/powerpoint/2010/main" val="3117628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0DA1A-C5C7-B556-0CD8-C7B216C32D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D493F4-03E2-1873-2F94-ED4C7DC353C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29F0083-87E9-0EF3-318C-E7D52932900B}"/>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004C2B95-A2AA-6145-3E42-72DBC1A6102A}"/>
              </a:ext>
            </a:extLst>
          </p:cNvPr>
          <p:cNvSpPr txBox="1">
            <a:spLocks/>
          </p:cNvSpPr>
          <p:nvPr/>
        </p:nvSpPr>
        <p:spPr>
          <a:xfrm>
            <a:off x="1463488" y="370114"/>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0" i="0" u="none" strike="noStrike" dirty="0">
                <a:solidFill>
                  <a:srgbClr val="BA7732"/>
                </a:solidFill>
                <a:effectLst/>
                <a:latin typeface="Avenir Book" panose="02000503020000020003" pitchFamily="2" charset="0"/>
              </a:rPr>
              <a:t>For in it the righteousness of God is revealed from </a:t>
            </a:r>
            <a:r>
              <a:rPr lang="en-US" sz="6000" dirty="0">
                <a:solidFill>
                  <a:srgbClr val="BA7732"/>
                </a:solidFill>
                <a:highlight>
                  <a:srgbClr val="FFFF00"/>
                </a:highlight>
                <a:latin typeface="Avenir Book" panose="02000503020000020003" pitchFamily="2" charset="0"/>
              </a:rPr>
              <a:t>trust</a:t>
            </a:r>
            <a:r>
              <a:rPr lang="en-US" sz="6000" b="0" i="0" u="none" strike="noStrike" dirty="0">
                <a:solidFill>
                  <a:srgbClr val="BA7732"/>
                </a:solidFill>
                <a:effectLst/>
                <a:latin typeface="Avenir Book" panose="02000503020000020003" pitchFamily="2" charset="0"/>
              </a:rPr>
              <a:t> to </a:t>
            </a:r>
            <a:r>
              <a:rPr lang="en-US" sz="6000" b="0" i="0" u="none" strike="noStrike" dirty="0">
                <a:solidFill>
                  <a:srgbClr val="BA7732"/>
                </a:solidFill>
                <a:effectLst/>
                <a:highlight>
                  <a:srgbClr val="FFFF00"/>
                </a:highlight>
                <a:latin typeface="Avenir Book" panose="02000503020000020003" pitchFamily="2" charset="0"/>
              </a:rPr>
              <a:t>trust</a:t>
            </a:r>
            <a:r>
              <a:rPr lang="en-US" sz="6000" b="0" i="0" u="none" strike="noStrike" dirty="0">
                <a:solidFill>
                  <a:srgbClr val="BA7732"/>
                </a:solidFill>
                <a:effectLst/>
                <a:latin typeface="Avenir Book" panose="02000503020000020003" pitchFamily="2" charset="0"/>
              </a:rPr>
              <a:t>, just as it is written: </a:t>
            </a:r>
          </a:p>
          <a:p>
            <a:pPr algn="ctr"/>
            <a:r>
              <a:rPr lang="en-US" sz="6000" b="1" i="0" u="none" strike="noStrike" dirty="0">
                <a:solidFill>
                  <a:srgbClr val="BA7732"/>
                </a:solidFill>
                <a:effectLst/>
                <a:latin typeface="Avenir Book" panose="02000503020000020003" pitchFamily="2" charset="0"/>
              </a:rPr>
              <a:t>The righteous will live by their </a:t>
            </a:r>
            <a:r>
              <a:rPr lang="en-US" sz="6000" b="1" i="0" u="none" strike="noStrike" dirty="0">
                <a:solidFill>
                  <a:srgbClr val="BA7732"/>
                </a:solidFill>
                <a:effectLst/>
                <a:highlight>
                  <a:srgbClr val="FFFF00"/>
                </a:highlight>
                <a:latin typeface="Avenir Book" panose="02000503020000020003" pitchFamily="2" charset="0"/>
              </a:rPr>
              <a:t>trust</a:t>
            </a:r>
            <a:r>
              <a:rPr lang="en-US" sz="6000" b="1" i="0" u="none" strike="noStrike" dirty="0">
                <a:solidFill>
                  <a:srgbClr val="BA7732"/>
                </a:solidFill>
                <a:effectLst/>
                <a:latin typeface="Avenir Book" panose="02000503020000020003" pitchFamily="2" charset="0"/>
              </a:rPr>
              <a:t>.</a:t>
            </a:r>
            <a:endParaRPr lang="en-US" sz="41300" dirty="0">
              <a:solidFill>
                <a:srgbClr val="BA7732"/>
              </a:solidFill>
              <a:latin typeface="Avenir Book" panose="02000503020000020003" pitchFamily="2" charset="0"/>
            </a:endParaRPr>
          </a:p>
        </p:txBody>
      </p:sp>
      <p:sp>
        <p:nvSpPr>
          <p:cNvPr id="3" name="TextBox 2">
            <a:extLst>
              <a:ext uri="{FF2B5EF4-FFF2-40B4-BE49-F238E27FC236}">
                <a16:creationId xmlns:a16="http://schemas.microsoft.com/office/drawing/2014/main" id="{C3013B86-A6F9-8EB1-475B-88BC2747F4A1}"/>
              </a:ext>
            </a:extLst>
          </p:cNvPr>
          <p:cNvSpPr txBox="1"/>
          <p:nvPr/>
        </p:nvSpPr>
        <p:spPr>
          <a:xfrm>
            <a:off x="1872342" y="6118554"/>
            <a:ext cx="1470274" cy="369332"/>
          </a:xfrm>
          <a:prstGeom prst="rect">
            <a:avLst/>
          </a:prstGeom>
          <a:noFill/>
        </p:spPr>
        <p:txBody>
          <a:bodyPr wrap="none" rtlCol="0">
            <a:spAutoFit/>
          </a:bodyPr>
          <a:lstStyle/>
          <a:p>
            <a:r>
              <a:rPr lang="en-US" dirty="0">
                <a:solidFill>
                  <a:srgbClr val="BA7732"/>
                </a:solidFill>
                <a:latin typeface="Georgia" panose="02040502050405020303" pitchFamily="18" charset="0"/>
              </a:rPr>
              <a:t>Romans 1:17</a:t>
            </a:r>
          </a:p>
        </p:txBody>
      </p:sp>
    </p:spTree>
    <p:extLst>
      <p:ext uri="{BB962C8B-B14F-4D97-AF65-F5344CB8AC3E}">
        <p14:creationId xmlns:p14="http://schemas.microsoft.com/office/powerpoint/2010/main" val="44288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9D8D8-F541-015A-7B17-236FBABD4B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1C94E5-F80B-619F-A1B4-EB0CBC1B331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209AE83-FDD7-1482-0E70-D4B8C0E6E150}"/>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42E6CC7D-6691-74E4-61A3-5B5B723013AA}"/>
              </a:ext>
            </a:extLst>
          </p:cNvPr>
          <p:cNvSpPr txBox="1">
            <a:spLocks/>
          </p:cNvSpPr>
          <p:nvPr/>
        </p:nvSpPr>
        <p:spPr>
          <a:xfrm>
            <a:off x="1463488" y="370114"/>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0" i="0" u="none" strike="noStrike" dirty="0">
                <a:solidFill>
                  <a:srgbClr val="BA7732"/>
                </a:solidFill>
                <a:effectLst/>
                <a:latin typeface="Avenir Book" panose="02000503020000020003" pitchFamily="2" charset="0"/>
              </a:rPr>
              <a:t>For everyone who has been born of God overcomes the world. And this is the victory that has overcome the world—</a:t>
            </a:r>
            <a:r>
              <a:rPr lang="en-US" sz="6000" b="0" i="0" u="none" strike="noStrike" dirty="0">
                <a:solidFill>
                  <a:srgbClr val="BA7732"/>
                </a:solidFill>
                <a:effectLst/>
                <a:highlight>
                  <a:srgbClr val="FFFF00"/>
                </a:highlight>
                <a:latin typeface="Avenir Book" panose="02000503020000020003" pitchFamily="2" charset="0"/>
              </a:rPr>
              <a:t>our trust</a:t>
            </a:r>
            <a:r>
              <a:rPr lang="en-US" sz="6000" b="0" i="0" u="none" strike="noStrike" dirty="0">
                <a:solidFill>
                  <a:srgbClr val="BA7732"/>
                </a:solidFill>
                <a:effectLst/>
                <a:latin typeface="Avenir Book" panose="02000503020000020003" pitchFamily="2" charset="0"/>
              </a:rPr>
              <a:t>.</a:t>
            </a:r>
            <a:endParaRPr lang="en-US" sz="148100" dirty="0">
              <a:solidFill>
                <a:srgbClr val="BA7732"/>
              </a:solidFill>
              <a:latin typeface="Avenir Book" panose="02000503020000020003" pitchFamily="2" charset="0"/>
            </a:endParaRPr>
          </a:p>
        </p:txBody>
      </p:sp>
      <p:sp>
        <p:nvSpPr>
          <p:cNvPr id="3" name="TextBox 2">
            <a:extLst>
              <a:ext uri="{FF2B5EF4-FFF2-40B4-BE49-F238E27FC236}">
                <a16:creationId xmlns:a16="http://schemas.microsoft.com/office/drawing/2014/main" id="{EB0D851D-71CB-A7E5-2ADC-3722D3F07E6E}"/>
              </a:ext>
            </a:extLst>
          </p:cNvPr>
          <p:cNvSpPr txBox="1"/>
          <p:nvPr/>
        </p:nvSpPr>
        <p:spPr>
          <a:xfrm>
            <a:off x="1872342" y="6118554"/>
            <a:ext cx="1236236" cy="369332"/>
          </a:xfrm>
          <a:prstGeom prst="rect">
            <a:avLst/>
          </a:prstGeom>
          <a:noFill/>
        </p:spPr>
        <p:txBody>
          <a:bodyPr wrap="none" rtlCol="0">
            <a:spAutoFit/>
          </a:bodyPr>
          <a:lstStyle/>
          <a:p>
            <a:r>
              <a:rPr lang="en-US" dirty="0">
                <a:solidFill>
                  <a:srgbClr val="BA7732"/>
                </a:solidFill>
                <a:latin typeface="Georgia" panose="02040502050405020303" pitchFamily="18" charset="0"/>
              </a:rPr>
              <a:t>1 John 5:4</a:t>
            </a:r>
          </a:p>
        </p:txBody>
      </p:sp>
    </p:spTree>
    <p:extLst>
      <p:ext uri="{BB962C8B-B14F-4D97-AF65-F5344CB8AC3E}">
        <p14:creationId xmlns:p14="http://schemas.microsoft.com/office/powerpoint/2010/main" val="1611598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783D9-4EA7-EFFB-B28E-6B8CA8EEC1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CBD222-732C-1988-C839-DC42C2443B5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AA26695-4925-1CB4-ED50-FF41F903EA0C}"/>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800DB6EF-F3B4-E2BA-8CEC-16A245BB6E05}"/>
              </a:ext>
            </a:extLst>
          </p:cNvPr>
          <p:cNvSpPr txBox="1">
            <a:spLocks/>
          </p:cNvSpPr>
          <p:nvPr/>
        </p:nvSpPr>
        <p:spPr>
          <a:xfrm>
            <a:off x="1463488" y="370114"/>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0" i="0" u="none" strike="noStrike" dirty="0">
                <a:solidFill>
                  <a:srgbClr val="BA7732"/>
                </a:solidFill>
                <a:effectLst/>
                <a:latin typeface="Avenir Book" panose="02000503020000020003" pitchFamily="2" charset="0"/>
              </a:rPr>
              <a:t>In all circumstances take up the shield of </a:t>
            </a:r>
            <a:r>
              <a:rPr lang="en-US" sz="6600" b="0" i="0" u="none" strike="noStrike" dirty="0">
                <a:solidFill>
                  <a:srgbClr val="BA7732"/>
                </a:solidFill>
                <a:effectLst/>
                <a:highlight>
                  <a:srgbClr val="FFFF00"/>
                </a:highlight>
                <a:latin typeface="Avenir Book" panose="02000503020000020003" pitchFamily="2" charset="0"/>
              </a:rPr>
              <a:t>trust</a:t>
            </a:r>
            <a:r>
              <a:rPr lang="en-US" sz="6600" b="0" i="0" u="none" strike="noStrike" dirty="0">
                <a:solidFill>
                  <a:srgbClr val="BA7732"/>
                </a:solidFill>
                <a:effectLst/>
                <a:latin typeface="Avenir Book" panose="02000503020000020003" pitchFamily="2" charset="0"/>
              </a:rPr>
              <a:t>, with which you can extinguish all the flaming darts of the evil one</a:t>
            </a:r>
            <a:endParaRPr lang="en-US" sz="400000" dirty="0">
              <a:solidFill>
                <a:srgbClr val="BA7732"/>
              </a:solidFill>
              <a:latin typeface="Avenir Book" panose="02000503020000020003" pitchFamily="2" charset="0"/>
            </a:endParaRPr>
          </a:p>
        </p:txBody>
      </p:sp>
      <p:sp>
        <p:nvSpPr>
          <p:cNvPr id="3" name="TextBox 2">
            <a:extLst>
              <a:ext uri="{FF2B5EF4-FFF2-40B4-BE49-F238E27FC236}">
                <a16:creationId xmlns:a16="http://schemas.microsoft.com/office/drawing/2014/main" id="{D5613018-31F3-1C34-936B-A709D38E3564}"/>
              </a:ext>
            </a:extLst>
          </p:cNvPr>
          <p:cNvSpPr txBox="1"/>
          <p:nvPr/>
        </p:nvSpPr>
        <p:spPr>
          <a:xfrm>
            <a:off x="1872342" y="6118554"/>
            <a:ext cx="1720343" cy="369332"/>
          </a:xfrm>
          <a:prstGeom prst="rect">
            <a:avLst/>
          </a:prstGeom>
          <a:noFill/>
        </p:spPr>
        <p:txBody>
          <a:bodyPr wrap="none" rtlCol="0">
            <a:spAutoFit/>
          </a:bodyPr>
          <a:lstStyle/>
          <a:p>
            <a:r>
              <a:rPr lang="en-US" dirty="0">
                <a:solidFill>
                  <a:srgbClr val="BA7732"/>
                </a:solidFill>
                <a:latin typeface="Georgia" panose="02040502050405020303" pitchFamily="18" charset="0"/>
              </a:rPr>
              <a:t>Ephesians 6:16</a:t>
            </a:r>
          </a:p>
        </p:txBody>
      </p:sp>
    </p:spTree>
    <p:extLst>
      <p:ext uri="{BB962C8B-B14F-4D97-AF65-F5344CB8AC3E}">
        <p14:creationId xmlns:p14="http://schemas.microsoft.com/office/powerpoint/2010/main" val="3472655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1F1CB-5292-3298-A1A1-AF6F246419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451B2D-3CC4-7427-E9DD-D6A77B0ED56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A3D8DF1-6560-1895-06D9-5EDF164097F7}"/>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A0BB7E06-83CD-6E58-0734-B01F026DF759}"/>
              </a:ext>
            </a:extLst>
          </p:cNvPr>
          <p:cNvSpPr txBox="1">
            <a:spLocks/>
          </p:cNvSpPr>
          <p:nvPr/>
        </p:nvSpPr>
        <p:spPr>
          <a:xfrm>
            <a:off x="1463488" y="370114"/>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0" i="0" u="none" strike="noStrike" dirty="0">
                <a:solidFill>
                  <a:srgbClr val="BA7732"/>
                </a:solidFill>
                <a:effectLst/>
                <a:latin typeface="Avenir Book" panose="02000503020000020003" pitchFamily="2" charset="0"/>
              </a:rPr>
              <a:t>Jesus said to him, </a:t>
            </a:r>
          </a:p>
          <a:p>
            <a:pPr algn="ctr"/>
            <a:r>
              <a:rPr lang="en-US" sz="7200" b="0" i="0" u="none" strike="noStrike" dirty="0">
                <a:solidFill>
                  <a:srgbClr val="BA7732"/>
                </a:solidFill>
                <a:effectLst/>
                <a:latin typeface="Avenir Book" panose="02000503020000020003" pitchFamily="2" charset="0"/>
              </a:rPr>
              <a:t>“Go, your </a:t>
            </a:r>
            <a:r>
              <a:rPr lang="en-US" sz="7200" b="0" i="0" u="none" strike="noStrike" dirty="0">
                <a:solidFill>
                  <a:srgbClr val="BA7732"/>
                </a:solidFill>
                <a:effectLst/>
                <a:highlight>
                  <a:srgbClr val="FFFF00"/>
                </a:highlight>
                <a:latin typeface="Avenir Book" panose="02000503020000020003" pitchFamily="2" charset="0"/>
              </a:rPr>
              <a:t>trust</a:t>
            </a:r>
            <a:r>
              <a:rPr lang="en-US" sz="7200" b="0" i="0" u="none" strike="noStrike" dirty="0">
                <a:solidFill>
                  <a:srgbClr val="BA7732"/>
                </a:solidFill>
                <a:effectLst/>
                <a:latin typeface="Avenir Book" panose="02000503020000020003" pitchFamily="2" charset="0"/>
              </a:rPr>
              <a:t> has saved you.” </a:t>
            </a:r>
            <a:endParaRPr lang="en-US" sz="213200" dirty="0">
              <a:solidFill>
                <a:srgbClr val="BA7732"/>
              </a:solidFill>
              <a:latin typeface="Avenir Book" panose="02000503020000020003" pitchFamily="2" charset="0"/>
            </a:endParaRPr>
          </a:p>
        </p:txBody>
      </p:sp>
      <p:sp>
        <p:nvSpPr>
          <p:cNvPr id="3" name="TextBox 2">
            <a:extLst>
              <a:ext uri="{FF2B5EF4-FFF2-40B4-BE49-F238E27FC236}">
                <a16:creationId xmlns:a16="http://schemas.microsoft.com/office/drawing/2014/main" id="{103A8DF3-3D04-44B7-4D08-386159F3A5B8}"/>
              </a:ext>
            </a:extLst>
          </p:cNvPr>
          <p:cNvSpPr txBox="1"/>
          <p:nvPr/>
        </p:nvSpPr>
        <p:spPr>
          <a:xfrm>
            <a:off x="1872342" y="6118554"/>
            <a:ext cx="1353256" cy="369332"/>
          </a:xfrm>
          <a:prstGeom prst="rect">
            <a:avLst/>
          </a:prstGeom>
          <a:noFill/>
        </p:spPr>
        <p:txBody>
          <a:bodyPr wrap="none" rtlCol="0">
            <a:spAutoFit/>
          </a:bodyPr>
          <a:lstStyle/>
          <a:p>
            <a:r>
              <a:rPr lang="en-US" dirty="0">
                <a:solidFill>
                  <a:srgbClr val="BA7732"/>
                </a:solidFill>
                <a:latin typeface="Georgia" panose="02040502050405020303" pitchFamily="18" charset="0"/>
              </a:rPr>
              <a:t>Mark 10:52</a:t>
            </a:r>
          </a:p>
        </p:txBody>
      </p:sp>
    </p:spTree>
    <p:extLst>
      <p:ext uri="{BB962C8B-B14F-4D97-AF65-F5344CB8AC3E}">
        <p14:creationId xmlns:p14="http://schemas.microsoft.com/office/powerpoint/2010/main" val="1934357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23FF2-0D04-1C26-BE97-96CB6B3E63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1DE186-8752-4091-23CD-BCACF3EC8FC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7DFCF4C-DDDB-EBAF-5BC1-40DC11429D12}"/>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791F17F3-5FBE-97FA-15EA-8172C6ED7B9F}"/>
              </a:ext>
            </a:extLst>
          </p:cNvPr>
          <p:cNvSpPr txBox="1">
            <a:spLocks/>
          </p:cNvSpPr>
          <p:nvPr/>
        </p:nvSpPr>
        <p:spPr>
          <a:xfrm>
            <a:off x="1463488" y="370114"/>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0" i="0" u="none" strike="noStrike" dirty="0">
                <a:solidFill>
                  <a:srgbClr val="BA7732"/>
                </a:solidFill>
                <a:effectLst/>
                <a:latin typeface="Avenir Book" panose="02000503020000020003" pitchFamily="2" charset="0"/>
              </a:rPr>
              <a:t>Jesus heard this and was </a:t>
            </a:r>
            <a:r>
              <a:rPr lang="en-US" sz="5400" b="0" i="0" u="none" strike="noStrike" dirty="0">
                <a:solidFill>
                  <a:srgbClr val="BA7732"/>
                </a:solidFill>
                <a:effectLst/>
                <a:highlight>
                  <a:srgbClr val="FFFF00"/>
                </a:highlight>
                <a:latin typeface="Avenir Book" panose="02000503020000020003" pitchFamily="2" charset="0"/>
              </a:rPr>
              <a:t>amazed</a:t>
            </a:r>
            <a:r>
              <a:rPr lang="en-US" sz="5400" b="0" i="0" u="none" strike="noStrike" dirty="0">
                <a:solidFill>
                  <a:srgbClr val="BA7732"/>
                </a:solidFill>
                <a:effectLst/>
                <a:latin typeface="Avenir Book" panose="02000503020000020003" pitchFamily="2" charset="0"/>
              </a:rPr>
              <a:t> at him, and turning to the crowd following him, he said, “I tell you, I have not found </a:t>
            </a:r>
            <a:r>
              <a:rPr lang="en-US" sz="5400" b="0" i="0" u="none" strike="noStrike" dirty="0">
                <a:solidFill>
                  <a:srgbClr val="BA7732"/>
                </a:solidFill>
                <a:effectLst/>
                <a:highlight>
                  <a:srgbClr val="FFFF00"/>
                </a:highlight>
                <a:latin typeface="Avenir Book" panose="02000503020000020003" pitchFamily="2" charset="0"/>
              </a:rPr>
              <a:t>so great a trust </a:t>
            </a:r>
            <a:r>
              <a:rPr lang="en-US" sz="5400" b="0" i="0" u="none" strike="noStrike" dirty="0">
                <a:solidFill>
                  <a:srgbClr val="BA7732"/>
                </a:solidFill>
                <a:effectLst/>
                <a:latin typeface="Avenir Book" panose="02000503020000020003" pitchFamily="2" charset="0"/>
              </a:rPr>
              <a:t>even in Israel.”</a:t>
            </a:r>
            <a:endParaRPr lang="en-US" sz="400000" dirty="0">
              <a:solidFill>
                <a:srgbClr val="BA7732"/>
              </a:solidFill>
              <a:latin typeface="Avenir Book" panose="02000503020000020003" pitchFamily="2" charset="0"/>
            </a:endParaRPr>
          </a:p>
        </p:txBody>
      </p:sp>
      <p:sp>
        <p:nvSpPr>
          <p:cNvPr id="3" name="TextBox 2">
            <a:extLst>
              <a:ext uri="{FF2B5EF4-FFF2-40B4-BE49-F238E27FC236}">
                <a16:creationId xmlns:a16="http://schemas.microsoft.com/office/drawing/2014/main" id="{C2712040-BB82-D475-562C-4B14A124F7D2}"/>
              </a:ext>
            </a:extLst>
          </p:cNvPr>
          <p:cNvSpPr txBox="1"/>
          <p:nvPr/>
        </p:nvSpPr>
        <p:spPr>
          <a:xfrm>
            <a:off x="1872342" y="6118554"/>
            <a:ext cx="1066318" cy="369332"/>
          </a:xfrm>
          <a:prstGeom prst="rect">
            <a:avLst/>
          </a:prstGeom>
          <a:noFill/>
        </p:spPr>
        <p:txBody>
          <a:bodyPr wrap="none" rtlCol="0">
            <a:spAutoFit/>
          </a:bodyPr>
          <a:lstStyle/>
          <a:p>
            <a:r>
              <a:rPr lang="en-US" dirty="0">
                <a:solidFill>
                  <a:srgbClr val="BA7732"/>
                </a:solidFill>
                <a:latin typeface="Georgia" panose="02040502050405020303" pitchFamily="18" charset="0"/>
              </a:rPr>
              <a:t>Luke 7:9</a:t>
            </a:r>
          </a:p>
        </p:txBody>
      </p:sp>
    </p:spTree>
    <p:extLst>
      <p:ext uri="{BB962C8B-B14F-4D97-AF65-F5344CB8AC3E}">
        <p14:creationId xmlns:p14="http://schemas.microsoft.com/office/powerpoint/2010/main" val="2225458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84768-4946-C46B-515B-20A17E9788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AD53BE-A8F3-80F9-DE2E-CC862ACD003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1BCCD8F-7EC2-5CE7-731D-422B9D5F58E8}"/>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D361B7F6-76D5-F196-12F6-80B025929FBA}"/>
              </a:ext>
            </a:extLst>
          </p:cNvPr>
          <p:cNvSpPr txBox="1">
            <a:spLocks/>
          </p:cNvSpPr>
          <p:nvPr/>
        </p:nvSpPr>
        <p:spPr>
          <a:xfrm>
            <a:off x="1463488" y="370114"/>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dirty="0">
                <a:solidFill>
                  <a:srgbClr val="BA7732"/>
                </a:solidFill>
                <a:latin typeface="Avenir Book" panose="02000503020000020003" pitchFamily="2" charset="0"/>
              </a:rPr>
              <a:t>T</a:t>
            </a:r>
            <a:r>
              <a:rPr lang="en-US" sz="7200" b="0" i="0" u="none" strike="noStrike" dirty="0">
                <a:solidFill>
                  <a:srgbClr val="BA7732"/>
                </a:solidFill>
                <a:effectLst/>
                <a:latin typeface="Avenir Book" panose="02000503020000020003" pitchFamily="2" charset="0"/>
              </a:rPr>
              <a:t>he word "pastor" originates from the Latin word "pastor," which means </a:t>
            </a:r>
            <a:r>
              <a:rPr lang="en-US" sz="7200" b="0" i="0" u="none" strike="noStrike" dirty="0">
                <a:solidFill>
                  <a:srgbClr val="BA7732"/>
                </a:solidFill>
                <a:effectLst/>
                <a:highlight>
                  <a:srgbClr val="FFFF00"/>
                </a:highlight>
                <a:latin typeface="Avenir Book" panose="02000503020000020003" pitchFamily="2" charset="0"/>
              </a:rPr>
              <a:t>"shepherd"</a:t>
            </a:r>
            <a:endParaRPr lang="en-US" sz="400000" dirty="0">
              <a:solidFill>
                <a:srgbClr val="BA7732"/>
              </a:solidFill>
              <a:highlight>
                <a:srgbClr val="FFFF00"/>
              </a:highlight>
              <a:latin typeface="Avenir Book" panose="02000503020000020003" pitchFamily="2" charset="0"/>
            </a:endParaRPr>
          </a:p>
        </p:txBody>
      </p:sp>
    </p:spTree>
    <p:extLst>
      <p:ext uri="{BB962C8B-B14F-4D97-AF65-F5344CB8AC3E}">
        <p14:creationId xmlns:p14="http://schemas.microsoft.com/office/powerpoint/2010/main" val="419851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E619-6E01-A444-9D2B-05E16A6CC82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A374F00-C417-C242-9DE0-846596A26E4B}"/>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0C96FF3F-FEB5-8546-90EF-46A6A6C2CF65}"/>
              </a:ext>
            </a:extLst>
          </p:cNvPr>
          <p:cNvSpPr txBox="1">
            <a:spLocks/>
          </p:cNvSpPr>
          <p:nvPr/>
        </p:nvSpPr>
        <p:spPr>
          <a:xfrm>
            <a:off x="1463488" y="370114"/>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0" i="0" u="none" strike="noStrike" dirty="0">
                <a:solidFill>
                  <a:srgbClr val="BA7732"/>
                </a:solidFill>
                <a:effectLst/>
                <a:latin typeface="Avenir Book" panose="02000503020000020003" pitchFamily="2" charset="0"/>
              </a:rPr>
              <a:t>Now without </a:t>
            </a:r>
            <a:r>
              <a:rPr lang="en-US" sz="8000" b="0" i="0" u="none" strike="noStrike" dirty="0">
                <a:solidFill>
                  <a:srgbClr val="BA7732"/>
                </a:solidFill>
                <a:effectLst/>
                <a:highlight>
                  <a:srgbClr val="FFFF00"/>
                </a:highlight>
                <a:latin typeface="Avenir Book" panose="02000503020000020003" pitchFamily="2" charset="0"/>
              </a:rPr>
              <a:t>faith</a:t>
            </a:r>
            <a:r>
              <a:rPr lang="en-US" sz="8000" b="0" i="0" u="none" strike="noStrike" dirty="0">
                <a:solidFill>
                  <a:srgbClr val="BA7732"/>
                </a:solidFill>
                <a:effectLst/>
                <a:latin typeface="Avenir Book" panose="02000503020000020003" pitchFamily="2" charset="0"/>
              </a:rPr>
              <a:t> it is impossible to please God</a:t>
            </a:r>
            <a:endParaRPr lang="en-US" sz="7200" dirty="0">
              <a:solidFill>
                <a:srgbClr val="BA7732"/>
              </a:solidFill>
              <a:latin typeface="Avenir Book" panose="02000503020000020003" pitchFamily="2" charset="0"/>
            </a:endParaRPr>
          </a:p>
        </p:txBody>
      </p:sp>
      <p:sp>
        <p:nvSpPr>
          <p:cNvPr id="3" name="TextBox 2">
            <a:extLst>
              <a:ext uri="{FF2B5EF4-FFF2-40B4-BE49-F238E27FC236}">
                <a16:creationId xmlns:a16="http://schemas.microsoft.com/office/drawing/2014/main" id="{7DFAAC81-8B48-0EA2-1350-71019BFFC425}"/>
              </a:ext>
            </a:extLst>
          </p:cNvPr>
          <p:cNvSpPr txBox="1"/>
          <p:nvPr/>
        </p:nvSpPr>
        <p:spPr>
          <a:xfrm>
            <a:off x="1872342" y="6118554"/>
            <a:ext cx="1547218" cy="369332"/>
          </a:xfrm>
          <a:prstGeom prst="rect">
            <a:avLst/>
          </a:prstGeom>
          <a:noFill/>
        </p:spPr>
        <p:txBody>
          <a:bodyPr wrap="none" rtlCol="0">
            <a:spAutoFit/>
          </a:bodyPr>
          <a:lstStyle/>
          <a:p>
            <a:r>
              <a:rPr lang="en-US" dirty="0">
                <a:solidFill>
                  <a:srgbClr val="BA7732"/>
                </a:solidFill>
                <a:latin typeface="Georgia" panose="02040502050405020303" pitchFamily="18" charset="0"/>
              </a:rPr>
              <a:t>Hebrews 11:6</a:t>
            </a:r>
          </a:p>
        </p:txBody>
      </p:sp>
    </p:spTree>
    <p:extLst>
      <p:ext uri="{BB962C8B-B14F-4D97-AF65-F5344CB8AC3E}">
        <p14:creationId xmlns:p14="http://schemas.microsoft.com/office/powerpoint/2010/main" val="1740786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E619-6E01-A444-9D2B-05E16A6CC82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A374F00-C417-C242-9DE0-846596A26E4B}"/>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0C96FF3F-FEB5-8546-90EF-46A6A6C2CF65}"/>
              </a:ext>
            </a:extLst>
          </p:cNvPr>
          <p:cNvSpPr txBox="1">
            <a:spLocks/>
          </p:cNvSpPr>
          <p:nvPr/>
        </p:nvSpPr>
        <p:spPr>
          <a:xfrm>
            <a:off x="1463488" y="370114"/>
            <a:ext cx="9265024" cy="57484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BA7732"/>
                </a:solidFill>
                <a:effectLst/>
                <a:latin typeface="Avenir Book" panose="02000503020000020003" pitchFamily="2" charset="0"/>
              </a:rPr>
              <a:t>“Some commentators, recognizing that </a:t>
            </a:r>
            <a:r>
              <a:rPr lang="en-US" sz="5400" i="1" dirty="0">
                <a:solidFill>
                  <a:srgbClr val="BA7732"/>
                </a:solidFill>
                <a:effectLst/>
                <a:latin typeface="Avenir Book" panose="02000503020000020003" pitchFamily="2" charset="0"/>
              </a:rPr>
              <a:t>kalos</a:t>
            </a:r>
            <a:r>
              <a:rPr lang="en-US" sz="5400" dirty="0">
                <a:solidFill>
                  <a:srgbClr val="BA7732"/>
                </a:solidFill>
                <a:effectLst/>
                <a:latin typeface="Avenir Book" panose="02000503020000020003" pitchFamily="2" charset="0"/>
              </a:rPr>
              <a:t>, ‘good’, has overtones of beauty, prefer ‘noble shepherd’, or ‘worthy’ or ‘</a:t>
            </a:r>
            <a:r>
              <a:rPr lang="en-US" sz="5400" b="1" u="sng" dirty="0">
                <a:solidFill>
                  <a:srgbClr val="BA7732"/>
                </a:solidFill>
                <a:effectLst/>
                <a:highlight>
                  <a:srgbClr val="FFFF00"/>
                </a:highlight>
                <a:latin typeface="Avenir Book" panose="02000503020000020003" pitchFamily="2" charset="0"/>
              </a:rPr>
              <a:t>model</a:t>
            </a:r>
            <a:r>
              <a:rPr lang="en-US" sz="5400" dirty="0">
                <a:solidFill>
                  <a:srgbClr val="BA7732"/>
                </a:solidFill>
                <a:effectLst/>
                <a:highlight>
                  <a:srgbClr val="FFFF00"/>
                </a:highlight>
                <a:latin typeface="Avenir Book" panose="02000503020000020003" pitchFamily="2" charset="0"/>
              </a:rPr>
              <a:t>’.”</a:t>
            </a:r>
          </a:p>
          <a:p>
            <a:r>
              <a:rPr lang="en-US" sz="1600" dirty="0">
                <a:effectLst/>
                <a:latin typeface="Times"/>
              </a:rPr>
              <a:t> </a:t>
            </a:r>
            <a:endParaRPr lang="en-US" sz="4000" dirty="0">
              <a:solidFill>
                <a:srgbClr val="BA7732"/>
              </a:solidFill>
              <a:latin typeface="Georgia" panose="02040502050405020303" pitchFamily="18" charset="0"/>
            </a:endParaRPr>
          </a:p>
        </p:txBody>
      </p:sp>
      <p:sp>
        <p:nvSpPr>
          <p:cNvPr id="4" name="TextBox 3">
            <a:extLst>
              <a:ext uri="{FF2B5EF4-FFF2-40B4-BE49-F238E27FC236}">
                <a16:creationId xmlns:a16="http://schemas.microsoft.com/office/drawing/2014/main" id="{D06A0DA2-AA9B-4C3C-7C33-681316F5A72C}"/>
              </a:ext>
            </a:extLst>
          </p:cNvPr>
          <p:cNvSpPr txBox="1"/>
          <p:nvPr/>
        </p:nvSpPr>
        <p:spPr>
          <a:xfrm>
            <a:off x="1262742" y="6118945"/>
            <a:ext cx="7038978" cy="369332"/>
          </a:xfrm>
          <a:prstGeom prst="rect">
            <a:avLst/>
          </a:prstGeom>
          <a:noFill/>
        </p:spPr>
        <p:txBody>
          <a:bodyPr wrap="none" rtlCol="0">
            <a:spAutoFit/>
          </a:bodyPr>
          <a:lstStyle/>
          <a:p>
            <a:r>
              <a:rPr lang="en-US" sz="1800" dirty="0">
                <a:solidFill>
                  <a:srgbClr val="BA7732"/>
                </a:solidFill>
                <a:effectLst/>
                <a:latin typeface="Avenir Book" panose="02000503020000020003" pitchFamily="2" charset="0"/>
              </a:rPr>
              <a:t>Bruce Milne, commentary, </a:t>
            </a:r>
            <a:r>
              <a:rPr lang="en-US" sz="1800" i="1" u="sng" dirty="0">
                <a:solidFill>
                  <a:srgbClr val="BA7732"/>
                </a:solidFill>
                <a:effectLst/>
                <a:latin typeface="Avenir Book" panose="02000503020000020003" pitchFamily="2" charset="0"/>
                <a:hlinkClick r:id="rId3">
                  <a:extLst>
                    <a:ext uri="{A12FA001-AC4F-418D-AE19-62706E023703}">
                      <ahyp:hlinkClr xmlns:ahyp="http://schemas.microsoft.com/office/drawing/2018/hyperlinkcolor" val="tx"/>
                    </a:ext>
                  </a:extLst>
                </a:hlinkClick>
              </a:rPr>
              <a:t>The Message of John: Here Is Your King</a:t>
            </a:r>
            <a:endParaRPr lang="en-US" dirty="0">
              <a:solidFill>
                <a:srgbClr val="BA7732"/>
              </a:solidFill>
              <a:latin typeface="Avenir Book" panose="02000503020000020003" pitchFamily="2" charset="0"/>
            </a:endParaRPr>
          </a:p>
        </p:txBody>
      </p:sp>
    </p:spTree>
    <p:extLst>
      <p:ext uri="{BB962C8B-B14F-4D97-AF65-F5344CB8AC3E}">
        <p14:creationId xmlns:p14="http://schemas.microsoft.com/office/powerpoint/2010/main" val="2264638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E619-6E01-A444-9D2B-05E16A6CC82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A374F00-C417-C242-9DE0-846596A26E4B}"/>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0C96FF3F-FEB5-8546-90EF-46A6A6C2CF65}"/>
              </a:ext>
            </a:extLst>
          </p:cNvPr>
          <p:cNvSpPr txBox="1">
            <a:spLocks/>
          </p:cNvSpPr>
          <p:nvPr/>
        </p:nvSpPr>
        <p:spPr>
          <a:xfrm>
            <a:off x="1463488" y="370114"/>
            <a:ext cx="9265024" cy="57484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solidFill>
                  <a:srgbClr val="BA7732"/>
                </a:solidFill>
                <a:latin typeface="Avenir Book" panose="02000503020000020003" pitchFamily="2" charset="0"/>
              </a:rPr>
              <a:t>Jesus presents himself not just as a</a:t>
            </a:r>
            <a:r>
              <a:rPr lang="en-US" sz="6600" dirty="0">
                <a:solidFill>
                  <a:srgbClr val="BA7732"/>
                </a:solidFill>
                <a:effectLst/>
                <a:latin typeface="Avenir Book" panose="02000503020000020003" pitchFamily="2" charset="0"/>
              </a:rPr>
              <a:t> “good” shepherd, but </a:t>
            </a:r>
            <a:r>
              <a:rPr lang="en-US" sz="6600" dirty="0">
                <a:solidFill>
                  <a:srgbClr val="BA7732"/>
                </a:solidFill>
                <a:latin typeface="Avenir Book" panose="02000503020000020003" pitchFamily="2" charset="0"/>
              </a:rPr>
              <a:t>he is also a </a:t>
            </a:r>
            <a:r>
              <a:rPr lang="en-US" sz="6600" dirty="0">
                <a:solidFill>
                  <a:srgbClr val="BA7732"/>
                </a:solidFill>
                <a:highlight>
                  <a:srgbClr val="FFFF00"/>
                </a:highlight>
                <a:latin typeface="Avenir Book" panose="02000503020000020003" pitchFamily="2" charset="0"/>
              </a:rPr>
              <a:t>‘model’ </a:t>
            </a:r>
            <a:r>
              <a:rPr lang="en-US" sz="6600" dirty="0">
                <a:solidFill>
                  <a:srgbClr val="BA7732"/>
                </a:solidFill>
                <a:latin typeface="Avenir Book" panose="02000503020000020003" pitchFamily="2" charset="0"/>
              </a:rPr>
              <a:t>shepherd. </a:t>
            </a:r>
            <a:endParaRPr lang="en-US" sz="6600" dirty="0">
              <a:solidFill>
                <a:srgbClr val="BA7732"/>
              </a:solidFill>
              <a:effectLst/>
              <a:latin typeface="Avenir Book" panose="02000503020000020003" pitchFamily="2" charset="0"/>
            </a:endParaRPr>
          </a:p>
          <a:p>
            <a:r>
              <a:rPr lang="en-US" sz="1600" dirty="0">
                <a:effectLst/>
                <a:latin typeface="Times"/>
              </a:rPr>
              <a:t> </a:t>
            </a:r>
            <a:endParaRPr lang="en-US" sz="4000" dirty="0">
              <a:solidFill>
                <a:srgbClr val="BA7732"/>
              </a:solidFill>
              <a:latin typeface="Georgia" panose="02040502050405020303" pitchFamily="18" charset="0"/>
            </a:endParaRPr>
          </a:p>
        </p:txBody>
      </p:sp>
      <p:sp>
        <p:nvSpPr>
          <p:cNvPr id="4" name="TextBox 3">
            <a:extLst>
              <a:ext uri="{FF2B5EF4-FFF2-40B4-BE49-F238E27FC236}">
                <a16:creationId xmlns:a16="http://schemas.microsoft.com/office/drawing/2014/main" id="{D06A0DA2-AA9B-4C3C-7C33-681316F5A72C}"/>
              </a:ext>
            </a:extLst>
          </p:cNvPr>
          <p:cNvSpPr txBox="1"/>
          <p:nvPr/>
        </p:nvSpPr>
        <p:spPr>
          <a:xfrm>
            <a:off x="1262742" y="6118945"/>
            <a:ext cx="7038978" cy="369332"/>
          </a:xfrm>
          <a:prstGeom prst="rect">
            <a:avLst/>
          </a:prstGeom>
          <a:noFill/>
        </p:spPr>
        <p:txBody>
          <a:bodyPr wrap="none" rtlCol="0">
            <a:spAutoFit/>
          </a:bodyPr>
          <a:lstStyle/>
          <a:p>
            <a:r>
              <a:rPr lang="en-US" sz="1800" dirty="0">
                <a:solidFill>
                  <a:srgbClr val="BA7732"/>
                </a:solidFill>
                <a:effectLst/>
                <a:latin typeface="Avenir Book" panose="02000503020000020003" pitchFamily="2" charset="0"/>
              </a:rPr>
              <a:t>Bruce Milne, commentary, </a:t>
            </a:r>
            <a:r>
              <a:rPr lang="en-US" sz="1800" i="1" u="sng" dirty="0">
                <a:solidFill>
                  <a:srgbClr val="BA7732"/>
                </a:solidFill>
                <a:effectLst/>
                <a:latin typeface="Avenir Book" panose="02000503020000020003" pitchFamily="2" charset="0"/>
                <a:hlinkClick r:id="rId3">
                  <a:extLst>
                    <a:ext uri="{A12FA001-AC4F-418D-AE19-62706E023703}">
                      <ahyp:hlinkClr xmlns:ahyp="http://schemas.microsoft.com/office/drawing/2018/hyperlinkcolor" val="tx"/>
                    </a:ext>
                  </a:extLst>
                </a:hlinkClick>
              </a:rPr>
              <a:t>The Message of John: Here Is Your King</a:t>
            </a:r>
            <a:endParaRPr lang="en-US" dirty="0">
              <a:solidFill>
                <a:srgbClr val="BA7732"/>
              </a:solidFill>
              <a:latin typeface="Avenir Book" panose="02000503020000020003" pitchFamily="2" charset="0"/>
            </a:endParaRPr>
          </a:p>
        </p:txBody>
      </p:sp>
    </p:spTree>
    <p:extLst>
      <p:ext uri="{BB962C8B-B14F-4D97-AF65-F5344CB8AC3E}">
        <p14:creationId xmlns:p14="http://schemas.microsoft.com/office/powerpoint/2010/main" val="3265620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B51B3-C87D-3AA9-5E71-ECE4635E19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5C276E-7B02-977D-30D5-1FD2474F7BC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C703D59-3E98-1E8F-1F45-52F79B4EB406}"/>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B0330912-B42E-BD66-3040-74F6D1EA8C88}"/>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spcBef>
                <a:spcPts val="0"/>
              </a:spcBef>
              <a:spcAft>
                <a:spcPts val="0"/>
              </a:spcAft>
            </a:pPr>
            <a:r>
              <a:rPr lang="en-US" sz="66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So let’s look at the ministry of not just our ‘good’ shepherd </a:t>
            </a:r>
          </a:p>
          <a:p>
            <a:pPr marL="0" marR="0" algn="ctr">
              <a:spcBef>
                <a:spcPts val="0"/>
              </a:spcBef>
              <a:spcAft>
                <a:spcPts val="0"/>
              </a:spcAft>
            </a:pPr>
            <a:r>
              <a:rPr lang="en-US" sz="66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but our </a:t>
            </a:r>
          </a:p>
          <a:p>
            <a:pPr marL="0" marR="0" algn="ctr">
              <a:spcBef>
                <a:spcPts val="0"/>
              </a:spcBef>
              <a:spcAft>
                <a:spcPts val="0"/>
              </a:spcAft>
            </a:pPr>
            <a:r>
              <a:rPr lang="en-US" sz="6600" kern="100" dirty="0">
                <a:solidFill>
                  <a:srgbClr val="BA7732"/>
                </a:solidFill>
                <a:highlight>
                  <a:srgbClr val="FFFF00"/>
                </a:highlight>
                <a:latin typeface="Avenir Book" panose="02000503020000020003" pitchFamily="2" charset="0"/>
                <a:ea typeface="Aptos" panose="020B0004020202020204" pitchFamily="34" charset="0"/>
                <a:cs typeface="Times New Roman" panose="02020603050405020304" pitchFamily="18" charset="0"/>
              </a:rPr>
              <a:t>‘model’ </a:t>
            </a:r>
            <a:r>
              <a:rPr lang="en-US" sz="66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shepherd</a:t>
            </a:r>
            <a:endParaRPr lang="en-US" sz="4000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25341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32617-8B40-023B-ACAF-DDAF2805F2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E80C91-66B9-7B81-2E70-F29C97AE7B7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0954414-BA86-D5DB-482C-690AB1926640}"/>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84E7DD32-2143-89C6-870B-ED03A5F48ADB}"/>
              </a:ext>
            </a:extLst>
          </p:cNvPr>
          <p:cNvSpPr txBox="1">
            <a:spLocks/>
          </p:cNvSpPr>
          <p:nvPr/>
        </p:nvSpPr>
        <p:spPr>
          <a:xfrm>
            <a:off x="1463488" y="780163"/>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spcBef>
                <a:spcPts val="0"/>
              </a:spcBef>
              <a:spcAft>
                <a:spcPts val="0"/>
              </a:spcAft>
            </a:pPr>
            <a:r>
              <a:rPr lang="en-US" sz="52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rPr>
              <a:t>“</a:t>
            </a:r>
            <a:r>
              <a:rPr lang="en-US" sz="52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I</a:t>
            </a:r>
            <a:r>
              <a:rPr lang="en-US" sz="52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rPr>
              <a:t>n his gospel, Luke lists all the political and religious leaders in power and then notes how the word of God </a:t>
            </a:r>
            <a:r>
              <a:rPr lang="en-US" sz="5200" kern="100" dirty="0">
                <a:solidFill>
                  <a:srgbClr val="BA7732"/>
                </a:solidFill>
                <a:effectLst/>
                <a:highlight>
                  <a:srgbClr val="FFFF00"/>
                </a:highlight>
                <a:latin typeface="Avenir Book" panose="02000503020000020003" pitchFamily="2" charset="0"/>
                <a:ea typeface="Aptos" panose="020B0004020202020204" pitchFamily="34" charset="0"/>
                <a:cs typeface="Times New Roman" panose="02020603050405020304" pitchFamily="18" charset="0"/>
              </a:rPr>
              <a:t>bypassed</a:t>
            </a:r>
            <a:r>
              <a:rPr lang="en-US" sz="52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rPr>
              <a:t> them and came to John in the wilderness. The locus of God’s presence and activity is not found in the corridors of great power.”</a:t>
            </a:r>
          </a:p>
        </p:txBody>
      </p:sp>
      <p:sp>
        <p:nvSpPr>
          <p:cNvPr id="3" name="TextBox 2">
            <a:extLst>
              <a:ext uri="{FF2B5EF4-FFF2-40B4-BE49-F238E27FC236}">
                <a16:creationId xmlns:a16="http://schemas.microsoft.com/office/drawing/2014/main" id="{9681F9E9-1281-5EE7-7D04-E96CAFF1FBDF}"/>
              </a:ext>
            </a:extLst>
          </p:cNvPr>
          <p:cNvSpPr txBox="1"/>
          <p:nvPr/>
        </p:nvSpPr>
        <p:spPr>
          <a:xfrm>
            <a:off x="1758537" y="6303220"/>
            <a:ext cx="1535998" cy="369332"/>
          </a:xfrm>
          <a:prstGeom prst="rect">
            <a:avLst/>
          </a:prstGeom>
          <a:noFill/>
        </p:spPr>
        <p:txBody>
          <a:bodyPr wrap="none" rtlCol="0">
            <a:spAutoFit/>
          </a:bodyPr>
          <a:lstStyle/>
          <a:p>
            <a:r>
              <a:rPr lang="en-US" dirty="0">
                <a:solidFill>
                  <a:srgbClr val="BA7732"/>
                </a:solidFill>
                <a:latin typeface="Georgia" panose="02040502050405020303" pitchFamily="18" charset="0"/>
              </a:rPr>
              <a:t>Rich </a:t>
            </a:r>
            <a:r>
              <a:rPr lang="en-US" dirty="0" err="1">
                <a:solidFill>
                  <a:srgbClr val="BA7732"/>
                </a:solidFill>
                <a:latin typeface="Georgia" panose="02040502050405020303" pitchFamily="18" charset="0"/>
              </a:rPr>
              <a:t>Villodas</a:t>
            </a:r>
            <a:endParaRPr lang="en-US" dirty="0">
              <a:solidFill>
                <a:srgbClr val="BA7732"/>
              </a:solidFill>
              <a:latin typeface="Georgia" panose="02040502050405020303" pitchFamily="18" charset="0"/>
            </a:endParaRPr>
          </a:p>
        </p:txBody>
      </p:sp>
    </p:spTree>
    <p:extLst>
      <p:ext uri="{BB962C8B-B14F-4D97-AF65-F5344CB8AC3E}">
        <p14:creationId xmlns:p14="http://schemas.microsoft.com/office/powerpoint/2010/main" val="362404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499F9-8845-7093-139D-3FFC532B22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4BF1DA-34AF-56D0-ED68-887839A1052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D967B33-7DE6-B61B-81D9-49FC6B45D1E6}"/>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AF1253DF-9051-0276-B94C-C80A1EC9078E}"/>
              </a:ext>
            </a:extLst>
          </p:cNvPr>
          <p:cNvSpPr txBox="1">
            <a:spLocks/>
          </p:cNvSpPr>
          <p:nvPr/>
        </p:nvSpPr>
        <p:spPr>
          <a:xfrm>
            <a:off x="1463488" y="370114"/>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spcBef>
                <a:spcPts val="0"/>
              </a:spcBef>
              <a:spcAft>
                <a:spcPts val="0"/>
              </a:spcAft>
            </a:pPr>
            <a:r>
              <a:rPr lang="en-US" sz="8000" kern="100" dirty="0">
                <a:solidFill>
                  <a:srgbClr val="BA7732"/>
                </a:solidFill>
                <a:latin typeface="Georgia" panose="02040502050405020303" pitchFamily="18" charset="0"/>
                <a:ea typeface="Aptos" panose="020B0004020202020204" pitchFamily="34" charset="0"/>
                <a:cs typeface="Times New Roman" panose="02020603050405020304" pitchFamily="18" charset="0"/>
              </a:rPr>
              <a:t>Upside-down Kingdom</a:t>
            </a:r>
            <a:endParaRPr lang="en-US" sz="8000" kern="100" dirty="0">
              <a:solidFill>
                <a:srgbClr val="BA7732"/>
              </a:solidFill>
              <a:effectLst/>
              <a:latin typeface="Georgia" panose="02040502050405020303"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27773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E619-6E01-A444-9D2B-05E16A6CC82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A374F00-C417-C242-9DE0-846596A26E4B}"/>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0C96FF3F-FEB5-8546-90EF-46A6A6C2CF65}"/>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spcBef>
                <a:spcPts val="0"/>
              </a:spcBef>
              <a:spcAft>
                <a:spcPts val="0"/>
              </a:spcAft>
            </a:pPr>
            <a:r>
              <a:rPr lang="en-US" sz="36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rPr>
              <a:t>In the fifteenth year of the reign of Tiberius Caesar—when Pontius Pilate was governor of Judea, Herod tetrarch of Galilee, his brother Philip tetrarch of </a:t>
            </a:r>
            <a:r>
              <a:rPr lang="en-US" sz="3600" kern="100" dirty="0" err="1">
                <a:solidFill>
                  <a:srgbClr val="BA7732"/>
                </a:solidFill>
                <a:effectLst/>
                <a:latin typeface="Avenir Book" panose="02000503020000020003" pitchFamily="2" charset="0"/>
                <a:ea typeface="Aptos" panose="020B0004020202020204" pitchFamily="34" charset="0"/>
                <a:cs typeface="Times New Roman" panose="02020603050405020304" pitchFamily="18" charset="0"/>
              </a:rPr>
              <a:t>Iturea</a:t>
            </a:r>
            <a:r>
              <a:rPr lang="en-US" sz="36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rPr>
              <a:t> and </a:t>
            </a:r>
            <a:r>
              <a:rPr lang="en-US" sz="3600" kern="100" dirty="0" err="1">
                <a:solidFill>
                  <a:srgbClr val="BA7732"/>
                </a:solidFill>
                <a:effectLst/>
                <a:latin typeface="Avenir Book" panose="02000503020000020003" pitchFamily="2" charset="0"/>
                <a:ea typeface="Aptos" panose="020B0004020202020204" pitchFamily="34" charset="0"/>
                <a:cs typeface="Times New Roman" panose="02020603050405020304" pitchFamily="18" charset="0"/>
              </a:rPr>
              <a:t>Traconitis</a:t>
            </a:r>
            <a:r>
              <a:rPr lang="en-US" sz="36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rPr>
              <a:t>, and </a:t>
            </a:r>
            <a:r>
              <a:rPr lang="en-US" sz="3600" kern="100" dirty="0" err="1">
                <a:solidFill>
                  <a:srgbClr val="BA7732"/>
                </a:solidFill>
                <a:effectLst/>
                <a:latin typeface="Avenir Book" panose="02000503020000020003" pitchFamily="2" charset="0"/>
                <a:ea typeface="Aptos" panose="020B0004020202020204" pitchFamily="34" charset="0"/>
                <a:cs typeface="Times New Roman" panose="02020603050405020304" pitchFamily="18" charset="0"/>
              </a:rPr>
              <a:t>Lysanias</a:t>
            </a:r>
            <a:r>
              <a:rPr lang="en-US" sz="36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rPr>
              <a:t> tetrarch of Abilene—</a:t>
            </a:r>
            <a:r>
              <a:rPr lang="en-US" sz="3600" b="1" kern="100" baseline="300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rPr>
              <a:t> </a:t>
            </a:r>
            <a:r>
              <a:rPr lang="en-US" sz="36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rPr>
              <a:t>during the high-priesthood of Annas and Caiaphas, </a:t>
            </a:r>
          </a:p>
          <a:p>
            <a:pPr marL="0" marR="0" algn="ctr">
              <a:spcBef>
                <a:spcPts val="0"/>
              </a:spcBef>
              <a:spcAft>
                <a:spcPts val="0"/>
              </a:spcAft>
            </a:pPr>
            <a:endParaRPr lang="en-US" sz="3600" b="1" u="sng"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endParaRPr>
          </a:p>
          <a:p>
            <a:pPr marL="0" marR="0" algn="ctr">
              <a:spcBef>
                <a:spcPts val="0"/>
              </a:spcBef>
              <a:spcAft>
                <a:spcPts val="0"/>
              </a:spcAft>
            </a:pPr>
            <a:r>
              <a:rPr lang="en-US" sz="3600" b="1" u="sng"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rPr>
              <a:t>the word of God came to John son of Zechariah in the wilderness.</a:t>
            </a:r>
          </a:p>
        </p:txBody>
      </p:sp>
      <p:sp>
        <p:nvSpPr>
          <p:cNvPr id="3" name="TextBox 2">
            <a:extLst>
              <a:ext uri="{FF2B5EF4-FFF2-40B4-BE49-F238E27FC236}">
                <a16:creationId xmlns:a16="http://schemas.microsoft.com/office/drawing/2014/main" id="{8016422E-B36B-1A0A-E083-4200D969AE7E}"/>
              </a:ext>
            </a:extLst>
          </p:cNvPr>
          <p:cNvSpPr txBox="1"/>
          <p:nvPr/>
        </p:nvSpPr>
        <p:spPr>
          <a:xfrm>
            <a:off x="1817914" y="5814145"/>
            <a:ext cx="1257075" cy="369332"/>
          </a:xfrm>
          <a:prstGeom prst="rect">
            <a:avLst/>
          </a:prstGeom>
          <a:noFill/>
        </p:spPr>
        <p:txBody>
          <a:bodyPr wrap="none" rtlCol="0">
            <a:spAutoFit/>
          </a:bodyPr>
          <a:lstStyle/>
          <a:p>
            <a:pPr marL="0" marR="0">
              <a:spcBef>
                <a:spcPts val="0"/>
              </a:spcBef>
              <a:spcAft>
                <a:spcPts val="0"/>
              </a:spcAft>
            </a:pPr>
            <a:r>
              <a:rPr lang="en-US" sz="18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rPr>
              <a:t>Luke 3:1-2</a:t>
            </a:r>
          </a:p>
        </p:txBody>
      </p:sp>
    </p:spTree>
    <p:extLst>
      <p:ext uri="{BB962C8B-B14F-4D97-AF65-F5344CB8AC3E}">
        <p14:creationId xmlns:p14="http://schemas.microsoft.com/office/powerpoint/2010/main" val="832494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30EFE-F2E6-E1AE-5332-52A5230367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ABE3B2-777D-717A-119D-AFC2D60137B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74DC606-865B-A39F-F497-1136E680CA88}"/>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3649E025-204B-D8FD-8BB5-83DC88F0E0E9}"/>
              </a:ext>
            </a:extLst>
          </p:cNvPr>
          <p:cNvSpPr txBox="1">
            <a:spLocks/>
          </p:cNvSpPr>
          <p:nvPr/>
        </p:nvSpPr>
        <p:spPr>
          <a:xfrm>
            <a:off x="1463488" y="370114"/>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spcBef>
                <a:spcPts val="0"/>
              </a:spcBef>
              <a:spcAft>
                <a:spcPts val="0"/>
              </a:spcAft>
            </a:pPr>
            <a:r>
              <a:rPr lang="en-US" sz="8000" kern="100" dirty="0">
                <a:solidFill>
                  <a:srgbClr val="BA7732"/>
                </a:solidFill>
                <a:latin typeface="Georgia" panose="02040502050405020303" pitchFamily="18" charset="0"/>
                <a:ea typeface="Aptos" panose="020B0004020202020204" pitchFamily="34" charset="0"/>
                <a:cs typeface="Times New Roman" panose="02020603050405020304" pitchFamily="18" charset="0"/>
              </a:rPr>
              <a:t>Upside-down Kingdom</a:t>
            </a:r>
            <a:endParaRPr lang="en-US" sz="8000" kern="100" dirty="0">
              <a:solidFill>
                <a:srgbClr val="BA7732"/>
              </a:solidFill>
              <a:effectLst/>
              <a:latin typeface="Georgia" panose="02040502050405020303"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62751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DB03C-271F-00D0-0BF2-81A944662A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6CC2CA-86B5-BEE8-1B6F-D4A931495C8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2153375-7AE0-F7A8-B22A-F88BC9B6F86A}"/>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5A60C493-3550-8B3E-B865-B25FF3A7104A}"/>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spcBef>
                <a:spcPts val="0"/>
              </a:spcBef>
              <a:spcAft>
                <a:spcPts val="0"/>
              </a:spcAft>
            </a:pPr>
            <a:r>
              <a:rPr lang="en-US" b="0" i="0" u="none" strike="noStrike" dirty="0">
                <a:solidFill>
                  <a:srgbClr val="BA7732"/>
                </a:solidFill>
                <a:effectLst/>
                <a:latin typeface="Avenir Book" panose="02000503020000020003" pitchFamily="2" charset="0"/>
              </a:rPr>
              <a:t>He came to Nazareth, where he had been brought up. As usual, he entered the synagogue on the Sabbath day and stood up to read. The scroll of the prophet Isaiah was given to him, and unrolling the scroll, he found the place where it was written:</a:t>
            </a:r>
            <a:endParaRPr lang="en-US" sz="8800" b="1" u="sng"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EA66AEA-002F-95B9-8B8E-2017443A8A9F}"/>
              </a:ext>
            </a:extLst>
          </p:cNvPr>
          <p:cNvSpPr txBox="1"/>
          <p:nvPr/>
        </p:nvSpPr>
        <p:spPr>
          <a:xfrm>
            <a:off x="1817914" y="5814145"/>
            <a:ext cx="1513556" cy="369332"/>
          </a:xfrm>
          <a:prstGeom prst="rect">
            <a:avLst/>
          </a:prstGeom>
          <a:noFill/>
        </p:spPr>
        <p:txBody>
          <a:bodyPr wrap="none" rtlCol="0">
            <a:spAutoFit/>
          </a:bodyPr>
          <a:lstStyle/>
          <a:p>
            <a:pPr marL="0" marR="0">
              <a:spcBef>
                <a:spcPts val="0"/>
              </a:spcBef>
              <a:spcAft>
                <a:spcPts val="0"/>
              </a:spcAft>
            </a:pPr>
            <a:r>
              <a:rPr lang="en-US" sz="18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rPr>
              <a:t>Luke </a:t>
            </a:r>
            <a:r>
              <a:rPr lang="en-US"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4</a:t>
            </a:r>
            <a:r>
              <a:rPr lang="en-US" sz="18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rPr>
              <a:t>:16-17</a:t>
            </a:r>
          </a:p>
        </p:txBody>
      </p:sp>
    </p:spTree>
    <p:extLst>
      <p:ext uri="{BB962C8B-B14F-4D97-AF65-F5344CB8AC3E}">
        <p14:creationId xmlns:p14="http://schemas.microsoft.com/office/powerpoint/2010/main" val="2414871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CE4FE-E220-ADDC-CCD8-E2856AEE8B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11E1C5-56DD-6D3F-1573-3BFE706E298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8FB5B69-788A-FF4A-2209-A5BC5F923EB7}"/>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B5641B47-2A9F-5E05-DF97-657E23BEA98C}"/>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spcBef>
                <a:spcPts val="0"/>
              </a:spcBef>
              <a:spcAft>
                <a:spcPts val="0"/>
              </a:spcAft>
            </a:pPr>
            <a:r>
              <a:rPr lang="en-US" sz="6000" i="0" u="none" strike="noStrike" dirty="0">
                <a:solidFill>
                  <a:srgbClr val="BA7732"/>
                </a:solidFill>
                <a:effectLst/>
                <a:latin typeface="Avenir Book" panose="02000503020000020003" pitchFamily="2" charset="0"/>
              </a:rPr>
              <a:t>The Spirit of the Lord is on me, because he has anointed me to preach good news to </a:t>
            </a:r>
            <a:r>
              <a:rPr lang="en-US" sz="6000" b="1" i="0" u="sng" strike="noStrike" dirty="0">
                <a:solidFill>
                  <a:srgbClr val="BA7732"/>
                </a:solidFill>
                <a:effectLst/>
                <a:latin typeface="Avenir Book" panose="02000503020000020003" pitchFamily="2" charset="0"/>
              </a:rPr>
              <a:t>the poor..</a:t>
            </a:r>
            <a:r>
              <a:rPr lang="en-US" sz="6000" i="0" u="none" strike="noStrike" dirty="0">
                <a:solidFill>
                  <a:srgbClr val="BA7732"/>
                </a:solidFill>
                <a:effectLst/>
                <a:latin typeface="Avenir Book" panose="02000503020000020003" pitchFamily="2" charset="0"/>
              </a:rPr>
              <a:t>. </a:t>
            </a:r>
            <a:endParaRPr lang="en-US" sz="13800" u="sng"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8AE48A9-0807-5771-2738-CA38954CCACA}"/>
              </a:ext>
            </a:extLst>
          </p:cNvPr>
          <p:cNvSpPr txBox="1"/>
          <p:nvPr/>
        </p:nvSpPr>
        <p:spPr>
          <a:xfrm>
            <a:off x="1817914" y="5814145"/>
            <a:ext cx="1180131" cy="369332"/>
          </a:xfrm>
          <a:prstGeom prst="rect">
            <a:avLst/>
          </a:prstGeom>
          <a:noFill/>
        </p:spPr>
        <p:txBody>
          <a:bodyPr wrap="none" rtlCol="0">
            <a:spAutoFit/>
          </a:bodyPr>
          <a:lstStyle/>
          <a:p>
            <a:pPr marL="0" marR="0">
              <a:spcBef>
                <a:spcPts val="0"/>
              </a:spcBef>
              <a:spcAft>
                <a:spcPts val="0"/>
              </a:spcAft>
            </a:pPr>
            <a:r>
              <a:rPr lang="en-US" sz="18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rPr>
              <a:t>Luke </a:t>
            </a:r>
            <a:r>
              <a:rPr lang="en-US"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4</a:t>
            </a:r>
            <a:r>
              <a:rPr lang="en-US" sz="18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rPr>
              <a:t>:18</a:t>
            </a:r>
          </a:p>
        </p:txBody>
      </p:sp>
    </p:spTree>
    <p:extLst>
      <p:ext uri="{BB962C8B-B14F-4D97-AF65-F5344CB8AC3E}">
        <p14:creationId xmlns:p14="http://schemas.microsoft.com/office/powerpoint/2010/main" val="1491791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2664A-1C18-1CF6-D322-0ABD5668F3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F8E755-19F9-1F3D-F78B-43A15F5EDDD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B5FADB5-5051-9423-4E4F-40F415B8A77E}"/>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5D1DF9EC-0274-7229-B32C-EBE6A50B5DEA}"/>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spcBef>
                <a:spcPts val="0"/>
              </a:spcBef>
              <a:spcAft>
                <a:spcPts val="0"/>
              </a:spcAft>
            </a:pPr>
            <a:r>
              <a:rPr lang="en-US" b="0" i="0" u="none" strike="noStrike" dirty="0">
                <a:solidFill>
                  <a:srgbClr val="BA7732"/>
                </a:solidFill>
                <a:effectLst/>
                <a:latin typeface="Avenir Book" panose="02000503020000020003" pitchFamily="2" charset="0"/>
              </a:rPr>
              <a:t>He then rolled up the scroll, gave it back to the attendant, and sat down. And the eyes of everyone in the synagogue were fixed on him. He began by saying to them, “Today as you listen, this Scripture has been fulfilled.”</a:t>
            </a:r>
            <a:endParaRPr lang="en-US" sz="28700" u="sng"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A1FD0F9-E442-3D5E-EAB7-BB4D9EA19214}"/>
              </a:ext>
            </a:extLst>
          </p:cNvPr>
          <p:cNvSpPr txBox="1"/>
          <p:nvPr/>
        </p:nvSpPr>
        <p:spPr>
          <a:xfrm>
            <a:off x="1817914" y="5814145"/>
            <a:ext cx="1513556" cy="369332"/>
          </a:xfrm>
          <a:prstGeom prst="rect">
            <a:avLst/>
          </a:prstGeom>
          <a:noFill/>
        </p:spPr>
        <p:txBody>
          <a:bodyPr wrap="none" rtlCol="0">
            <a:spAutoFit/>
          </a:bodyPr>
          <a:lstStyle/>
          <a:p>
            <a:pPr marL="0" marR="0">
              <a:spcBef>
                <a:spcPts val="0"/>
              </a:spcBef>
              <a:spcAft>
                <a:spcPts val="0"/>
              </a:spcAft>
            </a:pPr>
            <a:r>
              <a:rPr lang="en-US" sz="18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rPr>
              <a:t>Luke </a:t>
            </a:r>
            <a:r>
              <a:rPr lang="en-US"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4</a:t>
            </a:r>
            <a:r>
              <a:rPr lang="en-US" sz="18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rPr>
              <a:t>:20-21</a:t>
            </a:r>
          </a:p>
        </p:txBody>
      </p:sp>
    </p:spTree>
    <p:extLst>
      <p:ext uri="{BB962C8B-B14F-4D97-AF65-F5344CB8AC3E}">
        <p14:creationId xmlns:p14="http://schemas.microsoft.com/office/powerpoint/2010/main" val="3486083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317DA-067B-CA72-7A04-202C558BE5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469F65-F4F4-E55C-C69A-ECC4A696E6E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4C94912-07A7-5294-2112-A82E6671D1E8}"/>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8282D553-5CF5-0230-6D6E-868DECD2DEE0}"/>
              </a:ext>
            </a:extLst>
          </p:cNvPr>
          <p:cNvSpPr txBox="1">
            <a:spLocks/>
          </p:cNvSpPr>
          <p:nvPr/>
        </p:nvSpPr>
        <p:spPr>
          <a:xfrm>
            <a:off x="1463488" y="370114"/>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b="0" i="0" u="none" strike="noStrike" dirty="0">
                <a:solidFill>
                  <a:srgbClr val="BA7732"/>
                </a:solidFill>
                <a:effectLst/>
                <a:latin typeface="Avenir Book" panose="02000503020000020003" pitchFamily="2" charset="0"/>
              </a:rPr>
              <a:t>For we walk by </a:t>
            </a:r>
            <a:r>
              <a:rPr lang="en-US" sz="9600" b="0" i="0" u="none" strike="noStrike" dirty="0">
                <a:solidFill>
                  <a:srgbClr val="BA7732"/>
                </a:solidFill>
                <a:effectLst/>
                <a:highlight>
                  <a:srgbClr val="FFFF00"/>
                </a:highlight>
                <a:latin typeface="Avenir Book" panose="02000503020000020003" pitchFamily="2" charset="0"/>
              </a:rPr>
              <a:t>faith</a:t>
            </a:r>
            <a:r>
              <a:rPr lang="en-US" sz="9600" b="0" i="0" u="none" strike="noStrike" dirty="0">
                <a:solidFill>
                  <a:srgbClr val="BA7732"/>
                </a:solidFill>
                <a:effectLst/>
                <a:latin typeface="Avenir Book" panose="02000503020000020003" pitchFamily="2" charset="0"/>
              </a:rPr>
              <a:t>, not by sight.</a:t>
            </a:r>
            <a:endParaRPr lang="en-US" sz="28700" dirty="0">
              <a:solidFill>
                <a:srgbClr val="BA7732"/>
              </a:solidFill>
              <a:latin typeface="Avenir Book" panose="02000503020000020003" pitchFamily="2" charset="0"/>
            </a:endParaRPr>
          </a:p>
        </p:txBody>
      </p:sp>
      <p:sp>
        <p:nvSpPr>
          <p:cNvPr id="3" name="TextBox 2">
            <a:extLst>
              <a:ext uri="{FF2B5EF4-FFF2-40B4-BE49-F238E27FC236}">
                <a16:creationId xmlns:a16="http://schemas.microsoft.com/office/drawing/2014/main" id="{68D1A6C5-F2F7-F731-0902-23F981B59B7F}"/>
              </a:ext>
            </a:extLst>
          </p:cNvPr>
          <p:cNvSpPr txBox="1"/>
          <p:nvPr/>
        </p:nvSpPr>
        <p:spPr>
          <a:xfrm>
            <a:off x="1872342" y="6118554"/>
            <a:ext cx="1939955" cy="369332"/>
          </a:xfrm>
          <a:prstGeom prst="rect">
            <a:avLst/>
          </a:prstGeom>
          <a:noFill/>
        </p:spPr>
        <p:txBody>
          <a:bodyPr wrap="none" rtlCol="0">
            <a:spAutoFit/>
          </a:bodyPr>
          <a:lstStyle/>
          <a:p>
            <a:r>
              <a:rPr lang="en-US" dirty="0">
                <a:solidFill>
                  <a:srgbClr val="BA7732"/>
                </a:solidFill>
                <a:latin typeface="Georgia" panose="02040502050405020303" pitchFamily="18" charset="0"/>
              </a:rPr>
              <a:t>2 Corinthians 5:7</a:t>
            </a:r>
          </a:p>
        </p:txBody>
      </p:sp>
    </p:spTree>
    <p:extLst>
      <p:ext uri="{BB962C8B-B14F-4D97-AF65-F5344CB8AC3E}">
        <p14:creationId xmlns:p14="http://schemas.microsoft.com/office/powerpoint/2010/main" val="3842998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F2F2D-73B1-B135-19DC-6C9EC3987B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D36719-28EA-FE20-343F-9CE20FF4862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3557769-244D-FA5D-B65B-00BD976DC564}"/>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73666905-0E05-BA17-5048-634F55CD8351}"/>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spcBef>
                <a:spcPts val="0"/>
              </a:spcBef>
              <a:spcAft>
                <a:spcPts val="0"/>
              </a:spcAft>
            </a:pPr>
            <a:r>
              <a:rPr lang="en-US" sz="6000" b="0" i="0" u="none" strike="noStrike" dirty="0">
                <a:solidFill>
                  <a:srgbClr val="BA7732"/>
                </a:solidFill>
                <a:effectLst/>
                <a:latin typeface="Avenir Book" panose="02000503020000020003" pitchFamily="2" charset="0"/>
              </a:rPr>
              <a:t>They were all speaking </a:t>
            </a:r>
            <a:r>
              <a:rPr lang="en-US" sz="6000" b="0" i="0" u="none" strike="noStrike" dirty="0">
                <a:solidFill>
                  <a:srgbClr val="BA7732"/>
                </a:solidFill>
                <a:effectLst/>
                <a:highlight>
                  <a:srgbClr val="FFFF00"/>
                </a:highlight>
                <a:latin typeface="Avenir Book" panose="02000503020000020003" pitchFamily="2" charset="0"/>
              </a:rPr>
              <a:t>well of him</a:t>
            </a:r>
            <a:r>
              <a:rPr lang="en-US" sz="6000" baseline="30000" dirty="0">
                <a:solidFill>
                  <a:srgbClr val="BA7732"/>
                </a:solidFill>
                <a:highlight>
                  <a:srgbClr val="FFFF00"/>
                </a:highlight>
                <a:latin typeface="Avenir Book" panose="02000503020000020003" pitchFamily="2" charset="0"/>
              </a:rPr>
              <a:t> </a:t>
            </a:r>
            <a:r>
              <a:rPr lang="en-US" sz="6000" b="0" i="0" u="none" strike="noStrike" dirty="0">
                <a:solidFill>
                  <a:srgbClr val="BA7732"/>
                </a:solidFill>
                <a:effectLst/>
                <a:latin typeface="Avenir Book" panose="02000503020000020003" pitchFamily="2" charset="0"/>
              </a:rPr>
              <a:t>and were </a:t>
            </a:r>
            <a:r>
              <a:rPr lang="en-US" sz="6000" b="0" i="0" u="none" strike="noStrike" dirty="0">
                <a:solidFill>
                  <a:srgbClr val="BA7732"/>
                </a:solidFill>
                <a:effectLst/>
                <a:highlight>
                  <a:srgbClr val="FFFF00"/>
                </a:highlight>
                <a:latin typeface="Avenir Book" panose="02000503020000020003" pitchFamily="2" charset="0"/>
              </a:rPr>
              <a:t>amazed</a:t>
            </a:r>
            <a:r>
              <a:rPr lang="en-US" sz="6000" b="0" i="0" u="none" strike="noStrike" dirty="0">
                <a:solidFill>
                  <a:srgbClr val="BA7732"/>
                </a:solidFill>
                <a:effectLst/>
                <a:latin typeface="Avenir Book" panose="02000503020000020003" pitchFamily="2" charset="0"/>
              </a:rPr>
              <a:t> by the </a:t>
            </a:r>
            <a:r>
              <a:rPr lang="en-US" sz="6000" b="0" i="0" u="none" strike="noStrike" dirty="0">
                <a:solidFill>
                  <a:srgbClr val="BA7732"/>
                </a:solidFill>
                <a:effectLst/>
                <a:highlight>
                  <a:srgbClr val="FFFF00"/>
                </a:highlight>
                <a:latin typeface="Avenir Book" panose="02000503020000020003" pitchFamily="2" charset="0"/>
              </a:rPr>
              <a:t>gracious words</a:t>
            </a:r>
            <a:r>
              <a:rPr lang="en-US" sz="6000" b="0" i="0" u="none" strike="noStrike" dirty="0">
                <a:solidFill>
                  <a:srgbClr val="BA7732"/>
                </a:solidFill>
                <a:effectLst/>
                <a:latin typeface="Avenir Book" panose="02000503020000020003" pitchFamily="2" charset="0"/>
              </a:rPr>
              <a:t> that came from his mouth</a:t>
            </a:r>
            <a:endParaRPr lang="en-US" sz="6000" u="sng"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DD6E3E6-2ED0-D7CC-C942-3294749FD38E}"/>
              </a:ext>
            </a:extLst>
          </p:cNvPr>
          <p:cNvSpPr txBox="1"/>
          <p:nvPr/>
        </p:nvSpPr>
        <p:spPr>
          <a:xfrm>
            <a:off x="1817914" y="5814145"/>
            <a:ext cx="1180131" cy="369332"/>
          </a:xfrm>
          <a:prstGeom prst="rect">
            <a:avLst/>
          </a:prstGeom>
          <a:noFill/>
        </p:spPr>
        <p:txBody>
          <a:bodyPr wrap="none" rtlCol="0">
            <a:spAutoFit/>
          </a:bodyPr>
          <a:lstStyle/>
          <a:p>
            <a:pPr marL="0" marR="0">
              <a:spcBef>
                <a:spcPts val="0"/>
              </a:spcBef>
              <a:spcAft>
                <a:spcPts val="0"/>
              </a:spcAft>
            </a:pPr>
            <a:r>
              <a:rPr lang="en-US" sz="18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rPr>
              <a:t>Luke </a:t>
            </a:r>
            <a:r>
              <a:rPr lang="en-US"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4</a:t>
            </a:r>
            <a:r>
              <a:rPr lang="en-US" sz="18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rPr>
              <a:t>:22</a:t>
            </a:r>
          </a:p>
        </p:txBody>
      </p:sp>
    </p:spTree>
    <p:extLst>
      <p:ext uri="{BB962C8B-B14F-4D97-AF65-F5344CB8AC3E}">
        <p14:creationId xmlns:p14="http://schemas.microsoft.com/office/powerpoint/2010/main" val="880324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CDE47-7E9C-0ABB-F6E4-54978E9BA0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4E4D0-C555-EE0E-ED5D-1BFA797BD4E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A2D23B6-F17A-DB58-803C-FBCE1DAEFE00}"/>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87717EF4-DFA5-A78B-82D2-86D1357BD9F5}"/>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spcBef>
                <a:spcPts val="0"/>
              </a:spcBef>
              <a:spcAft>
                <a:spcPts val="0"/>
              </a:spcAft>
            </a:pPr>
            <a:r>
              <a:rPr lang="en-US" sz="9600" b="0" i="0" u="none" strike="noStrike" dirty="0">
                <a:solidFill>
                  <a:srgbClr val="BA7732"/>
                </a:solidFill>
                <a:effectLst/>
                <a:latin typeface="Avenir Book" panose="02000503020000020003" pitchFamily="2" charset="0"/>
              </a:rPr>
              <a:t>Jesus: IT’S YOUR TURN!</a:t>
            </a:r>
            <a:endParaRPr lang="en-US" sz="9600" u="sng"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34364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2196F-3FA5-4156-923D-B3784FA2B8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8F06D7-8B40-9575-3E6E-107DF9E9327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5634AB9-02B4-8FE8-5265-91B3AE790993}"/>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25BADFB4-F71C-6B1A-9C32-EF9C97685B35}"/>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spcBef>
                <a:spcPts val="0"/>
              </a:spcBef>
              <a:spcAft>
                <a:spcPts val="0"/>
              </a:spcAft>
            </a:pPr>
            <a:r>
              <a:rPr lang="en-US" sz="6000" b="0" i="0" u="none" strike="noStrike" dirty="0">
                <a:solidFill>
                  <a:srgbClr val="BA7732"/>
                </a:solidFill>
                <a:effectLst/>
                <a:latin typeface="Avenir Book" panose="02000503020000020003" pitchFamily="2" charset="0"/>
              </a:rPr>
              <a:t>Great introductory sermon. The crowd is applauding. Jesus cou</a:t>
            </a:r>
            <a:r>
              <a:rPr lang="en-US" sz="6000" dirty="0">
                <a:solidFill>
                  <a:srgbClr val="BA7732"/>
                </a:solidFill>
                <a:latin typeface="Avenir Book" panose="02000503020000020003" pitchFamily="2" charset="0"/>
              </a:rPr>
              <a:t>ld have left it at that and his first sermon would be considered successful, but he doesn’t.</a:t>
            </a:r>
            <a:endParaRPr lang="en-US" sz="6000" u="sng"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681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B4FC0-4803-960B-B9B1-E799F4AD6D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6C87A9-27C1-71A5-D22A-C3B8FB23E3D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15214F9-BD87-FE6D-E6D9-34A0A782A4EB}"/>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049AEBBC-C9A4-82AC-4303-079EDB8E6C5F}"/>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0" i="0" u="none" strike="noStrike" dirty="0">
                <a:solidFill>
                  <a:srgbClr val="BA7732"/>
                </a:solidFill>
                <a:effectLst/>
                <a:latin typeface="Avenir Book" panose="02000503020000020003" pitchFamily="2" charset="0"/>
              </a:rPr>
              <a:t>“But I say to you, there were certainly </a:t>
            </a:r>
            <a:r>
              <a:rPr lang="en-US" b="1" i="0" u="sng" strike="noStrike" dirty="0">
                <a:solidFill>
                  <a:srgbClr val="BA7732"/>
                </a:solidFill>
                <a:effectLst/>
                <a:latin typeface="Avenir Book" panose="02000503020000020003" pitchFamily="2" charset="0"/>
              </a:rPr>
              <a:t>many widows in Israel </a:t>
            </a:r>
            <a:r>
              <a:rPr lang="en-US" b="0" i="0" u="none" strike="noStrike" dirty="0">
                <a:solidFill>
                  <a:srgbClr val="BA7732"/>
                </a:solidFill>
                <a:effectLst/>
                <a:latin typeface="Avenir Book" panose="02000503020000020003" pitchFamily="2" charset="0"/>
              </a:rPr>
              <a:t>in Elijah’s days, when the sky was shut up for three years and six months while a great famine came over all the land. </a:t>
            </a:r>
            <a:r>
              <a:rPr lang="en-US" b="1" i="0" u="none" strike="noStrike" baseline="30000" dirty="0">
                <a:solidFill>
                  <a:srgbClr val="BA7732"/>
                </a:solidFill>
                <a:effectLst/>
                <a:latin typeface="Avenir Book" panose="02000503020000020003" pitchFamily="2" charset="0"/>
              </a:rPr>
              <a:t> </a:t>
            </a:r>
            <a:r>
              <a:rPr lang="en-US" b="0" i="0" u="none" strike="noStrike" dirty="0">
                <a:solidFill>
                  <a:srgbClr val="BA7732"/>
                </a:solidFill>
                <a:effectLst/>
                <a:latin typeface="Avenir Book" panose="02000503020000020003" pitchFamily="2" charset="0"/>
              </a:rPr>
              <a:t>Yet Elijah </a:t>
            </a:r>
            <a:r>
              <a:rPr lang="en-US" b="1" i="0" u="sng" strike="noStrike" dirty="0">
                <a:solidFill>
                  <a:srgbClr val="BA7732"/>
                </a:solidFill>
                <a:effectLst/>
                <a:latin typeface="Avenir Book" panose="02000503020000020003" pitchFamily="2" charset="0"/>
              </a:rPr>
              <a:t>was not </a:t>
            </a:r>
            <a:r>
              <a:rPr lang="en-US" b="0" i="0" u="none" strike="noStrike" dirty="0">
                <a:solidFill>
                  <a:srgbClr val="BA7732"/>
                </a:solidFill>
                <a:effectLst/>
                <a:latin typeface="Avenir Book" panose="02000503020000020003" pitchFamily="2" charset="0"/>
              </a:rPr>
              <a:t>sent to any of them </a:t>
            </a:r>
            <a:r>
              <a:rPr lang="en-US" b="1" i="0" u="sng" strike="noStrike" dirty="0">
                <a:solidFill>
                  <a:srgbClr val="BA7732"/>
                </a:solidFill>
                <a:effectLst/>
                <a:latin typeface="Avenir Book" panose="02000503020000020003" pitchFamily="2" charset="0"/>
              </a:rPr>
              <a:t>except</a:t>
            </a:r>
            <a:r>
              <a:rPr lang="en-US" b="0" i="0" u="none" strike="noStrike" dirty="0">
                <a:solidFill>
                  <a:srgbClr val="BA7732"/>
                </a:solidFill>
                <a:effectLst/>
                <a:latin typeface="Avenir Book" panose="02000503020000020003" pitchFamily="2" charset="0"/>
              </a:rPr>
              <a:t> a widow at Zarephath in Sidon.”</a:t>
            </a:r>
            <a:endParaRPr lang="en-US" sz="8800" b="0" i="0" u="none" strike="noStrike" dirty="0">
              <a:solidFill>
                <a:srgbClr val="BA7732"/>
              </a:solidFill>
              <a:effectLst/>
              <a:latin typeface="Avenir Book" panose="02000503020000020003" pitchFamily="2" charset="0"/>
            </a:endParaRPr>
          </a:p>
        </p:txBody>
      </p:sp>
      <p:sp>
        <p:nvSpPr>
          <p:cNvPr id="3" name="TextBox 2">
            <a:extLst>
              <a:ext uri="{FF2B5EF4-FFF2-40B4-BE49-F238E27FC236}">
                <a16:creationId xmlns:a16="http://schemas.microsoft.com/office/drawing/2014/main" id="{E2AC318D-1A8C-1B12-6169-80BDE2ACC0D4}"/>
              </a:ext>
            </a:extLst>
          </p:cNvPr>
          <p:cNvSpPr txBox="1"/>
          <p:nvPr/>
        </p:nvSpPr>
        <p:spPr>
          <a:xfrm>
            <a:off x="1817914" y="5814145"/>
            <a:ext cx="1545616" cy="369332"/>
          </a:xfrm>
          <a:prstGeom prst="rect">
            <a:avLst/>
          </a:prstGeom>
          <a:noFill/>
        </p:spPr>
        <p:txBody>
          <a:bodyPr wrap="none" rtlCol="0">
            <a:spAutoFit/>
          </a:bodyPr>
          <a:lstStyle/>
          <a:p>
            <a:r>
              <a:rPr lang="en-US" dirty="0">
                <a:solidFill>
                  <a:srgbClr val="BA7732"/>
                </a:solidFill>
                <a:latin typeface="Georgia" panose="02040502050405020303" pitchFamily="18" charset="0"/>
              </a:rPr>
              <a:t>Luke 4:25-26</a:t>
            </a:r>
          </a:p>
        </p:txBody>
      </p:sp>
    </p:spTree>
    <p:extLst>
      <p:ext uri="{BB962C8B-B14F-4D97-AF65-F5344CB8AC3E}">
        <p14:creationId xmlns:p14="http://schemas.microsoft.com/office/powerpoint/2010/main" val="4026619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A5E19-329D-3F3D-6475-6330261717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FFBC89-5F2B-D875-9A6E-E47E547BA38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3710230-EF81-5A39-4E6D-C63CBD0586AD}"/>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3EB7B308-D3E1-DB62-7988-B3D0D454C532}"/>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spcBef>
                <a:spcPts val="0"/>
              </a:spcBef>
              <a:spcAft>
                <a:spcPts val="0"/>
              </a:spcAft>
            </a:pPr>
            <a:r>
              <a:rPr lang="en-US" sz="72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rPr>
              <a:t>Zarephath is in the region of Sidon where they worshipped Baal.</a:t>
            </a:r>
            <a:endParaRPr lang="en-US" sz="199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85244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5397B-9F33-6036-3300-101FBF4A65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7031CF-70A8-CF3F-B01B-B082F4FF304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DD763AD-0E32-BFFD-AB40-2353B8E54589}"/>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3258F602-A241-5DF9-DA77-FAC689CD409A}"/>
              </a:ext>
            </a:extLst>
          </p:cNvPr>
          <p:cNvSpPr txBox="1">
            <a:spLocks/>
          </p:cNvSpPr>
          <p:nvPr/>
        </p:nvSpPr>
        <p:spPr>
          <a:xfrm>
            <a:off x="1463488" y="785750"/>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spcBef>
                <a:spcPts val="0"/>
              </a:spcBef>
              <a:spcAft>
                <a:spcPts val="0"/>
              </a:spcAft>
            </a:pPr>
            <a:r>
              <a:rPr lang="en-US" sz="60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rPr>
              <a:t>Jesus has just stood in a Jewish synagogue, claimed to be the Jewish Messiah, but then said that God sent the great prophet Elijah </a:t>
            </a:r>
            <a:r>
              <a:rPr lang="en-US" sz="6000" kern="100" dirty="0">
                <a:solidFill>
                  <a:srgbClr val="BA7732"/>
                </a:solidFill>
                <a:effectLst/>
                <a:highlight>
                  <a:srgbClr val="FFFF00"/>
                </a:highlight>
                <a:latin typeface="Avenir Book" panose="02000503020000020003" pitchFamily="2" charset="0"/>
                <a:ea typeface="Aptos" panose="020B0004020202020204" pitchFamily="34" charset="0"/>
                <a:cs typeface="Times New Roman" panose="02020603050405020304" pitchFamily="18" charset="0"/>
              </a:rPr>
              <a:t>not</a:t>
            </a:r>
            <a:r>
              <a:rPr lang="en-US" sz="60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rPr>
              <a:t> to a widow in Israel, but to a </a:t>
            </a:r>
            <a:r>
              <a:rPr lang="en-US" sz="6000" kern="100" dirty="0">
                <a:solidFill>
                  <a:srgbClr val="BA7732"/>
                </a:solidFill>
                <a:effectLst/>
                <a:highlight>
                  <a:srgbClr val="FFFF00"/>
                </a:highlight>
                <a:latin typeface="Avenir Book" panose="02000503020000020003" pitchFamily="2" charset="0"/>
                <a:ea typeface="Aptos" panose="020B0004020202020204" pitchFamily="34" charset="0"/>
                <a:cs typeface="Times New Roman" panose="02020603050405020304" pitchFamily="18" charset="0"/>
              </a:rPr>
              <a:t>pagan</a:t>
            </a:r>
            <a:r>
              <a:rPr lang="en-US" sz="60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rPr>
              <a:t> widow</a:t>
            </a:r>
          </a:p>
        </p:txBody>
      </p:sp>
    </p:spTree>
    <p:extLst>
      <p:ext uri="{BB962C8B-B14F-4D97-AF65-F5344CB8AC3E}">
        <p14:creationId xmlns:p14="http://schemas.microsoft.com/office/powerpoint/2010/main" val="10626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11139-3C91-4251-91B8-244899A291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98C353-3DBB-94E9-669F-0CA17950236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FC9C0EA-EEBA-898D-4FC9-ECAFE8A5360C}"/>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CE2A1991-73A9-2E4E-966E-CA7479C933DE}"/>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0" i="0" u="none" strike="noStrike" dirty="0">
                <a:solidFill>
                  <a:srgbClr val="BA7732"/>
                </a:solidFill>
                <a:effectLst/>
                <a:latin typeface="Avenir Book" panose="02000503020000020003" pitchFamily="2" charset="0"/>
              </a:rPr>
              <a:t>“But I say to you, there were certainly </a:t>
            </a:r>
            <a:r>
              <a:rPr lang="en-US" sz="4800" b="1" i="0" u="sng" strike="noStrike" dirty="0">
                <a:solidFill>
                  <a:srgbClr val="BA7732"/>
                </a:solidFill>
                <a:effectLst/>
                <a:latin typeface="Avenir Book" panose="02000503020000020003" pitchFamily="2" charset="0"/>
              </a:rPr>
              <a:t>many widows in Israel </a:t>
            </a:r>
            <a:r>
              <a:rPr lang="en-US" sz="4800" b="0" i="0" u="none" strike="noStrike" dirty="0">
                <a:solidFill>
                  <a:srgbClr val="BA7732"/>
                </a:solidFill>
                <a:effectLst/>
                <a:latin typeface="Avenir Book" panose="02000503020000020003" pitchFamily="2" charset="0"/>
              </a:rPr>
              <a:t>in Elijah’s days, when the sky was shut up for three years and six months while a great famine came over all the land. </a:t>
            </a:r>
            <a:r>
              <a:rPr lang="en-US" sz="4800" b="1" i="0" u="none" strike="noStrike" baseline="30000" dirty="0">
                <a:solidFill>
                  <a:srgbClr val="BA7732"/>
                </a:solidFill>
                <a:effectLst/>
                <a:latin typeface="Avenir Book" panose="02000503020000020003" pitchFamily="2" charset="0"/>
              </a:rPr>
              <a:t> </a:t>
            </a:r>
            <a:r>
              <a:rPr lang="en-US" sz="4800" b="0" i="0" u="none" strike="noStrike" dirty="0">
                <a:solidFill>
                  <a:srgbClr val="BA7732"/>
                </a:solidFill>
                <a:effectLst/>
                <a:latin typeface="Avenir Book" panose="02000503020000020003" pitchFamily="2" charset="0"/>
              </a:rPr>
              <a:t>Yet Elijah </a:t>
            </a:r>
            <a:r>
              <a:rPr lang="en-US" sz="4800" b="1" i="0" u="sng" strike="noStrike" dirty="0">
                <a:solidFill>
                  <a:srgbClr val="BA7732"/>
                </a:solidFill>
                <a:effectLst/>
                <a:latin typeface="Avenir Book" panose="02000503020000020003" pitchFamily="2" charset="0"/>
              </a:rPr>
              <a:t>was not </a:t>
            </a:r>
            <a:r>
              <a:rPr lang="en-US" sz="4800" b="0" i="0" u="none" strike="noStrike" dirty="0">
                <a:solidFill>
                  <a:srgbClr val="BA7732"/>
                </a:solidFill>
                <a:effectLst/>
                <a:latin typeface="Avenir Book" panose="02000503020000020003" pitchFamily="2" charset="0"/>
              </a:rPr>
              <a:t>sent to any of them </a:t>
            </a:r>
            <a:r>
              <a:rPr lang="en-US" sz="4800" b="1" i="0" u="sng" strike="noStrike" dirty="0">
                <a:solidFill>
                  <a:srgbClr val="BA7732"/>
                </a:solidFill>
                <a:effectLst/>
                <a:latin typeface="Avenir Book" panose="02000503020000020003" pitchFamily="2" charset="0"/>
              </a:rPr>
              <a:t>except</a:t>
            </a:r>
            <a:r>
              <a:rPr lang="en-US" sz="4800" b="0" i="0" u="none" strike="noStrike" dirty="0">
                <a:solidFill>
                  <a:srgbClr val="BA7732"/>
                </a:solidFill>
                <a:effectLst/>
                <a:latin typeface="Avenir Book" panose="02000503020000020003" pitchFamily="2" charset="0"/>
              </a:rPr>
              <a:t> a widow at Zarephath in Sidon.”</a:t>
            </a:r>
            <a:endParaRPr lang="en-US" sz="9600" b="0" i="0" u="none" strike="noStrike" dirty="0">
              <a:solidFill>
                <a:srgbClr val="BA7732"/>
              </a:solidFill>
              <a:effectLst/>
              <a:latin typeface="Avenir Book" panose="02000503020000020003" pitchFamily="2" charset="0"/>
            </a:endParaRPr>
          </a:p>
        </p:txBody>
      </p:sp>
      <p:sp>
        <p:nvSpPr>
          <p:cNvPr id="3" name="TextBox 2">
            <a:extLst>
              <a:ext uri="{FF2B5EF4-FFF2-40B4-BE49-F238E27FC236}">
                <a16:creationId xmlns:a16="http://schemas.microsoft.com/office/drawing/2014/main" id="{4B645CEC-F891-EACF-3D6C-679D84A6073C}"/>
              </a:ext>
            </a:extLst>
          </p:cNvPr>
          <p:cNvSpPr txBox="1"/>
          <p:nvPr/>
        </p:nvSpPr>
        <p:spPr>
          <a:xfrm>
            <a:off x="1817914" y="5814145"/>
            <a:ext cx="1545616" cy="369332"/>
          </a:xfrm>
          <a:prstGeom prst="rect">
            <a:avLst/>
          </a:prstGeom>
          <a:noFill/>
        </p:spPr>
        <p:txBody>
          <a:bodyPr wrap="none" rtlCol="0">
            <a:spAutoFit/>
          </a:bodyPr>
          <a:lstStyle/>
          <a:p>
            <a:r>
              <a:rPr lang="en-US" dirty="0">
                <a:solidFill>
                  <a:srgbClr val="BA7732"/>
                </a:solidFill>
                <a:latin typeface="Georgia" panose="02040502050405020303" pitchFamily="18" charset="0"/>
              </a:rPr>
              <a:t>Luke 4:25-26</a:t>
            </a:r>
          </a:p>
        </p:txBody>
      </p:sp>
    </p:spTree>
    <p:extLst>
      <p:ext uri="{BB962C8B-B14F-4D97-AF65-F5344CB8AC3E}">
        <p14:creationId xmlns:p14="http://schemas.microsoft.com/office/powerpoint/2010/main" val="4189728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42168-4878-2424-341D-04C890086A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39EA2E-97E9-B8C4-3164-1E3114B96B4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6F96387-CCD5-38E7-A9E6-2FF37AA1D354}"/>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1535AF18-7718-9D2E-3C16-169C89977804}"/>
              </a:ext>
            </a:extLst>
          </p:cNvPr>
          <p:cNvSpPr txBox="1">
            <a:spLocks/>
          </p:cNvSpPr>
          <p:nvPr/>
        </p:nvSpPr>
        <p:spPr>
          <a:xfrm>
            <a:off x="1463488" y="512618"/>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0" i="0" u="none" strike="noStrike" dirty="0">
                <a:solidFill>
                  <a:srgbClr val="BA7732"/>
                </a:solidFill>
                <a:effectLst/>
                <a:latin typeface="Avenir Book" panose="02000503020000020003" pitchFamily="2" charset="0"/>
              </a:rPr>
              <a:t>The church of Jesus’ day had waited a long time for a King that would save </a:t>
            </a:r>
            <a:r>
              <a:rPr lang="en-US" sz="5400" b="1" i="0" u="sng" strike="noStrike" dirty="0">
                <a:solidFill>
                  <a:srgbClr val="BA7732"/>
                </a:solidFill>
                <a:effectLst/>
                <a:latin typeface="Avenir Book" panose="02000503020000020003" pitchFamily="2" charset="0"/>
              </a:rPr>
              <a:t>Israel</a:t>
            </a:r>
            <a:r>
              <a:rPr lang="en-US" sz="5400" b="0" i="0" u="none" strike="noStrike" dirty="0">
                <a:solidFill>
                  <a:srgbClr val="BA7732"/>
                </a:solidFill>
                <a:effectLst/>
                <a:latin typeface="Avenir Book" panose="02000503020000020003" pitchFamily="2" charset="0"/>
              </a:rPr>
              <a:t>.</a:t>
            </a:r>
          </a:p>
          <a:p>
            <a:pPr algn="ctr"/>
            <a:endParaRPr lang="en-US" sz="5400" b="0" i="0" u="none" strike="noStrike" dirty="0">
              <a:solidFill>
                <a:srgbClr val="BA7732"/>
              </a:solidFill>
              <a:effectLst/>
              <a:latin typeface="Avenir Book" panose="02000503020000020003" pitchFamily="2" charset="0"/>
            </a:endParaRPr>
          </a:p>
          <a:p>
            <a:pPr algn="ctr"/>
            <a:r>
              <a:rPr lang="en-US" sz="5400" b="0" i="0" u="none" strike="noStrike" dirty="0">
                <a:solidFill>
                  <a:srgbClr val="BA7732"/>
                </a:solidFill>
                <a:effectLst/>
                <a:latin typeface="Avenir Book" panose="02000503020000020003" pitchFamily="2" charset="0"/>
              </a:rPr>
              <a:t>And Jesus ushers in an upside-down kingdom as a Messiah that seeks to save </a:t>
            </a:r>
            <a:r>
              <a:rPr lang="en-US" sz="5400" b="1" i="0" u="sng" strike="noStrike" dirty="0">
                <a:solidFill>
                  <a:srgbClr val="BA7732"/>
                </a:solidFill>
                <a:effectLst/>
                <a:latin typeface="Avenir Book" panose="02000503020000020003" pitchFamily="2" charset="0"/>
              </a:rPr>
              <a:t>everyone</a:t>
            </a:r>
            <a:r>
              <a:rPr lang="en-US" sz="5400" b="0" i="0" u="none" strike="noStrike" dirty="0">
                <a:solidFill>
                  <a:srgbClr val="BA7732"/>
                </a:solidFill>
                <a:effectLst/>
                <a:latin typeface="Avenir Book" panose="02000503020000020003" pitchFamily="2" charset="0"/>
              </a:rPr>
              <a:t>. </a:t>
            </a:r>
            <a:endParaRPr lang="en-US" sz="41300" b="0" i="0" u="none" strike="noStrike" dirty="0">
              <a:solidFill>
                <a:srgbClr val="BA7732"/>
              </a:solidFill>
              <a:effectLst/>
              <a:latin typeface="Avenir Book" panose="02000503020000020003" pitchFamily="2" charset="0"/>
            </a:endParaRPr>
          </a:p>
        </p:txBody>
      </p:sp>
    </p:spTree>
    <p:extLst>
      <p:ext uri="{BB962C8B-B14F-4D97-AF65-F5344CB8AC3E}">
        <p14:creationId xmlns:p14="http://schemas.microsoft.com/office/powerpoint/2010/main" val="3796154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18112-6A72-F772-5CDA-7F67F729C9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C01311-30A7-D188-E9FC-346EFA10771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8289610-4306-FB64-7FC5-8FC68789EE81}"/>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17154F34-08A0-B73F-7DD0-3638825A79E1}"/>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0" i="0" u="none" strike="noStrike" dirty="0">
                <a:solidFill>
                  <a:srgbClr val="BA7732"/>
                </a:solidFill>
                <a:effectLst/>
                <a:latin typeface="Avenir Book" panose="02000503020000020003" pitchFamily="2" charset="0"/>
              </a:rPr>
              <a:t>When they heard this, everyone in the synagogue was </a:t>
            </a:r>
            <a:r>
              <a:rPr lang="en-US" sz="5400" b="0" i="0" u="none" strike="noStrike" dirty="0">
                <a:solidFill>
                  <a:srgbClr val="BA7732"/>
                </a:solidFill>
                <a:effectLst/>
                <a:highlight>
                  <a:srgbClr val="FFFF00"/>
                </a:highlight>
                <a:latin typeface="Avenir Book" panose="02000503020000020003" pitchFamily="2" charset="0"/>
              </a:rPr>
              <a:t>enraged</a:t>
            </a:r>
            <a:r>
              <a:rPr lang="en-US" sz="5400" b="0" i="0" u="none" strike="noStrike" dirty="0">
                <a:solidFill>
                  <a:srgbClr val="BA7732"/>
                </a:solidFill>
                <a:effectLst/>
                <a:latin typeface="Avenir Book" panose="02000503020000020003" pitchFamily="2" charset="0"/>
              </a:rPr>
              <a:t>. They got up, drove him </a:t>
            </a:r>
            <a:r>
              <a:rPr lang="en-US" sz="5400" b="0" i="0" u="none" strike="noStrike" dirty="0">
                <a:solidFill>
                  <a:srgbClr val="BA7732"/>
                </a:solidFill>
                <a:effectLst/>
                <a:highlight>
                  <a:srgbClr val="FFFF00"/>
                </a:highlight>
                <a:latin typeface="Avenir Book" panose="02000503020000020003" pitchFamily="2" charset="0"/>
              </a:rPr>
              <a:t>out of town</a:t>
            </a:r>
            <a:r>
              <a:rPr lang="en-US" sz="5400" b="0" i="0" u="none" strike="noStrike" dirty="0">
                <a:solidFill>
                  <a:srgbClr val="BA7732"/>
                </a:solidFill>
                <a:effectLst/>
                <a:latin typeface="Avenir Book" panose="02000503020000020003" pitchFamily="2" charset="0"/>
              </a:rPr>
              <a:t>, and brought him to the edge of the hill that their town was built on, </a:t>
            </a:r>
            <a:r>
              <a:rPr lang="en-US" sz="5400" b="0" i="0" u="none" strike="noStrike" dirty="0">
                <a:solidFill>
                  <a:srgbClr val="BA7732"/>
                </a:solidFill>
                <a:effectLst/>
                <a:highlight>
                  <a:srgbClr val="FFFF00"/>
                </a:highlight>
                <a:latin typeface="Avenir Book" panose="02000503020000020003" pitchFamily="2" charset="0"/>
              </a:rPr>
              <a:t>intending to hurl him over the cliff</a:t>
            </a:r>
            <a:r>
              <a:rPr lang="en-US" sz="5400" b="0" i="0" u="none" strike="noStrike" dirty="0">
                <a:solidFill>
                  <a:srgbClr val="BA7732"/>
                </a:solidFill>
                <a:effectLst/>
                <a:latin typeface="Avenir Book" panose="02000503020000020003" pitchFamily="2" charset="0"/>
              </a:rPr>
              <a:t>. </a:t>
            </a:r>
            <a:endParaRPr lang="en-US" sz="41300" b="0" i="0" u="none" strike="noStrike" dirty="0">
              <a:solidFill>
                <a:srgbClr val="BA7732"/>
              </a:solidFill>
              <a:effectLst/>
              <a:latin typeface="Avenir Book" panose="02000503020000020003" pitchFamily="2" charset="0"/>
            </a:endParaRPr>
          </a:p>
        </p:txBody>
      </p:sp>
      <p:sp>
        <p:nvSpPr>
          <p:cNvPr id="3" name="TextBox 2">
            <a:extLst>
              <a:ext uri="{FF2B5EF4-FFF2-40B4-BE49-F238E27FC236}">
                <a16:creationId xmlns:a16="http://schemas.microsoft.com/office/drawing/2014/main" id="{08FC556A-47CD-0C00-83DF-A773001EAE6E}"/>
              </a:ext>
            </a:extLst>
          </p:cNvPr>
          <p:cNvSpPr txBox="1"/>
          <p:nvPr/>
        </p:nvSpPr>
        <p:spPr>
          <a:xfrm>
            <a:off x="1568532" y="6118554"/>
            <a:ext cx="1561646" cy="369332"/>
          </a:xfrm>
          <a:prstGeom prst="rect">
            <a:avLst/>
          </a:prstGeom>
          <a:noFill/>
        </p:spPr>
        <p:txBody>
          <a:bodyPr wrap="none" rtlCol="0">
            <a:spAutoFit/>
          </a:bodyPr>
          <a:lstStyle/>
          <a:p>
            <a:r>
              <a:rPr lang="en-US" dirty="0">
                <a:solidFill>
                  <a:srgbClr val="BA7732"/>
                </a:solidFill>
                <a:latin typeface="Georgia" panose="02040502050405020303" pitchFamily="18" charset="0"/>
              </a:rPr>
              <a:t>Luke 4:28-29</a:t>
            </a:r>
          </a:p>
        </p:txBody>
      </p:sp>
    </p:spTree>
    <p:extLst>
      <p:ext uri="{BB962C8B-B14F-4D97-AF65-F5344CB8AC3E}">
        <p14:creationId xmlns:p14="http://schemas.microsoft.com/office/powerpoint/2010/main" val="5835831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102B6-2F91-E302-07DA-89441AF7C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0E55DD-5DD7-62A9-97A7-68D3B59D226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50D25AA-187D-52D7-1166-F821C5AD4BF4}"/>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DC11111C-6298-EC11-5BD4-5B5F42E5317D}"/>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0" i="0" u="none" strike="noStrike" dirty="0">
                <a:solidFill>
                  <a:srgbClr val="BA7732"/>
                </a:solidFill>
                <a:effectLst/>
                <a:latin typeface="Avenir Book" panose="02000503020000020003" pitchFamily="2" charset="0"/>
              </a:rPr>
              <a:t>You and I, would see this first sermon as a </a:t>
            </a:r>
            <a:r>
              <a:rPr lang="en-US" sz="6000" b="0" i="0" u="none" strike="noStrike" dirty="0">
                <a:solidFill>
                  <a:srgbClr val="BA7732"/>
                </a:solidFill>
                <a:effectLst/>
                <a:highlight>
                  <a:srgbClr val="FFFF00"/>
                </a:highlight>
                <a:latin typeface="Avenir Book" panose="02000503020000020003" pitchFamily="2" charset="0"/>
              </a:rPr>
              <a:t>failure</a:t>
            </a:r>
            <a:r>
              <a:rPr lang="en-US" sz="6000" b="0" i="0" u="none" strike="noStrike" dirty="0">
                <a:solidFill>
                  <a:srgbClr val="BA7732"/>
                </a:solidFill>
                <a:effectLst/>
                <a:latin typeface="Avenir Book" panose="02000503020000020003" pitchFamily="2" charset="0"/>
              </a:rPr>
              <a:t>. </a:t>
            </a:r>
          </a:p>
          <a:p>
            <a:pPr algn="ctr"/>
            <a:r>
              <a:rPr lang="en-US" sz="6000" dirty="0">
                <a:solidFill>
                  <a:srgbClr val="BA7732"/>
                </a:solidFill>
                <a:latin typeface="Avenir Book" panose="02000503020000020003" pitchFamily="2" charset="0"/>
              </a:rPr>
              <a:t>But </a:t>
            </a:r>
            <a:r>
              <a:rPr lang="en-US" sz="6000" b="0" i="0" u="none" strike="noStrike" dirty="0">
                <a:solidFill>
                  <a:srgbClr val="BA7732"/>
                </a:solidFill>
                <a:effectLst/>
                <a:latin typeface="Avenir Book" panose="02000503020000020003" pitchFamily="2" charset="0"/>
              </a:rPr>
              <a:t>Jesus does not see failure. </a:t>
            </a:r>
          </a:p>
          <a:p>
            <a:pPr algn="ctr"/>
            <a:r>
              <a:rPr lang="en-US" sz="6000" b="0" i="0" u="none" strike="noStrike" dirty="0">
                <a:solidFill>
                  <a:srgbClr val="BA7732"/>
                </a:solidFill>
                <a:effectLst/>
                <a:latin typeface="Avenir Book" panose="02000503020000020003" pitchFamily="2" charset="0"/>
              </a:rPr>
              <a:t>Jesus sees obedience.</a:t>
            </a:r>
          </a:p>
        </p:txBody>
      </p:sp>
    </p:spTree>
    <p:extLst>
      <p:ext uri="{BB962C8B-B14F-4D97-AF65-F5344CB8AC3E}">
        <p14:creationId xmlns:p14="http://schemas.microsoft.com/office/powerpoint/2010/main" val="1170953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44852-FB68-9A05-80C8-194859A627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3B11C0-02DD-31FB-7577-2A01D72AD9E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BE23DD9-8349-1C49-9E1D-918BEB545C90}"/>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74673C6B-0D49-5FA5-E04E-220BA10C4C4E}"/>
              </a:ext>
            </a:extLst>
          </p:cNvPr>
          <p:cNvSpPr txBox="1">
            <a:spLocks/>
          </p:cNvSpPr>
          <p:nvPr/>
        </p:nvSpPr>
        <p:spPr>
          <a:xfrm>
            <a:off x="1463488" y="370114"/>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0" i="0" u="none" strike="noStrike" dirty="0">
                <a:solidFill>
                  <a:srgbClr val="BA7732"/>
                </a:solidFill>
                <a:effectLst/>
                <a:latin typeface="Avenir Book" panose="02000503020000020003" pitchFamily="2" charset="0"/>
              </a:rPr>
              <a:t>For in it the righteousness of God is revealed from </a:t>
            </a:r>
            <a:r>
              <a:rPr lang="en-US" sz="6000" b="0" i="0" u="none" strike="noStrike" dirty="0">
                <a:solidFill>
                  <a:srgbClr val="BA7732"/>
                </a:solidFill>
                <a:effectLst/>
                <a:highlight>
                  <a:srgbClr val="FFFF00"/>
                </a:highlight>
                <a:latin typeface="Avenir Book" panose="02000503020000020003" pitchFamily="2" charset="0"/>
              </a:rPr>
              <a:t>faith to faith</a:t>
            </a:r>
            <a:r>
              <a:rPr lang="en-US" sz="6000" b="0" i="0" u="none" strike="noStrike" dirty="0">
                <a:solidFill>
                  <a:srgbClr val="BA7732"/>
                </a:solidFill>
                <a:effectLst/>
                <a:latin typeface="Avenir Book" panose="02000503020000020003" pitchFamily="2" charset="0"/>
              </a:rPr>
              <a:t>, just as it is written: </a:t>
            </a:r>
          </a:p>
          <a:p>
            <a:pPr algn="ctr"/>
            <a:r>
              <a:rPr lang="en-US" sz="6000" b="1" i="0" u="none" strike="noStrike" dirty="0">
                <a:solidFill>
                  <a:srgbClr val="BA7732"/>
                </a:solidFill>
                <a:effectLst/>
                <a:latin typeface="Avenir Book" panose="02000503020000020003" pitchFamily="2" charset="0"/>
              </a:rPr>
              <a:t>The righteous will live by </a:t>
            </a:r>
            <a:r>
              <a:rPr lang="en-US" sz="6000" b="1" i="0" u="none" strike="noStrike" dirty="0">
                <a:solidFill>
                  <a:srgbClr val="BA7732"/>
                </a:solidFill>
                <a:effectLst/>
                <a:highlight>
                  <a:srgbClr val="FFFF00"/>
                </a:highlight>
                <a:latin typeface="Avenir Book" panose="02000503020000020003" pitchFamily="2" charset="0"/>
              </a:rPr>
              <a:t>faith</a:t>
            </a:r>
            <a:r>
              <a:rPr lang="en-US" sz="6000" b="1" i="0" u="none" strike="noStrike" dirty="0">
                <a:solidFill>
                  <a:srgbClr val="BA7732"/>
                </a:solidFill>
                <a:effectLst/>
                <a:latin typeface="Avenir Book" panose="02000503020000020003" pitchFamily="2" charset="0"/>
              </a:rPr>
              <a:t>.</a:t>
            </a:r>
            <a:endParaRPr lang="en-US" sz="41300" dirty="0">
              <a:solidFill>
                <a:srgbClr val="BA7732"/>
              </a:solidFill>
              <a:latin typeface="Avenir Book" panose="02000503020000020003" pitchFamily="2" charset="0"/>
            </a:endParaRPr>
          </a:p>
        </p:txBody>
      </p:sp>
      <p:sp>
        <p:nvSpPr>
          <p:cNvPr id="3" name="TextBox 2">
            <a:extLst>
              <a:ext uri="{FF2B5EF4-FFF2-40B4-BE49-F238E27FC236}">
                <a16:creationId xmlns:a16="http://schemas.microsoft.com/office/drawing/2014/main" id="{10E18501-A646-39AB-F10F-8916474BA256}"/>
              </a:ext>
            </a:extLst>
          </p:cNvPr>
          <p:cNvSpPr txBox="1"/>
          <p:nvPr/>
        </p:nvSpPr>
        <p:spPr>
          <a:xfrm>
            <a:off x="1872342" y="6118554"/>
            <a:ext cx="1470274" cy="369332"/>
          </a:xfrm>
          <a:prstGeom prst="rect">
            <a:avLst/>
          </a:prstGeom>
          <a:noFill/>
        </p:spPr>
        <p:txBody>
          <a:bodyPr wrap="none" rtlCol="0">
            <a:spAutoFit/>
          </a:bodyPr>
          <a:lstStyle/>
          <a:p>
            <a:r>
              <a:rPr lang="en-US" dirty="0">
                <a:solidFill>
                  <a:srgbClr val="BA7732"/>
                </a:solidFill>
                <a:latin typeface="Georgia" panose="02040502050405020303" pitchFamily="18" charset="0"/>
              </a:rPr>
              <a:t>Romans 1:17</a:t>
            </a:r>
          </a:p>
        </p:txBody>
      </p:sp>
    </p:spTree>
    <p:extLst>
      <p:ext uri="{BB962C8B-B14F-4D97-AF65-F5344CB8AC3E}">
        <p14:creationId xmlns:p14="http://schemas.microsoft.com/office/powerpoint/2010/main" val="2199510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72E8D-A202-E2D0-3F1E-846A4EA06A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9DD5B7-076B-67A4-D864-1F2B06C16ED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ABE00B4-5091-7A4D-2B9E-BFCAC2D1A1FC}"/>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0D6E009E-719E-DBE7-E19A-E10DA7740961}"/>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800" b="0" i="0" u="none" strike="noStrike" dirty="0">
              <a:solidFill>
                <a:srgbClr val="BA7732"/>
              </a:solidFill>
              <a:effectLst/>
              <a:latin typeface="Avenir Book" panose="02000503020000020003" pitchFamily="2" charset="0"/>
            </a:endParaRPr>
          </a:p>
        </p:txBody>
      </p:sp>
      <p:pic>
        <p:nvPicPr>
          <p:cNvPr id="4" name="Picture 3">
            <a:extLst>
              <a:ext uri="{FF2B5EF4-FFF2-40B4-BE49-F238E27FC236}">
                <a16:creationId xmlns:a16="http://schemas.microsoft.com/office/drawing/2014/main" id="{CB3D10FD-9F74-222B-E474-B58BF0FA6EBF}"/>
              </a:ext>
            </a:extLst>
          </p:cNvPr>
          <p:cNvPicPr>
            <a:picLocks noChangeAspect="1"/>
          </p:cNvPicPr>
          <p:nvPr/>
        </p:nvPicPr>
        <p:blipFill>
          <a:blip r:embed="rId3"/>
          <a:stretch>
            <a:fillRect/>
          </a:stretch>
        </p:blipFill>
        <p:spPr>
          <a:xfrm>
            <a:off x="3331058" y="0"/>
            <a:ext cx="5529883" cy="6858000"/>
          </a:xfrm>
          <a:prstGeom prst="rect">
            <a:avLst/>
          </a:prstGeom>
        </p:spPr>
      </p:pic>
      <p:sp>
        <p:nvSpPr>
          <p:cNvPr id="3" name="TextBox 2">
            <a:extLst>
              <a:ext uri="{FF2B5EF4-FFF2-40B4-BE49-F238E27FC236}">
                <a16:creationId xmlns:a16="http://schemas.microsoft.com/office/drawing/2014/main" id="{C261819A-1098-8EF8-3DCC-BD0B7E26491E}"/>
              </a:ext>
            </a:extLst>
          </p:cNvPr>
          <p:cNvSpPr txBox="1"/>
          <p:nvPr/>
        </p:nvSpPr>
        <p:spPr>
          <a:xfrm>
            <a:off x="86401" y="5878286"/>
            <a:ext cx="3382657" cy="923330"/>
          </a:xfrm>
          <a:prstGeom prst="rect">
            <a:avLst/>
          </a:prstGeom>
          <a:noFill/>
        </p:spPr>
        <p:txBody>
          <a:bodyPr wrap="none" rtlCol="0">
            <a:spAutoFit/>
          </a:bodyPr>
          <a:lstStyle/>
          <a:p>
            <a:r>
              <a:rPr lang="en-US" dirty="0">
                <a:solidFill>
                  <a:srgbClr val="BA7732"/>
                </a:solidFill>
                <a:latin typeface="Georgia" panose="02040502050405020303" pitchFamily="18" charset="0"/>
              </a:rPr>
              <a:t>-Pastor Doug </a:t>
            </a:r>
            <a:r>
              <a:rPr lang="en-US" dirty="0" err="1">
                <a:solidFill>
                  <a:srgbClr val="BA7732"/>
                </a:solidFill>
                <a:latin typeface="Georgia" panose="02040502050405020303" pitchFamily="18" charset="0"/>
              </a:rPr>
              <a:t>Mcpherson</a:t>
            </a:r>
            <a:r>
              <a:rPr lang="en-US" dirty="0">
                <a:solidFill>
                  <a:srgbClr val="BA7732"/>
                </a:solidFill>
                <a:latin typeface="Georgia" panose="02040502050405020303" pitchFamily="18" charset="0"/>
              </a:rPr>
              <a:t>, </a:t>
            </a:r>
          </a:p>
          <a:p>
            <a:r>
              <a:rPr lang="en-US" dirty="0">
                <a:solidFill>
                  <a:srgbClr val="BA7732"/>
                </a:solidFill>
                <a:latin typeface="Georgia" panose="02040502050405020303" pitchFamily="18" charset="0"/>
              </a:rPr>
              <a:t>Mayfield Road Baptist Church, </a:t>
            </a:r>
          </a:p>
          <a:p>
            <a:r>
              <a:rPr lang="en-US" dirty="0">
                <a:solidFill>
                  <a:srgbClr val="BA7732"/>
                </a:solidFill>
                <a:latin typeface="Georgia" panose="02040502050405020303" pitchFamily="18" charset="0"/>
              </a:rPr>
              <a:t>Arlington</a:t>
            </a:r>
          </a:p>
        </p:txBody>
      </p:sp>
    </p:spTree>
    <p:extLst>
      <p:ext uri="{BB962C8B-B14F-4D97-AF65-F5344CB8AC3E}">
        <p14:creationId xmlns:p14="http://schemas.microsoft.com/office/powerpoint/2010/main" val="2159917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57333-C317-AD17-251D-BB897DB9EF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787E17-7DE0-C3E5-547B-2FB974D2555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F2A32C1-B35B-800D-1DD9-CFE3555B28A3}"/>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AD139850-5319-85F6-6A72-E6C3B9656FCE}"/>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b="0" i="0" u="none" strike="noStrike" dirty="0">
                <a:solidFill>
                  <a:srgbClr val="BA7732"/>
                </a:solidFill>
                <a:effectLst/>
                <a:latin typeface="Avenir Book" panose="02000503020000020003" pitchFamily="2" charset="0"/>
              </a:rPr>
              <a:t>Let’s go back to our model shepherd’s ministry.</a:t>
            </a:r>
          </a:p>
        </p:txBody>
      </p:sp>
    </p:spTree>
    <p:extLst>
      <p:ext uri="{BB962C8B-B14F-4D97-AF65-F5344CB8AC3E}">
        <p14:creationId xmlns:p14="http://schemas.microsoft.com/office/powerpoint/2010/main" val="13777530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7F2F0-A8DB-1D63-3184-31423CBCBF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EF44DE-6DF9-EDE2-72E0-41BE9A60DF3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0E4A4E5-36F3-BF96-7599-9ABFF2DF2D56}"/>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0C63C333-244C-D6F7-E4CC-21CF63FDB3AE}"/>
              </a:ext>
            </a:extLst>
          </p:cNvPr>
          <p:cNvSpPr txBox="1">
            <a:spLocks/>
          </p:cNvSpPr>
          <p:nvPr/>
        </p:nvSpPr>
        <p:spPr>
          <a:xfrm>
            <a:off x="1463488" y="103743"/>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dirty="0">
              <a:solidFill>
                <a:srgbClr val="BA7732"/>
              </a:solidFill>
              <a:latin typeface="Avenir Book" panose="02000503020000020003" pitchFamily="2" charset="0"/>
            </a:endParaRPr>
          </a:p>
          <a:p>
            <a:pPr algn="ctr"/>
            <a:r>
              <a:rPr lang="en-US" sz="6600" b="0" i="0" u="none" strike="noStrike" dirty="0">
                <a:solidFill>
                  <a:srgbClr val="BA7732"/>
                </a:solidFill>
                <a:effectLst/>
                <a:latin typeface="Avenir Book" panose="02000503020000020003" pitchFamily="2" charset="0"/>
              </a:rPr>
              <a:t>And he did not do many miracles there </a:t>
            </a:r>
            <a:r>
              <a:rPr lang="en-US" sz="6600" b="0" i="0" u="none" strike="noStrike" dirty="0">
                <a:solidFill>
                  <a:srgbClr val="BA7732"/>
                </a:solidFill>
                <a:effectLst/>
                <a:highlight>
                  <a:srgbClr val="FFFF00"/>
                </a:highlight>
                <a:latin typeface="Avenir Book" panose="02000503020000020003" pitchFamily="2" charset="0"/>
              </a:rPr>
              <a:t>because of their lack of faith</a:t>
            </a:r>
            <a:r>
              <a:rPr lang="en-US" sz="6600" b="0" i="0" u="none" strike="noStrike" dirty="0">
                <a:solidFill>
                  <a:srgbClr val="BA7732"/>
                </a:solidFill>
                <a:effectLst/>
                <a:latin typeface="Avenir Book" panose="02000503020000020003" pitchFamily="2" charset="0"/>
              </a:rPr>
              <a:t>.</a:t>
            </a:r>
          </a:p>
        </p:txBody>
      </p:sp>
      <p:sp>
        <p:nvSpPr>
          <p:cNvPr id="3" name="TextBox 2">
            <a:extLst>
              <a:ext uri="{FF2B5EF4-FFF2-40B4-BE49-F238E27FC236}">
                <a16:creationId xmlns:a16="http://schemas.microsoft.com/office/drawing/2014/main" id="{76CF4382-1758-EB69-FEB9-2BA688933B3D}"/>
              </a:ext>
            </a:extLst>
          </p:cNvPr>
          <p:cNvSpPr txBox="1"/>
          <p:nvPr/>
        </p:nvSpPr>
        <p:spPr>
          <a:xfrm>
            <a:off x="1463488" y="5937881"/>
            <a:ext cx="1707519" cy="646331"/>
          </a:xfrm>
          <a:prstGeom prst="rect">
            <a:avLst/>
          </a:prstGeom>
          <a:noFill/>
        </p:spPr>
        <p:txBody>
          <a:bodyPr wrap="none" rtlCol="0">
            <a:spAutoFit/>
          </a:bodyPr>
          <a:lstStyle/>
          <a:p>
            <a:endParaRPr lang="en-US" dirty="0">
              <a:solidFill>
                <a:srgbClr val="BA7732"/>
              </a:solidFill>
              <a:latin typeface="Georgia" panose="02040502050405020303" pitchFamily="18" charset="0"/>
            </a:endParaRPr>
          </a:p>
          <a:p>
            <a:r>
              <a:rPr lang="en-US" dirty="0">
                <a:solidFill>
                  <a:srgbClr val="BA7732"/>
                </a:solidFill>
                <a:latin typeface="Georgia" panose="02040502050405020303" pitchFamily="18" charset="0"/>
              </a:rPr>
              <a:t>Matthew 13:58</a:t>
            </a:r>
          </a:p>
        </p:txBody>
      </p:sp>
    </p:spTree>
    <p:extLst>
      <p:ext uri="{BB962C8B-B14F-4D97-AF65-F5344CB8AC3E}">
        <p14:creationId xmlns:p14="http://schemas.microsoft.com/office/powerpoint/2010/main" val="404158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F3D7C-749C-2B6B-5069-4DBF341630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8CCB40-B7C3-D0A9-5DDB-FD167EEAA4B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1E6B1C3-BBC8-294D-CE35-A58DAF0EA8B3}"/>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A2E3E3AF-DEF9-9F22-2C36-E460CE15EAC4}"/>
              </a:ext>
            </a:extLst>
          </p:cNvPr>
          <p:cNvSpPr txBox="1">
            <a:spLocks/>
          </p:cNvSpPr>
          <p:nvPr/>
        </p:nvSpPr>
        <p:spPr>
          <a:xfrm>
            <a:off x="1463488" y="370114"/>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lnSpc>
                <a:spcPct val="100000"/>
              </a:lnSpc>
            </a:pPr>
            <a:r>
              <a:rPr lang="en-US" sz="6600" kern="0" dirty="0">
                <a:solidFill>
                  <a:srgbClr val="BA7732"/>
                </a:solidFill>
                <a:effectLst/>
                <a:latin typeface="Avenir Book" panose="02000503020000020003" pitchFamily="2" charset="0"/>
                <a:ea typeface="Times New Roman" panose="02020603050405020304" pitchFamily="18" charset="0"/>
                <a:cs typeface="Times New Roman" panose="02020603050405020304" pitchFamily="18" charset="0"/>
              </a:rPr>
              <a:t>Jesus goes into a town with his ministry even though it would </a:t>
            </a:r>
            <a:r>
              <a:rPr lang="en-US" sz="6600" kern="0" dirty="0">
                <a:solidFill>
                  <a:srgbClr val="BA7732"/>
                </a:solidFill>
                <a:effectLst/>
                <a:highlight>
                  <a:srgbClr val="FFFF00"/>
                </a:highlight>
                <a:latin typeface="Avenir Book" panose="02000503020000020003" pitchFamily="2" charset="0"/>
                <a:ea typeface="Times New Roman" panose="02020603050405020304" pitchFamily="18" charset="0"/>
                <a:cs typeface="Times New Roman" panose="02020603050405020304" pitchFamily="18" charset="0"/>
              </a:rPr>
              <a:t>not be fruitful there</a:t>
            </a:r>
            <a:r>
              <a:rPr lang="en-US" sz="6600" kern="0" dirty="0">
                <a:solidFill>
                  <a:srgbClr val="BA7732"/>
                </a:solidFill>
                <a:effectLst/>
                <a:latin typeface="Avenir Book" panose="02000503020000020003" pitchFamily="2" charset="0"/>
                <a:ea typeface="Times New Roman" panose="02020603050405020304" pitchFamily="18" charset="0"/>
                <a:cs typeface="Times New Roman" panose="02020603050405020304" pitchFamily="18" charset="0"/>
              </a:rPr>
              <a:t>. </a:t>
            </a:r>
            <a:endParaRPr lang="en-US" sz="66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236467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2DF52-D24A-40F2-847B-2EA9A6468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2D1174-852F-B84A-7FCD-3085BA91624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C91F64B-2F6E-F9E0-6646-2B5E8889034A}"/>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819D99C4-3618-7ACB-019E-F7A9DF2E223B}"/>
              </a:ext>
            </a:extLst>
          </p:cNvPr>
          <p:cNvSpPr txBox="1">
            <a:spLocks/>
          </p:cNvSpPr>
          <p:nvPr/>
        </p:nvSpPr>
        <p:spPr>
          <a:xfrm>
            <a:off x="1463488" y="370114"/>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lnSpc>
                <a:spcPct val="100000"/>
              </a:lnSpc>
            </a:pPr>
            <a:r>
              <a:rPr lang="en-US" sz="6000" kern="0" dirty="0">
                <a:solidFill>
                  <a:srgbClr val="BA7732"/>
                </a:solidFill>
                <a:effectLst/>
                <a:latin typeface="Avenir Book" panose="02000503020000020003" pitchFamily="2" charset="0"/>
                <a:ea typeface="Times New Roman" panose="02020603050405020304" pitchFamily="18" charset="0"/>
                <a:cs typeface="Times New Roman" panose="02020603050405020304" pitchFamily="18" charset="0"/>
              </a:rPr>
              <a:t>Jesus’s ministry was only three years. You would think that Heaven would direct his path away from any obstacles. </a:t>
            </a:r>
            <a:endParaRPr lang="en-US" sz="60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363493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D11EB-C8EC-D077-2544-01B202A972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A45557-9A5A-8AC6-7054-09D7F6EF738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89E07FB-AB43-4FFC-E659-775C16E4CB42}"/>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9058486C-C26D-3FAE-78B8-CB8ECC11211A}"/>
              </a:ext>
            </a:extLst>
          </p:cNvPr>
          <p:cNvSpPr txBox="1">
            <a:spLocks/>
          </p:cNvSpPr>
          <p:nvPr/>
        </p:nvSpPr>
        <p:spPr>
          <a:xfrm>
            <a:off x="1463488" y="370114"/>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lnSpc>
                <a:spcPct val="100000"/>
              </a:lnSpc>
            </a:pPr>
            <a:r>
              <a:rPr lang="en-US" sz="6000" kern="0" dirty="0">
                <a:solidFill>
                  <a:srgbClr val="BA7732"/>
                </a:solidFill>
                <a:effectLst/>
                <a:latin typeface="Avenir Book" panose="02000503020000020003" pitchFamily="2" charset="0"/>
                <a:ea typeface="Times New Roman" panose="02020603050405020304" pitchFamily="18" charset="0"/>
                <a:cs typeface="Times New Roman" panose="02020603050405020304" pitchFamily="18" charset="0"/>
              </a:rPr>
              <a:t>Many non-Christian scholars actually believe that John the Baptist was more popular than Jesus during their lifetimes. </a:t>
            </a:r>
            <a:endParaRPr lang="en-US" sz="60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60438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82E01-35A8-170D-C260-E26926794C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BB3E60-30FB-95B2-CD00-CB22A539D56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B9240CE-B9F0-56D8-B3C9-980309174554}"/>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6AA77BB2-80DA-6DA7-2B5F-5CE210B54722}"/>
              </a:ext>
            </a:extLst>
          </p:cNvPr>
          <p:cNvSpPr txBox="1">
            <a:spLocks/>
          </p:cNvSpPr>
          <p:nvPr/>
        </p:nvSpPr>
        <p:spPr>
          <a:xfrm>
            <a:off x="1463488" y="370114"/>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lnSpc>
                <a:spcPct val="100000"/>
              </a:lnSpc>
            </a:pPr>
            <a:r>
              <a:rPr lang="en-US" sz="7200" kern="0" dirty="0">
                <a:solidFill>
                  <a:srgbClr val="BA7732"/>
                </a:solidFill>
                <a:latin typeface="Avenir Book" panose="02000503020000020003" pitchFamily="2" charset="0"/>
                <a:ea typeface="Aptos" panose="020B0004020202020204" pitchFamily="34" charset="0"/>
                <a:cs typeface="Times New Roman" panose="02020603050405020304" pitchFamily="18" charset="0"/>
              </a:rPr>
              <a:t>Jesus never needed the numbers. </a:t>
            </a:r>
            <a:r>
              <a:rPr lang="en-US" sz="7200" kern="0" dirty="0">
                <a:solidFill>
                  <a:srgbClr val="BA7732"/>
                </a:solidFill>
                <a:highlight>
                  <a:srgbClr val="FFFF00"/>
                </a:highlight>
                <a:latin typeface="Avenir Book" panose="02000503020000020003" pitchFamily="2" charset="0"/>
                <a:ea typeface="Aptos" panose="020B0004020202020204" pitchFamily="34" charset="0"/>
                <a:cs typeface="Times New Roman" panose="02020603050405020304" pitchFamily="18" charset="0"/>
              </a:rPr>
              <a:t>Failure</a:t>
            </a:r>
            <a:r>
              <a:rPr lang="en-US" sz="7200" kern="0" dirty="0">
                <a:solidFill>
                  <a:srgbClr val="BA7732"/>
                </a:solidFill>
                <a:latin typeface="Avenir Book" panose="02000503020000020003" pitchFamily="2" charset="0"/>
                <a:ea typeface="Aptos" panose="020B0004020202020204" pitchFamily="34" charset="0"/>
                <a:cs typeface="Times New Roman" panose="02020603050405020304" pitchFamily="18" charset="0"/>
              </a:rPr>
              <a:t> and obstacles was simply part of the reality of the work. </a:t>
            </a:r>
            <a:endParaRPr lang="en-US" sz="72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562681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E619-6E01-A444-9D2B-05E16A6CC82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A374F00-C417-C242-9DE0-846596A26E4B}"/>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0C96FF3F-FEB5-8546-90EF-46A6A6C2CF65}"/>
              </a:ext>
            </a:extLst>
          </p:cNvPr>
          <p:cNvSpPr txBox="1">
            <a:spLocks/>
          </p:cNvSpPr>
          <p:nvPr/>
        </p:nvSpPr>
        <p:spPr>
          <a:xfrm>
            <a:off x="1463488" y="370114"/>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0" i="0" u="none" strike="noStrike" dirty="0">
                <a:solidFill>
                  <a:srgbClr val="BA7732"/>
                </a:solidFill>
                <a:effectLst/>
                <a:latin typeface="Avenir Book" panose="02000503020000020003" pitchFamily="2" charset="0"/>
              </a:rPr>
              <a:t>God is looking for shepherds who will be able to lead, </a:t>
            </a:r>
            <a:r>
              <a:rPr lang="en-US" sz="6000" b="0" i="0" u="none" strike="noStrike" dirty="0">
                <a:solidFill>
                  <a:srgbClr val="BA7732"/>
                </a:solidFill>
                <a:effectLst/>
                <a:highlight>
                  <a:srgbClr val="FFFF00"/>
                </a:highlight>
                <a:latin typeface="Avenir Book" panose="02000503020000020003" pitchFamily="2" charset="0"/>
              </a:rPr>
              <a:t>despite</a:t>
            </a:r>
            <a:r>
              <a:rPr lang="en-US" sz="6000" b="0" i="0" u="none" strike="noStrike" dirty="0">
                <a:solidFill>
                  <a:srgbClr val="BA7732"/>
                </a:solidFill>
                <a:effectLst/>
                <a:latin typeface="Avenir Book" panose="02000503020000020003" pitchFamily="2" charset="0"/>
              </a:rPr>
              <a:t> their circumstances, rather than </a:t>
            </a:r>
            <a:r>
              <a:rPr lang="en-US" sz="6000" b="0" i="0" u="none" strike="noStrike" dirty="0">
                <a:solidFill>
                  <a:srgbClr val="BA7732"/>
                </a:solidFill>
                <a:effectLst/>
                <a:highlight>
                  <a:srgbClr val="FFFF00"/>
                </a:highlight>
                <a:latin typeface="Avenir Book" panose="02000503020000020003" pitchFamily="2" charset="0"/>
              </a:rPr>
              <a:t>because</a:t>
            </a:r>
            <a:r>
              <a:rPr lang="en-US" sz="6000" b="0" i="0" u="none" strike="noStrike" dirty="0">
                <a:solidFill>
                  <a:srgbClr val="BA7732"/>
                </a:solidFill>
                <a:effectLst/>
                <a:latin typeface="Avenir Book" panose="02000503020000020003" pitchFamily="2" charset="0"/>
              </a:rPr>
              <a:t> of them</a:t>
            </a:r>
            <a:endParaRPr lang="en-US" sz="6000" dirty="0">
              <a:solidFill>
                <a:srgbClr val="BA7732"/>
              </a:solidFill>
              <a:latin typeface="Avenir Book" panose="02000503020000020003" pitchFamily="2" charset="0"/>
            </a:endParaRPr>
          </a:p>
        </p:txBody>
      </p:sp>
    </p:spTree>
    <p:extLst>
      <p:ext uri="{BB962C8B-B14F-4D97-AF65-F5344CB8AC3E}">
        <p14:creationId xmlns:p14="http://schemas.microsoft.com/office/powerpoint/2010/main" val="20802991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8225C-9EB6-F40C-FEB6-6957DB0347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43189F-AC7D-D21F-A630-4C3C423599F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92C9EA2-E4E3-BCA6-D021-AE1412922FD3}"/>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DE3223F1-C37B-6F0D-1CC6-75B0EBD658A2}"/>
              </a:ext>
            </a:extLst>
          </p:cNvPr>
          <p:cNvSpPr txBox="1">
            <a:spLocks/>
          </p:cNvSpPr>
          <p:nvPr/>
        </p:nvSpPr>
        <p:spPr>
          <a:xfrm>
            <a:off x="1463488" y="370114"/>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0" i="0" u="none" strike="noStrike" dirty="0">
                <a:solidFill>
                  <a:srgbClr val="BA7732"/>
                </a:solidFill>
                <a:effectLst/>
                <a:latin typeface="Avenir Book" panose="02000503020000020003" pitchFamily="2" charset="0"/>
              </a:rPr>
              <a:t>Have you read Acts lately?</a:t>
            </a:r>
          </a:p>
          <a:p>
            <a:pPr algn="ctr"/>
            <a:endParaRPr lang="en-US" sz="6000" b="0" i="0" u="none" strike="noStrike" dirty="0">
              <a:solidFill>
                <a:srgbClr val="BA7732"/>
              </a:solidFill>
              <a:effectLst/>
              <a:latin typeface="Avenir Book" panose="02000503020000020003" pitchFamily="2" charset="0"/>
            </a:endParaRPr>
          </a:p>
          <a:p>
            <a:pPr marL="857250" indent="-857250" algn="ctr">
              <a:buFont typeface="Arial" panose="020B0604020202020204" pitchFamily="34" charset="0"/>
              <a:buChar char="•"/>
            </a:pPr>
            <a:r>
              <a:rPr lang="en-US" sz="6000" dirty="0">
                <a:solidFill>
                  <a:srgbClr val="BA7732"/>
                </a:solidFill>
                <a:latin typeface="Avenir Book" panose="02000503020000020003" pitchFamily="2" charset="0"/>
              </a:rPr>
              <a:t>Acts 4: Peter and John get arrested for preaching</a:t>
            </a:r>
          </a:p>
          <a:p>
            <a:pPr marL="857250" indent="-857250" algn="ctr">
              <a:buFont typeface="Arial" panose="020B0604020202020204" pitchFamily="34" charset="0"/>
              <a:buChar char="•"/>
            </a:pPr>
            <a:r>
              <a:rPr lang="en-US" sz="6000" dirty="0">
                <a:solidFill>
                  <a:srgbClr val="BA7732"/>
                </a:solidFill>
                <a:latin typeface="Avenir Book" panose="02000503020000020003" pitchFamily="2" charset="0"/>
              </a:rPr>
              <a:t>Acts 7 Stephen is stoned</a:t>
            </a:r>
          </a:p>
        </p:txBody>
      </p:sp>
    </p:spTree>
    <p:extLst>
      <p:ext uri="{BB962C8B-B14F-4D97-AF65-F5344CB8AC3E}">
        <p14:creationId xmlns:p14="http://schemas.microsoft.com/office/powerpoint/2010/main" val="37929716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7AF3B-DD6F-950C-FF8A-ABE19E3DC9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100D25-223D-73C0-6DEB-607904C9AF4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710D739-CAA6-DAF3-903C-7D5FFC91AC27}"/>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CC320510-85B8-3707-7C38-31A583B5B99E}"/>
              </a:ext>
            </a:extLst>
          </p:cNvPr>
          <p:cNvSpPr txBox="1">
            <a:spLocks/>
          </p:cNvSpPr>
          <p:nvPr/>
        </p:nvSpPr>
        <p:spPr>
          <a:xfrm>
            <a:off x="1463488" y="-24619"/>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0" i="0" u="none" strike="noStrike" dirty="0">
              <a:solidFill>
                <a:srgbClr val="BA7732"/>
              </a:solidFill>
              <a:effectLst/>
              <a:latin typeface="Avenir Book" panose="02000503020000020003" pitchFamily="2" charset="0"/>
            </a:endParaRPr>
          </a:p>
          <a:p>
            <a:pPr marL="857250" indent="-857250" algn="ctr">
              <a:buFont typeface="Arial" panose="020B0604020202020204" pitchFamily="34" charset="0"/>
              <a:buChar char="•"/>
            </a:pPr>
            <a:r>
              <a:rPr lang="en-US" sz="5400" dirty="0">
                <a:solidFill>
                  <a:srgbClr val="BA7732"/>
                </a:solidFill>
                <a:latin typeface="Avenir Book" panose="02000503020000020003" pitchFamily="2" charset="0"/>
              </a:rPr>
              <a:t>Acts 8 Persecution scatters the church</a:t>
            </a:r>
          </a:p>
          <a:p>
            <a:pPr marL="857250" indent="-857250" algn="ctr">
              <a:buFont typeface="Arial" panose="020B0604020202020204" pitchFamily="34" charset="0"/>
              <a:buChar char="•"/>
            </a:pPr>
            <a:r>
              <a:rPr lang="en-US" sz="5400" dirty="0">
                <a:solidFill>
                  <a:srgbClr val="BA7732"/>
                </a:solidFill>
                <a:latin typeface="Avenir Book" panose="02000503020000020003" pitchFamily="2" charset="0"/>
              </a:rPr>
              <a:t>Acts 9 Paul flees Damascus</a:t>
            </a:r>
          </a:p>
          <a:p>
            <a:pPr marL="857250" indent="-857250" algn="ctr">
              <a:buFont typeface="Arial" panose="020B0604020202020204" pitchFamily="34" charset="0"/>
              <a:buChar char="•"/>
            </a:pPr>
            <a:r>
              <a:rPr lang="en-US" sz="5400" dirty="0">
                <a:solidFill>
                  <a:srgbClr val="BA7732"/>
                </a:solidFill>
                <a:latin typeface="Avenir Book" panose="02000503020000020003" pitchFamily="2" charset="0"/>
              </a:rPr>
              <a:t>Acts 12,13,14,16 and 17 are stories of being expelled, jailed, stoned, and opposed.</a:t>
            </a:r>
          </a:p>
        </p:txBody>
      </p:sp>
    </p:spTree>
    <p:extLst>
      <p:ext uri="{BB962C8B-B14F-4D97-AF65-F5344CB8AC3E}">
        <p14:creationId xmlns:p14="http://schemas.microsoft.com/office/powerpoint/2010/main" val="3480374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58D1F-9690-BF03-037C-ED37F4FD72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92031A-1D74-E304-68A4-85C2C12BFEA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E87C45D-0B2F-0163-3D65-F46AF4216693}"/>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F2A1BE2D-CCD8-B5C4-954B-C2A7E1B86FAA}"/>
              </a:ext>
            </a:extLst>
          </p:cNvPr>
          <p:cNvSpPr txBox="1">
            <a:spLocks/>
          </p:cNvSpPr>
          <p:nvPr/>
        </p:nvSpPr>
        <p:spPr>
          <a:xfrm>
            <a:off x="1463488" y="370114"/>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0" i="0" u="none" strike="noStrike" dirty="0">
                <a:solidFill>
                  <a:srgbClr val="BA7732"/>
                </a:solidFill>
                <a:effectLst/>
                <a:latin typeface="Avenir Book" panose="02000503020000020003" pitchFamily="2" charset="0"/>
              </a:rPr>
              <a:t>For everyone who has been born of God overcomes the world. And this is the victory that has overcome the world—</a:t>
            </a:r>
            <a:r>
              <a:rPr lang="en-US" sz="6000" b="0" i="0" u="none" strike="noStrike" dirty="0">
                <a:solidFill>
                  <a:srgbClr val="BA7732"/>
                </a:solidFill>
                <a:effectLst/>
                <a:highlight>
                  <a:srgbClr val="FFFF00"/>
                </a:highlight>
                <a:latin typeface="Avenir Book" panose="02000503020000020003" pitchFamily="2" charset="0"/>
              </a:rPr>
              <a:t>our faith</a:t>
            </a:r>
            <a:r>
              <a:rPr lang="en-US" sz="6000" b="0" i="0" u="none" strike="noStrike" dirty="0">
                <a:solidFill>
                  <a:srgbClr val="BA7732"/>
                </a:solidFill>
                <a:effectLst/>
                <a:latin typeface="Avenir Book" panose="02000503020000020003" pitchFamily="2" charset="0"/>
              </a:rPr>
              <a:t>.</a:t>
            </a:r>
            <a:endParaRPr lang="en-US" sz="148100" dirty="0">
              <a:solidFill>
                <a:srgbClr val="BA7732"/>
              </a:solidFill>
              <a:latin typeface="Avenir Book" panose="02000503020000020003" pitchFamily="2" charset="0"/>
            </a:endParaRPr>
          </a:p>
        </p:txBody>
      </p:sp>
      <p:sp>
        <p:nvSpPr>
          <p:cNvPr id="3" name="TextBox 2">
            <a:extLst>
              <a:ext uri="{FF2B5EF4-FFF2-40B4-BE49-F238E27FC236}">
                <a16:creationId xmlns:a16="http://schemas.microsoft.com/office/drawing/2014/main" id="{D6594808-F55F-8E58-1738-F3E4D748F7B3}"/>
              </a:ext>
            </a:extLst>
          </p:cNvPr>
          <p:cNvSpPr txBox="1"/>
          <p:nvPr/>
        </p:nvSpPr>
        <p:spPr>
          <a:xfrm>
            <a:off x="1872342" y="6118554"/>
            <a:ext cx="1236236" cy="369332"/>
          </a:xfrm>
          <a:prstGeom prst="rect">
            <a:avLst/>
          </a:prstGeom>
          <a:noFill/>
        </p:spPr>
        <p:txBody>
          <a:bodyPr wrap="none" rtlCol="0">
            <a:spAutoFit/>
          </a:bodyPr>
          <a:lstStyle/>
          <a:p>
            <a:r>
              <a:rPr lang="en-US" dirty="0">
                <a:solidFill>
                  <a:srgbClr val="BA7732"/>
                </a:solidFill>
                <a:latin typeface="Georgia" panose="02040502050405020303" pitchFamily="18" charset="0"/>
              </a:rPr>
              <a:t>1 John 5:4</a:t>
            </a:r>
          </a:p>
        </p:txBody>
      </p:sp>
    </p:spTree>
    <p:extLst>
      <p:ext uri="{BB962C8B-B14F-4D97-AF65-F5344CB8AC3E}">
        <p14:creationId xmlns:p14="http://schemas.microsoft.com/office/powerpoint/2010/main" val="16148338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62A6A-FFF1-7FC4-08E4-9142490645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63ABF3-AD0C-E8CD-A996-0A19B1FBB06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32D85D5-12E1-0919-463A-E390099B4652}"/>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120C7A73-6357-380C-90DE-C8D7216D4ABD}"/>
              </a:ext>
            </a:extLst>
          </p:cNvPr>
          <p:cNvSpPr txBox="1">
            <a:spLocks/>
          </p:cNvSpPr>
          <p:nvPr/>
        </p:nvSpPr>
        <p:spPr>
          <a:xfrm>
            <a:off x="1463488" y="-24619"/>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200" b="0" i="0" u="none" strike="noStrike" dirty="0">
                <a:solidFill>
                  <a:srgbClr val="BA7732"/>
                </a:solidFill>
                <a:effectLst/>
                <a:latin typeface="Avenir Book" panose="02000503020000020003" pitchFamily="2" charset="0"/>
              </a:rPr>
              <a:t>Some people listen, some churches grow, but many people do not. We minimize their ‘failures’ and overemphasize the success.</a:t>
            </a:r>
            <a:endParaRPr lang="en-US" sz="6200" dirty="0">
              <a:solidFill>
                <a:srgbClr val="BA7732"/>
              </a:solidFill>
              <a:latin typeface="Avenir Book" panose="02000503020000020003" pitchFamily="2" charset="0"/>
            </a:endParaRPr>
          </a:p>
        </p:txBody>
      </p:sp>
    </p:spTree>
    <p:extLst>
      <p:ext uri="{BB962C8B-B14F-4D97-AF65-F5344CB8AC3E}">
        <p14:creationId xmlns:p14="http://schemas.microsoft.com/office/powerpoint/2010/main" val="6631084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E619-6E01-A444-9D2B-05E16A6CC82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A374F00-C417-C242-9DE0-846596A26E4B}"/>
              </a:ext>
            </a:extLst>
          </p:cNvPr>
          <p:cNvPicPr>
            <a:picLocks noGrp="1" noChangeAspect="1"/>
          </p:cNvPicPr>
          <p:nvPr>
            <p:ph idx="1"/>
          </p:nvPr>
        </p:nvPicPr>
        <p:blipFill>
          <a:blip r:embed="rId2"/>
          <a:stretch>
            <a:fillRect/>
          </a:stretch>
        </p:blipFill>
        <p:spPr>
          <a:xfrm>
            <a:off x="0" y="-49378"/>
            <a:ext cx="12192000" cy="6907377"/>
          </a:xfrm>
        </p:spPr>
      </p:pic>
      <p:sp>
        <p:nvSpPr>
          <p:cNvPr id="6" name="Title 1">
            <a:extLst>
              <a:ext uri="{FF2B5EF4-FFF2-40B4-BE49-F238E27FC236}">
                <a16:creationId xmlns:a16="http://schemas.microsoft.com/office/drawing/2014/main" id="{0C96FF3F-FEB5-8546-90EF-46A6A6C2CF65}"/>
              </a:ext>
            </a:extLst>
          </p:cNvPr>
          <p:cNvSpPr txBox="1">
            <a:spLocks/>
          </p:cNvSpPr>
          <p:nvPr/>
        </p:nvSpPr>
        <p:spPr>
          <a:xfrm>
            <a:off x="1463488" y="117066"/>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200" dirty="0">
                <a:solidFill>
                  <a:srgbClr val="BA7732"/>
                </a:solidFill>
                <a:latin typeface="Avenir Book" panose="02000503020000020003" pitchFamily="2" charset="0"/>
              </a:rPr>
              <a:t>“Consider the </a:t>
            </a:r>
            <a:r>
              <a:rPr lang="en-US" sz="5200" dirty="0" err="1">
                <a:solidFill>
                  <a:srgbClr val="BA7732"/>
                </a:solidFill>
                <a:latin typeface="Avenir Book" panose="02000503020000020003" pitchFamily="2" charset="0"/>
              </a:rPr>
              <a:t>sower</a:t>
            </a:r>
            <a:r>
              <a:rPr lang="en-US" sz="5200" dirty="0">
                <a:solidFill>
                  <a:srgbClr val="BA7732"/>
                </a:solidFill>
                <a:latin typeface="Avenir Book" panose="02000503020000020003" pitchFamily="2" charset="0"/>
              </a:rPr>
              <a:t> (other versions say farmer) who went out to sow. As he sowed, some seed fell along the path... Other seed fell on </a:t>
            </a:r>
            <a:r>
              <a:rPr lang="en-US" sz="5200" dirty="0">
                <a:solidFill>
                  <a:srgbClr val="BA7732"/>
                </a:solidFill>
                <a:highlight>
                  <a:srgbClr val="FFFF00"/>
                </a:highlight>
                <a:latin typeface="Avenir Book" panose="02000503020000020003" pitchFamily="2" charset="0"/>
              </a:rPr>
              <a:t>rocky ground</a:t>
            </a:r>
            <a:r>
              <a:rPr lang="en-US" sz="5200" dirty="0">
                <a:solidFill>
                  <a:srgbClr val="BA7732"/>
                </a:solidFill>
                <a:latin typeface="Avenir Book" panose="02000503020000020003" pitchFamily="2" charset="0"/>
              </a:rPr>
              <a:t> where it didn’t have much soil…”</a:t>
            </a:r>
          </a:p>
        </p:txBody>
      </p:sp>
      <p:sp>
        <p:nvSpPr>
          <p:cNvPr id="3" name="TextBox 2">
            <a:extLst>
              <a:ext uri="{FF2B5EF4-FFF2-40B4-BE49-F238E27FC236}">
                <a16:creationId xmlns:a16="http://schemas.microsoft.com/office/drawing/2014/main" id="{50C85D6A-945D-D41E-5F45-298B4272C6C8}"/>
              </a:ext>
            </a:extLst>
          </p:cNvPr>
          <p:cNvSpPr txBox="1"/>
          <p:nvPr/>
        </p:nvSpPr>
        <p:spPr>
          <a:xfrm>
            <a:off x="1463488" y="5859867"/>
            <a:ext cx="1763624" cy="646331"/>
          </a:xfrm>
          <a:prstGeom prst="rect">
            <a:avLst/>
          </a:prstGeom>
          <a:noFill/>
        </p:spPr>
        <p:txBody>
          <a:bodyPr wrap="none" rtlCol="0">
            <a:spAutoFit/>
          </a:bodyPr>
          <a:lstStyle/>
          <a:p>
            <a:endParaRPr lang="en-US" dirty="0">
              <a:solidFill>
                <a:srgbClr val="BA7732"/>
              </a:solidFill>
              <a:latin typeface="Georgia" panose="02040502050405020303" pitchFamily="18" charset="0"/>
            </a:endParaRPr>
          </a:p>
          <a:p>
            <a:r>
              <a:rPr lang="en-US" dirty="0">
                <a:solidFill>
                  <a:srgbClr val="BA7732"/>
                </a:solidFill>
                <a:latin typeface="Georgia" panose="02040502050405020303" pitchFamily="18" charset="0"/>
              </a:rPr>
              <a:t>Matthew 13:1-9</a:t>
            </a:r>
          </a:p>
        </p:txBody>
      </p:sp>
    </p:spTree>
    <p:extLst>
      <p:ext uri="{BB962C8B-B14F-4D97-AF65-F5344CB8AC3E}">
        <p14:creationId xmlns:p14="http://schemas.microsoft.com/office/powerpoint/2010/main" val="22590008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E619-6E01-A444-9D2B-05E16A6CC82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A374F00-C417-C242-9DE0-846596A26E4B}"/>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0C96FF3F-FEB5-8546-90EF-46A6A6C2CF65}"/>
              </a:ext>
            </a:extLst>
          </p:cNvPr>
          <p:cNvSpPr txBox="1">
            <a:spLocks/>
          </p:cNvSpPr>
          <p:nvPr/>
        </p:nvSpPr>
        <p:spPr>
          <a:xfrm>
            <a:off x="1463488" y="370114"/>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dirty="0">
                <a:solidFill>
                  <a:srgbClr val="BA7732"/>
                </a:solidFill>
                <a:latin typeface="Avenir Book" panose="02000503020000020003" pitchFamily="2" charset="0"/>
              </a:rPr>
              <a:t>What farmer do you know that would sow seed on rocks?</a:t>
            </a:r>
            <a:endParaRPr lang="en-US" sz="6600" dirty="0">
              <a:solidFill>
                <a:srgbClr val="BA7732"/>
              </a:solidFill>
              <a:latin typeface="Avenir Book" panose="02000503020000020003" pitchFamily="2" charset="0"/>
            </a:endParaRPr>
          </a:p>
        </p:txBody>
      </p:sp>
    </p:spTree>
    <p:extLst>
      <p:ext uri="{BB962C8B-B14F-4D97-AF65-F5344CB8AC3E}">
        <p14:creationId xmlns:p14="http://schemas.microsoft.com/office/powerpoint/2010/main" val="12775254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8595A-F8F2-0994-DAF9-3D45952A4D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DB7F59-A0D6-4445-2F2A-F1BB7916A5D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8DAB8F2-1CD5-F92C-F52D-D6D37B2EF35F}"/>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A0DF5398-138B-6D67-0A18-2431C2430ACD}"/>
              </a:ext>
            </a:extLst>
          </p:cNvPr>
          <p:cNvSpPr txBox="1">
            <a:spLocks/>
          </p:cNvSpPr>
          <p:nvPr/>
        </p:nvSpPr>
        <p:spPr>
          <a:xfrm>
            <a:off x="1463488" y="370114"/>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a:solidFill>
                  <a:srgbClr val="BA7732"/>
                </a:solidFill>
                <a:latin typeface="Avenir Book" panose="02000503020000020003" pitchFamily="2" charset="0"/>
              </a:rPr>
              <a:t>God does.</a:t>
            </a:r>
            <a:endParaRPr lang="en-US" sz="8800" dirty="0">
              <a:solidFill>
                <a:srgbClr val="BA7732"/>
              </a:solidFill>
              <a:latin typeface="Avenir Book" panose="02000503020000020003" pitchFamily="2" charset="0"/>
            </a:endParaRPr>
          </a:p>
        </p:txBody>
      </p:sp>
    </p:spTree>
    <p:extLst>
      <p:ext uri="{BB962C8B-B14F-4D97-AF65-F5344CB8AC3E}">
        <p14:creationId xmlns:p14="http://schemas.microsoft.com/office/powerpoint/2010/main" val="15970879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B1F49-1920-F670-8CC9-7397129CE0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CEBA44-82D0-360F-E4E0-BEF511566EB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2756F6A-07C1-11F5-75C3-CFB37F739A43}"/>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7AFAA678-9DD2-C03B-68FC-8898332A581D}"/>
              </a:ext>
            </a:extLst>
          </p:cNvPr>
          <p:cNvSpPr txBox="1">
            <a:spLocks/>
          </p:cNvSpPr>
          <p:nvPr/>
        </p:nvSpPr>
        <p:spPr>
          <a:xfrm>
            <a:off x="1463488" y="370114"/>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8800" dirty="0">
              <a:solidFill>
                <a:srgbClr val="BA7732"/>
              </a:solidFill>
              <a:latin typeface="Avenir Book" panose="02000503020000020003" pitchFamily="2" charset="0"/>
            </a:endParaRPr>
          </a:p>
        </p:txBody>
      </p:sp>
      <p:pic>
        <p:nvPicPr>
          <p:cNvPr id="10" name="Picture 9">
            <a:extLst>
              <a:ext uri="{FF2B5EF4-FFF2-40B4-BE49-F238E27FC236}">
                <a16:creationId xmlns:a16="http://schemas.microsoft.com/office/drawing/2014/main" id="{969B434F-0538-C545-B416-5F31F278FC8A}"/>
              </a:ext>
            </a:extLst>
          </p:cNvPr>
          <p:cNvPicPr>
            <a:picLocks noChangeAspect="1"/>
          </p:cNvPicPr>
          <p:nvPr/>
        </p:nvPicPr>
        <p:blipFill rotWithShape="1">
          <a:blip r:embed="rId3"/>
          <a:srcRect/>
          <a:stretch>
            <a:fillRect/>
          </a:stretch>
        </p:blipFill>
        <p:spPr>
          <a:xfrm>
            <a:off x="3524250" y="0"/>
            <a:ext cx="5143500" cy="6858000"/>
          </a:xfrm>
          <a:prstGeom prst="rect">
            <a:avLst/>
          </a:prstGeom>
        </p:spPr>
      </p:pic>
    </p:spTree>
    <p:extLst>
      <p:ext uri="{BB962C8B-B14F-4D97-AF65-F5344CB8AC3E}">
        <p14:creationId xmlns:p14="http://schemas.microsoft.com/office/powerpoint/2010/main" val="39704174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E619-6E01-A444-9D2B-05E16A6CC82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A374F00-C417-C242-9DE0-846596A26E4B}"/>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0C96FF3F-FEB5-8546-90EF-46A6A6C2CF65}"/>
              </a:ext>
            </a:extLst>
          </p:cNvPr>
          <p:cNvSpPr txBox="1">
            <a:spLocks/>
          </p:cNvSpPr>
          <p:nvPr/>
        </p:nvSpPr>
        <p:spPr>
          <a:xfrm>
            <a:off x="1463488" y="370114"/>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a:solidFill>
                  <a:srgbClr val="BA7732"/>
                </a:solidFill>
                <a:latin typeface="Georgia" panose="02040502050405020303" pitchFamily="18" charset="0"/>
              </a:rPr>
              <a:t>It’s Not </a:t>
            </a:r>
          </a:p>
          <a:p>
            <a:pPr algn="ctr"/>
            <a:r>
              <a:rPr lang="en-US" sz="8800">
                <a:solidFill>
                  <a:srgbClr val="BA7732"/>
                </a:solidFill>
                <a:latin typeface="Georgia" panose="02040502050405020303" pitchFamily="18" charset="0"/>
              </a:rPr>
              <a:t>Your </a:t>
            </a:r>
          </a:p>
          <a:p>
            <a:pPr algn="ctr"/>
            <a:r>
              <a:rPr lang="en-US" sz="8800">
                <a:solidFill>
                  <a:srgbClr val="BA7732"/>
                </a:solidFill>
                <a:latin typeface="Georgia" panose="02040502050405020303" pitchFamily="18" charset="0"/>
              </a:rPr>
              <a:t>Turn</a:t>
            </a:r>
            <a:endParaRPr lang="en-US" sz="8000" spc="600" dirty="0">
              <a:solidFill>
                <a:srgbClr val="BA7732"/>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26145945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60097-392D-5729-5DD3-5529A199E8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03A567-9D11-3FC3-C21B-4E30423AE26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B8B1C3C-C52E-D1C4-059B-A1855A649013}"/>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C1A28DDB-D07E-1C93-06D0-5A80C6AEA9C3}"/>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8000" dirty="0">
              <a:solidFill>
                <a:srgbClr val="BA7732"/>
              </a:solidFill>
              <a:latin typeface="Georgia" panose="02040502050405020303" pitchFamily="18" charset="0"/>
            </a:endParaRPr>
          </a:p>
        </p:txBody>
      </p:sp>
      <p:pic>
        <p:nvPicPr>
          <p:cNvPr id="7" name="Picture 6" descr="A qr code with a few black squares&#10;&#10;Description automatically generated">
            <a:extLst>
              <a:ext uri="{FF2B5EF4-FFF2-40B4-BE49-F238E27FC236}">
                <a16:creationId xmlns:a16="http://schemas.microsoft.com/office/drawing/2014/main" id="{65C85C39-0183-E2AB-6790-180B15788FB0}"/>
              </a:ext>
            </a:extLst>
          </p:cNvPr>
          <p:cNvPicPr>
            <a:picLocks noChangeAspect="1"/>
          </p:cNvPicPr>
          <p:nvPr/>
        </p:nvPicPr>
        <p:blipFill>
          <a:blip r:embed="rId3"/>
          <a:stretch>
            <a:fillRect/>
          </a:stretch>
        </p:blipFill>
        <p:spPr>
          <a:xfrm>
            <a:off x="2667000" y="0"/>
            <a:ext cx="6858000" cy="6858000"/>
          </a:xfrm>
          <a:prstGeom prst="rect">
            <a:avLst/>
          </a:prstGeom>
        </p:spPr>
      </p:pic>
    </p:spTree>
    <p:extLst>
      <p:ext uri="{BB962C8B-B14F-4D97-AF65-F5344CB8AC3E}">
        <p14:creationId xmlns:p14="http://schemas.microsoft.com/office/powerpoint/2010/main" val="1132163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E619-6E01-A444-9D2B-05E16A6CC82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A374F00-C417-C242-9DE0-846596A26E4B}"/>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0C96FF3F-FEB5-8546-90EF-46A6A6C2CF65}"/>
              </a:ext>
            </a:extLst>
          </p:cNvPr>
          <p:cNvSpPr txBox="1">
            <a:spLocks/>
          </p:cNvSpPr>
          <p:nvPr/>
        </p:nvSpPr>
        <p:spPr>
          <a:xfrm>
            <a:off x="1463488" y="370114"/>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spcBef>
                <a:spcPts val="0"/>
              </a:spcBef>
              <a:spcAft>
                <a:spcPts val="0"/>
              </a:spcAft>
            </a:pPr>
            <a:r>
              <a:rPr lang="en-US" sz="8000" kern="100" dirty="0">
                <a:solidFill>
                  <a:srgbClr val="BA7732"/>
                </a:solidFill>
                <a:effectLst/>
                <a:latin typeface="Georgia" panose="02040502050405020303" pitchFamily="18" charset="0"/>
                <a:ea typeface="Aptos" panose="020B0004020202020204" pitchFamily="34" charset="0"/>
                <a:cs typeface="Times New Roman" panose="02020603050405020304" pitchFamily="18" charset="0"/>
              </a:rPr>
              <a:t>With God </a:t>
            </a:r>
          </a:p>
          <a:p>
            <a:pPr marL="0" marR="0" algn="ctr">
              <a:spcBef>
                <a:spcPts val="0"/>
              </a:spcBef>
              <a:spcAft>
                <a:spcPts val="0"/>
              </a:spcAft>
            </a:pPr>
            <a:r>
              <a:rPr lang="en-US" sz="8000" kern="100" dirty="0">
                <a:solidFill>
                  <a:srgbClr val="BA7732"/>
                </a:solidFill>
                <a:effectLst/>
                <a:latin typeface="Georgia" panose="02040502050405020303" pitchFamily="18" charset="0"/>
                <a:ea typeface="Aptos" panose="020B0004020202020204" pitchFamily="34" charset="0"/>
                <a:cs typeface="Times New Roman" panose="02020603050405020304" pitchFamily="18" charset="0"/>
              </a:rPr>
              <a:t>As My Witness</a:t>
            </a:r>
          </a:p>
        </p:txBody>
      </p:sp>
      <p:sp>
        <p:nvSpPr>
          <p:cNvPr id="3" name="TextBox 2">
            <a:extLst>
              <a:ext uri="{FF2B5EF4-FFF2-40B4-BE49-F238E27FC236}">
                <a16:creationId xmlns:a16="http://schemas.microsoft.com/office/drawing/2014/main" id="{9195CF2E-84D2-761F-7AE2-ED61C617C276}"/>
              </a:ext>
            </a:extLst>
          </p:cNvPr>
          <p:cNvSpPr txBox="1"/>
          <p:nvPr/>
        </p:nvSpPr>
        <p:spPr>
          <a:xfrm>
            <a:off x="4869318" y="5323114"/>
            <a:ext cx="2693366" cy="369332"/>
          </a:xfrm>
          <a:prstGeom prst="rect">
            <a:avLst/>
          </a:prstGeom>
          <a:noFill/>
        </p:spPr>
        <p:txBody>
          <a:bodyPr wrap="none" rtlCol="0">
            <a:spAutoFit/>
          </a:bodyPr>
          <a:lstStyle/>
          <a:p>
            <a:r>
              <a:rPr lang="en-US" dirty="0">
                <a:solidFill>
                  <a:srgbClr val="BA7732"/>
                </a:solidFill>
                <a:latin typeface="Georgia" panose="02040502050405020303" pitchFamily="18" charset="0"/>
              </a:rPr>
              <a:t>Heather Thompson Day </a:t>
            </a:r>
          </a:p>
        </p:txBody>
      </p:sp>
    </p:spTree>
    <p:extLst>
      <p:ext uri="{BB962C8B-B14F-4D97-AF65-F5344CB8AC3E}">
        <p14:creationId xmlns:p14="http://schemas.microsoft.com/office/powerpoint/2010/main" val="29732684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5F2ED-CA47-6027-C68C-52ACF4B1E4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111B79-1E08-D76D-23CB-B9E7117F453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58B6027-9466-4308-CEDA-C1606802DB35}"/>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9C5A5C53-1D87-F84D-79D1-3AA7137496F9}"/>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8000" dirty="0">
                <a:solidFill>
                  <a:srgbClr val="BA7732"/>
                </a:solidFill>
                <a:latin typeface="Avenir Book" panose="02000503020000020003" pitchFamily="2" charset="0"/>
              </a:rPr>
              <a:t>The church does not have a theology problem we have a </a:t>
            </a:r>
            <a:r>
              <a:rPr lang="en-US" sz="8000" dirty="0">
                <a:solidFill>
                  <a:srgbClr val="BA7732"/>
                </a:solidFill>
                <a:highlight>
                  <a:srgbClr val="FFFF00"/>
                </a:highlight>
                <a:latin typeface="Avenir Book" panose="02000503020000020003" pitchFamily="2" charset="0"/>
              </a:rPr>
              <a:t>communication</a:t>
            </a:r>
            <a:r>
              <a:rPr lang="en-US" sz="8000" dirty="0">
                <a:solidFill>
                  <a:srgbClr val="BA7732"/>
                </a:solidFill>
                <a:latin typeface="Avenir Book" panose="02000503020000020003" pitchFamily="2" charset="0"/>
              </a:rPr>
              <a:t> problem.</a:t>
            </a:r>
            <a:endParaRPr lang="en-US" sz="2778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09773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5F3B0-634E-034D-AE7A-3A19607F53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7B3502-8F5A-E35E-BC2C-B9B0203E975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82A9A30-EA8F-CF9F-2C6E-301145C159EE}"/>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078D16A3-7176-B748-BE83-62C5592CBEBE}"/>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9600" dirty="0">
                <a:solidFill>
                  <a:srgbClr val="BA7732"/>
                </a:solidFill>
                <a:latin typeface="Avenir Book" panose="02000503020000020003" pitchFamily="2" charset="0"/>
              </a:rPr>
              <a:t>Cross Communication</a:t>
            </a:r>
            <a:endParaRPr lang="en-US" sz="4000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71222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BCEB9-32E2-4BFE-4D0F-2A9D4EDAEC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D32211-9164-55D2-F53D-98D217CF663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2355DD9-13AF-16A5-196F-002E68668B5F}"/>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D7B066C3-511B-F213-CDEB-C91295F06DCA}"/>
              </a:ext>
            </a:extLst>
          </p:cNvPr>
          <p:cNvSpPr txBox="1">
            <a:spLocks/>
          </p:cNvSpPr>
          <p:nvPr/>
        </p:nvSpPr>
        <p:spPr>
          <a:xfrm>
            <a:off x="1463488" y="370114"/>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0" i="0" u="none" strike="noStrike" dirty="0">
                <a:solidFill>
                  <a:srgbClr val="BA7732"/>
                </a:solidFill>
                <a:effectLst/>
                <a:latin typeface="Avenir Book" panose="02000503020000020003" pitchFamily="2" charset="0"/>
              </a:rPr>
              <a:t>In all circumstances take up the shield of </a:t>
            </a:r>
            <a:r>
              <a:rPr lang="en-US" sz="6000" b="0" i="0" u="none" strike="noStrike" dirty="0">
                <a:solidFill>
                  <a:srgbClr val="BA7732"/>
                </a:solidFill>
                <a:effectLst/>
                <a:highlight>
                  <a:srgbClr val="FFFF00"/>
                </a:highlight>
                <a:latin typeface="Avenir Book" panose="02000503020000020003" pitchFamily="2" charset="0"/>
              </a:rPr>
              <a:t>faith</a:t>
            </a:r>
            <a:r>
              <a:rPr lang="en-US" sz="6000" b="0" i="0" u="none" strike="noStrike" dirty="0">
                <a:solidFill>
                  <a:srgbClr val="BA7732"/>
                </a:solidFill>
                <a:effectLst/>
                <a:latin typeface="Avenir Book" panose="02000503020000020003" pitchFamily="2" charset="0"/>
              </a:rPr>
              <a:t>, with which you can extinguish all the flaming darts of the evil one</a:t>
            </a:r>
            <a:endParaRPr lang="en-US" sz="400000" dirty="0">
              <a:solidFill>
                <a:srgbClr val="BA7732"/>
              </a:solidFill>
              <a:latin typeface="Avenir Book" panose="02000503020000020003" pitchFamily="2" charset="0"/>
            </a:endParaRPr>
          </a:p>
        </p:txBody>
      </p:sp>
      <p:sp>
        <p:nvSpPr>
          <p:cNvPr id="3" name="TextBox 2">
            <a:extLst>
              <a:ext uri="{FF2B5EF4-FFF2-40B4-BE49-F238E27FC236}">
                <a16:creationId xmlns:a16="http://schemas.microsoft.com/office/drawing/2014/main" id="{18009068-8533-EAC2-A30A-DB67E4AE31F4}"/>
              </a:ext>
            </a:extLst>
          </p:cNvPr>
          <p:cNvSpPr txBox="1"/>
          <p:nvPr/>
        </p:nvSpPr>
        <p:spPr>
          <a:xfrm>
            <a:off x="1872342" y="6118554"/>
            <a:ext cx="1720343" cy="369332"/>
          </a:xfrm>
          <a:prstGeom prst="rect">
            <a:avLst/>
          </a:prstGeom>
          <a:noFill/>
        </p:spPr>
        <p:txBody>
          <a:bodyPr wrap="none" rtlCol="0">
            <a:spAutoFit/>
          </a:bodyPr>
          <a:lstStyle/>
          <a:p>
            <a:r>
              <a:rPr lang="en-US" dirty="0">
                <a:solidFill>
                  <a:srgbClr val="BA7732"/>
                </a:solidFill>
                <a:latin typeface="Georgia" panose="02040502050405020303" pitchFamily="18" charset="0"/>
              </a:rPr>
              <a:t>Ephesians 6:16</a:t>
            </a:r>
          </a:p>
        </p:txBody>
      </p:sp>
    </p:spTree>
    <p:extLst>
      <p:ext uri="{BB962C8B-B14F-4D97-AF65-F5344CB8AC3E}">
        <p14:creationId xmlns:p14="http://schemas.microsoft.com/office/powerpoint/2010/main" val="5866464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7F822-142F-1DE1-E8F8-D728EBCE1E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ACA76B-C434-EA6A-3AD6-12E41E9E741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B69DA87-CB5E-7969-9D3F-3AD29EDE04D5}"/>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BD28376B-E7DE-A376-02FF-0C28D872401D}"/>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9600" dirty="0">
                <a:solidFill>
                  <a:srgbClr val="BA7732"/>
                </a:solidFill>
                <a:latin typeface="Avenir Book" panose="02000503020000020003" pitchFamily="2" charset="0"/>
              </a:rPr>
              <a:t>“You shall be </a:t>
            </a:r>
            <a:r>
              <a:rPr lang="en-US" sz="9600" dirty="0">
                <a:solidFill>
                  <a:srgbClr val="BA7732"/>
                </a:solidFill>
                <a:highlight>
                  <a:srgbClr val="FFFF00"/>
                </a:highlight>
                <a:latin typeface="Avenir Book" panose="02000503020000020003" pitchFamily="2" charset="0"/>
              </a:rPr>
              <a:t>witnesses</a:t>
            </a:r>
            <a:r>
              <a:rPr lang="en-US" sz="9600" dirty="0">
                <a:solidFill>
                  <a:srgbClr val="BA7732"/>
                </a:solidFill>
                <a:latin typeface="Avenir Book" panose="02000503020000020003" pitchFamily="2" charset="0"/>
              </a:rPr>
              <a:t> of me”</a:t>
            </a:r>
            <a:endParaRPr lang="en-US" sz="4000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F4A00C1-639D-E3FB-A96A-74FA6A6AA8A7}"/>
              </a:ext>
            </a:extLst>
          </p:cNvPr>
          <p:cNvSpPr txBox="1"/>
          <p:nvPr/>
        </p:nvSpPr>
        <p:spPr>
          <a:xfrm>
            <a:off x="1817914" y="5814145"/>
            <a:ext cx="1013419" cy="369332"/>
          </a:xfrm>
          <a:prstGeom prst="rect">
            <a:avLst/>
          </a:prstGeom>
          <a:noFill/>
        </p:spPr>
        <p:txBody>
          <a:bodyPr wrap="none" rtlCol="0">
            <a:spAutoFit/>
          </a:bodyPr>
          <a:lstStyle/>
          <a:p>
            <a:pPr marL="0" marR="0">
              <a:spcBef>
                <a:spcPts val="0"/>
              </a:spcBef>
              <a:spcAft>
                <a:spcPts val="0"/>
              </a:spcAft>
            </a:pPr>
            <a:r>
              <a:rPr lang="en-US" sz="18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rPr>
              <a:t>Acts 1:8</a:t>
            </a:r>
          </a:p>
        </p:txBody>
      </p:sp>
    </p:spTree>
    <p:extLst>
      <p:ext uri="{BB962C8B-B14F-4D97-AF65-F5344CB8AC3E}">
        <p14:creationId xmlns:p14="http://schemas.microsoft.com/office/powerpoint/2010/main" val="30810312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727D1-5131-EF28-BD0F-8AD1D882E4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AFEDBC-1A6A-C52C-5CF5-E583D808C5B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95C5F16-1504-148D-B1EA-FE30F7A9EFDC}"/>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F0206BC6-65A8-C55E-F2D4-F9C3DBEC3B69}"/>
              </a:ext>
            </a:extLst>
          </p:cNvPr>
          <p:cNvSpPr txBox="1">
            <a:spLocks/>
          </p:cNvSpPr>
          <p:nvPr/>
        </p:nvSpPr>
        <p:spPr>
          <a:xfrm>
            <a:off x="1558491" y="365125"/>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7200" dirty="0">
                <a:solidFill>
                  <a:srgbClr val="BA7732"/>
                </a:solidFill>
                <a:latin typeface="Avenir Book" panose="02000503020000020003" pitchFamily="2" charset="0"/>
              </a:rPr>
              <a:t>“you will be a </a:t>
            </a:r>
            <a:r>
              <a:rPr lang="en-US" sz="7200" dirty="0">
                <a:solidFill>
                  <a:srgbClr val="BA7732"/>
                </a:solidFill>
                <a:highlight>
                  <a:srgbClr val="FFFF00"/>
                </a:highlight>
                <a:latin typeface="Avenir Book" panose="02000503020000020003" pitchFamily="2" charset="0"/>
              </a:rPr>
              <a:t>witness for him to all people</a:t>
            </a:r>
            <a:r>
              <a:rPr lang="en-US" sz="7200" dirty="0">
                <a:solidFill>
                  <a:srgbClr val="BA7732"/>
                </a:solidFill>
                <a:latin typeface="Avenir Book" panose="02000503020000020003" pitchFamily="2" charset="0"/>
              </a:rPr>
              <a:t> of what you have </a:t>
            </a:r>
            <a:r>
              <a:rPr lang="en-US" sz="7200" dirty="0">
                <a:solidFill>
                  <a:srgbClr val="BA7732"/>
                </a:solidFill>
                <a:highlight>
                  <a:srgbClr val="FFFF00"/>
                </a:highlight>
                <a:latin typeface="Avenir Book" panose="02000503020000020003" pitchFamily="2" charset="0"/>
              </a:rPr>
              <a:t>seen and heard</a:t>
            </a:r>
            <a:r>
              <a:rPr lang="en-US" sz="7200" dirty="0">
                <a:solidFill>
                  <a:srgbClr val="BA7732"/>
                </a:solidFill>
                <a:latin typeface="Avenir Book" panose="02000503020000020003" pitchFamily="2" charset="0"/>
              </a:rPr>
              <a:t>.”</a:t>
            </a:r>
            <a:endParaRPr lang="en-US" sz="2315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9A82F7DA-44E9-9DE7-1BA3-4783C0BDA13E}"/>
              </a:ext>
            </a:extLst>
          </p:cNvPr>
          <p:cNvSpPr txBox="1"/>
          <p:nvPr/>
        </p:nvSpPr>
        <p:spPr>
          <a:xfrm>
            <a:off x="1817914" y="5814145"/>
            <a:ext cx="1269899" cy="369332"/>
          </a:xfrm>
          <a:prstGeom prst="rect">
            <a:avLst/>
          </a:prstGeom>
          <a:noFill/>
        </p:spPr>
        <p:txBody>
          <a:bodyPr wrap="none" rtlCol="0">
            <a:spAutoFit/>
          </a:bodyPr>
          <a:lstStyle/>
          <a:p>
            <a:pPr marL="0" marR="0">
              <a:spcBef>
                <a:spcPts val="0"/>
              </a:spcBef>
              <a:spcAft>
                <a:spcPts val="0"/>
              </a:spcAft>
            </a:pPr>
            <a:r>
              <a:rPr lang="en-US" sz="18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rPr>
              <a:t>Acts 22:15</a:t>
            </a:r>
          </a:p>
        </p:txBody>
      </p:sp>
    </p:spTree>
    <p:extLst>
      <p:ext uri="{BB962C8B-B14F-4D97-AF65-F5344CB8AC3E}">
        <p14:creationId xmlns:p14="http://schemas.microsoft.com/office/powerpoint/2010/main" val="38231045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2259C-AD00-14DF-70F7-E627061971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B6CE1B-9591-8C0B-DF85-74D7FD65D15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50B9EFE-B4CE-0CFE-F540-5E9B535EB7BD}"/>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14EEE34E-E502-F498-1962-7665F9EE66E1}"/>
              </a:ext>
            </a:extLst>
          </p:cNvPr>
          <p:cNvSpPr txBox="1">
            <a:spLocks/>
          </p:cNvSpPr>
          <p:nvPr/>
        </p:nvSpPr>
        <p:spPr>
          <a:xfrm>
            <a:off x="1558491" y="365125"/>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11500" dirty="0">
                <a:solidFill>
                  <a:srgbClr val="BA7732"/>
                </a:solidFill>
                <a:latin typeface="Avenir Book" panose="02000503020000020003" pitchFamily="2" charset="0"/>
              </a:rPr>
              <a:t>Words mean things</a:t>
            </a:r>
            <a:endParaRPr lang="en-US" sz="4000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901871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828D9-2B4F-2796-28CA-D679F97AFC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83D378-A70E-A1B5-50E2-8F98EC6354D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8D07115-CB51-F659-CC2B-E8CC6E5E7A70}"/>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8CF1D8C2-CC01-D7AE-2E16-236A4F35D863}"/>
              </a:ext>
            </a:extLst>
          </p:cNvPr>
          <p:cNvSpPr txBox="1">
            <a:spLocks/>
          </p:cNvSpPr>
          <p:nvPr/>
        </p:nvSpPr>
        <p:spPr>
          <a:xfrm>
            <a:off x="1558491" y="365125"/>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8800" dirty="0">
                <a:solidFill>
                  <a:srgbClr val="BA7732"/>
                </a:solidFill>
                <a:latin typeface="Avenir Book" panose="02000503020000020003" pitchFamily="2" charset="0"/>
              </a:rPr>
              <a:t>What does it mean to be a </a:t>
            </a:r>
            <a:r>
              <a:rPr lang="en-US" sz="8800" dirty="0">
                <a:solidFill>
                  <a:srgbClr val="BA7732"/>
                </a:solidFill>
                <a:highlight>
                  <a:srgbClr val="FFFF00"/>
                </a:highlight>
                <a:latin typeface="Avenir Book" panose="02000503020000020003" pitchFamily="2" charset="0"/>
              </a:rPr>
              <a:t>witness</a:t>
            </a:r>
            <a:r>
              <a:rPr lang="en-US" sz="8800" dirty="0">
                <a:solidFill>
                  <a:srgbClr val="BA7732"/>
                </a:solidFill>
                <a:latin typeface="Avenir Book" panose="02000503020000020003" pitchFamily="2" charset="0"/>
              </a:rPr>
              <a:t>?</a:t>
            </a:r>
            <a:endParaRPr lang="en-US" sz="3334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515215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BBA23-8FCB-D7AE-6AAC-ED30E5E30B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A15C80-FA74-AAE3-77EE-A419321325A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4BCEFE4-B00D-D4D9-2FBE-07999E911266}"/>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42F63768-1DD1-80B5-C296-66312DCC5A21}"/>
              </a:ext>
            </a:extLst>
          </p:cNvPr>
          <p:cNvSpPr txBox="1">
            <a:spLocks/>
          </p:cNvSpPr>
          <p:nvPr/>
        </p:nvSpPr>
        <p:spPr>
          <a:xfrm>
            <a:off x="1558491" y="365125"/>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4800" dirty="0">
                <a:solidFill>
                  <a:srgbClr val="BA7732"/>
                </a:solidFill>
                <a:latin typeface="Avenir Book" panose="02000503020000020003" pitchFamily="2" charset="0"/>
              </a:rPr>
              <a:t>In court, </a:t>
            </a:r>
            <a:r>
              <a:rPr lang="en-US" sz="4800" dirty="0">
                <a:solidFill>
                  <a:srgbClr val="BA7732"/>
                </a:solidFill>
                <a:highlight>
                  <a:srgbClr val="FFFF00"/>
                </a:highlight>
                <a:latin typeface="Avenir Book" panose="02000503020000020003" pitchFamily="2" charset="0"/>
              </a:rPr>
              <a:t>eyewitness testimony </a:t>
            </a:r>
            <a:r>
              <a:rPr lang="en-US" sz="4800" dirty="0">
                <a:solidFill>
                  <a:srgbClr val="BA7732"/>
                </a:solidFill>
                <a:latin typeface="Avenir Book" panose="02000503020000020003" pitchFamily="2" charset="0"/>
              </a:rPr>
              <a:t>is sworn testimony from someone who claims to have witnessed events relevant to a case, providing first-hand accounts under oath to help establish facts. Generally, witnesses </a:t>
            </a:r>
            <a:r>
              <a:rPr lang="en-US" sz="4800" dirty="0">
                <a:solidFill>
                  <a:srgbClr val="BA7732"/>
                </a:solidFill>
                <a:highlight>
                  <a:srgbClr val="FFFF00"/>
                </a:highlight>
                <a:latin typeface="Avenir Book" panose="02000503020000020003" pitchFamily="2" charset="0"/>
              </a:rPr>
              <a:t>can only offer facts </a:t>
            </a:r>
            <a:r>
              <a:rPr lang="en-US" sz="4800" dirty="0">
                <a:solidFill>
                  <a:srgbClr val="BA7732"/>
                </a:solidFill>
                <a:latin typeface="Avenir Book" panose="02000503020000020003" pitchFamily="2" charset="0"/>
              </a:rPr>
              <a:t>within their personal knowledge</a:t>
            </a:r>
            <a:endParaRPr lang="en-US" sz="2778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9A034F0-2545-4C0B-1B32-56972A1BFC02}"/>
              </a:ext>
            </a:extLst>
          </p:cNvPr>
          <p:cNvSpPr txBox="1"/>
          <p:nvPr/>
        </p:nvSpPr>
        <p:spPr>
          <a:xfrm>
            <a:off x="838200" y="6166056"/>
            <a:ext cx="10781606" cy="369332"/>
          </a:xfrm>
          <a:prstGeom prst="rect">
            <a:avLst/>
          </a:prstGeom>
          <a:noFill/>
        </p:spPr>
        <p:txBody>
          <a:bodyPr wrap="none" rtlCol="0">
            <a:spAutoFit/>
          </a:bodyPr>
          <a:lstStyle/>
          <a:p>
            <a:pPr marL="0" marR="0">
              <a:spcBef>
                <a:spcPts val="0"/>
              </a:spcBef>
              <a:spcAft>
                <a:spcPts val="0"/>
              </a:spcAft>
            </a:pPr>
            <a:r>
              <a:rPr lang="en-US" sz="18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rPr>
              <a:t>Anjelica Cappellino, Lay Witnesses vs. Expert Witnesses: Key differences and takeaways, April 16, 2024</a:t>
            </a:r>
          </a:p>
        </p:txBody>
      </p:sp>
    </p:spTree>
    <p:extLst>
      <p:ext uri="{BB962C8B-B14F-4D97-AF65-F5344CB8AC3E}">
        <p14:creationId xmlns:p14="http://schemas.microsoft.com/office/powerpoint/2010/main" val="14081152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79CF0-40C1-C3E0-7917-29E1338B77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B9F582-CF64-CF61-F516-647D7D6C074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6367D04-5D51-CF96-902F-CA165932396E}"/>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B9DAF8E6-FF80-2679-A3F1-65D0544B4BE5}"/>
              </a:ext>
            </a:extLst>
          </p:cNvPr>
          <p:cNvSpPr txBox="1">
            <a:spLocks/>
          </p:cNvSpPr>
          <p:nvPr/>
        </p:nvSpPr>
        <p:spPr>
          <a:xfrm>
            <a:off x="1463488" y="550182"/>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4700" dirty="0">
                <a:solidFill>
                  <a:srgbClr val="BA7732"/>
                </a:solidFill>
                <a:latin typeface="Avenir Book" panose="02000503020000020003" pitchFamily="2" charset="0"/>
              </a:rPr>
              <a:t>“The primary difference between a </a:t>
            </a:r>
            <a:r>
              <a:rPr lang="en-US" sz="4700" dirty="0">
                <a:solidFill>
                  <a:srgbClr val="BA7732"/>
                </a:solidFill>
                <a:highlight>
                  <a:srgbClr val="FFFF00"/>
                </a:highlight>
                <a:latin typeface="Avenir Book" panose="02000503020000020003" pitchFamily="2" charset="0"/>
              </a:rPr>
              <a:t>lay witness </a:t>
            </a:r>
            <a:r>
              <a:rPr lang="en-US" sz="4700" dirty="0">
                <a:solidFill>
                  <a:srgbClr val="BA7732"/>
                </a:solidFill>
                <a:latin typeface="Avenir Book" panose="02000503020000020003" pitchFamily="2" charset="0"/>
              </a:rPr>
              <a:t>and an </a:t>
            </a:r>
            <a:r>
              <a:rPr lang="en-US" sz="4700" dirty="0">
                <a:solidFill>
                  <a:srgbClr val="BA7732"/>
                </a:solidFill>
                <a:highlight>
                  <a:srgbClr val="FFFF00"/>
                </a:highlight>
                <a:latin typeface="Avenir Book" panose="02000503020000020003" pitchFamily="2" charset="0"/>
              </a:rPr>
              <a:t>expert witness </a:t>
            </a:r>
            <a:r>
              <a:rPr lang="en-US" sz="4700" dirty="0">
                <a:solidFill>
                  <a:srgbClr val="BA7732"/>
                </a:solidFill>
                <a:latin typeface="Avenir Book" panose="02000503020000020003" pitchFamily="2" charset="0"/>
              </a:rPr>
              <a:t>is that a lay witness’s testimony is personal and directly related to the primary facts of the case, whereas expert witnesses use their scientific, technical, or other specialized knowledge or skill </a:t>
            </a:r>
            <a:r>
              <a:rPr lang="en-US" sz="4700" dirty="0">
                <a:solidFill>
                  <a:srgbClr val="BA7732"/>
                </a:solidFill>
                <a:highlight>
                  <a:srgbClr val="FFFF00"/>
                </a:highlight>
                <a:latin typeface="Avenir Book" panose="02000503020000020003" pitchFamily="2" charset="0"/>
              </a:rPr>
              <a:t>to draw conclusions</a:t>
            </a:r>
            <a:r>
              <a:rPr lang="en-US" sz="4700" dirty="0">
                <a:solidFill>
                  <a:srgbClr val="BA7732"/>
                </a:solidFill>
                <a:latin typeface="Avenir Book" panose="02000503020000020003" pitchFamily="2" charset="0"/>
              </a:rPr>
              <a:t>.”</a:t>
            </a:r>
            <a:endParaRPr lang="en-US" sz="47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8679F46-1063-7F21-7C4C-2405E96F5A1E}"/>
              </a:ext>
            </a:extLst>
          </p:cNvPr>
          <p:cNvSpPr txBox="1"/>
          <p:nvPr/>
        </p:nvSpPr>
        <p:spPr>
          <a:xfrm>
            <a:off x="1288818" y="6492875"/>
            <a:ext cx="9614363" cy="338554"/>
          </a:xfrm>
          <a:prstGeom prst="rect">
            <a:avLst/>
          </a:prstGeom>
          <a:noFill/>
        </p:spPr>
        <p:txBody>
          <a:bodyPr wrap="square" rtlCol="0">
            <a:spAutoFit/>
          </a:bodyPr>
          <a:lstStyle/>
          <a:p>
            <a:pPr marL="0" marR="0">
              <a:spcBef>
                <a:spcPts val="0"/>
              </a:spcBef>
              <a:spcAft>
                <a:spcPts val="0"/>
              </a:spcAft>
            </a:pPr>
            <a:r>
              <a:rPr lang="en-US" sz="16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rPr>
              <a:t>Anjelica Cappellino, Lay Witnesses vs. Expert Witnesses: Key differences and takeaways, April 16, 2024</a:t>
            </a:r>
          </a:p>
        </p:txBody>
      </p:sp>
    </p:spTree>
    <p:extLst>
      <p:ext uri="{BB962C8B-B14F-4D97-AF65-F5344CB8AC3E}">
        <p14:creationId xmlns:p14="http://schemas.microsoft.com/office/powerpoint/2010/main" val="27502364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87FAE-9A7C-62CB-4E23-95048E93E6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171D9B-02BB-FE4D-0628-DA4205DA3B1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B8CD89B-951F-2E51-5E9E-BCA5686162C5}"/>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6AE7F202-BFFB-315D-9E45-41DF253449E6}"/>
              </a:ext>
            </a:extLst>
          </p:cNvPr>
          <p:cNvSpPr txBox="1">
            <a:spLocks/>
          </p:cNvSpPr>
          <p:nvPr/>
        </p:nvSpPr>
        <p:spPr>
          <a:xfrm>
            <a:off x="1547605" y="561068"/>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60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rPr>
              <a:t>The average </a:t>
            </a:r>
            <a:r>
              <a:rPr lang="en-US" sz="60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secular thinker, is not reading NT Wright our other expert witness testimony. But they are listening to the lay witness testimony of their neighbor.</a:t>
            </a:r>
            <a:endParaRPr lang="en-US" sz="1608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248512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6D2F6-F197-EC3E-B3A9-45AD0169C6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F32746-DCA0-D26B-71DF-6D01E7CC086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3F77E1F-B176-FE6C-84AE-DD37B791CD19}"/>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D38986CC-F0B9-B7B2-C860-5B02EA9F05D9}"/>
              </a:ext>
            </a:extLst>
          </p:cNvPr>
          <p:cNvSpPr txBox="1">
            <a:spLocks/>
          </p:cNvSpPr>
          <p:nvPr/>
        </p:nvSpPr>
        <p:spPr>
          <a:xfrm>
            <a:off x="1558491" y="365125"/>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66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rPr>
              <a:t>We must teach lay witnesses, the value and importance of their role in the body of Christ.</a:t>
            </a:r>
            <a:endParaRPr lang="en-US" sz="1929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171289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5F653-DD12-9F4E-3F36-78CBB009F1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FD5F10-B18F-7FF2-75EB-C21C305BF6E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1BF678B-50AF-1298-CEAB-DB34245A762A}"/>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B383F773-0DBF-7902-853F-85EECC05BB09}"/>
              </a:ext>
            </a:extLst>
          </p:cNvPr>
          <p:cNvSpPr txBox="1">
            <a:spLocks/>
          </p:cNvSpPr>
          <p:nvPr/>
        </p:nvSpPr>
        <p:spPr>
          <a:xfrm>
            <a:off x="1558491" y="365125"/>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88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We must</a:t>
            </a:r>
            <a:r>
              <a:rPr lang="en-US" sz="88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rPr>
              <a:t> share what </a:t>
            </a:r>
            <a:r>
              <a:rPr lang="en-US" sz="88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we</a:t>
            </a:r>
            <a:r>
              <a:rPr lang="en-US" sz="88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rPr>
              <a:t> have </a:t>
            </a:r>
            <a:r>
              <a:rPr lang="en-US" sz="8800" kern="100" dirty="0">
                <a:solidFill>
                  <a:srgbClr val="BA7732"/>
                </a:solidFill>
                <a:effectLst/>
                <a:highlight>
                  <a:srgbClr val="FFFF00"/>
                </a:highlight>
                <a:latin typeface="Avenir Book" panose="02000503020000020003" pitchFamily="2" charset="0"/>
                <a:ea typeface="Aptos" panose="020B0004020202020204" pitchFamily="34" charset="0"/>
                <a:cs typeface="Times New Roman" panose="02020603050405020304" pitchFamily="18" charset="0"/>
              </a:rPr>
              <a:t>seen</a:t>
            </a:r>
            <a:r>
              <a:rPr lang="en-US" sz="88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rPr>
              <a:t> and </a:t>
            </a:r>
            <a:r>
              <a:rPr lang="en-US" sz="8800" kern="100" dirty="0">
                <a:solidFill>
                  <a:srgbClr val="BA7732"/>
                </a:solidFill>
                <a:effectLst/>
                <a:highlight>
                  <a:srgbClr val="FFFF00"/>
                </a:highlight>
                <a:latin typeface="Avenir Book" panose="02000503020000020003" pitchFamily="2" charset="0"/>
                <a:ea typeface="Aptos" panose="020B0004020202020204" pitchFamily="34" charset="0"/>
                <a:cs typeface="Times New Roman" panose="02020603050405020304" pitchFamily="18" charset="0"/>
              </a:rPr>
              <a:t>heard</a:t>
            </a:r>
            <a:endParaRPr lang="en-US" sz="333400" kern="100" dirty="0">
              <a:solidFill>
                <a:srgbClr val="BA7732"/>
              </a:solidFill>
              <a:effectLst/>
              <a:highlight>
                <a:srgbClr val="FFFF00"/>
              </a:highlight>
              <a:latin typeface="Avenir Book" panose="02000503020000020003"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668277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FC094-AE7C-A396-EB9A-6ECD3E9DA1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741762-A556-25B2-34E7-81165460789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1C73979-963D-2A27-A059-049CEC7C13C8}"/>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229F87A4-47B8-877E-2F83-E6BCE468E002}"/>
              </a:ext>
            </a:extLst>
          </p:cNvPr>
          <p:cNvSpPr txBox="1">
            <a:spLocks/>
          </p:cNvSpPr>
          <p:nvPr/>
        </p:nvSpPr>
        <p:spPr>
          <a:xfrm>
            <a:off x="1463488" y="6749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5400" dirty="0">
                <a:solidFill>
                  <a:srgbClr val="BA7732"/>
                </a:solidFill>
                <a:latin typeface="Avenir Book" panose="02000503020000020003" pitchFamily="2" charset="0"/>
              </a:rPr>
              <a:t>“That which was from the beginning, which we have </a:t>
            </a:r>
            <a:r>
              <a:rPr lang="en-US" sz="5400" dirty="0">
                <a:solidFill>
                  <a:srgbClr val="BA7732"/>
                </a:solidFill>
                <a:highlight>
                  <a:srgbClr val="FFFF00"/>
                </a:highlight>
                <a:latin typeface="Avenir Book" panose="02000503020000020003" pitchFamily="2" charset="0"/>
              </a:rPr>
              <a:t>heard</a:t>
            </a:r>
            <a:r>
              <a:rPr lang="en-US" sz="5400" dirty="0">
                <a:solidFill>
                  <a:srgbClr val="BA7732"/>
                </a:solidFill>
                <a:latin typeface="Avenir Book" panose="02000503020000020003" pitchFamily="2" charset="0"/>
              </a:rPr>
              <a:t>, which we have </a:t>
            </a:r>
            <a:r>
              <a:rPr lang="en-US" sz="5400" dirty="0">
                <a:solidFill>
                  <a:srgbClr val="BA7732"/>
                </a:solidFill>
                <a:highlight>
                  <a:srgbClr val="FFFF00"/>
                </a:highlight>
                <a:latin typeface="Avenir Book" panose="02000503020000020003" pitchFamily="2" charset="0"/>
              </a:rPr>
              <a:t>seen with our eyes</a:t>
            </a:r>
            <a:r>
              <a:rPr lang="en-US" sz="5400" dirty="0">
                <a:solidFill>
                  <a:srgbClr val="BA7732"/>
                </a:solidFill>
                <a:latin typeface="Avenir Book" panose="02000503020000020003" pitchFamily="2" charset="0"/>
              </a:rPr>
              <a:t>, which we have looked at and </a:t>
            </a:r>
            <a:r>
              <a:rPr lang="en-US" sz="5400" dirty="0">
                <a:solidFill>
                  <a:srgbClr val="BA7732"/>
                </a:solidFill>
                <a:highlight>
                  <a:srgbClr val="FFFF00"/>
                </a:highlight>
                <a:latin typeface="Avenir Book" panose="02000503020000020003" pitchFamily="2" charset="0"/>
              </a:rPr>
              <a:t>our hands have touched</a:t>
            </a:r>
            <a:r>
              <a:rPr lang="en-US" sz="5400" dirty="0">
                <a:solidFill>
                  <a:srgbClr val="BA7732"/>
                </a:solidFill>
                <a:latin typeface="Avenir Book" panose="02000503020000020003" pitchFamily="2" charset="0"/>
              </a:rPr>
              <a:t>—this </a:t>
            </a:r>
            <a:r>
              <a:rPr lang="en-US" sz="5400" dirty="0">
                <a:solidFill>
                  <a:srgbClr val="BA7732"/>
                </a:solidFill>
                <a:highlight>
                  <a:srgbClr val="FFFF00"/>
                </a:highlight>
                <a:latin typeface="Avenir Book" panose="02000503020000020003" pitchFamily="2" charset="0"/>
              </a:rPr>
              <a:t>we proclaim </a:t>
            </a:r>
            <a:r>
              <a:rPr lang="en-US" sz="5400" dirty="0">
                <a:solidFill>
                  <a:srgbClr val="BA7732"/>
                </a:solidFill>
                <a:latin typeface="Avenir Book" panose="02000503020000020003" pitchFamily="2" charset="0"/>
              </a:rPr>
              <a:t>concerning the Word of life.” </a:t>
            </a:r>
            <a:endParaRPr lang="en-US" sz="4000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A20B471-8E5A-24C8-0CDC-A572C65301DF}"/>
              </a:ext>
            </a:extLst>
          </p:cNvPr>
          <p:cNvSpPr txBox="1"/>
          <p:nvPr/>
        </p:nvSpPr>
        <p:spPr>
          <a:xfrm>
            <a:off x="1796142" y="5998811"/>
            <a:ext cx="1265090" cy="369332"/>
          </a:xfrm>
          <a:prstGeom prst="rect">
            <a:avLst/>
          </a:prstGeom>
          <a:noFill/>
        </p:spPr>
        <p:txBody>
          <a:bodyPr wrap="none" rtlCol="0">
            <a:spAutoFit/>
          </a:bodyPr>
          <a:lstStyle/>
          <a:p>
            <a:pPr marL="0" marR="0">
              <a:spcBef>
                <a:spcPts val="0"/>
              </a:spcBef>
              <a:spcAft>
                <a:spcPts val="0"/>
              </a:spcAft>
            </a:pPr>
            <a:r>
              <a:rPr lang="en-US" sz="18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rPr>
              <a:t>1 John 1:1</a:t>
            </a:r>
          </a:p>
        </p:txBody>
      </p:sp>
    </p:spTree>
    <p:extLst>
      <p:ext uri="{BB962C8B-B14F-4D97-AF65-F5344CB8AC3E}">
        <p14:creationId xmlns:p14="http://schemas.microsoft.com/office/powerpoint/2010/main" val="813147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6B074-E0E0-948A-DB4C-57952CA960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9ACA07-5527-659B-70ED-CB58F1517BC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5EB2A29-F145-663A-43ED-79119C3BEE2D}"/>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B95D2A81-8DF2-D98E-4138-C2BAEA354B33}"/>
              </a:ext>
            </a:extLst>
          </p:cNvPr>
          <p:cNvSpPr txBox="1">
            <a:spLocks/>
          </p:cNvSpPr>
          <p:nvPr/>
        </p:nvSpPr>
        <p:spPr>
          <a:xfrm>
            <a:off x="1463488" y="370114"/>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0" i="0" u="none" strike="noStrike" dirty="0">
                <a:solidFill>
                  <a:srgbClr val="BA7732"/>
                </a:solidFill>
                <a:effectLst/>
                <a:latin typeface="Avenir Book" panose="02000503020000020003" pitchFamily="2" charset="0"/>
              </a:rPr>
              <a:t>Jesus said to him, </a:t>
            </a:r>
          </a:p>
          <a:p>
            <a:pPr algn="ctr"/>
            <a:r>
              <a:rPr lang="en-US" sz="7200" b="0" i="0" u="none" strike="noStrike" dirty="0">
                <a:solidFill>
                  <a:srgbClr val="BA7732"/>
                </a:solidFill>
                <a:effectLst/>
                <a:latin typeface="Avenir Book" panose="02000503020000020003" pitchFamily="2" charset="0"/>
              </a:rPr>
              <a:t>“Go, your </a:t>
            </a:r>
            <a:r>
              <a:rPr lang="en-US" sz="7200" b="0" i="0" u="none" strike="noStrike" dirty="0">
                <a:solidFill>
                  <a:srgbClr val="BA7732"/>
                </a:solidFill>
                <a:effectLst/>
                <a:highlight>
                  <a:srgbClr val="FFFF00"/>
                </a:highlight>
                <a:latin typeface="Avenir Book" panose="02000503020000020003" pitchFamily="2" charset="0"/>
              </a:rPr>
              <a:t>faith</a:t>
            </a:r>
            <a:r>
              <a:rPr lang="en-US" sz="7200" b="0" i="0" u="none" strike="noStrike" dirty="0">
                <a:solidFill>
                  <a:srgbClr val="BA7732"/>
                </a:solidFill>
                <a:effectLst/>
                <a:latin typeface="Avenir Book" panose="02000503020000020003" pitchFamily="2" charset="0"/>
              </a:rPr>
              <a:t> has saved you.” </a:t>
            </a:r>
            <a:endParaRPr lang="en-US" sz="213200" dirty="0">
              <a:solidFill>
                <a:srgbClr val="BA7732"/>
              </a:solidFill>
              <a:latin typeface="Avenir Book" panose="02000503020000020003" pitchFamily="2" charset="0"/>
            </a:endParaRPr>
          </a:p>
        </p:txBody>
      </p:sp>
      <p:sp>
        <p:nvSpPr>
          <p:cNvPr id="3" name="TextBox 2">
            <a:extLst>
              <a:ext uri="{FF2B5EF4-FFF2-40B4-BE49-F238E27FC236}">
                <a16:creationId xmlns:a16="http://schemas.microsoft.com/office/drawing/2014/main" id="{D9363774-5E16-29C4-66F0-A411975D92AC}"/>
              </a:ext>
            </a:extLst>
          </p:cNvPr>
          <p:cNvSpPr txBox="1"/>
          <p:nvPr/>
        </p:nvSpPr>
        <p:spPr>
          <a:xfrm>
            <a:off x="1872342" y="6118554"/>
            <a:ext cx="1353256" cy="369332"/>
          </a:xfrm>
          <a:prstGeom prst="rect">
            <a:avLst/>
          </a:prstGeom>
          <a:noFill/>
        </p:spPr>
        <p:txBody>
          <a:bodyPr wrap="none" rtlCol="0">
            <a:spAutoFit/>
          </a:bodyPr>
          <a:lstStyle/>
          <a:p>
            <a:r>
              <a:rPr lang="en-US" dirty="0">
                <a:solidFill>
                  <a:srgbClr val="BA7732"/>
                </a:solidFill>
                <a:latin typeface="Georgia" panose="02040502050405020303" pitchFamily="18" charset="0"/>
              </a:rPr>
              <a:t>Mark 10:52</a:t>
            </a:r>
          </a:p>
        </p:txBody>
      </p:sp>
    </p:spTree>
    <p:extLst>
      <p:ext uri="{BB962C8B-B14F-4D97-AF65-F5344CB8AC3E}">
        <p14:creationId xmlns:p14="http://schemas.microsoft.com/office/powerpoint/2010/main" val="25630881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D3160-031D-6D82-046C-37F9FDB729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06954C-4606-28A3-C6B6-20F7D36C3F6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4FB6E7A-1BD5-2B22-90F6-35263F1A232B}"/>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4E1CEE6A-2B4E-8F2D-27C9-1CE12CCC428A}"/>
              </a:ext>
            </a:extLst>
          </p:cNvPr>
          <p:cNvSpPr txBox="1">
            <a:spLocks/>
          </p:cNvSpPr>
          <p:nvPr/>
        </p:nvSpPr>
        <p:spPr>
          <a:xfrm>
            <a:off x="1463488" y="692087"/>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4800" dirty="0">
                <a:solidFill>
                  <a:srgbClr val="BA7732"/>
                </a:solidFill>
                <a:latin typeface="Avenir Book" panose="02000503020000020003" pitchFamily="2" charset="0"/>
              </a:rPr>
              <a:t>“The life appeared; </a:t>
            </a:r>
            <a:r>
              <a:rPr lang="en-US" sz="4800" dirty="0">
                <a:solidFill>
                  <a:srgbClr val="BA7732"/>
                </a:solidFill>
                <a:highlight>
                  <a:srgbClr val="FFFF00"/>
                </a:highlight>
                <a:latin typeface="Avenir Book" panose="02000503020000020003" pitchFamily="2" charset="0"/>
              </a:rPr>
              <a:t>we have seen it </a:t>
            </a:r>
            <a:r>
              <a:rPr lang="en-US" sz="4800" dirty="0">
                <a:solidFill>
                  <a:srgbClr val="BA7732"/>
                </a:solidFill>
                <a:latin typeface="Avenir Book" panose="02000503020000020003" pitchFamily="2" charset="0"/>
              </a:rPr>
              <a:t>and </a:t>
            </a:r>
            <a:r>
              <a:rPr lang="en-US" sz="4800" dirty="0">
                <a:solidFill>
                  <a:srgbClr val="BA7732"/>
                </a:solidFill>
                <a:highlight>
                  <a:srgbClr val="FFFF00"/>
                </a:highlight>
                <a:latin typeface="Avenir Book" panose="02000503020000020003" pitchFamily="2" charset="0"/>
              </a:rPr>
              <a:t>testify to it</a:t>
            </a:r>
            <a:r>
              <a:rPr lang="en-US" sz="4800" dirty="0">
                <a:solidFill>
                  <a:srgbClr val="BA7732"/>
                </a:solidFill>
                <a:latin typeface="Avenir Book" panose="02000503020000020003" pitchFamily="2" charset="0"/>
              </a:rPr>
              <a:t>, and we proclaim to you the eternal life, which was with the Father and has appeared to us. </a:t>
            </a:r>
            <a:r>
              <a:rPr lang="en-US" sz="4800" dirty="0">
                <a:solidFill>
                  <a:srgbClr val="BA7732"/>
                </a:solidFill>
                <a:highlight>
                  <a:srgbClr val="FFFF00"/>
                </a:highlight>
                <a:latin typeface="Avenir Book" panose="02000503020000020003" pitchFamily="2" charset="0"/>
              </a:rPr>
              <a:t>We proclaim to you what we have seen and heard</a:t>
            </a:r>
            <a:r>
              <a:rPr lang="en-US" sz="4800" dirty="0">
                <a:solidFill>
                  <a:srgbClr val="BA7732"/>
                </a:solidFill>
                <a:latin typeface="Avenir Book" panose="02000503020000020003" pitchFamily="2" charset="0"/>
              </a:rPr>
              <a:t>, so that you also may have </a:t>
            </a:r>
            <a:r>
              <a:rPr lang="en-US" sz="4800" dirty="0">
                <a:solidFill>
                  <a:srgbClr val="BA7732"/>
                </a:solidFill>
                <a:highlight>
                  <a:srgbClr val="FFFF00"/>
                </a:highlight>
                <a:latin typeface="Avenir Book" panose="02000503020000020003" pitchFamily="2" charset="0"/>
              </a:rPr>
              <a:t>fellowship</a:t>
            </a:r>
            <a:r>
              <a:rPr lang="en-US" sz="4800" dirty="0">
                <a:solidFill>
                  <a:srgbClr val="BA7732"/>
                </a:solidFill>
                <a:latin typeface="Avenir Book" panose="02000503020000020003" pitchFamily="2" charset="0"/>
              </a:rPr>
              <a:t> with us.” </a:t>
            </a:r>
            <a:endParaRPr lang="en-US" sz="4000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4043E40-CAEF-AFB7-1BA4-17A976F5A79F}"/>
              </a:ext>
            </a:extLst>
          </p:cNvPr>
          <p:cNvSpPr txBox="1"/>
          <p:nvPr/>
        </p:nvSpPr>
        <p:spPr>
          <a:xfrm>
            <a:off x="1774371" y="6200259"/>
            <a:ext cx="1470274" cy="369332"/>
          </a:xfrm>
          <a:prstGeom prst="rect">
            <a:avLst/>
          </a:prstGeom>
          <a:noFill/>
        </p:spPr>
        <p:txBody>
          <a:bodyPr wrap="none" rtlCol="0">
            <a:spAutoFit/>
          </a:bodyPr>
          <a:lstStyle/>
          <a:p>
            <a:pPr marL="0" marR="0">
              <a:spcBef>
                <a:spcPts val="0"/>
              </a:spcBef>
              <a:spcAft>
                <a:spcPts val="0"/>
              </a:spcAft>
            </a:pPr>
            <a:r>
              <a:rPr lang="en-US" sz="18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rPr>
              <a:t>1 John 1:2-3</a:t>
            </a:r>
          </a:p>
        </p:txBody>
      </p:sp>
    </p:spTree>
    <p:extLst>
      <p:ext uri="{BB962C8B-B14F-4D97-AF65-F5344CB8AC3E}">
        <p14:creationId xmlns:p14="http://schemas.microsoft.com/office/powerpoint/2010/main" val="17057358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32617-8B40-023B-ACAF-DDAF2805F2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E80C91-66B9-7B81-2E70-F29C97AE7B7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0954414-BA86-D5DB-482C-690AB1926640}"/>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84E7DD32-2143-89C6-870B-ED03A5F48ADB}"/>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7200" dirty="0">
                <a:solidFill>
                  <a:srgbClr val="BA7732"/>
                </a:solidFill>
                <a:latin typeface="Avenir Book" panose="02000503020000020003" pitchFamily="2" charset="0"/>
              </a:rPr>
              <a:t>“</a:t>
            </a:r>
            <a:r>
              <a:rPr lang="en-US" sz="7200" dirty="0">
                <a:solidFill>
                  <a:srgbClr val="BA7732"/>
                </a:solidFill>
                <a:highlight>
                  <a:srgbClr val="FFFF00"/>
                </a:highlight>
                <a:latin typeface="Avenir Book" panose="02000503020000020003" pitchFamily="2" charset="0"/>
              </a:rPr>
              <a:t>God</a:t>
            </a:r>
            <a:r>
              <a:rPr lang="en-US" sz="7200" dirty="0">
                <a:solidFill>
                  <a:srgbClr val="BA7732"/>
                </a:solidFill>
                <a:latin typeface="Avenir Book" panose="02000503020000020003" pitchFamily="2" charset="0"/>
              </a:rPr>
              <a:t>, whom I serve in my spirit in preaching the gospel of his Son, </a:t>
            </a:r>
            <a:r>
              <a:rPr lang="en-US" sz="7200" dirty="0">
                <a:solidFill>
                  <a:srgbClr val="BA7732"/>
                </a:solidFill>
                <a:highlight>
                  <a:srgbClr val="FFFF00"/>
                </a:highlight>
                <a:latin typeface="Avenir Book" panose="02000503020000020003" pitchFamily="2" charset="0"/>
              </a:rPr>
              <a:t>is my witness</a:t>
            </a:r>
            <a:r>
              <a:rPr lang="en-US" sz="7200" dirty="0">
                <a:solidFill>
                  <a:srgbClr val="BA7732"/>
                </a:solidFill>
                <a:latin typeface="Avenir Book" panose="02000503020000020003" pitchFamily="2" charset="0"/>
              </a:rPr>
              <a:t>”</a:t>
            </a:r>
            <a:endParaRPr lang="en-US" sz="23900" b="1"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12EFF30-0C48-9F34-0421-56DD84C8574B}"/>
              </a:ext>
            </a:extLst>
          </p:cNvPr>
          <p:cNvSpPr txBox="1"/>
          <p:nvPr/>
        </p:nvSpPr>
        <p:spPr>
          <a:xfrm>
            <a:off x="1817914" y="5814145"/>
            <a:ext cx="1385316" cy="369332"/>
          </a:xfrm>
          <a:prstGeom prst="rect">
            <a:avLst/>
          </a:prstGeom>
          <a:noFill/>
        </p:spPr>
        <p:txBody>
          <a:bodyPr wrap="none" rtlCol="0">
            <a:spAutoFit/>
          </a:bodyPr>
          <a:lstStyle/>
          <a:p>
            <a:r>
              <a:rPr lang="en-US" dirty="0">
                <a:solidFill>
                  <a:srgbClr val="BA7732"/>
                </a:solidFill>
                <a:latin typeface="Georgia" panose="02040502050405020303" pitchFamily="18" charset="0"/>
              </a:rPr>
              <a:t>Romans 1:9</a:t>
            </a:r>
          </a:p>
        </p:txBody>
      </p:sp>
    </p:spTree>
    <p:extLst>
      <p:ext uri="{BB962C8B-B14F-4D97-AF65-F5344CB8AC3E}">
        <p14:creationId xmlns:p14="http://schemas.microsoft.com/office/powerpoint/2010/main" val="34339179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D377E-A667-984F-0D76-6EDCD4CC02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A4FD0C-39D7-7310-E37F-713E4F2AECC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22AC6E1-100A-AE4F-A78F-9F4C533C4B85}"/>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2C50D4A3-BC05-497A-E06E-A4DFE2048A13}"/>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5400" dirty="0">
                <a:solidFill>
                  <a:srgbClr val="BA7732"/>
                </a:solidFill>
                <a:latin typeface="Avenir Book" panose="02000503020000020003" pitchFamily="2" charset="0"/>
              </a:rPr>
              <a:t>Papias was a 2nd-century Bishop in Asia Minor, considered an Apostolic Father, and a significant witness to early Christian oral tradition and the origins of the Gospels. </a:t>
            </a:r>
            <a:endParaRPr lang="en-US" sz="23900" b="1"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016580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A91FC-BDC3-D5D4-AE21-B585EF567C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D5AC1E-3917-DCFF-3677-7EAD33C0C0C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F083453-E361-F243-9F7F-66B14B087467}"/>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415F75DD-6108-976B-AEAE-A8CFCAFD3FFB}"/>
              </a:ext>
            </a:extLst>
          </p:cNvPr>
          <p:cNvSpPr txBox="1">
            <a:spLocks/>
          </p:cNvSpPr>
          <p:nvPr/>
        </p:nvSpPr>
        <p:spPr>
          <a:xfrm>
            <a:off x="1463488" y="5225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66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He writes “for I did not think that information from books would profit me as much as information from a </a:t>
            </a:r>
            <a:r>
              <a:rPr lang="en-US" sz="6600" kern="100" dirty="0">
                <a:solidFill>
                  <a:srgbClr val="BA7732"/>
                </a:solidFill>
                <a:highlight>
                  <a:srgbClr val="FFFF00"/>
                </a:highlight>
                <a:latin typeface="Avenir Book" panose="02000503020000020003" pitchFamily="2" charset="0"/>
                <a:ea typeface="Aptos" panose="020B0004020202020204" pitchFamily="34" charset="0"/>
                <a:cs typeface="Times New Roman" panose="02020603050405020304" pitchFamily="18" charset="0"/>
              </a:rPr>
              <a:t>living and surviving voice</a:t>
            </a:r>
            <a:r>
              <a:rPr lang="en-US" sz="66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a:t>
            </a:r>
            <a:endParaRPr lang="en-US" sz="66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7D4B3D8-8177-6E9F-9383-9FBA2B3A9A1C}"/>
              </a:ext>
            </a:extLst>
          </p:cNvPr>
          <p:cNvSpPr txBox="1"/>
          <p:nvPr/>
        </p:nvSpPr>
        <p:spPr>
          <a:xfrm>
            <a:off x="4332514" y="6401191"/>
            <a:ext cx="3175869" cy="369332"/>
          </a:xfrm>
          <a:prstGeom prst="rect">
            <a:avLst/>
          </a:prstGeom>
          <a:noFill/>
        </p:spPr>
        <p:txBody>
          <a:bodyPr wrap="none" rtlCol="0">
            <a:spAutoFit/>
          </a:bodyPr>
          <a:lstStyle/>
          <a:p>
            <a:r>
              <a:rPr lang="en-US" dirty="0">
                <a:solidFill>
                  <a:srgbClr val="BA7732"/>
                </a:solidFill>
                <a:latin typeface="Georgia" panose="02040502050405020303" pitchFamily="18" charset="0"/>
              </a:rPr>
              <a:t>Eusebius, Hist. Eccl. 3.39.3-4</a:t>
            </a:r>
          </a:p>
        </p:txBody>
      </p:sp>
    </p:spTree>
    <p:extLst>
      <p:ext uri="{BB962C8B-B14F-4D97-AF65-F5344CB8AC3E}">
        <p14:creationId xmlns:p14="http://schemas.microsoft.com/office/powerpoint/2010/main" val="17870806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C57EA-28DC-10BB-324F-1FDC5253DE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1C4180-13F6-A45F-DB53-A4E407E9C93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8052EE2-0A69-A655-EBCF-FE01654D49D2}"/>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F948D81F-4830-4075-0580-CA3D7B44ECB3}"/>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60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“In order to understand Papias’s preference for the </a:t>
            </a:r>
            <a:r>
              <a:rPr lang="en-US" sz="6000" kern="100" dirty="0">
                <a:solidFill>
                  <a:srgbClr val="BA7732"/>
                </a:solidFill>
                <a:highlight>
                  <a:srgbClr val="FFFF00"/>
                </a:highlight>
                <a:latin typeface="Avenir Book" panose="02000503020000020003" pitchFamily="2" charset="0"/>
                <a:ea typeface="Aptos" panose="020B0004020202020204" pitchFamily="34" charset="0"/>
                <a:cs typeface="Times New Roman" panose="02020603050405020304" pitchFamily="18" charset="0"/>
              </a:rPr>
              <a:t>‘living voice</a:t>
            </a:r>
            <a:r>
              <a:rPr lang="en-US" sz="60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 over written sources we must first recognize that it was an ancient </a:t>
            </a:r>
            <a:r>
              <a:rPr lang="en-US" sz="6000" kern="100" dirty="0" err="1">
                <a:solidFill>
                  <a:srgbClr val="BA7732"/>
                </a:solidFill>
                <a:latin typeface="Avenir Book" panose="02000503020000020003" pitchFamily="2" charset="0"/>
                <a:ea typeface="Aptos" panose="020B0004020202020204" pitchFamily="34" charset="0"/>
                <a:cs typeface="Times New Roman" panose="02020603050405020304" pitchFamily="18" charset="0"/>
              </a:rPr>
              <a:t>topos</a:t>
            </a:r>
            <a:r>
              <a:rPr lang="en-US" sz="60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 or commonplace.”</a:t>
            </a:r>
            <a:endParaRPr lang="en-US" sz="60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77B8E6A-F30F-9BF7-C2FB-8557F5DBCEBB}"/>
              </a:ext>
            </a:extLst>
          </p:cNvPr>
          <p:cNvSpPr txBox="1"/>
          <p:nvPr/>
        </p:nvSpPr>
        <p:spPr>
          <a:xfrm>
            <a:off x="3568705" y="6303220"/>
            <a:ext cx="5054589" cy="369332"/>
          </a:xfrm>
          <a:prstGeom prst="rect">
            <a:avLst/>
          </a:prstGeom>
          <a:noFill/>
        </p:spPr>
        <p:txBody>
          <a:bodyPr wrap="none" rtlCol="0">
            <a:spAutoFit/>
          </a:bodyPr>
          <a:lstStyle/>
          <a:p>
            <a:r>
              <a:rPr lang="en-US" dirty="0">
                <a:solidFill>
                  <a:srgbClr val="BA7732"/>
                </a:solidFill>
                <a:latin typeface="Georgia" panose="02040502050405020303" pitchFamily="18" charset="0"/>
              </a:rPr>
              <a:t>Jesus and the Eyewitnesses, Richard Bauckham</a:t>
            </a:r>
          </a:p>
        </p:txBody>
      </p:sp>
    </p:spTree>
    <p:extLst>
      <p:ext uri="{BB962C8B-B14F-4D97-AF65-F5344CB8AC3E}">
        <p14:creationId xmlns:p14="http://schemas.microsoft.com/office/powerpoint/2010/main" val="29623517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92399-1219-C216-C933-173F2E77CE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D80761-57C0-6B53-6589-E90D8211657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019EEF9-9CCF-8715-BF84-739F1116BD76}"/>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9E3FEC64-C2EE-0C06-60E3-43467C36823B}"/>
              </a:ext>
            </a:extLst>
          </p:cNvPr>
          <p:cNvSpPr txBox="1">
            <a:spLocks/>
          </p:cNvSpPr>
          <p:nvPr/>
        </p:nvSpPr>
        <p:spPr>
          <a:xfrm>
            <a:off x="1463488" y="511628"/>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50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“Seneca applied it to philosophy, meaning that personal experience of a teacher made for much more effective teaching than writing: ‘you will gain more from the </a:t>
            </a:r>
            <a:r>
              <a:rPr lang="en-US" sz="5000" kern="100" dirty="0">
                <a:solidFill>
                  <a:srgbClr val="BA7732"/>
                </a:solidFill>
                <a:highlight>
                  <a:srgbClr val="FFFF00"/>
                </a:highlight>
                <a:latin typeface="Avenir Book" panose="02000503020000020003" pitchFamily="2" charset="0"/>
                <a:ea typeface="Aptos" panose="020B0004020202020204" pitchFamily="34" charset="0"/>
                <a:cs typeface="Times New Roman" panose="02020603050405020304" pitchFamily="18" charset="0"/>
              </a:rPr>
              <a:t>living voice </a:t>
            </a:r>
            <a:r>
              <a:rPr lang="en-US" sz="50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and sharing someone’s daily life than from any other treatise.’”</a:t>
            </a:r>
            <a:endParaRPr lang="en-US" sz="50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4D3C082-05FB-68BF-F63C-5B6082AA9C43}"/>
              </a:ext>
            </a:extLst>
          </p:cNvPr>
          <p:cNvSpPr txBox="1"/>
          <p:nvPr/>
        </p:nvSpPr>
        <p:spPr>
          <a:xfrm>
            <a:off x="3718956" y="6303220"/>
            <a:ext cx="5054589" cy="369332"/>
          </a:xfrm>
          <a:prstGeom prst="rect">
            <a:avLst/>
          </a:prstGeom>
          <a:noFill/>
        </p:spPr>
        <p:txBody>
          <a:bodyPr wrap="none" rtlCol="0">
            <a:spAutoFit/>
          </a:bodyPr>
          <a:lstStyle/>
          <a:p>
            <a:r>
              <a:rPr lang="en-US" dirty="0">
                <a:solidFill>
                  <a:srgbClr val="BA7732"/>
                </a:solidFill>
                <a:latin typeface="Georgia" panose="02040502050405020303" pitchFamily="18" charset="0"/>
              </a:rPr>
              <a:t>Jesus and the Eyewitnesses, Richard Bauckham</a:t>
            </a:r>
          </a:p>
        </p:txBody>
      </p:sp>
    </p:spTree>
    <p:extLst>
      <p:ext uri="{BB962C8B-B14F-4D97-AF65-F5344CB8AC3E}">
        <p14:creationId xmlns:p14="http://schemas.microsoft.com/office/powerpoint/2010/main" val="3187182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9CE88-C264-C5EC-BA17-0496AF1231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248C45-D6C7-A992-44BA-97C33FC19AD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3794D2A-16FC-8A45-AC3B-260662FB54C1}"/>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406658FF-7414-C233-EE22-F69C0BC02A82}"/>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6600" dirty="0">
                <a:solidFill>
                  <a:srgbClr val="BA7732"/>
                </a:solidFill>
                <a:latin typeface="Avenir Book" panose="02000503020000020003" pitchFamily="2" charset="0"/>
              </a:rPr>
              <a:t>And so many scholars believe this is why some people are named in healing miracles or narratives in the gospel and others are not. </a:t>
            </a:r>
            <a:endParaRPr lang="en-US" sz="34400" b="1"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564877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68875-9055-8B53-8B0E-0740D110D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C6D616-6463-CBF1-7B2B-67BC0A877E7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6F89324-AB64-B7C0-1D22-771CFE1AF721}"/>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132792BF-53D5-C9F6-3E70-0C2E1B1BE4FC}"/>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4800" dirty="0">
                <a:solidFill>
                  <a:srgbClr val="BA7732"/>
                </a:solidFill>
                <a:latin typeface="Avenir Book" panose="02000503020000020003" pitchFamily="2" charset="0"/>
              </a:rPr>
              <a:t>The hypothesis is that those that are named, went on to join the Christian movement, going from house to house telling people what they had personally seen and heard. They are named because the gospel writer knew the audience would recognize them.</a:t>
            </a:r>
            <a:endParaRPr lang="en-US" sz="199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480356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C96B5-6390-923C-734B-EC0C9F3C34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71FF2A-AEE9-2214-8640-E18A423F2C4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810160D-1BAC-893B-E5DD-5C0783196929}"/>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7157B31F-EB16-D3A1-8785-7CA82991A68B}"/>
              </a:ext>
            </a:extLst>
          </p:cNvPr>
          <p:cNvSpPr txBox="1">
            <a:spLocks/>
          </p:cNvSpPr>
          <p:nvPr/>
        </p:nvSpPr>
        <p:spPr>
          <a:xfrm>
            <a:off x="1463488" y="544290"/>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46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“Why should one of the two disciples on the road to Emmaus be named (Cleopas) and the other not? While most beneficiaries of Jesus’ healings and resuscitation miracles are anonymous, Jairus (whose daughter was raised) is named in Mark and Luke, Bartimaeus in Mark, Lazarus in John.”</a:t>
            </a:r>
            <a:endParaRPr lang="en-US" sz="46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F1DD947-B970-AEAD-3C72-65B3B13E55E6}"/>
              </a:ext>
            </a:extLst>
          </p:cNvPr>
          <p:cNvSpPr txBox="1"/>
          <p:nvPr/>
        </p:nvSpPr>
        <p:spPr>
          <a:xfrm>
            <a:off x="3568705" y="6411686"/>
            <a:ext cx="5054589" cy="369332"/>
          </a:xfrm>
          <a:prstGeom prst="rect">
            <a:avLst/>
          </a:prstGeom>
          <a:noFill/>
        </p:spPr>
        <p:txBody>
          <a:bodyPr wrap="none" rtlCol="0">
            <a:spAutoFit/>
          </a:bodyPr>
          <a:lstStyle/>
          <a:p>
            <a:r>
              <a:rPr lang="en-US" dirty="0">
                <a:solidFill>
                  <a:srgbClr val="BA7732"/>
                </a:solidFill>
                <a:latin typeface="Georgia" panose="02040502050405020303" pitchFamily="18" charset="0"/>
              </a:rPr>
              <a:t>Jesus and the Eyewitnesses, Richard Bauckham</a:t>
            </a:r>
          </a:p>
        </p:txBody>
      </p:sp>
    </p:spTree>
    <p:extLst>
      <p:ext uri="{BB962C8B-B14F-4D97-AF65-F5344CB8AC3E}">
        <p14:creationId xmlns:p14="http://schemas.microsoft.com/office/powerpoint/2010/main" val="7787405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E09C8-570F-95CD-F466-7EBD222E09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BDA0CA-CA61-426D-25F8-70C3CC10F47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ACD5894-A986-97F1-CDBA-B929EC4DABB1}"/>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97C1FA2E-D538-58E7-9FA2-BA5962D753B3}"/>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47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“If the names are persons well known in the Christian communities, then it also becomes likely that many of these people were themselves the </a:t>
            </a:r>
            <a:r>
              <a:rPr lang="en-US" sz="4700" kern="100" dirty="0">
                <a:solidFill>
                  <a:srgbClr val="BA7732"/>
                </a:solidFill>
                <a:highlight>
                  <a:srgbClr val="FFFF00"/>
                </a:highlight>
                <a:latin typeface="Avenir Book" panose="02000503020000020003" pitchFamily="2" charset="0"/>
                <a:ea typeface="Aptos" panose="020B0004020202020204" pitchFamily="34" charset="0"/>
                <a:cs typeface="Times New Roman" panose="02020603050405020304" pitchFamily="18" charset="0"/>
              </a:rPr>
              <a:t>eyewitnesses</a:t>
            </a:r>
            <a:r>
              <a:rPr lang="en-US" sz="47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 who first told and doubtless continued to tell the stories in which they appear to which their names are attached.”</a:t>
            </a:r>
            <a:endParaRPr lang="en-US" sz="47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73DC433-887D-6FBE-2888-532305CC60E5}"/>
              </a:ext>
            </a:extLst>
          </p:cNvPr>
          <p:cNvSpPr txBox="1"/>
          <p:nvPr/>
        </p:nvSpPr>
        <p:spPr>
          <a:xfrm>
            <a:off x="3686299" y="6303220"/>
            <a:ext cx="5054589" cy="369332"/>
          </a:xfrm>
          <a:prstGeom prst="rect">
            <a:avLst/>
          </a:prstGeom>
          <a:noFill/>
        </p:spPr>
        <p:txBody>
          <a:bodyPr wrap="none" rtlCol="0">
            <a:spAutoFit/>
          </a:bodyPr>
          <a:lstStyle/>
          <a:p>
            <a:r>
              <a:rPr lang="en-US" dirty="0">
                <a:solidFill>
                  <a:srgbClr val="BA7732"/>
                </a:solidFill>
                <a:latin typeface="Georgia" panose="02040502050405020303" pitchFamily="18" charset="0"/>
              </a:rPr>
              <a:t>Jesus and the Eyewitnesses, Richard Bauckham</a:t>
            </a:r>
          </a:p>
        </p:txBody>
      </p:sp>
    </p:spTree>
    <p:extLst>
      <p:ext uri="{BB962C8B-B14F-4D97-AF65-F5344CB8AC3E}">
        <p14:creationId xmlns:p14="http://schemas.microsoft.com/office/powerpoint/2010/main" val="702738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B23E4-FFD8-5454-BB6D-0D82800777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A834D8-66AD-E8F8-F182-945B1DC7799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4A0E16B-8E0B-E527-55D9-3F6FE01DB453}"/>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C1E8C1FA-8EBF-82A0-D60C-FBEF4CE42047}"/>
              </a:ext>
            </a:extLst>
          </p:cNvPr>
          <p:cNvSpPr txBox="1">
            <a:spLocks/>
          </p:cNvSpPr>
          <p:nvPr/>
        </p:nvSpPr>
        <p:spPr>
          <a:xfrm>
            <a:off x="1463488" y="370114"/>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0" i="0" u="none" strike="noStrike" dirty="0">
                <a:solidFill>
                  <a:srgbClr val="BA7732"/>
                </a:solidFill>
                <a:effectLst/>
                <a:latin typeface="Avenir Book" panose="02000503020000020003" pitchFamily="2" charset="0"/>
              </a:rPr>
              <a:t>Jesus heard this and was </a:t>
            </a:r>
            <a:r>
              <a:rPr lang="en-US" sz="5400" b="0" i="0" u="none" strike="noStrike" dirty="0">
                <a:solidFill>
                  <a:srgbClr val="BA7732"/>
                </a:solidFill>
                <a:effectLst/>
                <a:highlight>
                  <a:srgbClr val="FFFF00"/>
                </a:highlight>
                <a:latin typeface="Avenir Book" panose="02000503020000020003" pitchFamily="2" charset="0"/>
              </a:rPr>
              <a:t>amazed</a:t>
            </a:r>
            <a:r>
              <a:rPr lang="en-US" sz="5400" b="0" i="0" u="none" strike="noStrike" dirty="0">
                <a:solidFill>
                  <a:srgbClr val="BA7732"/>
                </a:solidFill>
                <a:effectLst/>
                <a:latin typeface="Avenir Book" panose="02000503020000020003" pitchFamily="2" charset="0"/>
              </a:rPr>
              <a:t> at him, and turning to the crowd following him, he said, “I tell you, I have not found </a:t>
            </a:r>
            <a:r>
              <a:rPr lang="en-US" sz="5400" b="0" i="0" u="none" strike="noStrike" dirty="0">
                <a:solidFill>
                  <a:srgbClr val="BA7732"/>
                </a:solidFill>
                <a:effectLst/>
                <a:highlight>
                  <a:srgbClr val="FFFF00"/>
                </a:highlight>
                <a:latin typeface="Avenir Book" panose="02000503020000020003" pitchFamily="2" charset="0"/>
              </a:rPr>
              <a:t>so great a faith </a:t>
            </a:r>
            <a:r>
              <a:rPr lang="en-US" sz="5400" b="0" i="0" u="none" strike="noStrike" dirty="0">
                <a:solidFill>
                  <a:srgbClr val="BA7732"/>
                </a:solidFill>
                <a:effectLst/>
                <a:latin typeface="Avenir Book" panose="02000503020000020003" pitchFamily="2" charset="0"/>
              </a:rPr>
              <a:t>even in Israel.”</a:t>
            </a:r>
            <a:endParaRPr lang="en-US" sz="400000" dirty="0">
              <a:solidFill>
                <a:srgbClr val="BA7732"/>
              </a:solidFill>
              <a:latin typeface="Avenir Book" panose="02000503020000020003" pitchFamily="2" charset="0"/>
            </a:endParaRPr>
          </a:p>
        </p:txBody>
      </p:sp>
      <p:sp>
        <p:nvSpPr>
          <p:cNvPr id="3" name="TextBox 2">
            <a:extLst>
              <a:ext uri="{FF2B5EF4-FFF2-40B4-BE49-F238E27FC236}">
                <a16:creationId xmlns:a16="http://schemas.microsoft.com/office/drawing/2014/main" id="{6D7D4734-5F0B-1D4F-AA9F-858CB4AFB5A5}"/>
              </a:ext>
            </a:extLst>
          </p:cNvPr>
          <p:cNvSpPr txBox="1"/>
          <p:nvPr/>
        </p:nvSpPr>
        <p:spPr>
          <a:xfrm>
            <a:off x="1872342" y="6118554"/>
            <a:ext cx="1066318" cy="369332"/>
          </a:xfrm>
          <a:prstGeom prst="rect">
            <a:avLst/>
          </a:prstGeom>
          <a:noFill/>
        </p:spPr>
        <p:txBody>
          <a:bodyPr wrap="none" rtlCol="0">
            <a:spAutoFit/>
          </a:bodyPr>
          <a:lstStyle/>
          <a:p>
            <a:r>
              <a:rPr lang="en-US" dirty="0">
                <a:solidFill>
                  <a:srgbClr val="BA7732"/>
                </a:solidFill>
                <a:latin typeface="Georgia" panose="02040502050405020303" pitchFamily="18" charset="0"/>
              </a:rPr>
              <a:t>Luke 7:9</a:t>
            </a:r>
          </a:p>
        </p:txBody>
      </p:sp>
    </p:spTree>
    <p:extLst>
      <p:ext uri="{BB962C8B-B14F-4D97-AF65-F5344CB8AC3E}">
        <p14:creationId xmlns:p14="http://schemas.microsoft.com/office/powerpoint/2010/main" val="14146884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EB95A-F8E5-8C92-D7A7-AB3AABD135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E8FD92-EE6C-3BC7-7F5F-7BCB96942CC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3EBE31F-4470-E39B-A49C-F256FA626F6B}"/>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A324234B-13B8-6757-EB76-34FDC6D93C74}"/>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46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Bauckham says that a good example is Clopas in Luke 24:18. </a:t>
            </a:r>
          </a:p>
          <a:p>
            <a:pPr algn="ctr">
              <a:spcBef>
                <a:spcPts val="0"/>
              </a:spcBef>
            </a:pPr>
            <a:endParaRPr lang="en-US" sz="46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a:p>
            <a:pPr algn="ctr">
              <a:spcBef>
                <a:spcPts val="0"/>
              </a:spcBef>
            </a:pPr>
            <a:r>
              <a:rPr lang="en-US" sz="4600" dirty="0">
                <a:solidFill>
                  <a:srgbClr val="BA7732"/>
                </a:solidFill>
                <a:latin typeface="Avenir Book" panose="02000503020000020003" pitchFamily="2" charset="0"/>
              </a:rPr>
              <a:t>“One of them, named Cleopas, asked him, “Are you the only one visiting Jerusalem who does not know the things that have happened there in these days?”</a:t>
            </a:r>
            <a:endParaRPr lang="en-US" sz="46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C68E2FD-9757-4955-EA82-E757F1B0C935}"/>
              </a:ext>
            </a:extLst>
          </p:cNvPr>
          <p:cNvSpPr txBox="1"/>
          <p:nvPr/>
        </p:nvSpPr>
        <p:spPr>
          <a:xfrm>
            <a:off x="3664528" y="6183477"/>
            <a:ext cx="5054589" cy="369332"/>
          </a:xfrm>
          <a:prstGeom prst="rect">
            <a:avLst/>
          </a:prstGeom>
          <a:noFill/>
        </p:spPr>
        <p:txBody>
          <a:bodyPr wrap="none" rtlCol="0">
            <a:spAutoFit/>
          </a:bodyPr>
          <a:lstStyle/>
          <a:p>
            <a:r>
              <a:rPr lang="en-US" dirty="0">
                <a:solidFill>
                  <a:srgbClr val="BA7732"/>
                </a:solidFill>
                <a:latin typeface="Georgia" panose="02040502050405020303" pitchFamily="18" charset="0"/>
              </a:rPr>
              <a:t>Jesus and the Eyewitnesses, Richard Bauckham</a:t>
            </a:r>
          </a:p>
        </p:txBody>
      </p:sp>
    </p:spTree>
    <p:extLst>
      <p:ext uri="{BB962C8B-B14F-4D97-AF65-F5344CB8AC3E}">
        <p14:creationId xmlns:p14="http://schemas.microsoft.com/office/powerpoint/2010/main" val="11241752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24590-99E0-B73F-E641-27019C79A1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898EAC-2BD0-6A3E-35FF-2CF68B24668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A13C0C6-D634-C575-8894-1BD214370DE0}"/>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0545AB5C-9475-6B07-8834-30B243BD22C9}"/>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48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Bauckham writes “the story does not require him to be named and his companion remains anonymous.. He is very probably the same person Clopas, whose wife Mary appears among the women at the cross in John 19:25.”</a:t>
            </a:r>
            <a:endParaRPr lang="en-US" sz="48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62F1C593-3FF4-663D-0CE6-1AB949C2BB6A}"/>
              </a:ext>
            </a:extLst>
          </p:cNvPr>
          <p:cNvSpPr txBox="1"/>
          <p:nvPr/>
        </p:nvSpPr>
        <p:spPr>
          <a:xfrm>
            <a:off x="3729842" y="5998811"/>
            <a:ext cx="5054589" cy="369332"/>
          </a:xfrm>
          <a:prstGeom prst="rect">
            <a:avLst/>
          </a:prstGeom>
          <a:noFill/>
        </p:spPr>
        <p:txBody>
          <a:bodyPr wrap="none" rtlCol="0">
            <a:spAutoFit/>
          </a:bodyPr>
          <a:lstStyle/>
          <a:p>
            <a:r>
              <a:rPr lang="en-US" dirty="0">
                <a:solidFill>
                  <a:srgbClr val="BA7732"/>
                </a:solidFill>
                <a:latin typeface="Georgia" panose="02040502050405020303" pitchFamily="18" charset="0"/>
              </a:rPr>
              <a:t>Jesus and the Eyewitnesses, Richard Bauckham</a:t>
            </a:r>
          </a:p>
        </p:txBody>
      </p:sp>
    </p:spTree>
    <p:extLst>
      <p:ext uri="{BB962C8B-B14F-4D97-AF65-F5344CB8AC3E}">
        <p14:creationId xmlns:p14="http://schemas.microsoft.com/office/powerpoint/2010/main" val="21479957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05A9E-E91E-44DB-C5EE-EC5680DA8A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13B9EE-360D-41A1-B5EA-D9E5F14C64D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AAD7AB8-D4BA-397B-F191-7D6F73B311B9}"/>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6220E0A1-FFE6-46AD-D9B4-A12ACA1D2D3E}"/>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Bauckham explains that Clopas is a very rare semitic form of the Greek name Cleopas. The name is so rare, that he argues that this is probably the same Clopas that historians say is the brother of Jesus’s father Joseph and the father of Simon, who would become the successive leader of the church in Jerusalem. </a:t>
            </a:r>
            <a:endParaRPr lang="en-US"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CC99A73-1086-BDB6-4914-91DABB10BFC9}"/>
              </a:ext>
            </a:extLst>
          </p:cNvPr>
          <p:cNvSpPr txBox="1"/>
          <p:nvPr/>
        </p:nvSpPr>
        <p:spPr>
          <a:xfrm>
            <a:off x="3729842" y="5998811"/>
            <a:ext cx="5054589" cy="369332"/>
          </a:xfrm>
          <a:prstGeom prst="rect">
            <a:avLst/>
          </a:prstGeom>
          <a:noFill/>
        </p:spPr>
        <p:txBody>
          <a:bodyPr wrap="none" rtlCol="0">
            <a:spAutoFit/>
          </a:bodyPr>
          <a:lstStyle/>
          <a:p>
            <a:r>
              <a:rPr lang="en-US" dirty="0">
                <a:solidFill>
                  <a:srgbClr val="BA7732"/>
                </a:solidFill>
                <a:latin typeface="Georgia" panose="02040502050405020303" pitchFamily="18" charset="0"/>
              </a:rPr>
              <a:t>Jesus and the Eyewitnesses, Richard Bauckham</a:t>
            </a:r>
          </a:p>
        </p:txBody>
      </p:sp>
    </p:spTree>
    <p:extLst>
      <p:ext uri="{BB962C8B-B14F-4D97-AF65-F5344CB8AC3E}">
        <p14:creationId xmlns:p14="http://schemas.microsoft.com/office/powerpoint/2010/main" val="17969098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545F8-B6D3-81A4-B99D-EEED97A874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2E5823-8638-6D88-18D3-898079DC21D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EACB462-B7AC-848A-F121-586B38C27B68}"/>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12F8B537-4B2F-E33F-C282-F9E4477A6EF5}"/>
              </a:ext>
            </a:extLst>
          </p:cNvPr>
          <p:cNvSpPr txBox="1">
            <a:spLocks/>
          </p:cNvSpPr>
          <p:nvPr/>
        </p:nvSpPr>
        <p:spPr>
          <a:xfrm>
            <a:off x="1463488" y="5225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56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The eyewitness testimony, or living voice, of the women at the cross must be crucial to the gospel writers. Because all three synoptic gospels emphasize what the women were eyewitnesses to.</a:t>
            </a:r>
            <a:endParaRPr lang="en-US" sz="56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8831D1C-40E1-EEF6-BE0A-704CF9EBB04D}"/>
              </a:ext>
            </a:extLst>
          </p:cNvPr>
          <p:cNvSpPr txBox="1"/>
          <p:nvPr/>
        </p:nvSpPr>
        <p:spPr>
          <a:xfrm>
            <a:off x="3359728" y="6183477"/>
            <a:ext cx="5054589" cy="369332"/>
          </a:xfrm>
          <a:prstGeom prst="rect">
            <a:avLst/>
          </a:prstGeom>
          <a:noFill/>
        </p:spPr>
        <p:txBody>
          <a:bodyPr wrap="none" rtlCol="0">
            <a:spAutoFit/>
          </a:bodyPr>
          <a:lstStyle/>
          <a:p>
            <a:r>
              <a:rPr lang="en-US" dirty="0">
                <a:solidFill>
                  <a:srgbClr val="BA7732"/>
                </a:solidFill>
                <a:latin typeface="Georgia" panose="02040502050405020303" pitchFamily="18" charset="0"/>
              </a:rPr>
              <a:t>Jesus and the Eyewitnesses, Richard Bauckham</a:t>
            </a:r>
          </a:p>
        </p:txBody>
      </p:sp>
    </p:spTree>
    <p:extLst>
      <p:ext uri="{BB962C8B-B14F-4D97-AF65-F5344CB8AC3E}">
        <p14:creationId xmlns:p14="http://schemas.microsoft.com/office/powerpoint/2010/main" val="20412355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DEF65-D2DE-C9D0-ECE4-241CB73B0D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A3F0D4-DBB8-40CD-6917-15AB7D4208A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DE6A0CE-CFB3-CED6-A69B-BD25EC77D157}"/>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6BC19F77-06B0-27D6-9637-A8EA95E4DDB6}"/>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66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“They ‘</a:t>
            </a:r>
            <a:r>
              <a:rPr lang="en-US" sz="6600" kern="100" dirty="0">
                <a:solidFill>
                  <a:srgbClr val="BA7732"/>
                </a:solidFill>
                <a:highlight>
                  <a:srgbClr val="FFFF00"/>
                </a:highlight>
                <a:latin typeface="Avenir Book" panose="02000503020000020003" pitchFamily="2" charset="0"/>
                <a:ea typeface="Aptos" panose="020B0004020202020204" pitchFamily="34" charset="0"/>
                <a:cs typeface="Times New Roman" panose="02020603050405020304" pitchFamily="18" charset="0"/>
              </a:rPr>
              <a:t>saw</a:t>
            </a:r>
            <a:r>
              <a:rPr lang="en-US" sz="66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 the events as Jesus died </a:t>
            </a:r>
            <a:r>
              <a:rPr lang="en-US" sz="40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(Matt 27:55, Mark 15:40, Luke 23:49)</a:t>
            </a:r>
            <a:r>
              <a:rPr lang="en-US" sz="66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 they ‘</a:t>
            </a:r>
            <a:r>
              <a:rPr lang="en-US" sz="6600" kern="100" dirty="0">
                <a:solidFill>
                  <a:srgbClr val="BA7732"/>
                </a:solidFill>
                <a:highlight>
                  <a:srgbClr val="FFFF00"/>
                </a:highlight>
                <a:latin typeface="Avenir Book" panose="02000503020000020003" pitchFamily="2" charset="0"/>
                <a:ea typeface="Aptos" panose="020B0004020202020204" pitchFamily="34" charset="0"/>
                <a:cs typeface="Times New Roman" panose="02020603050405020304" pitchFamily="18" charset="0"/>
              </a:rPr>
              <a:t>saw</a:t>
            </a:r>
            <a:r>
              <a:rPr lang="en-US" sz="66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 where he was laid in the tomb </a:t>
            </a:r>
            <a:r>
              <a:rPr lang="en-US" sz="40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(Matt 28:1)</a:t>
            </a:r>
            <a:r>
              <a:rPr lang="en-US" sz="66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a:t>
            </a:r>
            <a:endParaRPr lang="en-US" sz="66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D962105-C8FF-2F91-6C68-93F13A81DCB0}"/>
              </a:ext>
            </a:extLst>
          </p:cNvPr>
          <p:cNvSpPr txBox="1"/>
          <p:nvPr/>
        </p:nvSpPr>
        <p:spPr>
          <a:xfrm>
            <a:off x="3425042" y="6183477"/>
            <a:ext cx="5054589" cy="369332"/>
          </a:xfrm>
          <a:prstGeom prst="rect">
            <a:avLst/>
          </a:prstGeom>
          <a:noFill/>
        </p:spPr>
        <p:txBody>
          <a:bodyPr wrap="none" rtlCol="0">
            <a:spAutoFit/>
          </a:bodyPr>
          <a:lstStyle/>
          <a:p>
            <a:r>
              <a:rPr lang="en-US" dirty="0">
                <a:solidFill>
                  <a:srgbClr val="BA7732"/>
                </a:solidFill>
                <a:latin typeface="Georgia" panose="02040502050405020303" pitchFamily="18" charset="0"/>
              </a:rPr>
              <a:t>Jesus and the Eyewitnesses, Richard Bauckham</a:t>
            </a:r>
          </a:p>
        </p:txBody>
      </p:sp>
    </p:spTree>
    <p:extLst>
      <p:ext uri="{BB962C8B-B14F-4D97-AF65-F5344CB8AC3E}">
        <p14:creationId xmlns:p14="http://schemas.microsoft.com/office/powerpoint/2010/main" val="37801981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44D18-A01F-20F5-CDE3-4E99F7CB8A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434D30-F1AC-4117-DF03-4F5011845A8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E9F856A-5F4C-B01B-CC32-C1CCED5C9518}"/>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FA2D4001-51E0-5F76-CB18-046D7FEACDDA}"/>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54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“They ‘</a:t>
            </a:r>
            <a:r>
              <a:rPr lang="en-US" sz="5400" kern="100" dirty="0">
                <a:solidFill>
                  <a:srgbClr val="BA7732"/>
                </a:solidFill>
                <a:highlight>
                  <a:srgbClr val="FFFF00"/>
                </a:highlight>
                <a:latin typeface="Avenir Book" panose="02000503020000020003" pitchFamily="2" charset="0"/>
                <a:ea typeface="Aptos" panose="020B0004020202020204" pitchFamily="34" charset="0"/>
                <a:cs typeface="Times New Roman" panose="02020603050405020304" pitchFamily="18" charset="0"/>
              </a:rPr>
              <a:t>saw</a:t>
            </a:r>
            <a:r>
              <a:rPr lang="en-US" sz="54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 the stone rolled away </a:t>
            </a:r>
            <a:r>
              <a:rPr lang="en-US" sz="40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(Mark 16:4), </a:t>
            </a:r>
            <a:r>
              <a:rPr lang="en-US" sz="54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they ”</a:t>
            </a:r>
            <a:r>
              <a:rPr lang="en-US" sz="5400" kern="100" dirty="0">
                <a:solidFill>
                  <a:srgbClr val="BA7732"/>
                </a:solidFill>
                <a:highlight>
                  <a:srgbClr val="FFFF00"/>
                </a:highlight>
                <a:latin typeface="Avenir Book" panose="02000503020000020003" pitchFamily="2" charset="0"/>
                <a:ea typeface="Aptos" panose="020B0004020202020204" pitchFamily="34" charset="0"/>
                <a:cs typeface="Times New Roman" panose="02020603050405020304" pitchFamily="18" charset="0"/>
              </a:rPr>
              <a:t>saw</a:t>
            </a:r>
            <a:r>
              <a:rPr lang="en-US" sz="54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 the young man sitting on the right side </a:t>
            </a:r>
            <a:r>
              <a:rPr lang="en-US" sz="40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(Mark 16:5), </a:t>
            </a:r>
            <a:r>
              <a:rPr lang="en-US" sz="54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and the angel invited them to ‘</a:t>
            </a:r>
            <a:r>
              <a:rPr lang="en-US" sz="5400" kern="100" dirty="0">
                <a:solidFill>
                  <a:srgbClr val="BA7732"/>
                </a:solidFill>
                <a:highlight>
                  <a:srgbClr val="FFFF00"/>
                </a:highlight>
                <a:latin typeface="Avenir Book" panose="02000503020000020003" pitchFamily="2" charset="0"/>
                <a:ea typeface="Aptos" panose="020B0004020202020204" pitchFamily="34" charset="0"/>
                <a:cs typeface="Times New Roman" panose="02020603050405020304" pitchFamily="18" charset="0"/>
              </a:rPr>
              <a:t>see</a:t>
            </a:r>
            <a:r>
              <a:rPr lang="en-US" sz="54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 the empty space where Jesus’s body had lain </a:t>
            </a:r>
            <a:r>
              <a:rPr lang="en-US" sz="40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(Matt 28:6, Mark 16:6)</a:t>
            </a:r>
            <a:r>
              <a:rPr lang="en-US" sz="54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a:t>
            </a:r>
            <a:endParaRPr lang="en-US" sz="54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56354B4-6E6F-D369-E118-4DBC663B4C3A}"/>
              </a:ext>
            </a:extLst>
          </p:cNvPr>
          <p:cNvSpPr txBox="1"/>
          <p:nvPr/>
        </p:nvSpPr>
        <p:spPr>
          <a:xfrm>
            <a:off x="3694216" y="6183477"/>
            <a:ext cx="5054589" cy="369332"/>
          </a:xfrm>
          <a:prstGeom prst="rect">
            <a:avLst/>
          </a:prstGeom>
          <a:noFill/>
        </p:spPr>
        <p:txBody>
          <a:bodyPr wrap="none" rtlCol="0">
            <a:spAutoFit/>
          </a:bodyPr>
          <a:lstStyle/>
          <a:p>
            <a:r>
              <a:rPr lang="en-US" dirty="0">
                <a:solidFill>
                  <a:srgbClr val="BA7732"/>
                </a:solidFill>
                <a:latin typeface="Georgia" panose="02040502050405020303" pitchFamily="18" charset="0"/>
              </a:rPr>
              <a:t>Jesus and the Eyewitnesses, Richard Bauckham</a:t>
            </a:r>
          </a:p>
        </p:txBody>
      </p:sp>
    </p:spTree>
    <p:extLst>
      <p:ext uri="{BB962C8B-B14F-4D97-AF65-F5344CB8AC3E}">
        <p14:creationId xmlns:p14="http://schemas.microsoft.com/office/powerpoint/2010/main" val="36859688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4FAE4-7064-0543-0499-66B405074A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37D34D-16D4-2496-3C58-07753C666BC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EEC1D2D-6063-99C0-7CBB-3F3B85480D1F}"/>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191EC091-720E-C61C-9560-38683A1AC3FF}"/>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72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“It can hardly be clearer that the Gospels are appealing to their role as </a:t>
            </a:r>
            <a:r>
              <a:rPr lang="en-US" sz="7200" kern="100" dirty="0">
                <a:solidFill>
                  <a:srgbClr val="BA7732"/>
                </a:solidFill>
                <a:highlight>
                  <a:srgbClr val="FFFF00"/>
                </a:highlight>
                <a:latin typeface="Avenir Book" panose="02000503020000020003" pitchFamily="2" charset="0"/>
                <a:ea typeface="Aptos" panose="020B0004020202020204" pitchFamily="34" charset="0"/>
                <a:cs typeface="Times New Roman" panose="02020603050405020304" pitchFamily="18" charset="0"/>
              </a:rPr>
              <a:t>eyewitnesses</a:t>
            </a:r>
            <a:r>
              <a:rPr lang="en-US" sz="72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a:t>
            </a:r>
            <a:endParaRPr lang="en-US" sz="72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BAFF509-7BDD-5E56-CEFD-6A546BE8B138}"/>
              </a:ext>
            </a:extLst>
          </p:cNvPr>
          <p:cNvSpPr txBox="1"/>
          <p:nvPr/>
        </p:nvSpPr>
        <p:spPr>
          <a:xfrm>
            <a:off x="3568705" y="6303220"/>
            <a:ext cx="5054589" cy="369332"/>
          </a:xfrm>
          <a:prstGeom prst="rect">
            <a:avLst/>
          </a:prstGeom>
          <a:noFill/>
        </p:spPr>
        <p:txBody>
          <a:bodyPr wrap="none" rtlCol="0">
            <a:spAutoFit/>
          </a:bodyPr>
          <a:lstStyle/>
          <a:p>
            <a:r>
              <a:rPr lang="en-US" dirty="0">
                <a:solidFill>
                  <a:srgbClr val="BA7732"/>
                </a:solidFill>
                <a:latin typeface="Georgia" panose="02040502050405020303" pitchFamily="18" charset="0"/>
              </a:rPr>
              <a:t>Jesus and the Eyewitnesses, Richard Bauckham</a:t>
            </a:r>
          </a:p>
        </p:txBody>
      </p:sp>
    </p:spTree>
    <p:extLst>
      <p:ext uri="{BB962C8B-B14F-4D97-AF65-F5344CB8AC3E}">
        <p14:creationId xmlns:p14="http://schemas.microsoft.com/office/powerpoint/2010/main" val="38250475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F4CBA-CD3F-9DD8-D684-081301790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359FC7-7449-FA23-F074-8835061C80F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2D83F78-FF2F-15E3-40B4-E23148B201E7}"/>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265C8EF1-23C8-7334-D4B2-E22D55C700C7}"/>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62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It is only natural to assume that these women were named because they were well </a:t>
            </a:r>
            <a:r>
              <a:rPr lang="en-US" sz="6200" kern="100" dirty="0">
                <a:solidFill>
                  <a:srgbClr val="BA7732"/>
                </a:solidFill>
                <a:highlight>
                  <a:srgbClr val="FFFF00"/>
                </a:highlight>
                <a:latin typeface="Avenir Book" panose="02000503020000020003" pitchFamily="2" charset="0"/>
                <a:ea typeface="Aptos" panose="020B0004020202020204" pitchFamily="34" charset="0"/>
                <a:cs typeface="Times New Roman" panose="02020603050405020304" pitchFamily="18" charset="0"/>
              </a:rPr>
              <a:t>known living voices</a:t>
            </a:r>
            <a:r>
              <a:rPr lang="en-US" sz="6200" kern="100" dirty="0">
                <a:solidFill>
                  <a:srgbClr val="BA7732"/>
                </a:solidFill>
                <a:latin typeface="Avenir Book" panose="02000503020000020003" pitchFamily="2" charset="0"/>
                <a:ea typeface="Aptos" panose="020B0004020202020204" pitchFamily="34" charset="0"/>
                <a:cs typeface="Times New Roman" panose="02020603050405020304" pitchFamily="18" charset="0"/>
              </a:rPr>
              <a:t>, telling their stories as long as they lived.</a:t>
            </a:r>
            <a:endParaRPr lang="en-US" sz="62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2C24698-14CE-1E22-EA44-C6302319ED50}"/>
              </a:ext>
            </a:extLst>
          </p:cNvPr>
          <p:cNvSpPr txBox="1"/>
          <p:nvPr/>
        </p:nvSpPr>
        <p:spPr>
          <a:xfrm>
            <a:off x="3717966" y="6183477"/>
            <a:ext cx="5054589" cy="369332"/>
          </a:xfrm>
          <a:prstGeom prst="rect">
            <a:avLst/>
          </a:prstGeom>
          <a:noFill/>
        </p:spPr>
        <p:txBody>
          <a:bodyPr wrap="none" rtlCol="0">
            <a:spAutoFit/>
          </a:bodyPr>
          <a:lstStyle/>
          <a:p>
            <a:r>
              <a:rPr lang="en-US" dirty="0">
                <a:solidFill>
                  <a:srgbClr val="BA7732"/>
                </a:solidFill>
                <a:latin typeface="Georgia" panose="02040502050405020303" pitchFamily="18" charset="0"/>
              </a:rPr>
              <a:t>Jesus and the Eyewitnesses, Richard Bauckham</a:t>
            </a:r>
          </a:p>
        </p:txBody>
      </p:sp>
    </p:spTree>
    <p:extLst>
      <p:ext uri="{BB962C8B-B14F-4D97-AF65-F5344CB8AC3E}">
        <p14:creationId xmlns:p14="http://schemas.microsoft.com/office/powerpoint/2010/main" val="15620252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B5762-C1DF-46CD-5A0F-A5CFFA99EA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CD2D57-26AF-1BEB-0771-6694E71C83D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96B3217-E57C-8DFB-918A-011B548E49C4}"/>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178E3AB0-636C-69AD-A5E4-EF5E767E9ED1}"/>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9600" dirty="0">
                <a:solidFill>
                  <a:srgbClr val="BA7732"/>
                </a:solidFill>
                <a:latin typeface="Avenir Book" panose="02000503020000020003" pitchFamily="2" charset="0"/>
              </a:rPr>
              <a:t>Where have all the </a:t>
            </a:r>
            <a:r>
              <a:rPr lang="en-US" sz="9600" dirty="0">
                <a:solidFill>
                  <a:srgbClr val="BA7732"/>
                </a:solidFill>
                <a:highlight>
                  <a:srgbClr val="FFFF00"/>
                </a:highlight>
                <a:latin typeface="Avenir Book" panose="02000503020000020003" pitchFamily="2" charset="0"/>
              </a:rPr>
              <a:t>witnesses </a:t>
            </a:r>
            <a:r>
              <a:rPr lang="en-US" sz="9600" dirty="0">
                <a:solidFill>
                  <a:srgbClr val="BA7732"/>
                </a:solidFill>
                <a:latin typeface="Avenir Book" panose="02000503020000020003" pitchFamily="2" charset="0"/>
              </a:rPr>
              <a:t>gone?</a:t>
            </a:r>
            <a:endParaRPr lang="en-US" sz="71400" b="1"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601895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9AB2C-2B31-ACB4-5678-6169599146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859968-F478-87E0-DADD-9DFFD92ED50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EC5766F-CCC4-A7B2-9386-32481F97F807}"/>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F188BE3F-DF63-7E46-C96C-ED9BCF96CF7A}"/>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8000" dirty="0">
                <a:solidFill>
                  <a:srgbClr val="BA7732"/>
                </a:solidFill>
                <a:latin typeface="Avenir Book" panose="02000503020000020003" pitchFamily="2" charset="0"/>
              </a:rPr>
              <a:t>Our witness cannot be our arguments. Our witness must be what we have seen and heard.</a:t>
            </a:r>
            <a:endParaRPr lang="en-US" sz="49600" b="1"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63678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01437-E923-16DE-E083-6EC21732FC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AEBAE6-6AF9-E8EF-48FF-DEAB9BFC0DB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5BCB4BA-454E-3006-B880-ACFE2E6A915B}"/>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787CE036-880A-24F8-AD2F-C3C3D34AC74E}"/>
              </a:ext>
            </a:extLst>
          </p:cNvPr>
          <p:cNvSpPr txBox="1">
            <a:spLocks/>
          </p:cNvSpPr>
          <p:nvPr/>
        </p:nvSpPr>
        <p:spPr>
          <a:xfrm>
            <a:off x="1463488" y="370114"/>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algn="ctr"/>
            <a:r>
              <a:rPr lang="en-US" sz="5400" kern="100" dirty="0">
                <a:solidFill>
                  <a:srgbClr val="BA7732"/>
                </a:solidFill>
                <a:effectLst/>
                <a:latin typeface="Avenir Book" panose="02000503020000020003" pitchFamily="2" charset="0"/>
                <a:ea typeface="Calibri" panose="020F0502020204030204" pitchFamily="34" charset="0"/>
                <a:cs typeface="Calibri" panose="020F0502020204030204" pitchFamily="34" charset="0"/>
              </a:rPr>
              <a:t>The Greek word for faith, is ‘</a:t>
            </a:r>
            <a:r>
              <a:rPr lang="en-US" sz="5400" kern="100" dirty="0" err="1">
                <a:solidFill>
                  <a:srgbClr val="BA7732"/>
                </a:solidFill>
                <a:effectLst/>
                <a:latin typeface="Avenir Book" panose="02000503020000020003" pitchFamily="2" charset="0"/>
                <a:ea typeface="Calibri" panose="020F0502020204030204" pitchFamily="34" charset="0"/>
                <a:cs typeface="Calibri" panose="020F0502020204030204" pitchFamily="34" charset="0"/>
              </a:rPr>
              <a:t>pistis</a:t>
            </a:r>
            <a:r>
              <a:rPr lang="en-US" sz="5400" kern="100" dirty="0">
                <a:solidFill>
                  <a:srgbClr val="BA7732"/>
                </a:solidFill>
                <a:effectLst/>
                <a:latin typeface="Avenir Book" panose="02000503020000020003" pitchFamily="2" charset="0"/>
                <a:ea typeface="Calibri" panose="020F0502020204030204" pitchFamily="34" charset="0"/>
                <a:cs typeface="Calibri" panose="020F0502020204030204" pitchFamily="34" charset="0"/>
              </a:rPr>
              <a:t>’ and while the word does describe beliefs, </a:t>
            </a:r>
            <a:r>
              <a:rPr lang="en-US" sz="5400" kern="100" dirty="0">
                <a:solidFill>
                  <a:srgbClr val="BA7732"/>
                </a:solidFill>
                <a:latin typeface="Avenir Book" panose="02000503020000020003" pitchFamily="2" charset="0"/>
                <a:ea typeface="Calibri" panose="020F0502020204030204" pitchFamily="34" charset="0"/>
                <a:cs typeface="Calibri" panose="020F0502020204030204" pitchFamily="34" charset="0"/>
              </a:rPr>
              <a:t>it also has a </a:t>
            </a:r>
            <a:r>
              <a:rPr lang="en-US" sz="5400" kern="100" dirty="0">
                <a:solidFill>
                  <a:srgbClr val="BA7732"/>
                </a:solidFill>
                <a:effectLst/>
                <a:latin typeface="Avenir Book" panose="02000503020000020003" pitchFamily="2" charset="0"/>
                <a:ea typeface="Calibri" panose="020F0502020204030204" pitchFamily="34" charset="0"/>
                <a:cs typeface="Calibri" panose="020F0502020204030204" pitchFamily="34" charset="0"/>
              </a:rPr>
              <a:t>complementary component to it that people often overlook. Pistis has an underlying property of</a:t>
            </a:r>
            <a:r>
              <a:rPr lang="en-US" sz="5400" b="1" kern="100" dirty="0">
                <a:solidFill>
                  <a:srgbClr val="BA7732"/>
                </a:solidFill>
                <a:effectLst/>
                <a:latin typeface="Avenir Book" panose="02000503020000020003" pitchFamily="2" charset="0"/>
                <a:ea typeface="Calibri" panose="020F0502020204030204" pitchFamily="34" charset="0"/>
                <a:cs typeface="Calibri" panose="020F0502020204030204" pitchFamily="34" charset="0"/>
              </a:rPr>
              <a:t> </a:t>
            </a:r>
            <a:r>
              <a:rPr lang="en-US" sz="5400" b="1" kern="100" dirty="0">
                <a:solidFill>
                  <a:srgbClr val="BA7732"/>
                </a:solidFill>
                <a:effectLst/>
                <a:highlight>
                  <a:srgbClr val="FFFF00"/>
                </a:highlight>
                <a:latin typeface="Avenir Book" panose="02000503020000020003" pitchFamily="2" charset="0"/>
                <a:ea typeface="Calibri" panose="020F0502020204030204" pitchFamily="34" charset="0"/>
                <a:cs typeface="Calibri" panose="020F0502020204030204" pitchFamily="34" charset="0"/>
              </a:rPr>
              <a:t>trust</a:t>
            </a:r>
            <a:r>
              <a:rPr lang="en-US" sz="5400" kern="100" dirty="0">
                <a:solidFill>
                  <a:srgbClr val="BA7732"/>
                </a:solidFill>
                <a:effectLst/>
                <a:latin typeface="Avenir Book" panose="02000503020000020003" pitchFamily="2" charset="0"/>
                <a:ea typeface="Calibri" panose="020F0502020204030204" pitchFamily="34" charset="0"/>
                <a:cs typeface="Calibri" panose="020F0502020204030204" pitchFamily="34" charset="0"/>
              </a:rPr>
              <a:t>. </a:t>
            </a:r>
            <a:endParaRPr lang="en-US" sz="5400" kern="100" dirty="0">
              <a:solidFill>
                <a:srgbClr val="BA7732"/>
              </a:solidFill>
              <a:effectLst/>
              <a:latin typeface="Avenir Book" panose="02000503020000020003"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90755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CFC6C-0704-589B-E069-7FF6AE57FE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E9FB7A-E6DC-6134-24F6-C8B3385BC9D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3314833-02B8-F1BF-851A-9F1766402CBB}"/>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52A0C331-5982-F6A8-A8B3-F1145175B0E2}"/>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6000" dirty="0">
                <a:solidFill>
                  <a:srgbClr val="BA7732"/>
                </a:solidFill>
                <a:latin typeface="Avenir Book" panose="02000503020000020003" pitchFamily="2" charset="0"/>
              </a:rPr>
              <a:t>According to a Stanford study, the self identifying characteristics that Americans hold dear are things like their racial heritage, their language, and their religion.  </a:t>
            </a:r>
            <a:endParaRPr lang="en-US" sz="1608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DAFB8B6-F49D-A7C7-3F24-98000FBB83E8}"/>
              </a:ext>
            </a:extLst>
          </p:cNvPr>
          <p:cNvSpPr txBox="1"/>
          <p:nvPr/>
        </p:nvSpPr>
        <p:spPr>
          <a:xfrm>
            <a:off x="4561113" y="6183477"/>
            <a:ext cx="2440092" cy="369332"/>
          </a:xfrm>
          <a:prstGeom prst="rect">
            <a:avLst/>
          </a:prstGeom>
          <a:noFill/>
        </p:spPr>
        <p:txBody>
          <a:bodyPr wrap="none" rtlCol="0">
            <a:spAutoFit/>
          </a:bodyPr>
          <a:lstStyle/>
          <a:p>
            <a:r>
              <a:rPr lang="en-US" dirty="0">
                <a:solidFill>
                  <a:srgbClr val="BA7732"/>
                </a:solidFill>
                <a:latin typeface="Georgia" panose="02040502050405020303" pitchFamily="18" charset="0"/>
              </a:rPr>
              <a:t>Stanford Report, 2017</a:t>
            </a:r>
          </a:p>
        </p:txBody>
      </p:sp>
    </p:spTree>
    <p:extLst>
      <p:ext uri="{BB962C8B-B14F-4D97-AF65-F5344CB8AC3E}">
        <p14:creationId xmlns:p14="http://schemas.microsoft.com/office/powerpoint/2010/main" val="5067081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E1912-F392-55CA-439E-AAC40972E3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51016B-D757-A1A8-03B4-871B2C2A1B9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F6C4D49-CF62-DFED-5678-39742B2DB715}"/>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7123F5C5-66C3-E1FE-1351-DF43FAAB7850}"/>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6000" dirty="0">
                <a:solidFill>
                  <a:srgbClr val="BA7732"/>
                </a:solidFill>
                <a:latin typeface="Avenir Book" panose="02000503020000020003" pitchFamily="2" charset="0"/>
              </a:rPr>
              <a:t>But today, the strongest attachment, more than their race, more than their language, more than their religion, is their connection to their political party.</a:t>
            </a:r>
            <a:endParaRPr lang="en-US" sz="160800" kern="100" dirty="0">
              <a:solidFill>
                <a:srgbClr val="BA7732"/>
              </a:solidFill>
              <a:effectLst/>
              <a:latin typeface="Avenir Book" panose="02000503020000020003" pitchFamily="2"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641F2C7-13AD-6BD5-ED2B-89AF43EA4598}"/>
              </a:ext>
            </a:extLst>
          </p:cNvPr>
          <p:cNvSpPr txBox="1"/>
          <p:nvPr/>
        </p:nvSpPr>
        <p:spPr>
          <a:xfrm>
            <a:off x="4561113" y="6183477"/>
            <a:ext cx="2440092" cy="369332"/>
          </a:xfrm>
          <a:prstGeom prst="rect">
            <a:avLst/>
          </a:prstGeom>
          <a:noFill/>
        </p:spPr>
        <p:txBody>
          <a:bodyPr wrap="none" rtlCol="0">
            <a:spAutoFit/>
          </a:bodyPr>
          <a:lstStyle/>
          <a:p>
            <a:r>
              <a:rPr lang="en-US" dirty="0">
                <a:solidFill>
                  <a:srgbClr val="BA7732"/>
                </a:solidFill>
                <a:latin typeface="Georgia" panose="02040502050405020303" pitchFamily="18" charset="0"/>
              </a:rPr>
              <a:t>Stanford Report, 2017</a:t>
            </a:r>
          </a:p>
        </p:txBody>
      </p:sp>
    </p:spTree>
    <p:extLst>
      <p:ext uri="{BB962C8B-B14F-4D97-AF65-F5344CB8AC3E}">
        <p14:creationId xmlns:p14="http://schemas.microsoft.com/office/powerpoint/2010/main" val="35962055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5E544-DE8C-BDE8-C34C-63FD0E01AC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069744-FAE3-FAB6-32CC-C3B015EDF3E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2EC8A7B-8D7A-276B-A0BB-B1F0EE3F876F}"/>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0A274041-A71A-2FF4-F8E4-206F2FF93DC7}"/>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0" i="0" u="none" strike="noStrike" dirty="0">
                <a:solidFill>
                  <a:srgbClr val="BA7732"/>
                </a:solidFill>
                <a:effectLst/>
                <a:latin typeface="Avenir Book" panose="02000503020000020003" pitchFamily="2" charset="0"/>
              </a:rPr>
              <a:t>At Cross Communication, </a:t>
            </a:r>
          </a:p>
          <a:p>
            <a:pPr algn="ctr"/>
            <a:r>
              <a:rPr lang="en-US" sz="6600" b="0" i="0" u="none" strike="noStrike" dirty="0">
                <a:solidFill>
                  <a:srgbClr val="BA7732"/>
                </a:solidFill>
                <a:effectLst/>
                <a:latin typeface="Avenir Book" panose="02000503020000020003" pitchFamily="2" charset="0"/>
              </a:rPr>
              <a:t>we believe that the more complicated the problems, the simpler our answers.</a:t>
            </a:r>
            <a:endParaRPr lang="en-US" sz="59500" b="0" i="0" u="none" strike="noStrike" dirty="0">
              <a:solidFill>
                <a:srgbClr val="BA7732"/>
              </a:solidFill>
              <a:effectLst/>
              <a:highlight>
                <a:srgbClr val="FFFF00"/>
              </a:highlight>
              <a:latin typeface="Avenir Book" panose="02000503020000020003" pitchFamily="2" charset="0"/>
            </a:endParaRPr>
          </a:p>
        </p:txBody>
      </p:sp>
    </p:spTree>
    <p:extLst>
      <p:ext uri="{BB962C8B-B14F-4D97-AF65-F5344CB8AC3E}">
        <p14:creationId xmlns:p14="http://schemas.microsoft.com/office/powerpoint/2010/main" val="25184581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D100C-54E2-5CD4-0DBE-34C8462981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CA9D80-3C5E-FF7C-0727-D0FCBF8DD06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A0A90D3-A7C8-9ED9-BE7A-D2B3CFADC4F1}"/>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33567DE5-3956-3D17-F3F8-6FBD0B51DD8B}"/>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dirty="0">
                <a:solidFill>
                  <a:srgbClr val="BA7732"/>
                </a:solidFill>
                <a:highlight>
                  <a:srgbClr val="FFFF00"/>
                </a:highlight>
                <a:latin typeface="Avenir Book" panose="02000503020000020003" pitchFamily="2" charset="0"/>
              </a:rPr>
              <a:t>Tell people what you have seen and heard.</a:t>
            </a:r>
            <a:endParaRPr lang="en-US" sz="85700" b="0" i="0" u="none" strike="noStrike" dirty="0">
              <a:solidFill>
                <a:srgbClr val="BA7732"/>
              </a:solidFill>
              <a:effectLst/>
              <a:highlight>
                <a:srgbClr val="FFFF00"/>
              </a:highlight>
              <a:latin typeface="Avenir Book" panose="02000503020000020003" pitchFamily="2" charset="0"/>
            </a:endParaRPr>
          </a:p>
        </p:txBody>
      </p:sp>
    </p:spTree>
    <p:extLst>
      <p:ext uri="{BB962C8B-B14F-4D97-AF65-F5344CB8AC3E}">
        <p14:creationId xmlns:p14="http://schemas.microsoft.com/office/powerpoint/2010/main" val="5747665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84136-F53E-2DDB-560E-152025B413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1347B9-6CF3-7BF4-F6AC-87F74FD8C62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AE9D658-E3AF-FF04-D9EB-D7DC33374767}"/>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C9A3ABF0-8EC1-1CFD-6328-D6940DA7BD36}"/>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0" i="0" u="none" strike="noStrike" dirty="0">
                <a:solidFill>
                  <a:srgbClr val="BA7732"/>
                </a:solidFill>
                <a:effectLst/>
                <a:latin typeface="Avenir Book" panose="02000503020000020003" pitchFamily="2" charset="0"/>
              </a:rPr>
              <a:t>Stop arguing your theology. Let the expert witnesses write their books and publish their bible studies and hold their seminars doing this. </a:t>
            </a:r>
          </a:p>
          <a:p>
            <a:pPr algn="ctr"/>
            <a:r>
              <a:rPr lang="en-US" sz="5400" dirty="0">
                <a:solidFill>
                  <a:srgbClr val="BA7732"/>
                </a:solidFill>
                <a:latin typeface="Avenir Book" panose="02000503020000020003" pitchFamily="2" charset="0"/>
              </a:rPr>
              <a:t>But teach your lay people to be lay </a:t>
            </a:r>
            <a:r>
              <a:rPr lang="en-US" sz="5400" dirty="0">
                <a:solidFill>
                  <a:srgbClr val="BA7732"/>
                </a:solidFill>
                <a:highlight>
                  <a:srgbClr val="FFFF00"/>
                </a:highlight>
                <a:latin typeface="Avenir Book" panose="02000503020000020003" pitchFamily="2" charset="0"/>
              </a:rPr>
              <a:t>witnesses</a:t>
            </a:r>
            <a:r>
              <a:rPr lang="en-US" sz="5400" dirty="0">
                <a:solidFill>
                  <a:srgbClr val="BA7732"/>
                </a:solidFill>
                <a:latin typeface="Avenir Book" panose="02000503020000020003" pitchFamily="2" charset="0"/>
              </a:rPr>
              <a:t>.</a:t>
            </a:r>
            <a:endParaRPr lang="en-US" sz="41300" b="0" i="0" u="none" strike="noStrike" dirty="0">
              <a:solidFill>
                <a:srgbClr val="BA7732"/>
              </a:solidFill>
              <a:effectLst/>
              <a:highlight>
                <a:srgbClr val="FFFF00"/>
              </a:highlight>
              <a:latin typeface="Avenir Book" panose="02000503020000020003" pitchFamily="2" charset="0"/>
            </a:endParaRPr>
          </a:p>
        </p:txBody>
      </p:sp>
    </p:spTree>
    <p:extLst>
      <p:ext uri="{BB962C8B-B14F-4D97-AF65-F5344CB8AC3E}">
        <p14:creationId xmlns:p14="http://schemas.microsoft.com/office/powerpoint/2010/main" val="41828329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7FF02-D3AD-ADB9-C0A2-9B1F937334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3AF721-E9A2-A5E9-F2E7-84B3ED91B0B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7B3E0E7-4E96-62CD-7273-562C9908EE6C}"/>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13BC6E30-24F6-0AB7-7FAD-3940E2A93569}"/>
              </a:ext>
            </a:extLst>
          </p:cNvPr>
          <p:cNvSpPr txBox="1">
            <a:spLocks/>
          </p:cNvSpPr>
          <p:nvPr/>
        </p:nvSpPr>
        <p:spPr>
          <a:xfrm>
            <a:off x="1463488" y="370114"/>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solidFill>
                  <a:srgbClr val="BA7732"/>
                </a:solidFill>
                <a:latin typeface="Georgia" panose="02040502050405020303" pitchFamily="18" charset="0"/>
              </a:rPr>
              <a:t>In Persuasion there is a rule for your communication:</a:t>
            </a:r>
          </a:p>
          <a:p>
            <a:pPr algn="ctr"/>
            <a:endParaRPr lang="en-US" sz="6000" dirty="0">
              <a:solidFill>
                <a:srgbClr val="BA7732"/>
              </a:solidFill>
              <a:latin typeface="Georgia" panose="02040502050405020303" pitchFamily="18" charset="0"/>
            </a:endParaRPr>
          </a:p>
          <a:p>
            <a:pPr algn="ctr"/>
            <a:r>
              <a:rPr lang="en-US" sz="6000" dirty="0">
                <a:solidFill>
                  <a:srgbClr val="BA7732"/>
                </a:solidFill>
                <a:latin typeface="Georgia" panose="02040502050405020303" pitchFamily="18" charset="0"/>
              </a:rPr>
              <a:t>“We don't win arguments, we win </a:t>
            </a:r>
            <a:r>
              <a:rPr lang="en-US" sz="6000" dirty="0">
                <a:solidFill>
                  <a:srgbClr val="BA7732"/>
                </a:solidFill>
                <a:highlight>
                  <a:srgbClr val="FFFF00"/>
                </a:highlight>
                <a:latin typeface="Georgia" panose="02040502050405020303" pitchFamily="18" charset="0"/>
              </a:rPr>
              <a:t>affection</a:t>
            </a:r>
            <a:r>
              <a:rPr lang="en-US" sz="6000" dirty="0">
                <a:solidFill>
                  <a:srgbClr val="BA7732"/>
                </a:solidFill>
                <a:latin typeface="Georgia" panose="02040502050405020303" pitchFamily="18" charset="0"/>
              </a:rPr>
              <a:t>”</a:t>
            </a:r>
            <a:endParaRPr lang="en-US" sz="5400" spc="600" dirty="0">
              <a:solidFill>
                <a:srgbClr val="BA7732"/>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6250447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E619-6E01-A444-9D2B-05E16A6CC82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A374F00-C417-C242-9DE0-846596A26E4B}"/>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0C96FF3F-FEB5-8546-90EF-46A6A6C2CF65}"/>
              </a:ext>
            </a:extLst>
          </p:cNvPr>
          <p:cNvSpPr txBox="1">
            <a:spLocks/>
          </p:cNvSpPr>
          <p:nvPr/>
        </p:nvSpPr>
        <p:spPr>
          <a:xfrm>
            <a:off x="1463488" y="370114"/>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BA7732"/>
                </a:solidFill>
                <a:latin typeface="Georgia" panose="02040502050405020303" pitchFamily="18" charset="0"/>
              </a:rPr>
              <a:t>We like to think of ourselves as logical, but no human being is all that logical. Most of our decision making is actually emotional. We now know that up to 90 percent of the decisions we make are based on emotion.</a:t>
            </a:r>
            <a:endParaRPr lang="en-US" sz="4800" spc="600" dirty="0">
              <a:solidFill>
                <a:srgbClr val="BA7732"/>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17147822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E619-6E01-A444-9D2B-05E16A6CC82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A374F00-C417-C242-9DE0-846596A26E4B}"/>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0C96FF3F-FEB5-8546-90EF-46A6A6C2CF65}"/>
              </a:ext>
            </a:extLst>
          </p:cNvPr>
          <p:cNvSpPr txBox="1">
            <a:spLocks/>
          </p:cNvSpPr>
          <p:nvPr/>
        </p:nvSpPr>
        <p:spPr>
          <a:xfrm>
            <a:off x="1463488" y="370114"/>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BA7732"/>
                </a:solidFill>
                <a:latin typeface="Georgia" panose="02040502050405020303" pitchFamily="18" charset="0"/>
              </a:rPr>
              <a:t>This is why you can have all the facts, all the figures, and all the logical information necessary to convince someone you are right, and it very rarely will matter if they simply don't like you. </a:t>
            </a:r>
            <a:endParaRPr lang="en-US" sz="4800" spc="600" dirty="0">
              <a:solidFill>
                <a:srgbClr val="BA7732"/>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403618821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E619-6E01-A444-9D2B-05E16A6CC82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A374F00-C417-C242-9DE0-846596A26E4B}"/>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0C96FF3F-FEB5-8546-90EF-46A6A6C2CF65}"/>
              </a:ext>
            </a:extLst>
          </p:cNvPr>
          <p:cNvSpPr txBox="1">
            <a:spLocks/>
          </p:cNvSpPr>
          <p:nvPr/>
        </p:nvSpPr>
        <p:spPr>
          <a:xfrm>
            <a:off x="1463488" y="370114"/>
            <a:ext cx="9265024" cy="63891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BA7732"/>
                </a:solidFill>
                <a:latin typeface="Georgia" panose="02040502050405020303" pitchFamily="18" charset="0"/>
              </a:rPr>
              <a:t>This is why I want us to win people's hearts by training our lay witnesses to stop focusing so much on how to win people’s minds. </a:t>
            </a:r>
          </a:p>
          <a:p>
            <a:pPr algn="ctr"/>
            <a:r>
              <a:rPr lang="en-US" sz="5400" dirty="0">
                <a:solidFill>
                  <a:srgbClr val="BA7732"/>
                </a:solidFill>
                <a:latin typeface="Georgia" panose="02040502050405020303" pitchFamily="18" charset="0"/>
              </a:rPr>
              <a:t>Because the </a:t>
            </a:r>
            <a:r>
              <a:rPr lang="en-US" sz="5400" dirty="0">
                <a:solidFill>
                  <a:srgbClr val="BA7732"/>
                </a:solidFill>
                <a:highlight>
                  <a:srgbClr val="FFFF00"/>
                </a:highlight>
                <a:latin typeface="Georgia" panose="02040502050405020303" pitchFamily="18" charset="0"/>
              </a:rPr>
              <a:t>heart comes first.</a:t>
            </a:r>
            <a:endParaRPr lang="en-US" sz="4800" spc="600" dirty="0">
              <a:solidFill>
                <a:srgbClr val="BA7732"/>
              </a:solidFill>
              <a:highlight>
                <a:srgbClr val="FFFF00"/>
              </a:highlight>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19288775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E619-6E01-A444-9D2B-05E16A6CC82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A374F00-C417-C242-9DE0-846596A26E4B}"/>
              </a:ext>
            </a:extLst>
          </p:cNvPr>
          <p:cNvPicPr>
            <a:picLocks noGrp="1" noChangeAspect="1"/>
          </p:cNvPicPr>
          <p:nvPr>
            <p:ph idx="1"/>
          </p:nvPr>
        </p:nvPicPr>
        <p:blipFill>
          <a:blip r:embed="rId2"/>
          <a:stretch>
            <a:fillRect/>
          </a:stretch>
        </p:blipFill>
        <p:spPr>
          <a:xfrm>
            <a:off x="0" y="0"/>
            <a:ext cx="12192000" cy="6858000"/>
          </a:xfrm>
        </p:spPr>
      </p:pic>
      <p:sp>
        <p:nvSpPr>
          <p:cNvPr id="6" name="Title 1">
            <a:extLst>
              <a:ext uri="{FF2B5EF4-FFF2-40B4-BE49-F238E27FC236}">
                <a16:creationId xmlns:a16="http://schemas.microsoft.com/office/drawing/2014/main" id="{0C96FF3F-FEB5-8546-90EF-46A6A6C2CF65}"/>
              </a:ext>
            </a:extLst>
          </p:cNvPr>
          <p:cNvSpPr txBox="1">
            <a:spLocks/>
          </p:cNvSpPr>
          <p:nvPr/>
        </p:nvSpPr>
        <p:spPr>
          <a:xfrm>
            <a:off x="1463488" y="370114"/>
            <a:ext cx="9265024" cy="5508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0" i="0" u="none" strike="noStrike" dirty="0">
                <a:solidFill>
                  <a:srgbClr val="BA7732"/>
                </a:solidFill>
                <a:effectLst/>
                <a:latin typeface="Georgia" panose="02040502050405020303" pitchFamily="18" charset="0"/>
              </a:rPr>
              <a:t>Storytelling and Oxytocin</a:t>
            </a:r>
            <a:endParaRPr lang="en-US" sz="23900" dirty="0">
              <a:solidFill>
                <a:srgbClr val="BA7732"/>
              </a:solidFill>
              <a:latin typeface="Georgia" panose="02040502050405020303" pitchFamily="18" charset="0"/>
            </a:endParaRPr>
          </a:p>
        </p:txBody>
      </p:sp>
    </p:spTree>
    <p:extLst>
      <p:ext uri="{BB962C8B-B14F-4D97-AF65-F5344CB8AC3E}">
        <p14:creationId xmlns:p14="http://schemas.microsoft.com/office/powerpoint/2010/main" val="3841075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3110</Words>
  <Application>Microsoft Macintosh PowerPoint</Application>
  <PresentationFormat>Widescreen</PresentationFormat>
  <Paragraphs>201</Paragraphs>
  <Slides>113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113</vt:i4>
      </vt:variant>
    </vt:vector>
  </HeadingPairs>
  <TitlesOfParts>
    <vt:vector size="120" baseType="lpstr">
      <vt:lpstr>Aptos</vt:lpstr>
      <vt:lpstr>Aptos Display</vt:lpstr>
      <vt:lpstr>Arial</vt:lpstr>
      <vt:lpstr>Avenir Book</vt:lpstr>
      <vt:lpstr>Georgia</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William E. Penick</dc:creator>
  <cp:lastModifiedBy>William E. Penick</cp:lastModifiedBy>
  <cp:revision>2</cp:revision>
  <dcterms:created xsi:type="dcterms:W3CDTF">2025-10-08T23:17:27Z</dcterms:created>
  <dcterms:modified xsi:type="dcterms:W3CDTF">2025-10-08T23:19:33Z</dcterms:modified>
</cp:coreProperties>
</file>