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84" r:id="rId4"/>
    <p:sldId id="308" r:id="rId5"/>
    <p:sldId id="291" r:id="rId6"/>
    <p:sldId id="285" r:id="rId7"/>
    <p:sldId id="286" r:id="rId8"/>
    <p:sldId id="287" r:id="rId9"/>
    <p:sldId id="288" r:id="rId10"/>
    <p:sldId id="289" r:id="rId11"/>
    <p:sldId id="290" r:id="rId12"/>
    <p:sldId id="293" r:id="rId13"/>
    <p:sldId id="294" r:id="rId14"/>
    <p:sldId id="307" r:id="rId15"/>
    <p:sldId id="295" r:id="rId16"/>
    <p:sldId id="296" r:id="rId17"/>
    <p:sldId id="297" r:id="rId18"/>
    <p:sldId id="298" r:id="rId19"/>
    <p:sldId id="299" r:id="rId20"/>
    <p:sldId id="306" r:id="rId21"/>
    <p:sldId id="258" r:id="rId22"/>
    <p:sldId id="265" r:id="rId23"/>
    <p:sldId id="270" r:id="rId24"/>
    <p:sldId id="305" r:id="rId25"/>
    <p:sldId id="276" r:id="rId26"/>
    <p:sldId id="260" r:id="rId27"/>
    <p:sldId id="261" r:id="rId28"/>
    <p:sldId id="271" r:id="rId29"/>
    <p:sldId id="30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97"/>
    <p:restoredTop sz="95610"/>
  </p:normalViewPr>
  <p:slideViewPr>
    <p:cSldViewPr snapToGrid="0">
      <p:cViewPr varScale="1">
        <p:scale>
          <a:sx n="126" d="100"/>
          <a:sy n="126" d="100"/>
        </p:scale>
        <p:origin x="240" y="48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1E9CA-D9BC-1644-AB87-836587A22CE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1C6BA6-C1F8-0F44-8C70-90BFAA94E72C}">
      <dgm:prSet phldrT="[Text]" custT="1"/>
      <dgm:spPr/>
      <dgm:t>
        <a:bodyPr/>
        <a:lstStyle/>
        <a:p>
          <a:r>
            <a:rPr lang="en-US" sz="1800" dirty="0"/>
            <a:t>Israel sins;  follows false gods</a:t>
          </a:r>
        </a:p>
      </dgm:t>
    </dgm:pt>
    <dgm:pt modelId="{8521E305-000A-6341-91A0-BC4F66307C04}" type="parTrans" cxnId="{455067D1-C542-FE41-AA25-41252C9E8BB6}">
      <dgm:prSet/>
      <dgm:spPr/>
      <dgm:t>
        <a:bodyPr/>
        <a:lstStyle/>
        <a:p>
          <a:endParaRPr lang="en-US"/>
        </a:p>
      </dgm:t>
    </dgm:pt>
    <dgm:pt modelId="{BE876D59-0A3D-4F4A-BB3A-A7F5E5141A38}" type="sibTrans" cxnId="{455067D1-C542-FE41-AA25-41252C9E8BB6}">
      <dgm:prSet/>
      <dgm:spPr/>
      <dgm:t>
        <a:bodyPr/>
        <a:lstStyle/>
        <a:p>
          <a:endParaRPr lang="en-US"/>
        </a:p>
      </dgm:t>
    </dgm:pt>
    <dgm:pt modelId="{94597E6E-B0AD-A546-AFE9-177B6F63DAD0}">
      <dgm:prSet phldrT="[Text]" custT="1"/>
      <dgm:spPr/>
      <dgm:t>
        <a:bodyPr/>
        <a:lstStyle/>
        <a:p>
          <a:r>
            <a:rPr lang="en-US" sz="1800" dirty="0"/>
            <a:t>YHWH gives them over to an enemy</a:t>
          </a:r>
        </a:p>
      </dgm:t>
    </dgm:pt>
    <dgm:pt modelId="{4EA313A1-F79F-514F-8C03-5141F40070AC}" type="parTrans" cxnId="{DE3EBA0E-4182-E040-B884-D4D50A64A5DE}">
      <dgm:prSet/>
      <dgm:spPr/>
      <dgm:t>
        <a:bodyPr/>
        <a:lstStyle/>
        <a:p>
          <a:endParaRPr lang="en-US"/>
        </a:p>
      </dgm:t>
    </dgm:pt>
    <dgm:pt modelId="{305DE23E-B118-4043-8DF8-F29F6FE289A8}" type="sibTrans" cxnId="{DE3EBA0E-4182-E040-B884-D4D50A64A5DE}">
      <dgm:prSet/>
      <dgm:spPr/>
      <dgm:t>
        <a:bodyPr/>
        <a:lstStyle/>
        <a:p>
          <a:endParaRPr lang="en-US"/>
        </a:p>
      </dgm:t>
    </dgm:pt>
    <dgm:pt modelId="{4634055E-DEB8-3449-9070-CD310F1BC596}">
      <dgm:prSet phldrT="[Text]" custT="1"/>
      <dgm:spPr/>
      <dgm:t>
        <a:bodyPr/>
        <a:lstStyle/>
        <a:p>
          <a:r>
            <a:rPr lang="en-US" sz="1800" dirty="0"/>
            <a:t>Israel cries out to YHWH for relief</a:t>
          </a:r>
        </a:p>
      </dgm:t>
    </dgm:pt>
    <dgm:pt modelId="{F98E96D4-7578-D844-86DA-DA5EA36A0820}" type="parTrans" cxnId="{9074634C-8B6D-9047-BAC5-368C1603467B}">
      <dgm:prSet/>
      <dgm:spPr/>
      <dgm:t>
        <a:bodyPr/>
        <a:lstStyle/>
        <a:p>
          <a:endParaRPr lang="en-US"/>
        </a:p>
      </dgm:t>
    </dgm:pt>
    <dgm:pt modelId="{8E367D0F-C11C-7740-829C-521A9AD08F5E}" type="sibTrans" cxnId="{9074634C-8B6D-9047-BAC5-368C1603467B}">
      <dgm:prSet/>
      <dgm:spPr/>
      <dgm:t>
        <a:bodyPr/>
        <a:lstStyle/>
        <a:p>
          <a:endParaRPr lang="en-US"/>
        </a:p>
      </dgm:t>
    </dgm:pt>
    <dgm:pt modelId="{20AB0AF0-BDB0-C54A-B33E-FE41A41FDEB9}">
      <dgm:prSet phldrT="[Text]" custT="1"/>
      <dgm:spPr/>
      <dgm:t>
        <a:bodyPr/>
        <a:lstStyle/>
        <a:p>
          <a:r>
            <a:rPr lang="en-US" sz="1800" dirty="0"/>
            <a:t>YHWH appoints a Judge for military victory</a:t>
          </a:r>
        </a:p>
      </dgm:t>
    </dgm:pt>
    <dgm:pt modelId="{86892F24-6042-7045-9102-78E100D9A5A8}" type="parTrans" cxnId="{E34E58CE-6406-DF49-B661-03C9569A7435}">
      <dgm:prSet/>
      <dgm:spPr/>
      <dgm:t>
        <a:bodyPr/>
        <a:lstStyle/>
        <a:p>
          <a:endParaRPr lang="en-US"/>
        </a:p>
      </dgm:t>
    </dgm:pt>
    <dgm:pt modelId="{0B7C180A-BC6E-624E-BE0F-8D6A5643B489}" type="sibTrans" cxnId="{E34E58CE-6406-DF49-B661-03C9569A7435}">
      <dgm:prSet/>
      <dgm:spPr/>
      <dgm:t>
        <a:bodyPr/>
        <a:lstStyle/>
        <a:p>
          <a:endParaRPr lang="en-US"/>
        </a:p>
      </dgm:t>
    </dgm:pt>
    <dgm:pt modelId="{E8D82231-5503-2843-9000-816CC03524AE}">
      <dgm:prSet phldrT="[Text]" custT="1"/>
      <dgm:spPr/>
      <dgm:t>
        <a:bodyPr/>
        <a:lstStyle/>
        <a:p>
          <a:r>
            <a:rPr lang="en-US" sz="1800" dirty="0"/>
            <a:t>Israel recommits to YHWH and prospers</a:t>
          </a:r>
        </a:p>
      </dgm:t>
    </dgm:pt>
    <dgm:pt modelId="{54C4B5F2-09D1-6144-A4D4-732C81B95837}" type="parTrans" cxnId="{9F152BCC-521F-B246-8D98-6942EF965073}">
      <dgm:prSet/>
      <dgm:spPr/>
      <dgm:t>
        <a:bodyPr/>
        <a:lstStyle/>
        <a:p>
          <a:endParaRPr lang="en-US"/>
        </a:p>
      </dgm:t>
    </dgm:pt>
    <dgm:pt modelId="{1925EDF3-654B-B747-A5B4-0C761D415C8E}" type="sibTrans" cxnId="{9F152BCC-521F-B246-8D98-6942EF965073}">
      <dgm:prSet/>
      <dgm:spPr/>
      <dgm:t>
        <a:bodyPr/>
        <a:lstStyle/>
        <a:p>
          <a:endParaRPr lang="en-US"/>
        </a:p>
      </dgm:t>
    </dgm:pt>
    <dgm:pt modelId="{7AAA02D4-6640-474C-9D32-1F9F81D3AE0E}" type="pres">
      <dgm:prSet presAssocID="{C1A1E9CA-D9BC-1644-AB87-836587A22CEE}" presName="cycle" presStyleCnt="0">
        <dgm:presLayoutVars>
          <dgm:dir/>
          <dgm:resizeHandles val="exact"/>
        </dgm:presLayoutVars>
      </dgm:prSet>
      <dgm:spPr/>
    </dgm:pt>
    <dgm:pt modelId="{952C7637-2382-DB4B-8EAF-043E6678CF42}" type="pres">
      <dgm:prSet presAssocID="{4B1C6BA6-C1F8-0F44-8C70-90BFAA94E72C}" presName="node" presStyleLbl="node1" presStyleIdx="0" presStyleCnt="5" custScaleX="113519" custScaleY="111578">
        <dgm:presLayoutVars>
          <dgm:bulletEnabled val="1"/>
        </dgm:presLayoutVars>
      </dgm:prSet>
      <dgm:spPr/>
    </dgm:pt>
    <dgm:pt modelId="{6A44D8DD-E4B4-5D45-9D67-A68824E630FF}" type="pres">
      <dgm:prSet presAssocID="{BE876D59-0A3D-4F4A-BB3A-A7F5E5141A38}" presName="sibTrans" presStyleLbl="sibTrans2D1" presStyleIdx="0" presStyleCnt="5"/>
      <dgm:spPr/>
    </dgm:pt>
    <dgm:pt modelId="{657E4DA3-C950-9444-B66E-E770F87D076B}" type="pres">
      <dgm:prSet presAssocID="{BE876D59-0A3D-4F4A-BB3A-A7F5E5141A38}" presName="connectorText" presStyleLbl="sibTrans2D1" presStyleIdx="0" presStyleCnt="5"/>
      <dgm:spPr/>
    </dgm:pt>
    <dgm:pt modelId="{08D09E24-E90D-1E4F-825D-B1BEF85EF306}" type="pres">
      <dgm:prSet presAssocID="{94597E6E-B0AD-A546-AFE9-177B6F63DAD0}" presName="node" presStyleLbl="node1" presStyleIdx="1" presStyleCnt="5" custScaleX="114792" custScaleY="113360">
        <dgm:presLayoutVars>
          <dgm:bulletEnabled val="1"/>
        </dgm:presLayoutVars>
      </dgm:prSet>
      <dgm:spPr/>
    </dgm:pt>
    <dgm:pt modelId="{033B3744-D89D-F947-8F94-1171FC1BBF01}" type="pres">
      <dgm:prSet presAssocID="{305DE23E-B118-4043-8DF8-F29F6FE289A8}" presName="sibTrans" presStyleLbl="sibTrans2D1" presStyleIdx="1" presStyleCnt="5"/>
      <dgm:spPr/>
    </dgm:pt>
    <dgm:pt modelId="{C71C955B-3915-5442-886F-5E9132BF11F9}" type="pres">
      <dgm:prSet presAssocID="{305DE23E-B118-4043-8DF8-F29F6FE289A8}" presName="connectorText" presStyleLbl="sibTrans2D1" presStyleIdx="1" presStyleCnt="5"/>
      <dgm:spPr/>
    </dgm:pt>
    <dgm:pt modelId="{B0C68265-93F2-964F-938A-9D441B900C78}" type="pres">
      <dgm:prSet presAssocID="{4634055E-DEB8-3449-9070-CD310F1BC596}" presName="node" presStyleLbl="node1" presStyleIdx="2" presStyleCnt="5" custScaleX="111618" custScaleY="108428">
        <dgm:presLayoutVars>
          <dgm:bulletEnabled val="1"/>
        </dgm:presLayoutVars>
      </dgm:prSet>
      <dgm:spPr/>
    </dgm:pt>
    <dgm:pt modelId="{E72FDD74-A5FC-9244-86CF-623BF939BCA8}" type="pres">
      <dgm:prSet presAssocID="{8E367D0F-C11C-7740-829C-521A9AD08F5E}" presName="sibTrans" presStyleLbl="sibTrans2D1" presStyleIdx="2" presStyleCnt="5"/>
      <dgm:spPr/>
    </dgm:pt>
    <dgm:pt modelId="{83C8CBA4-3029-494B-B02C-B3035DD2D3E1}" type="pres">
      <dgm:prSet presAssocID="{8E367D0F-C11C-7740-829C-521A9AD08F5E}" presName="connectorText" presStyleLbl="sibTrans2D1" presStyleIdx="2" presStyleCnt="5"/>
      <dgm:spPr/>
    </dgm:pt>
    <dgm:pt modelId="{73D6B724-D548-E946-867A-40A4C3030F3A}" type="pres">
      <dgm:prSet presAssocID="{20AB0AF0-BDB0-C54A-B33E-FE41A41FDEB9}" presName="node" presStyleLbl="node1" presStyleIdx="3" presStyleCnt="5" custScaleX="112261" custScaleY="107044">
        <dgm:presLayoutVars>
          <dgm:bulletEnabled val="1"/>
        </dgm:presLayoutVars>
      </dgm:prSet>
      <dgm:spPr/>
    </dgm:pt>
    <dgm:pt modelId="{2A4CA31A-A40A-5548-85FC-C15B35B5215C}" type="pres">
      <dgm:prSet presAssocID="{0B7C180A-BC6E-624E-BE0F-8D6A5643B489}" presName="sibTrans" presStyleLbl="sibTrans2D1" presStyleIdx="3" presStyleCnt="5"/>
      <dgm:spPr/>
    </dgm:pt>
    <dgm:pt modelId="{9989849E-D3A5-484E-98CA-D302D3742885}" type="pres">
      <dgm:prSet presAssocID="{0B7C180A-BC6E-624E-BE0F-8D6A5643B489}" presName="connectorText" presStyleLbl="sibTrans2D1" presStyleIdx="3" presStyleCnt="5"/>
      <dgm:spPr/>
    </dgm:pt>
    <dgm:pt modelId="{F3D4D203-283E-7C4F-8D1F-E7F65C75AB42}" type="pres">
      <dgm:prSet presAssocID="{E8D82231-5503-2843-9000-816CC03524AE}" presName="node" presStyleLbl="node1" presStyleIdx="4" presStyleCnt="5" custScaleX="111667" custScaleY="110628">
        <dgm:presLayoutVars>
          <dgm:bulletEnabled val="1"/>
        </dgm:presLayoutVars>
      </dgm:prSet>
      <dgm:spPr/>
    </dgm:pt>
    <dgm:pt modelId="{CF7DD125-0A58-F742-B6CB-65E33BF7385A}" type="pres">
      <dgm:prSet presAssocID="{1925EDF3-654B-B747-A5B4-0C761D415C8E}" presName="sibTrans" presStyleLbl="sibTrans2D1" presStyleIdx="4" presStyleCnt="5"/>
      <dgm:spPr/>
    </dgm:pt>
    <dgm:pt modelId="{A7E2DE5A-7023-B04C-8850-951905378C6F}" type="pres">
      <dgm:prSet presAssocID="{1925EDF3-654B-B747-A5B4-0C761D415C8E}" presName="connectorText" presStyleLbl="sibTrans2D1" presStyleIdx="4" presStyleCnt="5"/>
      <dgm:spPr/>
    </dgm:pt>
  </dgm:ptLst>
  <dgm:cxnLst>
    <dgm:cxn modelId="{79FFCC01-EAA8-074B-9A01-787CF4D039BB}" type="presOf" srcId="{0B7C180A-BC6E-624E-BE0F-8D6A5643B489}" destId="{2A4CA31A-A40A-5548-85FC-C15B35B5215C}" srcOrd="0" destOrd="0" presId="urn:microsoft.com/office/officeart/2005/8/layout/cycle2"/>
    <dgm:cxn modelId="{27251E04-0B19-3E48-88E3-47F9590EAE4C}" type="presOf" srcId="{20AB0AF0-BDB0-C54A-B33E-FE41A41FDEB9}" destId="{73D6B724-D548-E946-867A-40A4C3030F3A}" srcOrd="0" destOrd="0" presId="urn:microsoft.com/office/officeart/2005/8/layout/cycle2"/>
    <dgm:cxn modelId="{DE3EBA0E-4182-E040-B884-D4D50A64A5DE}" srcId="{C1A1E9CA-D9BC-1644-AB87-836587A22CEE}" destId="{94597E6E-B0AD-A546-AFE9-177B6F63DAD0}" srcOrd="1" destOrd="0" parTransId="{4EA313A1-F79F-514F-8C03-5141F40070AC}" sibTransId="{305DE23E-B118-4043-8DF8-F29F6FE289A8}"/>
    <dgm:cxn modelId="{C89A8E25-EEFE-CB4B-8026-A283D52B0088}" type="presOf" srcId="{4634055E-DEB8-3449-9070-CD310F1BC596}" destId="{B0C68265-93F2-964F-938A-9D441B900C78}" srcOrd="0" destOrd="0" presId="urn:microsoft.com/office/officeart/2005/8/layout/cycle2"/>
    <dgm:cxn modelId="{487ABE32-A11C-8F4E-9DFC-1E37CCF69C35}" type="presOf" srcId="{305DE23E-B118-4043-8DF8-F29F6FE289A8}" destId="{C71C955B-3915-5442-886F-5E9132BF11F9}" srcOrd="1" destOrd="0" presId="urn:microsoft.com/office/officeart/2005/8/layout/cycle2"/>
    <dgm:cxn modelId="{D6AAD63A-C427-D44F-9D05-CDCF04FE292B}" type="presOf" srcId="{C1A1E9CA-D9BC-1644-AB87-836587A22CEE}" destId="{7AAA02D4-6640-474C-9D32-1F9F81D3AE0E}" srcOrd="0" destOrd="0" presId="urn:microsoft.com/office/officeart/2005/8/layout/cycle2"/>
    <dgm:cxn modelId="{EC117C3D-D8DA-E54D-B92F-83B67544126F}" type="presOf" srcId="{94597E6E-B0AD-A546-AFE9-177B6F63DAD0}" destId="{08D09E24-E90D-1E4F-825D-B1BEF85EF306}" srcOrd="0" destOrd="0" presId="urn:microsoft.com/office/officeart/2005/8/layout/cycle2"/>
    <dgm:cxn modelId="{AE48013E-60F1-8440-B9D3-A01A9E430FC8}" type="presOf" srcId="{0B7C180A-BC6E-624E-BE0F-8D6A5643B489}" destId="{9989849E-D3A5-484E-98CA-D302D3742885}" srcOrd="1" destOrd="0" presId="urn:microsoft.com/office/officeart/2005/8/layout/cycle2"/>
    <dgm:cxn modelId="{9074634C-8B6D-9047-BAC5-368C1603467B}" srcId="{C1A1E9CA-D9BC-1644-AB87-836587A22CEE}" destId="{4634055E-DEB8-3449-9070-CD310F1BC596}" srcOrd="2" destOrd="0" parTransId="{F98E96D4-7578-D844-86DA-DA5EA36A0820}" sibTransId="{8E367D0F-C11C-7740-829C-521A9AD08F5E}"/>
    <dgm:cxn modelId="{56EBA154-AEA1-E548-8E86-E88DD41B96F9}" type="presOf" srcId="{8E367D0F-C11C-7740-829C-521A9AD08F5E}" destId="{83C8CBA4-3029-494B-B02C-B3035DD2D3E1}" srcOrd="1" destOrd="0" presId="urn:microsoft.com/office/officeart/2005/8/layout/cycle2"/>
    <dgm:cxn modelId="{44EA156D-4AB8-5B48-8D50-A3F0B43C61C6}" type="presOf" srcId="{1925EDF3-654B-B747-A5B4-0C761D415C8E}" destId="{CF7DD125-0A58-F742-B6CB-65E33BF7385A}" srcOrd="0" destOrd="0" presId="urn:microsoft.com/office/officeart/2005/8/layout/cycle2"/>
    <dgm:cxn modelId="{DD6AB07F-B1EF-D34A-93DD-48F1BCA4CD47}" type="presOf" srcId="{1925EDF3-654B-B747-A5B4-0C761D415C8E}" destId="{A7E2DE5A-7023-B04C-8850-951905378C6F}" srcOrd="1" destOrd="0" presId="urn:microsoft.com/office/officeart/2005/8/layout/cycle2"/>
    <dgm:cxn modelId="{8F1B5D8C-F6DE-D941-A552-74552F265AB9}" type="presOf" srcId="{8E367D0F-C11C-7740-829C-521A9AD08F5E}" destId="{E72FDD74-A5FC-9244-86CF-623BF939BCA8}" srcOrd="0" destOrd="0" presId="urn:microsoft.com/office/officeart/2005/8/layout/cycle2"/>
    <dgm:cxn modelId="{37293F92-5172-CE4F-A3DE-A99A2C181C94}" type="presOf" srcId="{305DE23E-B118-4043-8DF8-F29F6FE289A8}" destId="{033B3744-D89D-F947-8F94-1171FC1BBF01}" srcOrd="0" destOrd="0" presId="urn:microsoft.com/office/officeart/2005/8/layout/cycle2"/>
    <dgm:cxn modelId="{6AE8C892-2B23-AE42-B591-CCA1986F0CDB}" type="presOf" srcId="{E8D82231-5503-2843-9000-816CC03524AE}" destId="{F3D4D203-283E-7C4F-8D1F-E7F65C75AB42}" srcOrd="0" destOrd="0" presId="urn:microsoft.com/office/officeart/2005/8/layout/cycle2"/>
    <dgm:cxn modelId="{1CA3C993-7704-324A-96F2-206A04E3D41F}" type="presOf" srcId="{BE876D59-0A3D-4F4A-BB3A-A7F5E5141A38}" destId="{657E4DA3-C950-9444-B66E-E770F87D076B}" srcOrd="1" destOrd="0" presId="urn:microsoft.com/office/officeart/2005/8/layout/cycle2"/>
    <dgm:cxn modelId="{1212D899-215C-014C-A9A5-25F228418B15}" type="presOf" srcId="{BE876D59-0A3D-4F4A-BB3A-A7F5E5141A38}" destId="{6A44D8DD-E4B4-5D45-9D67-A68824E630FF}" srcOrd="0" destOrd="0" presId="urn:microsoft.com/office/officeart/2005/8/layout/cycle2"/>
    <dgm:cxn modelId="{EBBBBB9A-6DE0-B048-9388-859CCB1483E0}" type="presOf" srcId="{4B1C6BA6-C1F8-0F44-8C70-90BFAA94E72C}" destId="{952C7637-2382-DB4B-8EAF-043E6678CF42}" srcOrd="0" destOrd="0" presId="urn:microsoft.com/office/officeart/2005/8/layout/cycle2"/>
    <dgm:cxn modelId="{9F152BCC-521F-B246-8D98-6942EF965073}" srcId="{C1A1E9CA-D9BC-1644-AB87-836587A22CEE}" destId="{E8D82231-5503-2843-9000-816CC03524AE}" srcOrd="4" destOrd="0" parTransId="{54C4B5F2-09D1-6144-A4D4-732C81B95837}" sibTransId="{1925EDF3-654B-B747-A5B4-0C761D415C8E}"/>
    <dgm:cxn modelId="{E34E58CE-6406-DF49-B661-03C9569A7435}" srcId="{C1A1E9CA-D9BC-1644-AB87-836587A22CEE}" destId="{20AB0AF0-BDB0-C54A-B33E-FE41A41FDEB9}" srcOrd="3" destOrd="0" parTransId="{86892F24-6042-7045-9102-78E100D9A5A8}" sibTransId="{0B7C180A-BC6E-624E-BE0F-8D6A5643B489}"/>
    <dgm:cxn modelId="{455067D1-C542-FE41-AA25-41252C9E8BB6}" srcId="{C1A1E9CA-D9BC-1644-AB87-836587A22CEE}" destId="{4B1C6BA6-C1F8-0F44-8C70-90BFAA94E72C}" srcOrd="0" destOrd="0" parTransId="{8521E305-000A-6341-91A0-BC4F66307C04}" sibTransId="{BE876D59-0A3D-4F4A-BB3A-A7F5E5141A38}"/>
    <dgm:cxn modelId="{F7DBAD01-B1CD-0843-BEF5-139853C94E46}" type="presParOf" srcId="{7AAA02D4-6640-474C-9D32-1F9F81D3AE0E}" destId="{952C7637-2382-DB4B-8EAF-043E6678CF42}" srcOrd="0" destOrd="0" presId="urn:microsoft.com/office/officeart/2005/8/layout/cycle2"/>
    <dgm:cxn modelId="{EBADA764-49C6-EB48-8CC0-1D004E4D6FE4}" type="presParOf" srcId="{7AAA02D4-6640-474C-9D32-1F9F81D3AE0E}" destId="{6A44D8DD-E4B4-5D45-9D67-A68824E630FF}" srcOrd="1" destOrd="0" presId="urn:microsoft.com/office/officeart/2005/8/layout/cycle2"/>
    <dgm:cxn modelId="{A852123A-42C3-3144-94BB-8BA82E9389A6}" type="presParOf" srcId="{6A44D8DD-E4B4-5D45-9D67-A68824E630FF}" destId="{657E4DA3-C950-9444-B66E-E770F87D076B}" srcOrd="0" destOrd="0" presId="urn:microsoft.com/office/officeart/2005/8/layout/cycle2"/>
    <dgm:cxn modelId="{31001457-8F91-B642-831E-06272CE76EC4}" type="presParOf" srcId="{7AAA02D4-6640-474C-9D32-1F9F81D3AE0E}" destId="{08D09E24-E90D-1E4F-825D-B1BEF85EF306}" srcOrd="2" destOrd="0" presId="urn:microsoft.com/office/officeart/2005/8/layout/cycle2"/>
    <dgm:cxn modelId="{5AFB72F6-A336-454C-9CE3-D84358D94165}" type="presParOf" srcId="{7AAA02D4-6640-474C-9D32-1F9F81D3AE0E}" destId="{033B3744-D89D-F947-8F94-1171FC1BBF01}" srcOrd="3" destOrd="0" presId="urn:microsoft.com/office/officeart/2005/8/layout/cycle2"/>
    <dgm:cxn modelId="{2C64434F-239D-9E46-8F40-F188A086955E}" type="presParOf" srcId="{033B3744-D89D-F947-8F94-1171FC1BBF01}" destId="{C71C955B-3915-5442-886F-5E9132BF11F9}" srcOrd="0" destOrd="0" presId="urn:microsoft.com/office/officeart/2005/8/layout/cycle2"/>
    <dgm:cxn modelId="{40E92AAF-6200-E544-839E-79BC091FC798}" type="presParOf" srcId="{7AAA02D4-6640-474C-9D32-1F9F81D3AE0E}" destId="{B0C68265-93F2-964F-938A-9D441B900C78}" srcOrd="4" destOrd="0" presId="urn:microsoft.com/office/officeart/2005/8/layout/cycle2"/>
    <dgm:cxn modelId="{7C46C704-E662-8541-8ECD-8BF60ADB6DFA}" type="presParOf" srcId="{7AAA02D4-6640-474C-9D32-1F9F81D3AE0E}" destId="{E72FDD74-A5FC-9244-86CF-623BF939BCA8}" srcOrd="5" destOrd="0" presId="urn:microsoft.com/office/officeart/2005/8/layout/cycle2"/>
    <dgm:cxn modelId="{C5F1AFBF-2E1E-5F40-81A1-84D7F04D200A}" type="presParOf" srcId="{E72FDD74-A5FC-9244-86CF-623BF939BCA8}" destId="{83C8CBA4-3029-494B-B02C-B3035DD2D3E1}" srcOrd="0" destOrd="0" presId="urn:microsoft.com/office/officeart/2005/8/layout/cycle2"/>
    <dgm:cxn modelId="{0A9233DB-8DE5-EB42-B2E4-78FF74A9B647}" type="presParOf" srcId="{7AAA02D4-6640-474C-9D32-1F9F81D3AE0E}" destId="{73D6B724-D548-E946-867A-40A4C3030F3A}" srcOrd="6" destOrd="0" presId="urn:microsoft.com/office/officeart/2005/8/layout/cycle2"/>
    <dgm:cxn modelId="{44B20DA1-AE2D-0749-949E-91EBF78F2D60}" type="presParOf" srcId="{7AAA02D4-6640-474C-9D32-1F9F81D3AE0E}" destId="{2A4CA31A-A40A-5548-85FC-C15B35B5215C}" srcOrd="7" destOrd="0" presId="urn:microsoft.com/office/officeart/2005/8/layout/cycle2"/>
    <dgm:cxn modelId="{890D4D0E-2D72-254C-89E1-5B2EC13D0E4C}" type="presParOf" srcId="{2A4CA31A-A40A-5548-85FC-C15B35B5215C}" destId="{9989849E-D3A5-484E-98CA-D302D3742885}" srcOrd="0" destOrd="0" presId="urn:microsoft.com/office/officeart/2005/8/layout/cycle2"/>
    <dgm:cxn modelId="{8C15568C-786E-A14C-B106-2A527CA74ECD}" type="presParOf" srcId="{7AAA02D4-6640-474C-9D32-1F9F81D3AE0E}" destId="{F3D4D203-283E-7C4F-8D1F-E7F65C75AB42}" srcOrd="8" destOrd="0" presId="urn:microsoft.com/office/officeart/2005/8/layout/cycle2"/>
    <dgm:cxn modelId="{D4C22D1B-57FB-5640-A10D-35AAC869DD10}" type="presParOf" srcId="{7AAA02D4-6640-474C-9D32-1F9F81D3AE0E}" destId="{CF7DD125-0A58-F742-B6CB-65E33BF7385A}" srcOrd="9" destOrd="0" presId="urn:microsoft.com/office/officeart/2005/8/layout/cycle2"/>
    <dgm:cxn modelId="{E8868BCE-699A-C940-97AB-F9C1B6DE5656}" type="presParOf" srcId="{CF7DD125-0A58-F742-B6CB-65E33BF7385A}" destId="{A7E2DE5A-7023-B04C-8850-951905378C6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C7637-2382-DB4B-8EAF-043E6678CF42}">
      <dsp:nvSpPr>
        <dsp:cNvPr id="0" name=""/>
        <dsp:cNvSpPr/>
      </dsp:nvSpPr>
      <dsp:spPr>
        <a:xfrm>
          <a:off x="2674639" y="-84981"/>
          <a:ext cx="1954452" cy="19210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Israel sins;  follows false gods</a:t>
          </a:r>
        </a:p>
      </dsp:txBody>
      <dsp:txXfrm>
        <a:off x="2960862" y="196348"/>
        <a:ext cx="1382006" cy="1358376"/>
      </dsp:txXfrm>
    </dsp:sp>
    <dsp:sp modelId="{6A44D8DD-E4B4-5D45-9D67-A68824E630FF}">
      <dsp:nvSpPr>
        <dsp:cNvPr id="0" name=""/>
        <dsp:cNvSpPr/>
      </dsp:nvSpPr>
      <dsp:spPr>
        <a:xfrm rot="2160000">
          <a:off x="4518125" y="1335928"/>
          <a:ext cx="334613" cy="58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527711" y="1422640"/>
        <a:ext cx="234229" cy="348644"/>
      </dsp:txXfrm>
    </dsp:sp>
    <dsp:sp modelId="{08D09E24-E90D-1E4F-825D-B1BEF85EF306}">
      <dsp:nvSpPr>
        <dsp:cNvPr id="0" name=""/>
        <dsp:cNvSpPr/>
      </dsp:nvSpPr>
      <dsp:spPr>
        <a:xfrm>
          <a:off x="4756263" y="1420028"/>
          <a:ext cx="1976369" cy="195171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YHWH gives them over to an enemy</a:t>
          </a:r>
        </a:p>
      </dsp:txBody>
      <dsp:txXfrm>
        <a:off x="5045696" y="1705850"/>
        <a:ext cx="1397503" cy="1380071"/>
      </dsp:txXfrm>
    </dsp:sp>
    <dsp:sp modelId="{033B3744-D89D-F947-8F94-1171FC1BBF01}">
      <dsp:nvSpPr>
        <dsp:cNvPr id="0" name=""/>
        <dsp:cNvSpPr/>
      </dsp:nvSpPr>
      <dsp:spPr>
        <a:xfrm rot="6480000">
          <a:off x="5163059" y="3345269"/>
          <a:ext cx="357028" cy="58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233162" y="3410550"/>
        <a:ext cx="249920" cy="348644"/>
      </dsp:txXfrm>
    </dsp:sp>
    <dsp:sp modelId="{B0C68265-93F2-964F-938A-9D441B900C78}">
      <dsp:nvSpPr>
        <dsp:cNvPr id="0" name=""/>
        <dsp:cNvSpPr/>
      </dsp:nvSpPr>
      <dsp:spPr>
        <a:xfrm>
          <a:off x="3984291" y="3922463"/>
          <a:ext cx="1921723" cy="186680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Israel cries out to YHWH for relief</a:t>
          </a:r>
        </a:p>
      </dsp:txBody>
      <dsp:txXfrm>
        <a:off x="4265721" y="4195850"/>
        <a:ext cx="1358863" cy="1320027"/>
      </dsp:txXfrm>
    </dsp:sp>
    <dsp:sp modelId="{E72FDD74-A5FC-9244-86CF-623BF939BCA8}">
      <dsp:nvSpPr>
        <dsp:cNvPr id="0" name=""/>
        <dsp:cNvSpPr/>
      </dsp:nvSpPr>
      <dsp:spPr>
        <a:xfrm rot="10800000">
          <a:off x="3489804" y="4565328"/>
          <a:ext cx="349437" cy="58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3594635" y="4681542"/>
        <a:ext cx="244606" cy="348644"/>
      </dsp:txXfrm>
    </dsp:sp>
    <dsp:sp modelId="{73D6B724-D548-E946-867A-40A4C3030F3A}">
      <dsp:nvSpPr>
        <dsp:cNvPr id="0" name=""/>
        <dsp:cNvSpPr/>
      </dsp:nvSpPr>
      <dsp:spPr>
        <a:xfrm>
          <a:off x="1392181" y="3934377"/>
          <a:ext cx="1932793" cy="1842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YHWH appoints a Judge for military victory</a:t>
          </a:r>
        </a:p>
      </dsp:txBody>
      <dsp:txXfrm>
        <a:off x="1675232" y="4204274"/>
        <a:ext cx="1366691" cy="1303178"/>
      </dsp:txXfrm>
    </dsp:sp>
    <dsp:sp modelId="{2A4CA31A-A40A-5548-85FC-C15B35B5215C}">
      <dsp:nvSpPr>
        <dsp:cNvPr id="0" name=""/>
        <dsp:cNvSpPr/>
      </dsp:nvSpPr>
      <dsp:spPr>
        <a:xfrm rot="15120000">
          <a:off x="1778898" y="3358597"/>
          <a:ext cx="375179" cy="58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1852566" y="3528334"/>
        <a:ext cx="262625" cy="348644"/>
      </dsp:txXfrm>
    </dsp:sp>
    <dsp:sp modelId="{F3D4D203-283E-7C4F-8D1F-E7F65C75AB42}">
      <dsp:nvSpPr>
        <dsp:cNvPr id="0" name=""/>
        <dsp:cNvSpPr/>
      </dsp:nvSpPr>
      <dsp:spPr>
        <a:xfrm>
          <a:off x="597999" y="1443546"/>
          <a:ext cx="1922566" cy="19046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Israel recommits to YHWH and prospers</a:t>
          </a:r>
        </a:p>
      </dsp:txBody>
      <dsp:txXfrm>
        <a:off x="879552" y="1722480"/>
        <a:ext cx="1359460" cy="1346810"/>
      </dsp:txXfrm>
    </dsp:sp>
    <dsp:sp modelId="{CF7DD125-0A58-F742-B6CB-65E33BF7385A}">
      <dsp:nvSpPr>
        <dsp:cNvPr id="0" name=""/>
        <dsp:cNvSpPr/>
      </dsp:nvSpPr>
      <dsp:spPr>
        <a:xfrm rot="19440000">
          <a:off x="2418145" y="1354843"/>
          <a:ext cx="348238" cy="58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428121" y="1501760"/>
        <a:ext cx="243767" cy="3486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8/25/25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8/25/25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8/25/25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8/25/25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r.wikipedia.org/wiki/%D8%AC%D8%AF%DB%8C%D8%AF_%D9%85%D9%85%D9%84%DA%A9%D8%AA_%D9%85%D8%B5%D8%B1"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12_tribes_of_Israel"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lainbibleteaching.com/tag/choice/"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32495192@N07/10807399606"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ustria-forum.org/af/Geography/Asia/Syria/Pictures/Palmyra/787_Baal"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www.eyeopeningtruth.com/god-renews-his-promise-of-hope-in-this-our-hour-of-need/" TargetMode="External"/><Relationship Id="rId5" Type="http://schemas.openxmlformats.org/officeDocument/2006/relationships/image" Target="../media/image11.jpg"/><Relationship Id="rId4" Type="http://schemas.openxmlformats.org/officeDocument/2006/relationships/hyperlink" Target="https://creativecommons.org/licenses/by-nc/3.0/"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bibleproject.com/bible/nasb/judges/10/" TargetMode="External"/><Relationship Id="rId7" Type="http://schemas.openxmlformats.org/officeDocument/2006/relationships/hyperlink" Target="https://bibleproject.com/bible/nasb/judges/13/" TargetMode="External"/><Relationship Id="rId2" Type="http://schemas.openxmlformats.org/officeDocument/2006/relationships/hyperlink" Target="https://bibleproject.com/bible/nasb/judges/3/" TargetMode="External"/><Relationship Id="rId1" Type="http://schemas.openxmlformats.org/officeDocument/2006/relationships/slideLayout" Target="../slideLayouts/slideLayout4.xml"/><Relationship Id="rId6" Type="http://schemas.openxmlformats.org/officeDocument/2006/relationships/hyperlink" Target="https://bibleproject.com/bible/nasb/judges/6/" TargetMode="External"/><Relationship Id="rId5" Type="http://schemas.openxmlformats.org/officeDocument/2006/relationships/hyperlink" Target="https://bibleproject.com/bible/nasb/judges/4/" TargetMode="External"/><Relationship Id="rId4" Type="http://schemas.openxmlformats.org/officeDocument/2006/relationships/hyperlink" Target="https://bibleproject.com/bible/nasb/judges/1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ibleproject.com/bible/nasb/judges/18/" TargetMode="External"/><Relationship Id="rId2" Type="http://schemas.openxmlformats.org/officeDocument/2006/relationships/hyperlink" Target="https://bibleproject.com/bible/nasb/judges/17/" TargetMode="External"/><Relationship Id="rId1" Type="http://schemas.openxmlformats.org/officeDocument/2006/relationships/slideLayout" Target="../slideLayouts/slideLayout2.xml"/><Relationship Id="rId4" Type="http://schemas.openxmlformats.org/officeDocument/2006/relationships/hyperlink" Target="https://bibleproject.com/bible/nasb/judges/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djepun.my.id/2019/"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biblegateway.com/passage/?search=Ruth%204&amp;version=NIV#fen-NIV-7211d"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or43.org/u/thebloks/th_obs_text_obs/2e096d6694/15.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asacredrebel.com/2018/10/12/joshua-and-israel-cross-the-jordan/"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10795613@N07/2781432962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missoes.org/2017/03/josue-vs-jerico-o-discipulo.html" TargetMode="External"/><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4AF1-8F13-09BD-4186-BB2CD64CCFE5}"/>
              </a:ext>
            </a:extLst>
          </p:cNvPr>
          <p:cNvSpPr>
            <a:spLocks noGrp="1"/>
          </p:cNvSpPr>
          <p:nvPr>
            <p:ph type="ctrTitle"/>
          </p:nvPr>
        </p:nvSpPr>
        <p:spPr>
          <a:xfrm>
            <a:off x="1549401" y="1166219"/>
            <a:ext cx="10642599" cy="2262781"/>
          </a:xfrm>
        </p:spPr>
        <p:txBody>
          <a:bodyPr>
            <a:normAutofit/>
          </a:bodyPr>
          <a:lstStyle/>
          <a:p>
            <a:r>
              <a:rPr lang="en-US" sz="4400" dirty="0">
                <a:solidFill>
                  <a:schemeClr val="tx1"/>
                </a:solidFill>
              </a:rPr>
              <a:t>Introduction to the Old Testament:</a:t>
            </a:r>
            <a:br>
              <a:rPr lang="en-US" dirty="0">
                <a:solidFill>
                  <a:schemeClr val="tx1"/>
                </a:solidFill>
              </a:rPr>
            </a:br>
            <a:r>
              <a:rPr lang="en-US" sz="3600" dirty="0">
                <a:solidFill>
                  <a:schemeClr val="tx1"/>
                </a:solidFill>
              </a:rPr>
              <a:t>Class 9 </a:t>
            </a:r>
            <a:r>
              <a:rPr lang="en-US" sz="4000" dirty="0">
                <a:solidFill>
                  <a:schemeClr val="tx1"/>
                </a:solidFill>
              </a:rPr>
              <a:t>- Joshua, Judges &amp; Ruth</a:t>
            </a:r>
            <a:endParaRPr lang="en-US" dirty="0">
              <a:solidFill>
                <a:schemeClr val="tx1"/>
              </a:solidFill>
            </a:endParaRPr>
          </a:p>
        </p:txBody>
      </p:sp>
      <p:sp>
        <p:nvSpPr>
          <p:cNvPr id="3" name="Subtitle 2">
            <a:extLst>
              <a:ext uri="{FF2B5EF4-FFF2-40B4-BE49-F238E27FC236}">
                <a16:creationId xmlns:a16="http://schemas.microsoft.com/office/drawing/2014/main" id="{19C46C6A-5379-0C29-683D-9A3FF8DA430A}"/>
              </a:ext>
            </a:extLst>
          </p:cNvPr>
          <p:cNvSpPr>
            <a:spLocks noGrp="1"/>
          </p:cNvSpPr>
          <p:nvPr>
            <p:ph type="subTitle" idx="1"/>
          </p:nvPr>
        </p:nvSpPr>
        <p:spPr/>
        <p:txBody>
          <a:bodyPr>
            <a:normAutofit/>
          </a:bodyPr>
          <a:lstStyle/>
          <a:p>
            <a:r>
              <a:rPr lang="en-US" dirty="0"/>
              <a:t>June  29</a:t>
            </a:r>
            <a:r>
              <a:rPr lang="en-US" baseline="30000" dirty="0"/>
              <a:t>th</a:t>
            </a:r>
            <a:r>
              <a:rPr lang="en-US" dirty="0"/>
              <a:t>, 2025</a:t>
            </a:r>
          </a:p>
          <a:p>
            <a:r>
              <a:rPr lang="en-US" dirty="0"/>
              <a:t>Tim Theiss &amp; Derek Dunbar</a:t>
            </a:r>
          </a:p>
        </p:txBody>
      </p:sp>
    </p:spTree>
    <p:extLst>
      <p:ext uri="{BB962C8B-B14F-4D97-AF65-F5344CB8AC3E}">
        <p14:creationId xmlns:p14="http://schemas.microsoft.com/office/powerpoint/2010/main" val="8579962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0BDF-4578-6C39-40F5-647706CDFF6E}"/>
              </a:ext>
            </a:extLst>
          </p:cNvPr>
          <p:cNvSpPr>
            <a:spLocks noGrp="1"/>
          </p:cNvSpPr>
          <p:nvPr>
            <p:ph type="title"/>
          </p:nvPr>
        </p:nvSpPr>
        <p:spPr/>
        <p:txBody>
          <a:bodyPr/>
          <a:lstStyle/>
          <a:p>
            <a:r>
              <a:rPr lang="en-US" dirty="0"/>
              <a:t>A word about genocide</a:t>
            </a:r>
          </a:p>
        </p:txBody>
      </p:sp>
      <p:sp>
        <p:nvSpPr>
          <p:cNvPr id="3" name="Content Placeholder 2">
            <a:extLst>
              <a:ext uri="{FF2B5EF4-FFF2-40B4-BE49-F238E27FC236}">
                <a16:creationId xmlns:a16="http://schemas.microsoft.com/office/drawing/2014/main" id="{072F7C37-74AB-5548-C446-EBD9F47E8A55}"/>
              </a:ext>
            </a:extLst>
          </p:cNvPr>
          <p:cNvSpPr>
            <a:spLocks noGrp="1"/>
          </p:cNvSpPr>
          <p:nvPr>
            <p:ph idx="1"/>
          </p:nvPr>
        </p:nvSpPr>
        <p:spPr/>
        <p:txBody>
          <a:bodyPr/>
          <a:lstStyle/>
          <a:p>
            <a:r>
              <a:rPr lang="en-US" dirty="0"/>
              <a:t>Yes, Joshua was told to destroy people groups in Canaan</a:t>
            </a:r>
          </a:p>
          <a:p>
            <a:r>
              <a:rPr lang="en-US" dirty="0"/>
              <a:t>YHWH had declared that these religious practices were vile and corrupting</a:t>
            </a:r>
          </a:p>
          <a:p>
            <a:r>
              <a:rPr lang="en-US" dirty="0"/>
              <a:t>YHWH is righteous and able to make those determinations</a:t>
            </a:r>
          </a:p>
          <a:p>
            <a:r>
              <a:rPr lang="en-US" dirty="0"/>
              <a:t>Joshua 13:1 When Joshua had grown old, the Lord said to him, “You are now very old, and there are still very large areas of land to be taken over.</a:t>
            </a:r>
          </a:p>
          <a:p>
            <a:r>
              <a:rPr lang="en-US" dirty="0"/>
              <a:t>God did not intend for Israel to take over the entire promised land at one time</a:t>
            </a:r>
          </a:p>
          <a:p>
            <a:r>
              <a:rPr lang="en-US" dirty="0"/>
              <a:t>Forbidden to assimilate with the Canaanites due to their religious practices</a:t>
            </a:r>
          </a:p>
          <a:p>
            <a:r>
              <a:rPr lang="en-US" dirty="0"/>
              <a:t>Some of the Canaanites acknowledged YHWH and were spared (Rahab)</a:t>
            </a:r>
          </a:p>
          <a:p>
            <a:r>
              <a:rPr lang="en-US" dirty="0"/>
              <a:t>Others were moved out of the promised land</a:t>
            </a:r>
          </a:p>
        </p:txBody>
      </p:sp>
    </p:spTree>
    <p:extLst>
      <p:ext uri="{BB962C8B-B14F-4D97-AF65-F5344CB8AC3E}">
        <p14:creationId xmlns:p14="http://schemas.microsoft.com/office/powerpoint/2010/main" val="288253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A5EE-CF90-EAE5-EB53-22B61F477AAD}"/>
              </a:ext>
            </a:extLst>
          </p:cNvPr>
          <p:cNvSpPr>
            <a:spLocks noGrp="1"/>
          </p:cNvSpPr>
          <p:nvPr>
            <p:ph type="title"/>
          </p:nvPr>
        </p:nvSpPr>
        <p:spPr/>
        <p:txBody>
          <a:bodyPr/>
          <a:lstStyle/>
          <a:p>
            <a:r>
              <a:rPr lang="en-US" dirty="0"/>
              <a:t>Tribal divisions</a:t>
            </a:r>
          </a:p>
        </p:txBody>
      </p:sp>
      <p:pic>
        <p:nvPicPr>
          <p:cNvPr id="8" name="Picture 7">
            <a:extLst>
              <a:ext uri="{FF2B5EF4-FFF2-40B4-BE49-F238E27FC236}">
                <a16:creationId xmlns:a16="http://schemas.microsoft.com/office/drawing/2014/main" id="{B2DAE76F-E701-E4D0-13DC-3940B85776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82500" y="3483750"/>
            <a:ext cx="127000" cy="190500"/>
          </a:xfrm>
          <a:prstGeom prst="rect">
            <a:avLst/>
          </a:prstGeom>
        </p:spPr>
      </p:pic>
      <p:pic>
        <p:nvPicPr>
          <p:cNvPr id="11" name="Picture 10" descr="A map of the middle east&#10;&#10;AI-generated content may be incorrect.">
            <a:extLst>
              <a:ext uri="{FF2B5EF4-FFF2-40B4-BE49-F238E27FC236}">
                <a16:creationId xmlns:a16="http://schemas.microsoft.com/office/drawing/2014/main" id="{8A9E3152-1F71-907A-4E2E-1E2C3CC4E2E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34668" y="0"/>
            <a:ext cx="4445000" cy="6769100"/>
          </a:xfrm>
          <a:prstGeom prst="rect">
            <a:avLst/>
          </a:prstGeom>
        </p:spPr>
      </p:pic>
      <p:sp>
        <p:nvSpPr>
          <p:cNvPr id="12" name="TextBox 11">
            <a:extLst>
              <a:ext uri="{FF2B5EF4-FFF2-40B4-BE49-F238E27FC236}">
                <a16:creationId xmlns:a16="http://schemas.microsoft.com/office/drawing/2014/main" id="{9FF06390-C0B6-FF2E-2BE6-BB634EC50C7E}"/>
              </a:ext>
            </a:extLst>
          </p:cNvPr>
          <p:cNvSpPr txBox="1"/>
          <p:nvPr/>
        </p:nvSpPr>
        <p:spPr>
          <a:xfrm>
            <a:off x="7821569" y="6537152"/>
            <a:ext cx="4445000" cy="230832"/>
          </a:xfrm>
          <a:prstGeom prst="rect">
            <a:avLst/>
          </a:prstGeom>
          <a:noFill/>
        </p:spPr>
        <p:txBody>
          <a:bodyPr wrap="square" rtlCol="0">
            <a:spAutoFit/>
          </a:bodyPr>
          <a:lstStyle/>
          <a:p>
            <a:r>
              <a:rPr lang="en-US" sz="900" dirty="0">
                <a:hlinkClick r:id="rId5" tooltip="https://en.wikipedia.org/wiki/12_tribes_of_Israel"/>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10" name="Content Placeholder 9">
            <a:extLst>
              <a:ext uri="{FF2B5EF4-FFF2-40B4-BE49-F238E27FC236}">
                <a16:creationId xmlns:a16="http://schemas.microsoft.com/office/drawing/2014/main" id="{9CE39DA6-A447-5B45-448C-B0830F83BBB3}"/>
              </a:ext>
            </a:extLst>
          </p:cNvPr>
          <p:cNvSpPr>
            <a:spLocks noGrp="1"/>
          </p:cNvSpPr>
          <p:nvPr>
            <p:ph idx="1"/>
          </p:nvPr>
        </p:nvSpPr>
        <p:spPr>
          <a:xfrm>
            <a:off x="2217869" y="1796715"/>
            <a:ext cx="5129920" cy="4740437"/>
          </a:xfrm>
        </p:spPr>
        <p:txBody>
          <a:bodyPr>
            <a:noAutofit/>
          </a:bodyPr>
          <a:lstStyle/>
          <a:p>
            <a:r>
              <a:rPr lang="en-US" dirty="0"/>
              <a:t>Land was allocated by tribe and clan</a:t>
            </a:r>
          </a:p>
          <a:p>
            <a:r>
              <a:rPr lang="en-US" dirty="0"/>
              <a:t>Tribes received land according to their needs</a:t>
            </a:r>
          </a:p>
          <a:p>
            <a:r>
              <a:rPr lang="en-US" dirty="0"/>
              <a:t>2-1/2 tribes stayed east of the Jordan (Trans – Jordanian tribes)</a:t>
            </a:r>
          </a:p>
          <a:p>
            <a:r>
              <a:rPr lang="en-US" dirty="0"/>
              <a:t>These tribal allocations were from God and were very important to Israel</a:t>
            </a:r>
          </a:p>
          <a:p>
            <a:r>
              <a:rPr lang="en-US" dirty="0"/>
              <a:t>Directed to clear more land and drive the Canaanites out</a:t>
            </a:r>
          </a:p>
          <a:p>
            <a:r>
              <a:rPr lang="en-US" dirty="0"/>
              <a:t>Tribe of Levi received no land, only cities spread across each tribe</a:t>
            </a:r>
          </a:p>
          <a:p>
            <a:r>
              <a:rPr lang="en-US" dirty="0"/>
              <a:t>Cities of refuge also distributed among the allocations</a:t>
            </a:r>
          </a:p>
          <a:p>
            <a:endParaRPr lang="en-US" dirty="0"/>
          </a:p>
          <a:p>
            <a:endParaRPr lang="en-US" dirty="0"/>
          </a:p>
          <a:p>
            <a:endParaRPr lang="en-US" dirty="0"/>
          </a:p>
        </p:txBody>
      </p:sp>
      <p:sp>
        <p:nvSpPr>
          <p:cNvPr id="3" name="Oval 2">
            <a:extLst>
              <a:ext uri="{FF2B5EF4-FFF2-40B4-BE49-F238E27FC236}">
                <a16:creationId xmlns:a16="http://schemas.microsoft.com/office/drawing/2014/main" id="{21D577A6-1394-EAC6-E074-E13CCF99EB01}"/>
              </a:ext>
            </a:extLst>
          </p:cNvPr>
          <p:cNvSpPr/>
          <p:nvPr/>
        </p:nvSpPr>
        <p:spPr>
          <a:xfrm>
            <a:off x="10410092" y="624110"/>
            <a:ext cx="924449" cy="42091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BAD65B3-3D4E-BBAF-5F77-451655DFBED7}"/>
              </a:ext>
            </a:extLst>
          </p:cNvPr>
          <p:cNvSpPr/>
          <p:nvPr/>
        </p:nvSpPr>
        <p:spPr>
          <a:xfrm rot="18770606">
            <a:off x="7655772" y="4306042"/>
            <a:ext cx="1277706" cy="48543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9773B1D-5932-5806-36D3-123DF2FB5C6A}"/>
              </a:ext>
            </a:extLst>
          </p:cNvPr>
          <p:cNvSpPr/>
          <p:nvPr/>
        </p:nvSpPr>
        <p:spPr>
          <a:xfrm>
            <a:off x="9194943" y="5606767"/>
            <a:ext cx="924449" cy="62712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16E8ABA-602E-64C2-BD9E-5B64837680E4}"/>
              </a:ext>
            </a:extLst>
          </p:cNvPr>
          <p:cNvSpPr/>
          <p:nvPr/>
        </p:nvSpPr>
        <p:spPr>
          <a:xfrm>
            <a:off x="9802334" y="4991762"/>
            <a:ext cx="924449" cy="42091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4D4AE18-4D2F-E26E-9CBA-349D990AAAAD}"/>
              </a:ext>
            </a:extLst>
          </p:cNvPr>
          <p:cNvSpPr/>
          <p:nvPr/>
        </p:nvSpPr>
        <p:spPr>
          <a:xfrm>
            <a:off x="10599881" y="3455105"/>
            <a:ext cx="1102723" cy="43829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18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F350-5AE7-8727-B602-928D7713223D}"/>
              </a:ext>
            </a:extLst>
          </p:cNvPr>
          <p:cNvSpPr>
            <a:spLocks noGrp="1"/>
          </p:cNvSpPr>
          <p:nvPr>
            <p:ph type="title"/>
          </p:nvPr>
        </p:nvSpPr>
        <p:spPr/>
        <p:txBody>
          <a:bodyPr/>
          <a:lstStyle/>
          <a:p>
            <a:r>
              <a:rPr lang="en-US" dirty="0"/>
              <a:t>Joshua’s farewell</a:t>
            </a:r>
            <a:br>
              <a:rPr lang="en-US" dirty="0"/>
            </a:br>
            <a:r>
              <a:rPr lang="en-US" sz="2800" dirty="0"/>
              <a:t>Joshua 23</a:t>
            </a:r>
            <a:endParaRPr lang="en-US" dirty="0"/>
          </a:p>
        </p:txBody>
      </p:sp>
      <p:sp>
        <p:nvSpPr>
          <p:cNvPr id="4" name="Content Placeholder 3">
            <a:extLst>
              <a:ext uri="{FF2B5EF4-FFF2-40B4-BE49-F238E27FC236}">
                <a16:creationId xmlns:a16="http://schemas.microsoft.com/office/drawing/2014/main" id="{83052837-960A-D144-33CB-D6116ED23902}"/>
              </a:ext>
            </a:extLst>
          </p:cNvPr>
          <p:cNvSpPr>
            <a:spLocks noGrp="1"/>
          </p:cNvSpPr>
          <p:nvPr>
            <p:ph sz="half" idx="1"/>
          </p:nvPr>
        </p:nvSpPr>
        <p:spPr>
          <a:xfrm>
            <a:off x="1483360" y="1905000"/>
            <a:ext cx="5608320" cy="4759960"/>
          </a:xfrm>
        </p:spPr>
        <p:txBody>
          <a:bodyPr>
            <a:noAutofit/>
          </a:bodyPr>
          <a:lstStyle/>
          <a:p>
            <a:r>
              <a:rPr lang="en-US" sz="1600" baseline="30000" dirty="0">
                <a:solidFill>
                  <a:schemeClr val="accent1"/>
                </a:solidFill>
              </a:rPr>
              <a:t>1</a:t>
            </a:r>
            <a:r>
              <a:rPr lang="en-US" sz="1600" dirty="0">
                <a:solidFill>
                  <a:schemeClr val="accent1"/>
                </a:solidFill>
              </a:rPr>
              <a:t>After a long time had passed and the Lord had given Israel rest from all their enemies around them, Joshua, by then a very old man, </a:t>
            </a:r>
            <a:r>
              <a:rPr lang="en-US" sz="1600" baseline="30000" dirty="0">
                <a:solidFill>
                  <a:schemeClr val="accent1"/>
                </a:solidFill>
              </a:rPr>
              <a:t>2</a:t>
            </a:r>
            <a:r>
              <a:rPr lang="en-US" sz="1600" dirty="0">
                <a:solidFill>
                  <a:schemeClr val="accent1"/>
                </a:solidFill>
              </a:rPr>
              <a:t>summoned all Israel—their elders, leaders, judges and officials—and said to them: “I am very old. </a:t>
            </a:r>
            <a:r>
              <a:rPr lang="en-US" sz="1600" baseline="30000" dirty="0">
                <a:solidFill>
                  <a:schemeClr val="accent1"/>
                </a:solidFill>
              </a:rPr>
              <a:t>3</a:t>
            </a:r>
            <a:r>
              <a:rPr lang="en-US" sz="1600" dirty="0">
                <a:solidFill>
                  <a:schemeClr val="accent1"/>
                </a:solidFill>
              </a:rPr>
              <a:t>You yourselves have seen everything the Lord your God has done to all these nations for your sake; it was the Lord your God who fought for you…</a:t>
            </a:r>
            <a:r>
              <a:rPr lang="en-US" sz="1600" baseline="30000" dirty="0">
                <a:solidFill>
                  <a:schemeClr val="accent1"/>
                </a:solidFill>
              </a:rPr>
              <a:t>5</a:t>
            </a:r>
            <a:r>
              <a:rPr lang="en-US" sz="1600" dirty="0">
                <a:solidFill>
                  <a:schemeClr val="accent1"/>
                </a:solidFill>
              </a:rPr>
              <a:t>The Lord your God himself will push them out for your sake. </a:t>
            </a:r>
            <a:r>
              <a:rPr lang="en-US" sz="1600" dirty="0">
                <a:solidFill>
                  <a:schemeClr val="accent1"/>
                </a:solidFill>
                <a:highlight>
                  <a:srgbClr val="FFFF00"/>
                </a:highlight>
              </a:rPr>
              <a:t>He will drive them out before you, and you will take possession of their land, as the Lord your God promised you. </a:t>
            </a:r>
            <a:r>
              <a:rPr lang="en-US" sz="1600" baseline="30000" dirty="0">
                <a:solidFill>
                  <a:schemeClr val="accent1"/>
                </a:solidFill>
                <a:highlight>
                  <a:srgbClr val="FFFF00"/>
                </a:highlight>
              </a:rPr>
              <a:t>6</a:t>
            </a:r>
            <a:r>
              <a:rPr lang="en-US" sz="1600" dirty="0">
                <a:solidFill>
                  <a:schemeClr val="accent1"/>
                </a:solidFill>
                <a:highlight>
                  <a:srgbClr val="FFFF00"/>
                </a:highlight>
              </a:rPr>
              <a:t>“Be very strong; be careful to obey all that is written in the Book of the Law of Moses, without turning aside to the right or to the left. </a:t>
            </a:r>
            <a:r>
              <a:rPr lang="en-US" sz="1600" baseline="30000" dirty="0">
                <a:solidFill>
                  <a:schemeClr val="accent1"/>
                </a:solidFill>
                <a:highlight>
                  <a:srgbClr val="FFFF00"/>
                </a:highlight>
              </a:rPr>
              <a:t>7</a:t>
            </a:r>
            <a:r>
              <a:rPr lang="en-US" sz="1600" dirty="0">
                <a:solidFill>
                  <a:schemeClr val="accent1"/>
                </a:solidFill>
                <a:highlight>
                  <a:srgbClr val="FFFF00"/>
                </a:highlight>
              </a:rPr>
              <a:t>Do not associate with these nations that remain among you; do not invoke the names of their gods or swear by them. You must not serve them or bow down to them. </a:t>
            </a:r>
            <a:r>
              <a:rPr lang="en-US" sz="1600" baseline="30000" dirty="0">
                <a:solidFill>
                  <a:schemeClr val="accent1"/>
                </a:solidFill>
                <a:highlight>
                  <a:srgbClr val="FFFF00"/>
                </a:highlight>
              </a:rPr>
              <a:t>8</a:t>
            </a:r>
            <a:r>
              <a:rPr lang="en-US" sz="1600" dirty="0">
                <a:solidFill>
                  <a:schemeClr val="accent1"/>
                </a:solidFill>
                <a:highlight>
                  <a:srgbClr val="FFFF00"/>
                </a:highlight>
              </a:rPr>
              <a:t>But you are to hold fast to the Lord your God, as you have until now…. </a:t>
            </a:r>
          </a:p>
          <a:p>
            <a:endParaRPr lang="en-US" sz="1600" dirty="0">
              <a:solidFill>
                <a:schemeClr val="accent1"/>
              </a:solidFill>
              <a:highlight>
                <a:srgbClr val="FFFF00"/>
              </a:highlight>
            </a:endParaRPr>
          </a:p>
        </p:txBody>
      </p:sp>
      <p:sp>
        <p:nvSpPr>
          <p:cNvPr id="5" name="Content Placeholder 4">
            <a:extLst>
              <a:ext uri="{FF2B5EF4-FFF2-40B4-BE49-F238E27FC236}">
                <a16:creationId xmlns:a16="http://schemas.microsoft.com/office/drawing/2014/main" id="{48E1A118-4A2D-D81A-E611-FDA965E298FB}"/>
              </a:ext>
            </a:extLst>
          </p:cNvPr>
          <p:cNvSpPr>
            <a:spLocks noGrp="1"/>
          </p:cNvSpPr>
          <p:nvPr>
            <p:ph sz="half" idx="2"/>
          </p:nvPr>
        </p:nvSpPr>
        <p:spPr>
          <a:xfrm>
            <a:off x="7296569" y="396714"/>
            <a:ext cx="4641431" cy="6461286"/>
          </a:xfrm>
        </p:spPr>
        <p:txBody>
          <a:bodyPr>
            <a:noAutofit/>
          </a:bodyPr>
          <a:lstStyle/>
          <a:p>
            <a:r>
              <a:rPr lang="en-US" sz="1600" baseline="30000" dirty="0">
                <a:solidFill>
                  <a:schemeClr val="accent1"/>
                </a:solidFill>
              </a:rPr>
              <a:t>14</a:t>
            </a:r>
            <a:r>
              <a:rPr lang="en-US" sz="1600" dirty="0">
                <a:solidFill>
                  <a:schemeClr val="accent1"/>
                </a:solidFill>
              </a:rPr>
              <a:t>“Now I am about to go the way of all the earth. </a:t>
            </a:r>
            <a:r>
              <a:rPr lang="en-US" sz="1600" dirty="0">
                <a:solidFill>
                  <a:schemeClr val="accent1"/>
                </a:solidFill>
                <a:highlight>
                  <a:srgbClr val="FFFF00"/>
                </a:highlight>
              </a:rPr>
              <a:t>You know with all your heart and soul that not one of all the good promises the Lord your God gave you has failed. Every promise has been fulfilled; not one has failed. </a:t>
            </a:r>
            <a:r>
              <a:rPr lang="en-US" sz="1600" baseline="30000" dirty="0">
                <a:solidFill>
                  <a:schemeClr val="accent1"/>
                </a:solidFill>
              </a:rPr>
              <a:t>15</a:t>
            </a:r>
            <a:r>
              <a:rPr lang="en-US" sz="1600" dirty="0">
                <a:solidFill>
                  <a:schemeClr val="accent1"/>
                </a:solidFill>
              </a:rPr>
              <a:t>But just as all the good things the Lord your God has promised you have come to you,</a:t>
            </a:r>
            <a:r>
              <a:rPr lang="en-US" sz="1600" dirty="0">
                <a:solidFill>
                  <a:schemeClr val="accent1"/>
                </a:solidFill>
                <a:highlight>
                  <a:srgbClr val="FFFF00"/>
                </a:highlight>
              </a:rPr>
              <a:t> so he will bring on you all the evil things he has threatened, until the Lord your God has destroyed you from this good land he has given you.</a:t>
            </a:r>
          </a:p>
          <a:p>
            <a:endParaRPr lang="en-US" sz="1600" dirty="0"/>
          </a:p>
          <a:p>
            <a:r>
              <a:rPr lang="en-US" sz="1600" dirty="0"/>
              <a:t>Joshua assembles the tribes of Israel</a:t>
            </a:r>
          </a:p>
          <a:p>
            <a:r>
              <a:rPr lang="en-US" sz="1600" dirty="0"/>
              <a:t>Reminds them that YHWH is driving the Canaanites out</a:t>
            </a:r>
          </a:p>
          <a:p>
            <a:r>
              <a:rPr lang="en-US" sz="1600" dirty="0"/>
              <a:t>They are not to associate with them nor their false gods</a:t>
            </a:r>
          </a:p>
          <a:p>
            <a:r>
              <a:rPr lang="en-US" sz="1600" dirty="0"/>
              <a:t>Admonishes them to serve YHWH as they have so far!</a:t>
            </a:r>
          </a:p>
          <a:p>
            <a:r>
              <a:rPr lang="en-US" sz="1600" dirty="0"/>
              <a:t>YHWH has kept all His promises!</a:t>
            </a:r>
          </a:p>
          <a:p>
            <a:r>
              <a:rPr lang="en-US" sz="1600" dirty="0"/>
              <a:t>But He will punish if you do not obey!</a:t>
            </a:r>
          </a:p>
        </p:txBody>
      </p:sp>
    </p:spTree>
    <p:extLst>
      <p:ext uri="{BB962C8B-B14F-4D97-AF65-F5344CB8AC3E}">
        <p14:creationId xmlns:p14="http://schemas.microsoft.com/office/powerpoint/2010/main" val="87520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B16-70A5-3A3A-70C5-999C5D6022A7}"/>
              </a:ext>
            </a:extLst>
          </p:cNvPr>
          <p:cNvSpPr>
            <a:spLocks noGrp="1"/>
          </p:cNvSpPr>
          <p:nvPr>
            <p:ph type="title"/>
          </p:nvPr>
        </p:nvSpPr>
        <p:spPr/>
        <p:txBody>
          <a:bodyPr/>
          <a:lstStyle/>
          <a:p>
            <a:r>
              <a:rPr lang="en-US" dirty="0"/>
              <a:t>Covenant renewal</a:t>
            </a:r>
            <a:br>
              <a:rPr lang="en-US" dirty="0"/>
            </a:br>
            <a:r>
              <a:rPr lang="en-US" sz="3200" dirty="0"/>
              <a:t>Joshua 24</a:t>
            </a:r>
            <a:endParaRPr lang="en-US" dirty="0"/>
          </a:p>
        </p:txBody>
      </p:sp>
      <p:sp>
        <p:nvSpPr>
          <p:cNvPr id="3" name="Content Placeholder 2">
            <a:extLst>
              <a:ext uri="{FF2B5EF4-FFF2-40B4-BE49-F238E27FC236}">
                <a16:creationId xmlns:a16="http://schemas.microsoft.com/office/drawing/2014/main" id="{5600817A-496B-AC60-A0EA-42B879B9C2D9}"/>
              </a:ext>
            </a:extLst>
          </p:cNvPr>
          <p:cNvSpPr>
            <a:spLocks noGrp="1"/>
          </p:cNvSpPr>
          <p:nvPr>
            <p:ph sz="half" idx="1"/>
          </p:nvPr>
        </p:nvSpPr>
        <p:spPr>
          <a:xfrm>
            <a:off x="2592924" y="2651259"/>
            <a:ext cx="4313864" cy="3777622"/>
          </a:xfrm>
        </p:spPr>
        <p:txBody>
          <a:bodyPr>
            <a:normAutofit/>
          </a:bodyPr>
          <a:lstStyle/>
          <a:p>
            <a:r>
              <a:rPr lang="en-US" dirty="0"/>
              <a:t>Joshua recounts the Lords’ history of Israel and how YWHW fulfilled His promises (the Exodus way)</a:t>
            </a:r>
          </a:p>
          <a:p>
            <a:r>
              <a:rPr lang="en-US" dirty="0"/>
              <a:t>Gives the nation a charge and choice, a warning</a:t>
            </a:r>
          </a:p>
          <a:p>
            <a:r>
              <a:rPr lang="en-US" dirty="0"/>
              <a:t>Israel chooses YHWH</a:t>
            </a:r>
          </a:p>
          <a:p>
            <a:r>
              <a:rPr lang="en-US" dirty="0"/>
              <a:t>Joshua renews the Covenant</a:t>
            </a:r>
          </a:p>
          <a:p>
            <a:r>
              <a:rPr lang="en-US" dirty="0"/>
              <a:t>Joshua dies and is buried</a:t>
            </a:r>
          </a:p>
          <a:p>
            <a:endParaRPr lang="en-US" dirty="0"/>
          </a:p>
        </p:txBody>
      </p:sp>
      <p:sp>
        <p:nvSpPr>
          <p:cNvPr id="4" name="Content Placeholder 3">
            <a:extLst>
              <a:ext uri="{FF2B5EF4-FFF2-40B4-BE49-F238E27FC236}">
                <a16:creationId xmlns:a16="http://schemas.microsoft.com/office/drawing/2014/main" id="{AD43AA25-1D7F-F41B-17B7-2F5F038682F4}"/>
              </a:ext>
            </a:extLst>
          </p:cNvPr>
          <p:cNvSpPr>
            <a:spLocks noGrp="1"/>
          </p:cNvSpPr>
          <p:nvPr>
            <p:ph sz="half" idx="2"/>
          </p:nvPr>
        </p:nvSpPr>
        <p:spPr>
          <a:xfrm>
            <a:off x="7194176" y="2959913"/>
            <a:ext cx="4814140" cy="3789404"/>
          </a:xfrm>
        </p:spPr>
        <p:txBody>
          <a:bodyPr>
            <a:noAutofit/>
          </a:bodyPr>
          <a:lstStyle/>
          <a:p>
            <a:r>
              <a:rPr lang="en-US" sz="1600" baseline="30000" dirty="0">
                <a:solidFill>
                  <a:schemeClr val="accent1"/>
                </a:solidFill>
              </a:rPr>
              <a:t>14</a:t>
            </a:r>
            <a:r>
              <a:rPr lang="en-US" sz="1600" dirty="0">
                <a:solidFill>
                  <a:schemeClr val="accent1"/>
                </a:solidFill>
              </a:rPr>
              <a:t>“Now fear the Lord and serve him with all faithfulness. Throw away the gods your ancestors worshiped beyond the Euphrates River and in Egypt, and serve the Lord. </a:t>
            </a:r>
            <a:r>
              <a:rPr lang="en-US" sz="1600" baseline="30000" dirty="0">
                <a:solidFill>
                  <a:schemeClr val="accent1"/>
                </a:solidFill>
                <a:highlight>
                  <a:srgbClr val="FFFF00"/>
                </a:highlight>
              </a:rPr>
              <a:t>15</a:t>
            </a:r>
            <a:r>
              <a:rPr lang="en-US" sz="1600" dirty="0">
                <a:solidFill>
                  <a:schemeClr val="accent1"/>
                </a:solidFill>
                <a:highlight>
                  <a:srgbClr val="FFFF00"/>
                </a:highlight>
              </a:rPr>
              <a:t>But if serving the Lord seems undesirable to you, then choose for yourselves this day whom you will serve, whether the gods your ancestors served beyond the Euphrates, or the gods of the Amorites, in whose land you are living. But as for me and my household, we will serve the Lord.”</a:t>
            </a:r>
          </a:p>
          <a:p>
            <a:r>
              <a:rPr lang="en-US" sz="1600" baseline="30000" dirty="0">
                <a:solidFill>
                  <a:schemeClr val="accent1"/>
                </a:solidFill>
              </a:rPr>
              <a:t>16</a:t>
            </a:r>
            <a:r>
              <a:rPr lang="en-US" sz="1600" dirty="0">
                <a:solidFill>
                  <a:schemeClr val="accent1"/>
                </a:solidFill>
              </a:rPr>
              <a:t>Then the people answered, “Far be it from us to forsake the Lord to serve other gods! </a:t>
            </a:r>
          </a:p>
          <a:p>
            <a:endParaRPr lang="en-US" sz="1600" dirty="0">
              <a:solidFill>
                <a:schemeClr val="accent1"/>
              </a:solidFill>
            </a:endParaRPr>
          </a:p>
        </p:txBody>
      </p:sp>
      <p:pic>
        <p:nvPicPr>
          <p:cNvPr id="6" name="Picture 5" descr="A black background with blue and yellow text&#10;&#10;AI-generated content may be incorrect.">
            <a:extLst>
              <a:ext uri="{FF2B5EF4-FFF2-40B4-BE49-F238E27FC236}">
                <a16:creationId xmlns:a16="http://schemas.microsoft.com/office/drawing/2014/main" id="{8122772E-DB02-FC99-57BD-70027DBFF7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03459" y="108683"/>
            <a:ext cx="4504857" cy="2815535"/>
          </a:xfrm>
          <a:prstGeom prst="rect">
            <a:avLst/>
          </a:prstGeom>
        </p:spPr>
      </p:pic>
      <p:sp>
        <p:nvSpPr>
          <p:cNvPr id="7" name="TextBox 6">
            <a:extLst>
              <a:ext uri="{FF2B5EF4-FFF2-40B4-BE49-F238E27FC236}">
                <a16:creationId xmlns:a16="http://schemas.microsoft.com/office/drawing/2014/main" id="{B5B15A2C-63F3-BD85-D8A9-8450F3C97508}"/>
              </a:ext>
            </a:extLst>
          </p:cNvPr>
          <p:cNvSpPr txBox="1"/>
          <p:nvPr/>
        </p:nvSpPr>
        <p:spPr>
          <a:xfrm>
            <a:off x="8061786" y="2420427"/>
            <a:ext cx="4128341" cy="230832"/>
          </a:xfrm>
          <a:prstGeom prst="rect">
            <a:avLst/>
          </a:prstGeom>
          <a:noFill/>
        </p:spPr>
        <p:txBody>
          <a:bodyPr wrap="square" rtlCol="0">
            <a:spAutoFit/>
          </a:bodyPr>
          <a:lstStyle/>
          <a:p>
            <a:r>
              <a:rPr lang="en-US" sz="900" dirty="0">
                <a:solidFill>
                  <a:schemeClr val="bg1"/>
                </a:solidFill>
                <a:hlinkClick r:id="rId3" tooltip="https://plainbibleteaching.com/tag/choice/">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900" dirty="0">
              <a:solidFill>
                <a:schemeClr val="bg1"/>
              </a:solidFill>
            </a:endParaRPr>
          </a:p>
        </p:txBody>
      </p:sp>
    </p:spTree>
    <p:extLst>
      <p:ext uri="{BB962C8B-B14F-4D97-AF65-F5344CB8AC3E}">
        <p14:creationId xmlns:p14="http://schemas.microsoft.com/office/powerpoint/2010/main" val="351456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88B7-670A-523E-6E51-9F083A12699C}"/>
              </a:ext>
            </a:extLst>
          </p:cNvPr>
          <p:cNvSpPr>
            <a:spLocks noGrp="1"/>
          </p:cNvSpPr>
          <p:nvPr>
            <p:ph type="ctrTitle"/>
          </p:nvPr>
        </p:nvSpPr>
        <p:spPr/>
        <p:txBody>
          <a:bodyPr/>
          <a:lstStyle/>
          <a:p>
            <a:r>
              <a:rPr lang="en-US" dirty="0"/>
              <a:t>Judges</a:t>
            </a:r>
          </a:p>
        </p:txBody>
      </p:sp>
      <p:pic>
        <p:nvPicPr>
          <p:cNvPr id="5" name="Picture 4" descr="A person in red dress holding a sword&#10;&#10;AI-generated content may be incorrect.">
            <a:extLst>
              <a:ext uri="{FF2B5EF4-FFF2-40B4-BE49-F238E27FC236}">
                <a16:creationId xmlns:a16="http://schemas.microsoft.com/office/drawing/2014/main" id="{FBBA44B2-6B83-2A04-5504-E1C2CDE1728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75022" y="517715"/>
            <a:ext cx="4854734" cy="6068417"/>
          </a:xfrm>
          <a:prstGeom prst="rect">
            <a:avLst/>
          </a:prstGeom>
        </p:spPr>
      </p:pic>
      <p:sp>
        <p:nvSpPr>
          <p:cNvPr id="6" name="TextBox 5">
            <a:extLst>
              <a:ext uri="{FF2B5EF4-FFF2-40B4-BE49-F238E27FC236}">
                <a16:creationId xmlns:a16="http://schemas.microsoft.com/office/drawing/2014/main" id="{F75B1EA5-36E1-33DE-E767-822D1AEA3290}"/>
              </a:ext>
            </a:extLst>
          </p:cNvPr>
          <p:cNvSpPr txBox="1"/>
          <p:nvPr/>
        </p:nvSpPr>
        <p:spPr>
          <a:xfrm>
            <a:off x="6703342" y="6355300"/>
            <a:ext cx="3637336" cy="230832"/>
          </a:xfrm>
          <a:prstGeom prst="rect">
            <a:avLst/>
          </a:prstGeom>
          <a:noFill/>
        </p:spPr>
        <p:txBody>
          <a:bodyPr wrap="square" rtlCol="0">
            <a:spAutoFit/>
          </a:bodyPr>
          <a:lstStyle/>
          <a:p>
            <a:r>
              <a:rPr lang="en-US" sz="900" dirty="0">
                <a:solidFill>
                  <a:schemeClr val="bg1"/>
                </a:solidFill>
                <a:hlinkClick r:id="rId3" tooltip="https://www.flickr.com/photos/32495192@N07/10807399606">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1"/>
              </a:solidFill>
            </a:endParaRPr>
          </a:p>
        </p:txBody>
      </p:sp>
    </p:spTree>
    <p:extLst>
      <p:ext uri="{BB962C8B-B14F-4D97-AF65-F5344CB8AC3E}">
        <p14:creationId xmlns:p14="http://schemas.microsoft.com/office/powerpoint/2010/main" val="164908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D1EC-0250-C380-6BCE-024D29D4A7BC}"/>
              </a:ext>
            </a:extLst>
          </p:cNvPr>
          <p:cNvSpPr>
            <a:spLocks noGrp="1"/>
          </p:cNvSpPr>
          <p:nvPr>
            <p:ph type="title"/>
          </p:nvPr>
        </p:nvSpPr>
        <p:spPr/>
        <p:txBody>
          <a:bodyPr/>
          <a:lstStyle/>
          <a:p>
            <a:r>
              <a:rPr lang="en-US" dirty="0"/>
              <a:t>Judges -  a difficult period</a:t>
            </a:r>
            <a:br>
              <a:rPr lang="en-US" dirty="0"/>
            </a:br>
            <a:r>
              <a:rPr lang="en-US" sz="3200" dirty="0"/>
              <a:t>Judges 1 -2</a:t>
            </a:r>
            <a:endParaRPr lang="en-US" dirty="0"/>
          </a:p>
        </p:txBody>
      </p:sp>
      <p:sp>
        <p:nvSpPr>
          <p:cNvPr id="3" name="Content Placeholder 2">
            <a:extLst>
              <a:ext uri="{FF2B5EF4-FFF2-40B4-BE49-F238E27FC236}">
                <a16:creationId xmlns:a16="http://schemas.microsoft.com/office/drawing/2014/main" id="{F56AB50D-940E-C64B-30EB-25E2ACB201E9}"/>
              </a:ext>
            </a:extLst>
          </p:cNvPr>
          <p:cNvSpPr>
            <a:spLocks noGrp="1"/>
          </p:cNvSpPr>
          <p:nvPr>
            <p:ph idx="1"/>
          </p:nvPr>
        </p:nvSpPr>
        <p:spPr>
          <a:xfrm>
            <a:off x="2130614" y="1904999"/>
            <a:ext cx="9486130" cy="4598831"/>
          </a:xfrm>
        </p:spPr>
        <p:txBody>
          <a:bodyPr>
            <a:noAutofit/>
          </a:bodyPr>
          <a:lstStyle/>
          <a:p>
            <a:r>
              <a:rPr lang="en-US" sz="1600" dirty="0"/>
              <a:t>Judges 1 recounts death of Joshua </a:t>
            </a:r>
          </a:p>
          <a:p>
            <a:r>
              <a:rPr lang="en-US" sz="1600" dirty="0"/>
              <a:t>Israel was able to drive out some of the remaining Canaanites but not all … </a:t>
            </a:r>
          </a:p>
          <a:p>
            <a:r>
              <a:rPr lang="en-US" sz="1600" baseline="30000" dirty="0">
                <a:solidFill>
                  <a:schemeClr val="accent1"/>
                </a:solidFill>
              </a:rPr>
              <a:t>10</a:t>
            </a:r>
            <a:r>
              <a:rPr lang="en-US" sz="1600" dirty="0">
                <a:solidFill>
                  <a:schemeClr val="accent1"/>
                </a:solidFill>
              </a:rPr>
              <a:t>After that whole generation had been gathered to their ancestors, </a:t>
            </a:r>
            <a:r>
              <a:rPr lang="en-US" sz="1600" dirty="0">
                <a:solidFill>
                  <a:schemeClr val="accent1"/>
                </a:solidFill>
                <a:highlight>
                  <a:srgbClr val="FFFF00"/>
                </a:highlight>
              </a:rPr>
              <a:t>another generation grew up who knew neither the Lord nor what he had done for Israel. </a:t>
            </a:r>
            <a:r>
              <a:rPr lang="en-US" sz="1600" baseline="30000" dirty="0">
                <a:solidFill>
                  <a:schemeClr val="accent1"/>
                </a:solidFill>
              </a:rPr>
              <a:t>11</a:t>
            </a:r>
            <a:r>
              <a:rPr lang="en-US" sz="1600" dirty="0">
                <a:solidFill>
                  <a:schemeClr val="accent1"/>
                </a:solidFill>
              </a:rPr>
              <a:t>Then the Israelites did evil in the eyes of the Lord and served the Baals. </a:t>
            </a:r>
            <a:r>
              <a:rPr lang="en-US" sz="1600" baseline="30000" dirty="0">
                <a:solidFill>
                  <a:schemeClr val="accent1"/>
                </a:solidFill>
              </a:rPr>
              <a:t>12</a:t>
            </a:r>
            <a:r>
              <a:rPr lang="en-US" sz="1600" dirty="0">
                <a:solidFill>
                  <a:schemeClr val="accent1"/>
                </a:solidFill>
              </a:rPr>
              <a:t>They forsook the Lord, the God of their ancestors, who had brought them out of Egypt. They followed and worshiped various gods of the peoples around them. </a:t>
            </a:r>
            <a:r>
              <a:rPr lang="en-US" sz="1600" dirty="0">
                <a:solidFill>
                  <a:schemeClr val="accent1"/>
                </a:solidFill>
                <a:highlight>
                  <a:srgbClr val="FFFF00"/>
                </a:highlight>
              </a:rPr>
              <a:t>They aroused the Lord’s anger </a:t>
            </a:r>
            <a:r>
              <a:rPr lang="en-US" sz="1600" baseline="30000" dirty="0">
                <a:solidFill>
                  <a:schemeClr val="accent1"/>
                </a:solidFill>
                <a:highlight>
                  <a:srgbClr val="FFFF00"/>
                </a:highlight>
              </a:rPr>
              <a:t>13</a:t>
            </a:r>
            <a:r>
              <a:rPr lang="en-US" sz="1600" dirty="0">
                <a:solidFill>
                  <a:schemeClr val="accent1"/>
                </a:solidFill>
                <a:highlight>
                  <a:srgbClr val="FFFF00"/>
                </a:highlight>
              </a:rPr>
              <a:t>because they forsook him and served Baal and the </a:t>
            </a:r>
            <a:r>
              <a:rPr lang="en-US" sz="1600" dirty="0" err="1">
                <a:solidFill>
                  <a:schemeClr val="accent1"/>
                </a:solidFill>
                <a:highlight>
                  <a:srgbClr val="FFFF00"/>
                </a:highlight>
              </a:rPr>
              <a:t>Ashtoreths</a:t>
            </a:r>
            <a:r>
              <a:rPr lang="en-US" sz="1600" dirty="0">
                <a:solidFill>
                  <a:schemeClr val="accent1"/>
                </a:solidFill>
                <a:highlight>
                  <a:srgbClr val="FFFF00"/>
                </a:highlight>
              </a:rPr>
              <a:t>. </a:t>
            </a:r>
            <a:r>
              <a:rPr lang="en-US" sz="1600" baseline="30000" dirty="0">
                <a:solidFill>
                  <a:schemeClr val="accent1"/>
                </a:solidFill>
                <a:highlight>
                  <a:srgbClr val="FFFF00"/>
                </a:highlight>
              </a:rPr>
              <a:t>14</a:t>
            </a:r>
            <a:r>
              <a:rPr lang="en-US" sz="1600" dirty="0">
                <a:solidFill>
                  <a:schemeClr val="accent1"/>
                </a:solidFill>
                <a:highlight>
                  <a:srgbClr val="FFFF00"/>
                </a:highlight>
              </a:rPr>
              <a:t>In his anger against Israel the Lord gave them into the hands of raiders who plundered them</a:t>
            </a:r>
            <a:r>
              <a:rPr lang="en-US" sz="1600" dirty="0">
                <a:solidFill>
                  <a:schemeClr val="accent1"/>
                </a:solidFill>
              </a:rPr>
              <a:t>. He sold them into the hands of their enemies all around, whom they were no longer able to resist. </a:t>
            </a:r>
            <a:r>
              <a:rPr lang="en-US" sz="1600" baseline="30000" dirty="0">
                <a:solidFill>
                  <a:schemeClr val="accent1"/>
                </a:solidFill>
              </a:rPr>
              <a:t>15</a:t>
            </a:r>
            <a:r>
              <a:rPr lang="en-US" sz="1600" dirty="0">
                <a:solidFill>
                  <a:schemeClr val="accent1"/>
                </a:solidFill>
              </a:rPr>
              <a:t>Whenever Israel went out to fight, the hand of the Lord was against them to defeat them, just as he had sworn to them. They were in great distress.</a:t>
            </a:r>
          </a:p>
          <a:p>
            <a:r>
              <a:rPr lang="en-US" sz="1600" baseline="30000" dirty="0">
                <a:solidFill>
                  <a:schemeClr val="accent1"/>
                </a:solidFill>
                <a:highlight>
                  <a:srgbClr val="FFFF00"/>
                </a:highlight>
              </a:rPr>
              <a:t>16</a:t>
            </a:r>
            <a:r>
              <a:rPr lang="en-US" sz="1600" dirty="0">
                <a:solidFill>
                  <a:schemeClr val="accent1"/>
                </a:solidFill>
                <a:highlight>
                  <a:srgbClr val="FFFF00"/>
                </a:highlight>
              </a:rPr>
              <a:t>Then the Lord raised up judges, who saved them out of the hands of these raiders. </a:t>
            </a:r>
            <a:r>
              <a:rPr lang="en-US" sz="1600" baseline="30000" dirty="0">
                <a:solidFill>
                  <a:schemeClr val="accent1"/>
                </a:solidFill>
              </a:rPr>
              <a:t>17</a:t>
            </a:r>
            <a:r>
              <a:rPr lang="en-US" sz="1600" dirty="0">
                <a:solidFill>
                  <a:schemeClr val="accent1"/>
                </a:solidFill>
              </a:rPr>
              <a:t>Yet they would not listen to their judges but prostituted themselves to other gods and worshiped them. They quickly turned from the ways of their ancestors, who had been obedient to the Lord’s commands.</a:t>
            </a:r>
          </a:p>
          <a:p>
            <a:endParaRPr lang="en-US" sz="1600" dirty="0"/>
          </a:p>
        </p:txBody>
      </p:sp>
    </p:spTree>
    <p:extLst>
      <p:ext uri="{BB962C8B-B14F-4D97-AF65-F5344CB8AC3E}">
        <p14:creationId xmlns:p14="http://schemas.microsoft.com/office/powerpoint/2010/main" val="378882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3023-59F7-240E-B384-B69A8DC86AB4}"/>
              </a:ext>
            </a:extLst>
          </p:cNvPr>
          <p:cNvSpPr>
            <a:spLocks noGrp="1"/>
          </p:cNvSpPr>
          <p:nvPr>
            <p:ph type="title"/>
          </p:nvPr>
        </p:nvSpPr>
        <p:spPr/>
        <p:txBody>
          <a:bodyPr/>
          <a:lstStyle/>
          <a:p>
            <a:r>
              <a:rPr lang="en-US" dirty="0"/>
              <a:t>The Judges - context</a:t>
            </a:r>
          </a:p>
        </p:txBody>
      </p:sp>
      <p:sp>
        <p:nvSpPr>
          <p:cNvPr id="3" name="Content Placeholder 2">
            <a:extLst>
              <a:ext uri="{FF2B5EF4-FFF2-40B4-BE49-F238E27FC236}">
                <a16:creationId xmlns:a16="http://schemas.microsoft.com/office/drawing/2014/main" id="{3DE5785D-BB47-A8B8-A7E4-E6275515FE23}"/>
              </a:ext>
            </a:extLst>
          </p:cNvPr>
          <p:cNvSpPr>
            <a:spLocks noGrp="1"/>
          </p:cNvSpPr>
          <p:nvPr>
            <p:ph idx="1"/>
          </p:nvPr>
        </p:nvSpPr>
        <p:spPr>
          <a:xfrm>
            <a:off x="2589211" y="2133599"/>
            <a:ext cx="6080227" cy="4278775"/>
          </a:xfrm>
        </p:spPr>
        <p:txBody>
          <a:bodyPr/>
          <a:lstStyle/>
          <a:p>
            <a:r>
              <a:rPr lang="en-US" dirty="0"/>
              <a:t>Baal is a pagan male god associated with depraved sexual sins – Canaanites considered him the god of fertility, sun and storm</a:t>
            </a:r>
          </a:p>
          <a:p>
            <a:r>
              <a:rPr lang="en-US" dirty="0" err="1"/>
              <a:t>Ashtereth</a:t>
            </a:r>
            <a:r>
              <a:rPr lang="en-US" dirty="0"/>
              <a:t>/Asherah is a female fertility god, usually depicted as a Asherah pole</a:t>
            </a:r>
          </a:p>
          <a:p>
            <a:endParaRPr lang="en-US" dirty="0"/>
          </a:p>
          <a:p>
            <a:r>
              <a:rPr lang="en-US" dirty="0"/>
              <a:t>A “Judge” refers to miliary leader of the confederation of tribes not our concept of a judge</a:t>
            </a:r>
          </a:p>
          <a:p>
            <a:r>
              <a:rPr lang="en-US" dirty="0"/>
              <a:t>Judges were usually appointed by God or became self-appointed</a:t>
            </a:r>
          </a:p>
          <a:p>
            <a:endParaRPr lang="en-US" dirty="0"/>
          </a:p>
        </p:txBody>
      </p:sp>
      <p:pic>
        <p:nvPicPr>
          <p:cNvPr id="7" name="Picture 6" descr="A stone carving of a person&#10;&#10;AI-generated content may be incorrect.">
            <a:extLst>
              <a:ext uri="{FF2B5EF4-FFF2-40B4-BE49-F238E27FC236}">
                <a16:creationId xmlns:a16="http://schemas.microsoft.com/office/drawing/2014/main" id="{518EE915-29BE-AC93-5EC6-D6A1F668DC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69438" y="0"/>
            <a:ext cx="3556000" cy="6858000"/>
          </a:xfrm>
          <a:prstGeom prst="rect">
            <a:avLst/>
          </a:prstGeom>
        </p:spPr>
      </p:pic>
      <p:sp>
        <p:nvSpPr>
          <p:cNvPr id="8" name="TextBox 7">
            <a:extLst>
              <a:ext uri="{FF2B5EF4-FFF2-40B4-BE49-F238E27FC236}">
                <a16:creationId xmlns:a16="http://schemas.microsoft.com/office/drawing/2014/main" id="{9A04C576-CEBE-90A8-00D6-CC84C56F4C0A}"/>
              </a:ext>
            </a:extLst>
          </p:cNvPr>
          <p:cNvSpPr txBox="1"/>
          <p:nvPr/>
        </p:nvSpPr>
        <p:spPr>
          <a:xfrm>
            <a:off x="8669438" y="6626052"/>
            <a:ext cx="3556000" cy="230832"/>
          </a:xfrm>
          <a:prstGeom prst="rect">
            <a:avLst/>
          </a:prstGeom>
          <a:noFill/>
        </p:spPr>
        <p:txBody>
          <a:bodyPr wrap="square" rtlCol="0">
            <a:spAutoFit/>
          </a:bodyPr>
          <a:lstStyle/>
          <a:p>
            <a:r>
              <a:rPr lang="en-US" sz="900" dirty="0">
                <a:solidFill>
                  <a:schemeClr val="bg1"/>
                </a:solidFill>
                <a:hlinkClick r:id="rId3" tooltip="https://austria-forum.org/af/Geography/Asia/Syria/Pictures/Palmyra/787_Baal">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nc/3.0/">
                  <a:extLst>
                    <a:ext uri="{A12FA001-AC4F-418D-AE19-62706E023703}">
                      <ahyp:hlinkClr xmlns:ahyp="http://schemas.microsoft.com/office/drawing/2018/hyperlinkcolor" val="tx"/>
                    </a:ext>
                  </a:extLst>
                </a:hlinkClick>
              </a:rPr>
              <a:t>CC BY-NC</a:t>
            </a:r>
            <a:endParaRPr lang="en-US" sz="900" dirty="0">
              <a:solidFill>
                <a:schemeClr val="bg1"/>
              </a:solidFill>
            </a:endParaRPr>
          </a:p>
        </p:txBody>
      </p:sp>
      <p:pic>
        <p:nvPicPr>
          <p:cNvPr id="5" name="Picture 4" descr="A close-up of a couple of ancient objects&#10;&#10;AI-generated content may be incorrect.">
            <a:extLst>
              <a:ext uri="{FF2B5EF4-FFF2-40B4-BE49-F238E27FC236}">
                <a16:creationId xmlns:a16="http://schemas.microsoft.com/office/drawing/2014/main" id="{BA0A07C5-662A-C918-3930-2AA22F06D87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73385" y="1825026"/>
            <a:ext cx="2167245" cy="3782828"/>
          </a:xfrm>
          <a:prstGeom prst="rect">
            <a:avLst/>
          </a:prstGeom>
        </p:spPr>
      </p:pic>
      <p:sp>
        <p:nvSpPr>
          <p:cNvPr id="6" name="TextBox 5">
            <a:extLst>
              <a:ext uri="{FF2B5EF4-FFF2-40B4-BE49-F238E27FC236}">
                <a16:creationId xmlns:a16="http://schemas.microsoft.com/office/drawing/2014/main" id="{C13F3847-16BE-07E6-716B-00781FC9BAEA}"/>
              </a:ext>
            </a:extLst>
          </p:cNvPr>
          <p:cNvSpPr txBox="1"/>
          <p:nvPr/>
        </p:nvSpPr>
        <p:spPr>
          <a:xfrm>
            <a:off x="273385" y="5607854"/>
            <a:ext cx="2144266" cy="369332"/>
          </a:xfrm>
          <a:prstGeom prst="rect">
            <a:avLst/>
          </a:prstGeom>
          <a:noFill/>
        </p:spPr>
        <p:txBody>
          <a:bodyPr wrap="square" rtlCol="0">
            <a:spAutoFit/>
          </a:bodyPr>
          <a:lstStyle/>
          <a:p>
            <a:r>
              <a:rPr lang="en-US" sz="900" dirty="0">
                <a:hlinkClick r:id="rId6" tooltip="http://www.eyeopeningtruth.com/god-renews-his-promise-of-hope-in-this-our-hour-of-need/"/>
              </a:rPr>
              <a:t>This Photo</a:t>
            </a:r>
            <a:r>
              <a:rPr lang="en-US" sz="900" dirty="0"/>
              <a:t> by Unknown Author is licensed under </a:t>
            </a:r>
            <a:r>
              <a:rPr lang="en-US" sz="900" dirty="0">
                <a:hlinkClick r:id="rId7" tooltip="https://creativecommons.org/licenses/by-nc-nd/3.0/"/>
              </a:rPr>
              <a:t>CC BY-NC-ND</a:t>
            </a:r>
            <a:endParaRPr lang="en-US" sz="900" dirty="0"/>
          </a:p>
        </p:txBody>
      </p:sp>
    </p:spTree>
    <p:extLst>
      <p:ext uri="{BB962C8B-B14F-4D97-AF65-F5344CB8AC3E}">
        <p14:creationId xmlns:p14="http://schemas.microsoft.com/office/powerpoint/2010/main" val="30681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C773-6458-E0E7-BB31-353601FCF352}"/>
              </a:ext>
            </a:extLst>
          </p:cNvPr>
          <p:cNvSpPr>
            <a:spLocks noGrp="1"/>
          </p:cNvSpPr>
          <p:nvPr>
            <p:ph type="title"/>
          </p:nvPr>
        </p:nvSpPr>
        <p:spPr/>
        <p:txBody>
          <a:bodyPr/>
          <a:lstStyle/>
          <a:p>
            <a:r>
              <a:rPr lang="en-US" dirty="0"/>
              <a:t>The Judges cycle</a:t>
            </a:r>
          </a:p>
        </p:txBody>
      </p:sp>
      <p:sp>
        <p:nvSpPr>
          <p:cNvPr id="3" name="Content Placeholder 2">
            <a:extLst>
              <a:ext uri="{FF2B5EF4-FFF2-40B4-BE49-F238E27FC236}">
                <a16:creationId xmlns:a16="http://schemas.microsoft.com/office/drawing/2014/main" id="{CF569BD8-4651-30CF-DDB3-C7C3955017CD}"/>
              </a:ext>
            </a:extLst>
          </p:cNvPr>
          <p:cNvSpPr>
            <a:spLocks noGrp="1"/>
          </p:cNvSpPr>
          <p:nvPr>
            <p:ph idx="1"/>
          </p:nvPr>
        </p:nvSpPr>
        <p:spPr>
          <a:xfrm>
            <a:off x="2268638" y="2133600"/>
            <a:ext cx="2928395" cy="2970835"/>
          </a:xfrm>
        </p:spPr>
        <p:txBody>
          <a:bodyPr>
            <a:normAutofit/>
          </a:bodyPr>
          <a:lstStyle/>
          <a:p>
            <a:r>
              <a:rPr lang="en-US" dirty="0"/>
              <a:t>Rinse and repeat!</a:t>
            </a:r>
          </a:p>
          <a:p>
            <a:r>
              <a:rPr lang="en-US" dirty="0"/>
              <a:t>The Judges cycle becomes a downward spiral with Israel falling deeper into moral decline</a:t>
            </a:r>
          </a:p>
          <a:p>
            <a:r>
              <a:rPr lang="en-US" dirty="0"/>
              <a:t>And yet, YHWH continues to provide relief!</a:t>
            </a:r>
          </a:p>
          <a:p>
            <a:endParaRPr lang="en-US" dirty="0"/>
          </a:p>
        </p:txBody>
      </p:sp>
      <p:graphicFrame>
        <p:nvGraphicFramePr>
          <p:cNvPr id="4" name="Diagram 3">
            <a:extLst>
              <a:ext uri="{FF2B5EF4-FFF2-40B4-BE49-F238E27FC236}">
                <a16:creationId xmlns:a16="http://schemas.microsoft.com/office/drawing/2014/main" id="{8E847ED7-E032-DEF8-961C-2DF23AFA161E}"/>
              </a:ext>
            </a:extLst>
          </p:cNvPr>
          <p:cNvGraphicFramePr/>
          <p:nvPr>
            <p:extLst>
              <p:ext uri="{D42A27DB-BD31-4B8C-83A1-F6EECF244321}">
                <p14:modId xmlns:p14="http://schemas.microsoft.com/office/powerpoint/2010/main" val="2686459914"/>
              </p:ext>
            </p:extLst>
          </p:nvPr>
        </p:nvGraphicFramePr>
        <p:xfrm>
          <a:off x="4861366" y="719666"/>
          <a:ext cx="7330633" cy="570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1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8AD8-B287-452F-6313-364F0C4595DE}"/>
              </a:ext>
            </a:extLst>
          </p:cNvPr>
          <p:cNvSpPr>
            <a:spLocks noGrp="1"/>
          </p:cNvSpPr>
          <p:nvPr>
            <p:ph type="title"/>
          </p:nvPr>
        </p:nvSpPr>
        <p:spPr/>
        <p:txBody>
          <a:bodyPr/>
          <a:lstStyle/>
          <a:p>
            <a:r>
              <a:rPr lang="en-US" dirty="0"/>
              <a:t>The Israelite Judges</a:t>
            </a:r>
          </a:p>
        </p:txBody>
      </p:sp>
      <p:sp>
        <p:nvSpPr>
          <p:cNvPr id="4" name="Content Placeholder 3">
            <a:extLst>
              <a:ext uri="{FF2B5EF4-FFF2-40B4-BE49-F238E27FC236}">
                <a16:creationId xmlns:a16="http://schemas.microsoft.com/office/drawing/2014/main" id="{C3668195-31C5-A9DD-55DF-BAAD15C9CD44}"/>
              </a:ext>
            </a:extLst>
          </p:cNvPr>
          <p:cNvSpPr>
            <a:spLocks noGrp="1"/>
          </p:cNvSpPr>
          <p:nvPr>
            <p:ph sz="half" idx="1"/>
          </p:nvPr>
        </p:nvSpPr>
        <p:spPr>
          <a:xfrm>
            <a:off x="7745675" y="2296298"/>
            <a:ext cx="4313864" cy="2819401"/>
          </a:xfrm>
        </p:spPr>
        <p:txBody>
          <a:bodyPr>
            <a:normAutofit/>
          </a:bodyPr>
          <a:lstStyle/>
          <a:p>
            <a:r>
              <a:rPr lang="en-US" dirty="0"/>
              <a:t>3. Shamgar (</a:t>
            </a:r>
            <a:r>
              <a:rPr lang="en-US" u="sng" dirty="0">
                <a:hlinkClick r:id="rId2"/>
              </a:rPr>
              <a:t>Judg. 3:31</a:t>
            </a:r>
            <a:r>
              <a:rPr lang="en-US" dirty="0"/>
              <a:t>)</a:t>
            </a:r>
          </a:p>
          <a:p>
            <a:r>
              <a:rPr lang="en-US" dirty="0"/>
              <a:t>6. Tola (</a:t>
            </a:r>
            <a:r>
              <a:rPr lang="en-US" u="sng" dirty="0">
                <a:hlinkClick r:id="rId3"/>
              </a:rPr>
              <a:t>Judg. 10:1-2</a:t>
            </a:r>
            <a:r>
              <a:rPr lang="en-US" dirty="0"/>
              <a:t>)</a:t>
            </a:r>
          </a:p>
          <a:p>
            <a:r>
              <a:rPr lang="en-US" dirty="0"/>
              <a:t>7. Jair (</a:t>
            </a:r>
            <a:r>
              <a:rPr lang="en-US" u="sng" dirty="0">
                <a:hlinkClick r:id="rId3"/>
              </a:rPr>
              <a:t>Judg. 10:3-5</a:t>
            </a:r>
            <a:r>
              <a:rPr lang="en-US" dirty="0"/>
              <a:t>)</a:t>
            </a:r>
          </a:p>
          <a:p>
            <a:r>
              <a:rPr lang="en-US" dirty="0"/>
              <a:t>9. Ibzan (</a:t>
            </a:r>
            <a:r>
              <a:rPr lang="en-US" u="sng" dirty="0">
                <a:hlinkClick r:id="rId4"/>
              </a:rPr>
              <a:t>Judg. 12:8-10</a:t>
            </a:r>
            <a:r>
              <a:rPr lang="en-US" dirty="0"/>
              <a:t>)</a:t>
            </a:r>
          </a:p>
          <a:p>
            <a:r>
              <a:rPr lang="en-US" dirty="0"/>
              <a:t>10. Elon (</a:t>
            </a:r>
            <a:r>
              <a:rPr lang="en-US" u="sng" dirty="0">
                <a:hlinkClick r:id="rId4"/>
              </a:rPr>
              <a:t>Judg. 12:11-12</a:t>
            </a:r>
            <a:r>
              <a:rPr lang="en-US" dirty="0"/>
              <a:t>)</a:t>
            </a:r>
          </a:p>
          <a:p>
            <a:r>
              <a:rPr lang="en-US" dirty="0"/>
              <a:t>11. Abdon (</a:t>
            </a:r>
            <a:r>
              <a:rPr lang="en-US" u="sng" dirty="0">
                <a:hlinkClick r:id="rId4"/>
              </a:rPr>
              <a:t>Judg. 12:13-15</a:t>
            </a:r>
            <a:r>
              <a:rPr lang="en-US" dirty="0"/>
              <a:t>)</a:t>
            </a:r>
          </a:p>
          <a:p>
            <a:pPr marL="0" indent="0">
              <a:buNone/>
            </a:pPr>
            <a:endParaRPr lang="en-US" dirty="0"/>
          </a:p>
        </p:txBody>
      </p:sp>
      <p:sp>
        <p:nvSpPr>
          <p:cNvPr id="5" name="Content Placeholder 4">
            <a:extLst>
              <a:ext uri="{FF2B5EF4-FFF2-40B4-BE49-F238E27FC236}">
                <a16:creationId xmlns:a16="http://schemas.microsoft.com/office/drawing/2014/main" id="{DD3C3EEA-2D16-55FD-D066-42A6394C15C9}"/>
              </a:ext>
            </a:extLst>
          </p:cNvPr>
          <p:cNvSpPr>
            <a:spLocks noGrp="1"/>
          </p:cNvSpPr>
          <p:nvPr>
            <p:ph sz="half" idx="2"/>
          </p:nvPr>
        </p:nvSpPr>
        <p:spPr>
          <a:xfrm>
            <a:off x="2416215" y="1474994"/>
            <a:ext cx="4785863" cy="3908012"/>
          </a:xfrm>
        </p:spPr>
        <p:txBody>
          <a:bodyPr>
            <a:normAutofit/>
          </a:bodyPr>
          <a:lstStyle/>
          <a:p>
            <a:r>
              <a:rPr lang="en-US" dirty="0"/>
              <a:t>1. Othniel (</a:t>
            </a:r>
            <a:r>
              <a:rPr lang="en-US" u="sng" dirty="0">
                <a:hlinkClick r:id="rId2"/>
              </a:rPr>
              <a:t>Judg. 3:7-11</a:t>
            </a:r>
            <a:r>
              <a:rPr lang="en-US" dirty="0"/>
              <a:t>)</a:t>
            </a:r>
          </a:p>
          <a:p>
            <a:r>
              <a:rPr lang="en-US" dirty="0"/>
              <a:t>2. Ehud (</a:t>
            </a:r>
            <a:r>
              <a:rPr lang="en-US" u="sng" dirty="0">
                <a:hlinkClick r:id="rId2"/>
              </a:rPr>
              <a:t>Judg. 3:12-30</a:t>
            </a:r>
            <a:r>
              <a:rPr lang="en-US" dirty="0"/>
              <a:t>)</a:t>
            </a:r>
          </a:p>
          <a:p>
            <a:r>
              <a:rPr lang="en-US" b="1" dirty="0"/>
              <a:t>4. Deborah (also a prophetess) (</a:t>
            </a:r>
            <a:r>
              <a:rPr lang="en-US" b="1" u="sng" dirty="0">
                <a:hlinkClick r:id="rId5"/>
              </a:rPr>
              <a:t>Judg. 4-5</a:t>
            </a:r>
            <a:r>
              <a:rPr lang="en-US" b="1" dirty="0"/>
              <a:t>) – actually quite good</a:t>
            </a:r>
          </a:p>
          <a:p>
            <a:r>
              <a:rPr lang="en-US" b="1" dirty="0"/>
              <a:t>5. Gideon (</a:t>
            </a:r>
            <a:r>
              <a:rPr lang="en-US" b="1" u="sng" dirty="0">
                <a:hlinkClick r:id="rId6"/>
              </a:rPr>
              <a:t>Judg. 6-8</a:t>
            </a:r>
            <a:r>
              <a:rPr lang="en-US" b="1" dirty="0"/>
              <a:t>) – coward who comes around</a:t>
            </a:r>
          </a:p>
          <a:p>
            <a:r>
              <a:rPr lang="en-US" dirty="0"/>
              <a:t>5b. </a:t>
            </a:r>
            <a:r>
              <a:rPr lang="en-US" dirty="0" err="1"/>
              <a:t>Abimelek</a:t>
            </a:r>
            <a:r>
              <a:rPr lang="en-US" dirty="0"/>
              <a:t> (Judg. 9)</a:t>
            </a:r>
          </a:p>
          <a:p>
            <a:r>
              <a:rPr lang="en-US" dirty="0"/>
              <a:t>8. Jephthah (</a:t>
            </a:r>
            <a:r>
              <a:rPr lang="en-US" u="sng" dirty="0">
                <a:hlinkClick r:id="rId3"/>
              </a:rPr>
              <a:t>Judg. 10:6-12:7</a:t>
            </a:r>
            <a:r>
              <a:rPr lang="en-US" dirty="0"/>
              <a:t>) – makes a rash vow</a:t>
            </a:r>
          </a:p>
          <a:p>
            <a:r>
              <a:rPr lang="en-US" b="1" dirty="0"/>
              <a:t>12. Samson (</a:t>
            </a:r>
            <a:r>
              <a:rPr lang="en-US" b="1" u="sng" dirty="0">
                <a:hlinkClick r:id="rId7"/>
              </a:rPr>
              <a:t>Judg. 13-16</a:t>
            </a:r>
            <a:r>
              <a:rPr lang="en-US" b="1" dirty="0"/>
              <a:t>) – woefully self-absorbed</a:t>
            </a:r>
            <a:endParaRPr lang="en-US" dirty="0"/>
          </a:p>
        </p:txBody>
      </p:sp>
      <p:sp>
        <p:nvSpPr>
          <p:cNvPr id="7" name="TextBox 6">
            <a:extLst>
              <a:ext uri="{FF2B5EF4-FFF2-40B4-BE49-F238E27FC236}">
                <a16:creationId xmlns:a16="http://schemas.microsoft.com/office/drawing/2014/main" id="{41C3C663-7EBC-1528-5821-63AA1D87E539}"/>
              </a:ext>
            </a:extLst>
          </p:cNvPr>
          <p:cNvSpPr txBox="1"/>
          <p:nvPr/>
        </p:nvSpPr>
        <p:spPr>
          <a:xfrm>
            <a:off x="2786605" y="5506997"/>
            <a:ext cx="8718006" cy="1200329"/>
          </a:xfrm>
          <a:prstGeom prst="rect">
            <a:avLst/>
          </a:prstGeom>
          <a:noFill/>
        </p:spPr>
        <p:txBody>
          <a:bodyPr wrap="square">
            <a:spAutoFit/>
          </a:bodyPr>
          <a:lstStyle/>
          <a:p>
            <a:pPr marL="285750" indent="-285750">
              <a:buFont typeface="Wingdings" pitchFamily="2" charset="2"/>
              <a:buChar char="Ø"/>
            </a:pPr>
            <a:r>
              <a:rPr lang="en-US" dirty="0"/>
              <a:t>Total of 12 Judges (6 have more extensive information)</a:t>
            </a:r>
          </a:p>
          <a:p>
            <a:pPr marL="285750" indent="-285750">
              <a:buFont typeface="Wingdings" pitchFamily="2" charset="2"/>
              <a:buChar char="Ø"/>
            </a:pPr>
            <a:r>
              <a:rPr lang="en-US" dirty="0"/>
              <a:t>Judges themselves are depicted as (deeply) flawed people</a:t>
            </a:r>
          </a:p>
          <a:p>
            <a:pPr marL="285750" indent="-285750">
              <a:buFont typeface="Wingdings" pitchFamily="2" charset="2"/>
              <a:buChar char="Ø"/>
            </a:pPr>
            <a:r>
              <a:rPr lang="en-US" dirty="0"/>
              <a:t>In fact, the final Judges seem to have no real knowledge of or interest in YHWH and leading Israel</a:t>
            </a:r>
          </a:p>
        </p:txBody>
      </p:sp>
    </p:spTree>
    <p:extLst>
      <p:ext uri="{BB962C8B-B14F-4D97-AF65-F5344CB8AC3E}">
        <p14:creationId xmlns:p14="http://schemas.microsoft.com/office/powerpoint/2010/main" val="164626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040D-DD72-A7F3-9478-24606FC50B30}"/>
              </a:ext>
            </a:extLst>
          </p:cNvPr>
          <p:cNvSpPr>
            <a:spLocks noGrp="1"/>
          </p:cNvSpPr>
          <p:nvPr>
            <p:ph type="title"/>
          </p:nvPr>
        </p:nvSpPr>
        <p:spPr/>
        <p:txBody>
          <a:bodyPr/>
          <a:lstStyle/>
          <a:p>
            <a:r>
              <a:rPr lang="en-US" dirty="0"/>
              <a:t>Judges concludes </a:t>
            </a:r>
          </a:p>
        </p:txBody>
      </p:sp>
      <p:sp>
        <p:nvSpPr>
          <p:cNvPr id="3" name="Content Placeholder 2">
            <a:extLst>
              <a:ext uri="{FF2B5EF4-FFF2-40B4-BE49-F238E27FC236}">
                <a16:creationId xmlns:a16="http://schemas.microsoft.com/office/drawing/2014/main" id="{CDD7FBFF-75F5-1457-C7F9-412DD99EB43F}"/>
              </a:ext>
            </a:extLst>
          </p:cNvPr>
          <p:cNvSpPr>
            <a:spLocks noGrp="1"/>
          </p:cNvSpPr>
          <p:nvPr>
            <p:ph idx="1"/>
          </p:nvPr>
        </p:nvSpPr>
        <p:spPr/>
        <p:txBody>
          <a:bodyPr>
            <a:normAutofit lnSpcReduction="10000"/>
          </a:bodyPr>
          <a:lstStyle/>
          <a:p>
            <a:r>
              <a:rPr lang="en-US" dirty="0"/>
              <a:t>The final two stories in Judges are deeply disturbing</a:t>
            </a:r>
          </a:p>
          <a:p>
            <a:r>
              <a:rPr lang="en-US" dirty="0"/>
              <a:t>Micah (Ephraimite) sets up his own shrine (complete with idol) and hires his own Levite as personal priest</a:t>
            </a:r>
          </a:p>
          <a:p>
            <a:r>
              <a:rPr lang="en-US" dirty="0"/>
              <a:t>Danites are looking for a land of their own who plunder Micah’s shrine and annihilate the city of Laish </a:t>
            </a:r>
          </a:p>
          <a:p>
            <a:r>
              <a:rPr lang="en-US" dirty="0"/>
              <a:t>The final story is worse and involves sexual assault, desecration of a body, mass murder </a:t>
            </a:r>
            <a:r>
              <a:rPr lang="en-US" dirty="0">
                <a:sym typeface="Wingdings" pitchFamily="2" charset="2"/>
              </a:rPr>
              <a:t> depravity</a:t>
            </a:r>
          </a:p>
          <a:p>
            <a:r>
              <a:rPr lang="en-US" dirty="0"/>
              <a:t>Also leads to the first civil war in Israel</a:t>
            </a:r>
          </a:p>
          <a:p>
            <a:r>
              <a:rPr lang="en-US" dirty="0"/>
              <a:t>Point is to illustrate the depths of Israel’s (and mankind’s) sin without God</a:t>
            </a:r>
          </a:p>
          <a:p>
            <a:r>
              <a:rPr lang="en-US" dirty="0">
                <a:highlight>
                  <a:srgbClr val="FFFF00"/>
                </a:highlight>
              </a:rPr>
              <a:t>“In those days, Israel had no king and everyone did what was right in their own eyes” </a:t>
            </a:r>
            <a:r>
              <a:rPr lang="en-US" dirty="0"/>
              <a:t>(</a:t>
            </a:r>
            <a:r>
              <a:rPr lang="en-US" u="sng" dirty="0">
                <a:hlinkClick r:id="rId2"/>
              </a:rPr>
              <a:t>Judg. 17:6</a:t>
            </a:r>
            <a:r>
              <a:rPr lang="en-US" dirty="0"/>
              <a:t>; </a:t>
            </a:r>
            <a:r>
              <a:rPr lang="en-US" u="sng" dirty="0">
                <a:hlinkClick r:id="rId3"/>
              </a:rPr>
              <a:t>Judg. 18:1</a:t>
            </a:r>
            <a:r>
              <a:rPr lang="en-US" dirty="0"/>
              <a:t>; </a:t>
            </a:r>
            <a:r>
              <a:rPr lang="en-US" u="sng" dirty="0">
                <a:hlinkClick r:id="rId4"/>
              </a:rPr>
              <a:t>Judg. 19:1</a:t>
            </a:r>
            <a:r>
              <a:rPr lang="en-US" dirty="0"/>
              <a:t>, and 21:25).</a:t>
            </a:r>
          </a:p>
        </p:txBody>
      </p:sp>
    </p:spTree>
    <p:extLst>
      <p:ext uri="{BB962C8B-B14F-4D97-AF65-F5344CB8AC3E}">
        <p14:creationId xmlns:p14="http://schemas.microsoft.com/office/powerpoint/2010/main" val="414042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4AFA50FD-0A6D-7AD7-23CC-D0A76BCEFE62}"/>
              </a:ext>
            </a:extLst>
          </p:cNvPr>
          <p:cNvGraphicFramePr>
            <a:graphicFrameLocks/>
          </p:cNvGraphicFramePr>
          <p:nvPr>
            <p:extLst>
              <p:ext uri="{D42A27DB-BD31-4B8C-83A1-F6EECF244321}">
                <p14:modId xmlns:p14="http://schemas.microsoft.com/office/powerpoint/2010/main" val="801980523"/>
              </p:ext>
            </p:extLst>
          </p:nvPr>
        </p:nvGraphicFramePr>
        <p:xfrm>
          <a:off x="2011961" y="976082"/>
          <a:ext cx="9617763" cy="5640344"/>
        </p:xfrm>
        <a:graphic>
          <a:graphicData uri="http://schemas.openxmlformats.org/drawingml/2006/table">
            <a:tbl>
              <a:tblPr firstCol="1" bandRow="1">
                <a:tableStyleId>{00A15C55-8517-42AA-B614-E9B94910E393}</a:tableStyleId>
              </a:tblPr>
              <a:tblGrid>
                <a:gridCol w="648042">
                  <a:extLst>
                    <a:ext uri="{9D8B030D-6E8A-4147-A177-3AD203B41FA5}">
                      <a16:colId xmlns:a16="http://schemas.microsoft.com/office/drawing/2014/main" val="2384206751"/>
                    </a:ext>
                  </a:extLst>
                </a:gridCol>
                <a:gridCol w="5088334">
                  <a:extLst>
                    <a:ext uri="{9D8B030D-6E8A-4147-A177-3AD203B41FA5}">
                      <a16:colId xmlns:a16="http://schemas.microsoft.com/office/drawing/2014/main" val="4258851443"/>
                    </a:ext>
                  </a:extLst>
                </a:gridCol>
                <a:gridCol w="1594861">
                  <a:extLst>
                    <a:ext uri="{9D8B030D-6E8A-4147-A177-3AD203B41FA5}">
                      <a16:colId xmlns:a16="http://schemas.microsoft.com/office/drawing/2014/main" val="3272072174"/>
                    </a:ext>
                  </a:extLst>
                </a:gridCol>
                <a:gridCol w="2286526">
                  <a:extLst>
                    <a:ext uri="{9D8B030D-6E8A-4147-A177-3AD203B41FA5}">
                      <a16:colId xmlns:a16="http://schemas.microsoft.com/office/drawing/2014/main" val="97269928"/>
                    </a:ext>
                  </a:extLst>
                </a:gridCol>
              </a:tblGrid>
              <a:tr h="346289">
                <a:tc>
                  <a:txBody>
                    <a:bodyPr/>
                    <a:lstStyle/>
                    <a:p>
                      <a:pPr marL="0" marR="0">
                        <a:lnSpc>
                          <a:spcPct val="115000"/>
                        </a:lnSpc>
                        <a:spcAft>
                          <a:spcPts val="800"/>
                        </a:spcAft>
                      </a:pPr>
                      <a:r>
                        <a:rPr lang="en-US" sz="2000" b="1" kern="100" dirty="0">
                          <a:effectLst/>
                          <a:latin typeface="+mn-lt"/>
                        </a:rPr>
                        <a:t>1</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Introduction/Creation</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4</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742887"/>
                  </a:ext>
                </a:extLst>
              </a:tr>
              <a:tr h="340898">
                <a:tc>
                  <a:txBody>
                    <a:bodyPr/>
                    <a:lstStyle/>
                    <a:p>
                      <a:pPr marL="0" marR="0">
                        <a:lnSpc>
                          <a:spcPct val="115000"/>
                        </a:lnSpc>
                        <a:spcAft>
                          <a:spcPts val="800"/>
                        </a:spcAft>
                      </a:pPr>
                      <a:r>
                        <a:rPr lang="en-US" sz="2000" b="1" kern="100" dirty="0">
                          <a:effectLst/>
                          <a:latin typeface="+mn-lt"/>
                        </a:rPr>
                        <a:t>2</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The Fall &amp; flood</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11</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78667"/>
                  </a:ext>
                </a:extLst>
              </a:tr>
              <a:tr h="322439">
                <a:tc>
                  <a:txBody>
                    <a:bodyPr/>
                    <a:lstStyle/>
                    <a:p>
                      <a:pPr marL="0" marR="0">
                        <a:lnSpc>
                          <a:spcPct val="115000"/>
                        </a:lnSpc>
                        <a:spcAft>
                          <a:spcPts val="800"/>
                        </a:spcAft>
                      </a:pPr>
                      <a:r>
                        <a:rPr lang="en-US" sz="2000" b="1" kern="100" dirty="0">
                          <a:effectLst/>
                          <a:latin typeface="+mn-lt"/>
                        </a:rPr>
                        <a:t>3</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Abram/Abraham</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18</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9779504"/>
                  </a:ext>
                </a:extLst>
              </a:tr>
              <a:tr h="322439">
                <a:tc>
                  <a:txBody>
                    <a:bodyPr/>
                    <a:lstStyle/>
                    <a:p>
                      <a:pPr marL="0" marR="0">
                        <a:lnSpc>
                          <a:spcPct val="115000"/>
                        </a:lnSpc>
                        <a:spcAft>
                          <a:spcPts val="800"/>
                        </a:spcAft>
                      </a:pPr>
                      <a:r>
                        <a:rPr lang="en-US" sz="2000" b="1" kern="100" dirty="0">
                          <a:effectLst/>
                          <a:latin typeface="+mn-lt"/>
                        </a:rPr>
                        <a:t>4</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Jacob &amp; Issac</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25</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526713"/>
                  </a:ext>
                </a:extLst>
              </a:tr>
              <a:tr h="325478">
                <a:tc>
                  <a:txBody>
                    <a:bodyPr/>
                    <a:lstStyle/>
                    <a:p>
                      <a:pPr marL="0" marR="0">
                        <a:lnSpc>
                          <a:spcPct val="115000"/>
                        </a:lnSpc>
                        <a:spcAft>
                          <a:spcPts val="800"/>
                        </a:spcAft>
                      </a:pPr>
                      <a:r>
                        <a:rPr lang="en-US" sz="2000" b="1" kern="100" dirty="0">
                          <a:effectLst/>
                          <a:latin typeface="+mn-lt"/>
                        </a:rPr>
                        <a:t>5</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Joseph</a:t>
                      </a: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1</a:t>
                      </a:r>
                      <a:r>
                        <a:rPr lang="en-US" sz="2000" b="0" kern="100" baseline="30000" dirty="0">
                          <a:effectLst/>
                          <a:latin typeface="+mn-lt"/>
                        </a:rPr>
                        <a:t>st</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863235"/>
                  </a:ext>
                </a:extLst>
              </a:tr>
              <a:tr h="322439">
                <a:tc>
                  <a:txBody>
                    <a:bodyPr/>
                    <a:lstStyle/>
                    <a:p>
                      <a:pPr marL="0" marR="0">
                        <a:lnSpc>
                          <a:spcPct val="115000"/>
                        </a:lnSpc>
                        <a:spcAft>
                          <a:spcPts val="800"/>
                        </a:spcAft>
                      </a:pPr>
                      <a:r>
                        <a:rPr lang="en-US" sz="2000" b="1" kern="100" dirty="0">
                          <a:effectLst/>
                          <a:latin typeface="+mn-lt"/>
                        </a:rPr>
                        <a:t>6</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Moses – the Exodus</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8</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678956"/>
                  </a:ext>
                </a:extLst>
              </a:tr>
              <a:tr h="356760">
                <a:tc>
                  <a:txBody>
                    <a:bodyPr/>
                    <a:lstStyle/>
                    <a:p>
                      <a:pPr marL="0" marR="0">
                        <a:lnSpc>
                          <a:spcPct val="115000"/>
                        </a:lnSpc>
                        <a:spcAft>
                          <a:spcPts val="800"/>
                        </a:spcAft>
                      </a:pPr>
                      <a:r>
                        <a:rPr lang="en-US" sz="2000" b="1" kern="100" dirty="0">
                          <a:effectLst/>
                          <a:latin typeface="+mn-lt"/>
                        </a:rPr>
                        <a:t>7</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Moses – The Law</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15</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144807"/>
                  </a:ext>
                </a:extLst>
              </a:tr>
              <a:tr h="325478">
                <a:tc>
                  <a:txBody>
                    <a:bodyPr/>
                    <a:lstStyle/>
                    <a:p>
                      <a:pPr marL="0" marR="0">
                        <a:lnSpc>
                          <a:spcPct val="115000"/>
                        </a:lnSpc>
                        <a:spcAft>
                          <a:spcPts val="800"/>
                        </a:spcAft>
                      </a:pPr>
                      <a:r>
                        <a:rPr lang="en-US" sz="2000" b="1" kern="100" dirty="0">
                          <a:effectLst/>
                          <a:latin typeface="+mn-lt"/>
                        </a:rPr>
                        <a:t>8</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Wilderness wanderings – the Pentateuch</a:t>
                      </a: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22</a:t>
                      </a:r>
                      <a:r>
                        <a:rPr lang="en-US" sz="2000" b="0" kern="100" baseline="30000" dirty="0">
                          <a:effectLst/>
                          <a:latin typeface="+mn-lt"/>
                        </a:rPr>
                        <a:t>nd</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77063"/>
                  </a:ext>
                </a:extLst>
              </a:tr>
              <a:tr h="322439">
                <a:tc>
                  <a:txBody>
                    <a:bodyPr/>
                    <a:lstStyle/>
                    <a:p>
                      <a:pPr marL="0" marR="0">
                        <a:lnSpc>
                          <a:spcPct val="115000"/>
                        </a:lnSpc>
                        <a:spcAft>
                          <a:spcPts val="800"/>
                        </a:spcAft>
                      </a:pPr>
                      <a:r>
                        <a:rPr lang="en-US" sz="2000" b="1" kern="100" dirty="0">
                          <a:effectLst/>
                          <a:latin typeface="+mn-lt"/>
                        </a:rPr>
                        <a:t>9</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Joshua, Judges &amp; Ruth</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29</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195108"/>
                  </a:ext>
                </a:extLst>
              </a:tr>
              <a:tr h="348829">
                <a:tc>
                  <a:txBody>
                    <a:bodyPr/>
                    <a:lstStyle/>
                    <a:p>
                      <a:pPr marL="0" marR="0">
                        <a:lnSpc>
                          <a:spcPct val="115000"/>
                        </a:lnSpc>
                        <a:spcAft>
                          <a:spcPts val="800"/>
                        </a:spcAft>
                      </a:pPr>
                      <a:r>
                        <a:rPr lang="en-US" sz="2000" b="1" kern="100" dirty="0">
                          <a:effectLst/>
                          <a:latin typeface="+mn-lt"/>
                        </a:rPr>
                        <a:t>10</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Samuel, Saul &amp; David’s anointing</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July 6</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829060"/>
                  </a:ext>
                </a:extLst>
              </a:tr>
              <a:tr h="325478">
                <a:tc>
                  <a:txBody>
                    <a:bodyPr/>
                    <a:lstStyle/>
                    <a:p>
                      <a:pPr marL="0" marR="0">
                        <a:lnSpc>
                          <a:spcPct val="115000"/>
                        </a:lnSpc>
                        <a:spcAft>
                          <a:spcPts val="800"/>
                        </a:spcAft>
                      </a:pPr>
                      <a:r>
                        <a:rPr lang="en-US" sz="2000" b="1" kern="100" dirty="0">
                          <a:effectLst/>
                          <a:latin typeface="+mn-lt"/>
                        </a:rPr>
                        <a:t>11</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King David </a:t>
                      </a:r>
                      <a:r>
                        <a:rPr lang="en-US" sz="2000" b="1" kern="100" dirty="0">
                          <a:effectLst/>
                          <a:highlight>
                            <a:srgbClr val="FFFF00"/>
                          </a:highlight>
                          <a:latin typeface="+mn-lt"/>
                        </a:rPr>
                        <a:t>and Soloman</a:t>
                      </a:r>
                      <a:endParaRPr lang="en-US" sz="2000" b="1" kern="100" dirty="0">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rPr>
                        <a:t>July 13</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18676"/>
                  </a:ext>
                </a:extLst>
              </a:tr>
              <a:tr h="353988">
                <a:tc>
                  <a:txBody>
                    <a:bodyPr/>
                    <a:lstStyle/>
                    <a:p>
                      <a:pPr marL="0" marR="0">
                        <a:lnSpc>
                          <a:spcPct val="115000"/>
                        </a:lnSpc>
                        <a:spcAft>
                          <a:spcPts val="800"/>
                        </a:spcAft>
                      </a:pPr>
                      <a:r>
                        <a:rPr lang="en-US" sz="2000" b="1" kern="100" dirty="0">
                          <a:effectLst/>
                          <a:latin typeface="+mn-lt"/>
                        </a:rPr>
                        <a:t>12</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Wisdom Literature (poetry)</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Bill Brosey</a:t>
                      </a:r>
                    </a:p>
                  </a:txBody>
                  <a:tcPr marL="68580" marR="68580" marT="0" marB="0"/>
                </a:tc>
                <a:tc>
                  <a:txBody>
                    <a:bodyPr/>
                    <a:lstStyle/>
                    <a:p>
                      <a:pPr marL="0" marR="0">
                        <a:lnSpc>
                          <a:spcPct val="115000"/>
                        </a:lnSpc>
                        <a:spcAft>
                          <a:spcPts val="800"/>
                        </a:spcAft>
                      </a:pPr>
                      <a:r>
                        <a:rPr lang="en-US" sz="2000" b="0" kern="100" dirty="0">
                          <a:effectLst/>
                          <a:latin typeface="+mn-lt"/>
                        </a:rPr>
                        <a:t>July 20</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370012"/>
                  </a:ext>
                </a:extLst>
              </a:tr>
              <a:tr h="325478">
                <a:tc>
                  <a:txBody>
                    <a:bodyPr/>
                    <a:lstStyle/>
                    <a:p>
                      <a:pPr marL="0" marR="0">
                        <a:lnSpc>
                          <a:spcPct val="115000"/>
                        </a:lnSpc>
                        <a:spcAft>
                          <a:spcPts val="800"/>
                        </a:spcAft>
                      </a:pPr>
                      <a:r>
                        <a:rPr lang="en-US" sz="2000" b="1" kern="100" dirty="0">
                          <a:effectLst/>
                          <a:latin typeface="+mn-lt"/>
                        </a:rPr>
                        <a:t>13</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The Divided Kingdom</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rPr>
                        <a:t>July 27</a:t>
                      </a:r>
                      <a:r>
                        <a:rPr lang="en-US" sz="2000" b="0" kern="100" baseline="30000" dirty="0">
                          <a:effectLst/>
                          <a:latin typeface="+mn-lt"/>
                        </a:rPr>
                        <a:t>th</a:t>
                      </a:r>
                      <a:r>
                        <a:rPr lang="en-US" sz="2000" b="0" kern="100" dirty="0">
                          <a:effectLst/>
                          <a:latin typeface="+mn-lt"/>
                        </a:rPr>
                        <a:t> </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819565"/>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14</a:t>
                      </a:r>
                    </a:p>
                  </a:txBody>
                  <a:tcPr marL="68580" marR="68580" marT="0" marB="0"/>
                </a:tc>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Major &amp; Minor prophets</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Aug 3</a:t>
                      </a:r>
                      <a:r>
                        <a:rPr lang="en-US" sz="2000" b="0" kern="100" baseline="30000" dirty="0">
                          <a:effectLst/>
                          <a:latin typeface="+mn-lt"/>
                          <a:ea typeface="Aptos" panose="020B0004020202020204" pitchFamily="34" charset="0"/>
                          <a:cs typeface="Times New Roman" panose="02020603050405020304" pitchFamily="18" charset="0"/>
                        </a:rPr>
                        <a:t>rd</a:t>
                      </a:r>
                      <a:r>
                        <a:rPr lang="en-US" sz="2000" b="0" kern="100" dirty="0">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969520599"/>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15</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Daniel – the Exile</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Aug 10</a:t>
                      </a:r>
                      <a:r>
                        <a:rPr lang="en-US" sz="2000" b="0" kern="100" baseline="30000" dirty="0">
                          <a:effectLst/>
                          <a:latin typeface="+mn-lt"/>
                          <a:ea typeface="Aptos" panose="020B0004020202020204" pitchFamily="34" charset="0"/>
                          <a:cs typeface="Times New Roman" panose="02020603050405020304" pitchFamily="18" charset="0"/>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0635016"/>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16</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Ezra/Nehemiah – return from Exile</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Aug 17</a:t>
                      </a:r>
                      <a:r>
                        <a:rPr lang="en-US" sz="2000" b="0" kern="100" baseline="30000" dirty="0">
                          <a:effectLst/>
                          <a:latin typeface="+mn-lt"/>
                          <a:ea typeface="Aptos" panose="020B0004020202020204" pitchFamily="34" charset="0"/>
                          <a:cs typeface="Times New Roman" panose="02020603050405020304" pitchFamily="18" charset="0"/>
                        </a:rPr>
                        <a:t>th</a:t>
                      </a:r>
                      <a:r>
                        <a:rPr lang="en-US" sz="2000" b="0" kern="100" dirty="0">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9182485"/>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17</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Q&amp;A – wrap up</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Both</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Aug 24</a:t>
                      </a:r>
                      <a:r>
                        <a:rPr lang="en-US" sz="2000" b="0" kern="100" baseline="30000" dirty="0">
                          <a:effectLst/>
                          <a:latin typeface="+mn-lt"/>
                          <a:ea typeface="Aptos" panose="020B0004020202020204" pitchFamily="34" charset="0"/>
                          <a:cs typeface="Times New Roman" panose="02020603050405020304" pitchFamily="18" charset="0"/>
                        </a:rPr>
                        <a:t>th</a:t>
                      </a:r>
                      <a:r>
                        <a:rPr lang="en-US" sz="2000" b="0" kern="100" dirty="0">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72489717"/>
                  </a:ext>
                </a:extLst>
              </a:tr>
            </a:tbl>
          </a:graphicData>
        </a:graphic>
      </p:graphicFrame>
      <p:sp>
        <p:nvSpPr>
          <p:cNvPr id="2" name="Title 1">
            <a:extLst>
              <a:ext uri="{FF2B5EF4-FFF2-40B4-BE49-F238E27FC236}">
                <a16:creationId xmlns:a16="http://schemas.microsoft.com/office/drawing/2014/main" id="{840233A8-EB15-D493-628D-2798B773D5CC}"/>
              </a:ext>
            </a:extLst>
          </p:cNvPr>
          <p:cNvSpPr>
            <a:spLocks noGrp="1"/>
          </p:cNvSpPr>
          <p:nvPr>
            <p:ph type="title"/>
          </p:nvPr>
        </p:nvSpPr>
        <p:spPr>
          <a:xfrm>
            <a:off x="2531965" y="148622"/>
            <a:ext cx="8911687" cy="1280890"/>
          </a:xfrm>
        </p:spPr>
        <p:txBody>
          <a:bodyPr/>
          <a:lstStyle/>
          <a:p>
            <a:r>
              <a:rPr lang="en-US" dirty="0"/>
              <a:t>Class schedule</a:t>
            </a:r>
          </a:p>
        </p:txBody>
      </p:sp>
      <p:sp>
        <p:nvSpPr>
          <p:cNvPr id="3" name="Oval 2">
            <a:extLst>
              <a:ext uri="{FF2B5EF4-FFF2-40B4-BE49-F238E27FC236}">
                <a16:creationId xmlns:a16="http://schemas.microsoft.com/office/drawing/2014/main" id="{22FAB7E8-D92D-6F90-7BF3-9477E6E605AF}"/>
              </a:ext>
            </a:extLst>
          </p:cNvPr>
          <p:cNvSpPr/>
          <p:nvPr/>
        </p:nvSpPr>
        <p:spPr>
          <a:xfrm>
            <a:off x="2395664" y="3583692"/>
            <a:ext cx="3700336" cy="454378"/>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27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2232-96D7-62BE-127A-122951556F45}"/>
              </a:ext>
            </a:extLst>
          </p:cNvPr>
          <p:cNvSpPr>
            <a:spLocks noGrp="1"/>
          </p:cNvSpPr>
          <p:nvPr>
            <p:ph type="title"/>
          </p:nvPr>
        </p:nvSpPr>
        <p:spPr/>
        <p:txBody>
          <a:bodyPr/>
          <a:lstStyle/>
          <a:p>
            <a:r>
              <a:rPr lang="en-US" dirty="0"/>
              <a:t>Ruth</a:t>
            </a:r>
          </a:p>
        </p:txBody>
      </p:sp>
      <p:pic>
        <p:nvPicPr>
          <p:cNvPr id="4" name="Picture 3">
            <a:extLst>
              <a:ext uri="{FF2B5EF4-FFF2-40B4-BE49-F238E27FC236}">
                <a16:creationId xmlns:a16="http://schemas.microsoft.com/office/drawing/2014/main" id="{A9C45049-D731-DFCC-DBFB-A2BCC86E9939}"/>
              </a:ext>
            </a:extLst>
          </p:cNvPr>
          <p:cNvPicPr>
            <a:picLocks noChangeAspect="1"/>
          </p:cNvPicPr>
          <p:nvPr/>
        </p:nvPicPr>
        <p:blipFill>
          <a:blip r:embed="rId2"/>
          <a:stretch>
            <a:fillRect/>
          </a:stretch>
        </p:blipFill>
        <p:spPr>
          <a:xfrm>
            <a:off x="5289891" y="1800835"/>
            <a:ext cx="6604169" cy="3453430"/>
          </a:xfrm>
          <a:prstGeom prst="rect">
            <a:avLst/>
          </a:prstGeom>
        </p:spPr>
      </p:pic>
    </p:spTree>
    <p:extLst>
      <p:ext uri="{BB962C8B-B14F-4D97-AF65-F5344CB8AC3E}">
        <p14:creationId xmlns:p14="http://schemas.microsoft.com/office/powerpoint/2010/main" val="30702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4AD8-1476-5A4F-B478-BA5CB5943D82}"/>
              </a:ext>
            </a:extLst>
          </p:cNvPr>
          <p:cNvSpPr>
            <a:spLocks noGrp="1"/>
          </p:cNvSpPr>
          <p:nvPr>
            <p:ph type="title"/>
          </p:nvPr>
        </p:nvSpPr>
        <p:spPr/>
        <p:txBody>
          <a:bodyPr/>
          <a:lstStyle/>
          <a:p>
            <a:r>
              <a:rPr lang="en-US" dirty="0"/>
              <a:t>Ruth 1: 1 – 5  - An ominous setting</a:t>
            </a:r>
          </a:p>
        </p:txBody>
      </p:sp>
      <p:sp>
        <p:nvSpPr>
          <p:cNvPr id="3" name="Content Placeholder 2">
            <a:extLst>
              <a:ext uri="{FF2B5EF4-FFF2-40B4-BE49-F238E27FC236}">
                <a16:creationId xmlns:a16="http://schemas.microsoft.com/office/drawing/2014/main" id="{81790CD4-FE0A-EE41-9759-C8D53C8078AD}"/>
              </a:ext>
            </a:extLst>
          </p:cNvPr>
          <p:cNvSpPr>
            <a:spLocks noGrp="1"/>
          </p:cNvSpPr>
          <p:nvPr>
            <p:ph sz="half" idx="1"/>
          </p:nvPr>
        </p:nvSpPr>
        <p:spPr>
          <a:xfrm>
            <a:off x="1371600" y="1812701"/>
            <a:ext cx="4648202" cy="4192074"/>
          </a:xfrm>
        </p:spPr>
        <p:txBody>
          <a:bodyPr>
            <a:normAutofit lnSpcReduction="10000"/>
          </a:bodyPr>
          <a:lstStyle/>
          <a:p>
            <a:r>
              <a:rPr lang="en-US" dirty="0">
                <a:solidFill>
                  <a:schemeClr val="accent1"/>
                </a:solidFill>
              </a:rPr>
              <a:t>In the days when the judges ruled, there was a famine in the land. So a man from Bethlehem in Judah, together with his wife and two sons, went to live for a while in the country of Moab… </a:t>
            </a:r>
            <a:r>
              <a:rPr lang="en-US" baseline="30000" dirty="0">
                <a:solidFill>
                  <a:schemeClr val="accent1"/>
                </a:solidFill>
              </a:rPr>
              <a:t>3 </a:t>
            </a:r>
            <a:r>
              <a:rPr lang="en-US" dirty="0">
                <a:solidFill>
                  <a:schemeClr val="accent1"/>
                </a:solidFill>
              </a:rPr>
              <a:t>Now Elimelek, Naomi’s husband, died, and she was left with her two sons. </a:t>
            </a:r>
            <a:r>
              <a:rPr lang="en-US" baseline="30000" dirty="0">
                <a:solidFill>
                  <a:schemeClr val="accent1"/>
                </a:solidFill>
              </a:rPr>
              <a:t>4 </a:t>
            </a:r>
            <a:r>
              <a:rPr lang="en-US" dirty="0">
                <a:solidFill>
                  <a:schemeClr val="accent1"/>
                </a:solidFill>
              </a:rPr>
              <a:t>They married Moabite women, one named Orpah and the other Ruth. After they had lived there about ten years, </a:t>
            </a:r>
            <a:r>
              <a:rPr lang="en-US" baseline="30000" dirty="0">
                <a:solidFill>
                  <a:schemeClr val="accent1"/>
                </a:solidFill>
              </a:rPr>
              <a:t>5 </a:t>
            </a:r>
            <a:r>
              <a:rPr lang="en-US" dirty="0">
                <a:solidFill>
                  <a:schemeClr val="accent1"/>
                </a:solidFill>
              </a:rPr>
              <a:t>both </a:t>
            </a:r>
            <a:r>
              <a:rPr lang="en-US" dirty="0" err="1">
                <a:solidFill>
                  <a:schemeClr val="accent1"/>
                </a:solidFill>
              </a:rPr>
              <a:t>Mahlon</a:t>
            </a:r>
            <a:r>
              <a:rPr lang="en-US" dirty="0">
                <a:solidFill>
                  <a:schemeClr val="accent1"/>
                </a:solidFill>
              </a:rPr>
              <a:t> and </a:t>
            </a:r>
            <a:r>
              <a:rPr lang="en-US" dirty="0" err="1">
                <a:solidFill>
                  <a:schemeClr val="accent1"/>
                </a:solidFill>
              </a:rPr>
              <a:t>Kilion</a:t>
            </a:r>
            <a:r>
              <a:rPr lang="en-US" dirty="0">
                <a:solidFill>
                  <a:schemeClr val="accent1"/>
                </a:solidFill>
              </a:rPr>
              <a:t> also died, and Naomi was left without her two sons and her husband.</a:t>
            </a:r>
          </a:p>
          <a:p>
            <a:endParaRPr lang="en-US" dirty="0">
              <a:solidFill>
                <a:schemeClr val="accent1"/>
              </a:solidFill>
            </a:endParaRPr>
          </a:p>
        </p:txBody>
      </p:sp>
      <p:sp>
        <p:nvSpPr>
          <p:cNvPr id="4" name="Content Placeholder 3">
            <a:extLst>
              <a:ext uri="{FF2B5EF4-FFF2-40B4-BE49-F238E27FC236}">
                <a16:creationId xmlns:a16="http://schemas.microsoft.com/office/drawing/2014/main" id="{5ADB4041-79C1-7745-AFC6-F79EA100F4DD}"/>
              </a:ext>
            </a:extLst>
          </p:cNvPr>
          <p:cNvSpPr>
            <a:spLocks noGrp="1"/>
          </p:cNvSpPr>
          <p:nvPr>
            <p:ph sz="half" idx="2"/>
          </p:nvPr>
        </p:nvSpPr>
        <p:spPr>
          <a:xfrm>
            <a:off x="6322453" y="1579986"/>
            <a:ext cx="5869547" cy="4424789"/>
          </a:xfrm>
        </p:spPr>
        <p:txBody>
          <a:bodyPr>
            <a:noAutofit/>
          </a:bodyPr>
          <a:lstStyle/>
          <a:p>
            <a:pPr marL="0" indent="0">
              <a:buNone/>
            </a:pPr>
            <a:endParaRPr lang="en-US" dirty="0"/>
          </a:p>
          <a:p>
            <a:r>
              <a:rPr lang="en-US" dirty="0"/>
              <a:t>This is set in a dark time in Israel’s history spiritually </a:t>
            </a:r>
            <a:r>
              <a:rPr lang="en-US" dirty="0">
                <a:highlight>
                  <a:srgbClr val="FFFF00"/>
                </a:highlight>
              </a:rPr>
              <a:t>… “In those days Israel had no King and everyone did as they pleased”</a:t>
            </a:r>
          </a:p>
          <a:p>
            <a:r>
              <a:rPr lang="en-US" dirty="0"/>
              <a:t>Famine was an indication of God’s discipline of Israel</a:t>
            </a:r>
          </a:p>
          <a:p>
            <a:r>
              <a:rPr lang="en-US" dirty="0"/>
              <a:t>But this family of believers goes to Moab - a wicked nation east of Israel</a:t>
            </a:r>
          </a:p>
          <a:p>
            <a:r>
              <a:rPr lang="en-US" dirty="0"/>
              <a:t>The sons marry Moabite women - not a good idea</a:t>
            </a:r>
          </a:p>
          <a:p>
            <a:r>
              <a:rPr lang="en-US" dirty="0"/>
              <a:t>In time, all 3 husbands die leaving Naomi [Israelite], Ruth and Orpah [Moabites] destitute</a:t>
            </a:r>
          </a:p>
          <a:p>
            <a:pPr marL="0" indent="0">
              <a:buNone/>
            </a:pPr>
            <a:endParaRPr lang="en-US" dirty="0"/>
          </a:p>
        </p:txBody>
      </p:sp>
    </p:spTree>
    <p:extLst>
      <p:ext uri="{BB962C8B-B14F-4D97-AF65-F5344CB8AC3E}">
        <p14:creationId xmlns:p14="http://schemas.microsoft.com/office/powerpoint/2010/main" val="395287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E2A0-AA59-0405-8151-0205DE138CC8}"/>
              </a:ext>
            </a:extLst>
          </p:cNvPr>
          <p:cNvSpPr>
            <a:spLocks noGrp="1"/>
          </p:cNvSpPr>
          <p:nvPr>
            <p:ph type="title"/>
          </p:nvPr>
        </p:nvSpPr>
        <p:spPr>
          <a:xfrm>
            <a:off x="1796970" y="454716"/>
            <a:ext cx="5417912" cy="880612"/>
          </a:xfrm>
        </p:spPr>
        <p:txBody>
          <a:bodyPr/>
          <a:lstStyle/>
          <a:p>
            <a:r>
              <a:rPr lang="en-US" dirty="0"/>
              <a:t>Ruth’s bold decision</a:t>
            </a:r>
          </a:p>
        </p:txBody>
      </p:sp>
      <p:sp>
        <p:nvSpPr>
          <p:cNvPr id="3" name="Content Placeholder 2">
            <a:extLst>
              <a:ext uri="{FF2B5EF4-FFF2-40B4-BE49-F238E27FC236}">
                <a16:creationId xmlns:a16="http://schemas.microsoft.com/office/drawing/2014/main" id="{198B47DF-57D4-2C63-FA95-DB6ED45009CA}"/>
              </a:ext>
            </a:extLst>
          </p:cNvPr>
          <p:cNvSpPr>
            <a:spLocks noGrp="1"/>
          </p:cNvSpPr>
          <p:nvPr>
            <p:ph sz="half" idx="1"/>
          </p:nvPr>
        </p:nvSpPr>
        <p:spPr>
          <a:xfrm>
            <a:off x="6921431" y="2793614"/>
            <a:ext cx="5107171" cy="3798239"/>
          </a:xfrm>
        </p:spPr>
        <p:txBody>
          <a:bodyPr>
            <a:noAutofit/>
          </a:bodyPr>
          <a:lstStyle/>
          <a:p>
            <a:r>
              <a:rPr lang="en-US" sz="1600" i="0" u="none" strike="noStrike" baseline="30000" dirty="0">
                <a:solidFill>
                  <a:schemeClr val="accent1"/>
                </a:solidFill>
                <a:effectLst/>
                <a:highlight>
                  <a:srgbClr val="FFFF00"/>
                </a:highlight>
              </a:rPr>
              <a:t>16 </a:t>
            </a:r>
            <a:r>
              <a:rPr lang="en-US" sz="1600" i="0" u="none" strike="noStrike" dirty="0">
                <a:solidFill>
                  <a:schemeClr val="accent1"/>
                </a:solidFill>
                <a:effectLst/>
                <a:highlight>
                  <a:srgbClr val="FFFF00"/>
                </a:highlight>
              </a:rPr>
              <a:t>But Ruth replied, “Don’t urge me to leave you or to turn back from you. Where you go I will go, and where you stay I will stay. Your people will be my people and your God my God. </a:t>
            </a:r>
            <a:r>
              <a:rPr lang="en-US" sz="1600" i="0" u="none" strike="noStrike" baseline="30000" dirty="0">
                <a:solidFill>
                  <a:schemeClr val="accent1"/>
                </a:solidFill>
                <a:effectLst/>
                <a:highlight>
                  <a:srgbClr val="FFFF00"/>
                </a:highlight>
              </a:rPr>
              <a:t>17 </a:t>
            </a:r>
            <a:r>
              <a:rPr lang="en-US" sz="1600" i="0" u="none" strike="noStrike" dirty="0">
                <a:solidFill>
                  <a:schemeClr val="accent1"/>
                </a:solidFill>
                <a:effectLst/>
                <a:highlight>
                  <a:srgbClr val="FFFF00"/>
                </a:highlight>
              </a:rPr>
              <a:t>Where you die I will die, and there I will be buried. May the Lord [YHWH] deal with me, be it ever so severely, if even death separates you and me.” </a:t>
            </a:r>
          </a:p>
          <a:p>
            <a:r>
              <a:rPr lang="en-US" sz="1600" b="1" i="0" u="none" strike="noStrike" baseline="30000" dirty="0">
                <a:solidFill>
                  <a:schemeClr val="accent1"/>
                </a:solidFill>
                <a:effectLst/>
              </a:rPr>
              <a:t>18 </a:t>
            </a:r>
            <a:r>
              <a:rPr lang="en-US" sz="1600" b="0" i="0" u="none" strike="noStrike" dirty="0">
                <a:solidFill>
                  <a:schemeClr val="accent1"/>
                </a:solidFill>
                <a:effectLst/>
              </a:rPr>
              <a:t>When Naomi realized that Ruth was determined to go with her, she stopped urging her.  </a:t>
            </a:r>
            <a:r>
              <a:rPr lang="en-US" sz="1600" b="1" i="0" u="none" strike="noStrike" baseline="30000" dirty="0">
                <a:solidFill>
                  <a:schemeClr val="accent1"/>
                </a:solidFill>
                <a:effectLst/>
              </a:rPr>
              <a:t>19 </a:t>
            </a:r>
            <a:r>
              <a:rPr lang="en-US" sz="1600" b="0" i="0" u="none" strike="noStrike" dirty="0">
                <a:solidFill>
                  <a:schemeClr val="accent1"/>
                </a:solidFill>
                <a:effectLst/>
              </a:rPr>
              <a:t>So the two women went on until they came to Bethlehem. When they arrived in Bethlehem, the whole town was stirred because of them, and the women exclaimed, “Can this be Naomi?”</a:t>
            </a:r>
          </a:p>
        </p:txBody>
      </p:sp>
      <p:sp>
        <p:nvSpPr>
          <p:cNvPr id="4" name="Content Placeholder 3">
            <a:extLst>
              <a:ext uri="{FF2B5EF4-FFF2-40B4-BE49-F238E27FC236}">
                <a16:creationId xmlns:a16="http://schemas.microsoft.com/office/drawing/2014/main" id="{8A8EFF34-2EE1-4CFB-CE99-A00E648A8FB0}"/>
              </a:ext>
            </a:extLst>
          </p:cNvPr>
          <p:cNvSpPr>
            <a:spLocks noGrp="1"/>
          </p:cNvSpPr>
          <p:nvPr>
            <p:ph sz="half" idx="2"/>
          </p:nvPr>
        </p:nvSpPr>
        <p:spPr>
          <a:xfrm>
            <a:off x="1834230" y="1555425"/>
            <a:ext cx="4888302" cy="5036428"/>
          </a:xfrm>
        </p:spPr>
        <p:txBody>
          <a:bodyPr>
            <a:noAutofit/>
          </a:bodyPr>
          <a:lstStyle/>
          <a:p>
            <a:r>
              <a:rPr lang="en-US" sz="1600" dirty="0"/>
              <a:t>Naomi decides to return to her homeland, Judah</a:t>
            </a:r>
          </a:p>
          <a:p>
            <a:r>
              <a:rPr lang="en-US" sz="1600" dirty="0"/>
              <a:t>Urges her daughters-in-law to stay and remarry in Moab – some back and forth</a:t>
            </a:r>
          </a:p>
          <a:p>
            <a:r>
              <a:rPr lang="en-US" sz="1600" dirty="0"/>
              <a:t>Orpah decides to stay in her homeland but Ruth decides to go to Judah with Naomi</a:t>
            </a:r>
          </a:p>
          <a:p>
            <a:r>
              <a:rPr lang="en-US" sz="1600" dirty="0"/>
              <a:t>Ruth’s decision to remain with Naomi is startling!</a:t>
            </a:r>
          </a:p>
          <a:p>
            <a:r>
              <a:rPr lang="en-US" sz="1600" dirty="0"/>
              <a:t>Ruth is giving up on her own family, her homeland and her religion</a:t>
            </a:r>
          </a:p>
          <a:p>
            <a:r>
              <a:rPr lang="en-US" sz="1600" dirty="0"/>
              <a:t>Moab engaged in a wicked, vile form of idolatry</a:t>
            </a:r>
          </a:p>
          <a:p>
            <a:r>
              <a:rPr lang="en-US" sz="1600" dirty="0"/>
              <a:t>Ruth acknowledges that YHWH is the true God!</a:t>
            </a:r>
          </a:p>
          <a:p>
            <a:r>
              <a:rPr lang="en-US" sz="1600" dirty="0"/>
              <a:t>They return to quite the stir … at harvest time</a:t>
            </a:r>
          </a:p>
        </p:txBody>
      </p:sp>
      <p:sp>
        <p:nvSpPr>
          <p:cNvPr id="5" name="Content Placeholder 3">
            <a:extLst>
              <a:ext uri="{FF2B5EF4-FFF2-40B4-BE49-F238E27FC236}">
                <a16:creationId xmlns:a16="http://schemas.microsoft.com/office/drawing/2014/main" id="{27CEC6AC-0D36-6A1C-F2F9-3FA7224CD736}"/>
              </a:ext>
            </a:extLst>
          </p:cNvPr>
          <p:cNvSpPr txBox="1">
            <a:spLocks/>
          </p:cNvSpPr>
          <p:nvPr/>
        </p:nvSpPr>
        <p:spPr>
          <a:xfrm>
            <a:off x="1525424" y="1589056"/>
            <a:ext cx="5072146" cy="17097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400" dirty="0"/>
          </a:p>
        </p:txBody>
      </p:sp>
      <p:pic>
        <p:nvPicPr>
          <p:cNvPr id="6" name="Picture 5">
            <a:extLst>
              <a:ext uri="{FF2B5EF4-FFF2-40B4-BE49-F238E27FC236}">
                <a16:creationId xmlns:a16="http://schemas.microsoft.com/office/drawing/2014/main" id="{882FD653-B9E4-1C54-F081-7642B5350148}"/>
              </a:ext>
            </a:extLst>
          </p:cNvPr>
          <p:cNvPicPr>
            <a:picLocks noChangeAspect="1"/>
          </p:cNvPicPr>
          <p:nvPr/>
        </p:nvPicPr>
        <p:blipFill>
          <a:blip r:embed="rId2"/>
          <a:stretch>
            <a:fillRect/>
          </a:stretch>
        </p:blipFill>
        <p:spPr>
          <a:xfrm>
            <a:off x="7214882" y="99744"/>
            <a:ext cx="4783203" cy="2473773"/>
          </a:xfrm>
          <a:prstGeom prst="rect">
            <a:avLst/>
          </a:prstGeom>
        </p:spPr>
      </p:pic>
      <p:sp>
        <p:nvSpPr>
          <p:cNvPr id="7" name="TextBox 6">
            <a:extLst>
              <a:ext uri="{FF2B5EF4-FFF2-40B4-BE49-F238E27FC236}">
                <a16:creationId xmlns:a16="http://schemas.microsoft.com/office/drawing/2014/main" id="{40EA8366-F81E-8D8D-BE06-DBC5B8212A64}"/>
              </a:ext>
            </a:extLst>
          </p:cNvPr>
          <p:cNvSpPr txBox="1"/>
          <p:nvPr/>
        </p:nvSpPr>
        <p:spPr>
          <a:xfrm>
            <a:off x="7339844" y="2516615"/>
            <a:ext cx="4270342" cy="276999"/>
          </a:xfrm>
          <a:prstGeom prst="rect">
            <a:avLst/>
          </a:prstGeom>
          <a:noFill/>
        </p:spPr>
        <p:txBody>
          <a:bodyPr wrap="square">
            <a:spAutoFit/>
          </a:bodyPr>
          <a:lstStyle/>
          <a:p>
            <a:pPr algn="l"/>
            <a:r>
              <a:rPr lang="en-US" sz="1200" b="0" i="1" u="none" strike="noStrike" dirty="0">
                <a:solidFill>
                  <a:srgbClr val="000000"/>
                </a:solidFill>
                <a:effectLst/>
              </a:rPr>
              <a:t>Thomas Rooke, The Story of Ruth, 1878 - 77</a:t>
            </a:r>
          </a:p>
        </p:txBody>
      </p:sp>
    </p:spTree>
    <p:extLst>
      <p:ext uri="{BB962C8B-B14F-4D97-AF65-F5344CB8AC3E}">
        <p14:creationId xmlns:p14="http://schemas.microsoft.com/office/powerpoint/2010/main" val="258454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E2B2-62D8-8960-42C5-DB375DCC39DA}"/>
              </a:ext>
            </a:extLst>
          </p:cNvPr>
          <p:cNvSpPr>
            <a:spLocks noGrp="1"/>
          </p:cNvSpPr>
          <p:nvPr>
            <p:ph type="title"/>
          </p:nvPr>
        </p:nvSpPr>
        <p:spPr>
          <a:xfrm>
            <a:off x="1947563" y="286729"/>
            <a:ext cx="5904965" cy="1355023"/>
          </a:xfrm>
        </p:spPr>
        <p:txBody>
          <a:bodyPr/>
          <a:lstStyle/>
          <a:p>
            <a:r>
              <a:rPr lang="en-US" dirty="0"/>
              <a:t>Ruth gleans and meets Boaz</a:t>
            </a:r>
          </a:p>
        </p:txBody>
      </p:sp>
      <p:sp>
        <p:nvSpPr>
          <p:cNvPr id="3" name="Content Placeholder 2">
            <a:extLst>
              <a:ext uri="{FF2B5EF4-FFF2-40B4-BE49-F238E27FC236}">
                <a16:creationId xmlns:a16="http://schemas.microsoft.com/office/drawing/2014/main" id="{32FD5216-DAF2-999F-2D92-090550B00D41}"/>
              </a:ext>
            </a:extLst>
          </p:cNvPr>
          <p:cNvSpPr>
            <a:spLocks noGrp="1"/>
          </p:cNvSpPr>
          <p:nvPr>
            <p:ph sz="half" idx="1"/>
          </p:nvPr>
        </p:nvSpPr>
        <p:spPr>
          <a:xfrm>
            <a:off x="1188720" y="1847546"/>
            <a:ext cx="6164185" cy="4827142"/>
          </a:xfrm>
        </p:spPr>
        <p:txBody>
          <a:bodyPr>
            <a:noAutofit/>
          </a:bodyPr>
          <a:lstStyle/>
          <a:p>
            <a:pPr algn="l">
              <a:buFont typeface="Wingdings" pitchFamily="2" charset="2"/>
              <a:buChar char="§"/>
            </a:pPr>
            <a:r>
              <a:rPr lang="en-US" sz="1600" b="0" i="0" u="none" strike="noStrike" dirty="0">
                <a:solidFill>
                  <a:schemeClr val="accent1"/>
                </a:solidFill>
                <a:effectLst/>
              </a:rPr>
              <a:t>Now Naomi had a relative on her husband’s side, a man of standing from the clan of Elimelek, whose name was Boaz.</a:t>
            </a:r>
          </a:p>
          <a:p>
            <a:pPr algn="l"/>
            <a:r>
              <a:rPr lang="en-US" sz="1600" b="1" i="0" u="none" strike="noStrike" baseline="30000" dirty="0">
                <a:solidFill>
                  <a:schemeClr val="accent1"/>
                </a:solidFill>
                <a:effectLst/>
              </a:rPr>
              <a:t>2 </a:t>
            </a:r>
            <a:r>
              <a:rPr lang="en-US" sz="1600" b="0" i="0" u="none" strike="noStrike" dirty="0">
                <a:solidFill>
                  <a:schemeClr val="accent1"/>
                </a:solidFill>
                <a:effectLst/>
              </a:rPr>
              <a:t>And </a:t>
            </a:r>
            <a:r>
              <a:rPr lang="en-US" sz="1600" b="0" i="0" u="none" strike="noStrike" dirty="0">
                <a:solidFill>
                  <a:schemeClr val="accent1"/>
                </a:solidFill>
                <a:effectLst/>
                <a:highlight>
                  <a:srgbClr val="00FFFF"/>
                </a:highlight>
              </a:rPr>
              <a:t>Ruth the Moabite </a:t>
            </a:r>
            <a:r>
              <a:rPr lang="en-US" sz="1600" b="0" i="0" u="none" strike="noStrike" dirty="0">
                <a:solidFill>
                  <a:schemeClr val="accent1"/>
                </a:solidFill>
                <a:effectLst/>
              </a:rPr>
              <a:t>said to Naomi, “Let me go to the fields and pick up the leftover grain behind anyone in whose eyes I find favor.”</a:t>
            </a:r>
          </a:p>
          <a:p>
            <a:pPr algn="l"/>
            <a:r>
              <a:rPr lang="en-US" sz="1600" b="0" i="0" u="none" strike="noStrike" dirty="0">
                <a:solidFill>
                  <a:schemeClr val="accent1"/>
                </a:solidFill>
                <a:effectLst/>
              </a:rPr>
              <a:t>Naomi said to her, “Go ahead, my daughter.”</a:t>
            </a:r>
            <a:r>
              <a:rPr lang="en-US" sz="1600" b="1" i="0" u="none" strike="noStrike" baseline="30000" dirty="0">
                <a:solidFill>
                  <a:schemeClr val="accent1"/>
                </a:solidFill>
                <a:effectLst/>
              </a:rPr>
              <a:t>3 </a:t>
            </a:r>
            <a:r>
              <a:rPr lang="en-US" sz="1600" b="0" i="0" u="none" strike="noStrike" dirty="0">
                <a:solidFill>
                  <a:schemeClr val="accent1"/>
                </a:solidFill>
                <a:effectLst/>
              </a:rPr>
              <a:t>So she went out, entered a field and began to glean behind the harvesters. </a:t>
            </a:r>
            <a:r>
              <a:rPr lang="en-US" sz="1600" b="0" i="0" u="none" strike="noStrike" dirty="0">
                <a:solidFill>
                  <a:schemeClr val="accent1"/>
                </a:solidFill>
                <a:effectLst/>
                <a:highlight>
                  <a:srgbClr val="FFFF00"/>
                </a:highlight>
              </a:rPr>
              <a:t>As it turned out</a:t>
            </a:r>
            <a:r>
              <a:rPr lang="en-US" sz="1600" b="0" i="0" u="none" strike="noStrike" dirty="0">
                <a:solidFill>
                  <a:schemeClr val="accent1"/>
                </a:solidFill>
                <a:effectLst/>
              </a:rPr>
              <a:t>, she was working in a field belonging to Boaz, who was from the clan of Elimelek.</a:t>
            </a:r>
          </a:p>
          <a:p>
            <a:pPr algn="l"/>
            <a:r>
              <a:rPr lang="en-US" sz="1600" b="1" i="0" u="none" strike="noStrike" baseline="30000" dirty="0">
                <a:solidFill>
                  <a:schemeClr val="accent1"/>
                </a:solidFill>
                <a:effectLst/>
              </a:rPr>
              <a:t>5 </a:t>
            </a:r>
            <a:r>
              <a:rPr lang="en-US" sz="1600" b="0" i="0" u="none" strike="noStrike" dirty="0">
                <a:solidFill>
                  <a:schemeClr val="accent1"/>
                </a:solidFill>
                <a:effectLst/>
              </a:rPr>
              <a:t>Boaz asked the overseer of his harvesters, “Who does that young woman belong to?”  </a:t>
            </a:r>
            <a:r>
              <a:rPr lang="en-US" sz="1600" b="1" i="0" u="none" strike="noStrike" baseline="30000" dirty="0">
                <a:solidFill>
                  <a:schemeClr val="accent1"/>
                </a:solidFill>
                <a:effectLst/>
              </a:rPr>
              <a:t>6 </a:t>
            </a:r>
            <a:r>
              <a:rPr lang="en-US" sz="1600" b="0" i="0" u="none" strike="noStrike" dirty="0">
                <a:solidFill>
                  <a:schemeClr val="accent1"/>
                </a:solidFill>
                <a:effectLst/>
              </a:rPr>
              <a:t>The overseer replied, “</a:t>
            </a:r>
            <a:r>
              <a:rPr lang="en-US" sz="1600" b="0" i="0" u="none" strike="noStrike" dirty="0">
                <a:solidFill>
                  <a:schemeClr val="accent1"/>
                </a:solidFill>
                <a:effectLst/>
                <a:highlight>
                  <a:srgbClr val="00FFFF"/>
                </a:highlight>
              </a:rPr>
              <a:t>She is the Moabite who came back from Moab with Naomi. </a:t>
            </a:r>
            <a:r>
              <a:rPr lang="en-US" sz="1600" b="1" i="0" u="none" strike="noStrike" baseline="30000" dirty="0">
                <a:solidFill>
                  <a:schemeClr val="accent1"/>
                </a:solidFill>
                <a:effectLst/>
              </a:rPr>
              <a:t>7 </a:t>
            </a:r>
            <a:r>
              <a:rPr lang="en-US" sz="1600" b="0" i="0" u="none" strike="noStrike" dirty="0">
                <a:solidFill>
                  <a:schemeClr val="accent1"/>
                </a:solidFill>
                <a:effectLst/>
              </a:rPr>
              <a:t>She said, ‘Please let me glean and gather among the sheaves behind the harvesters.’ She came into the field and has remained here from morning till now, except for a short rest in the shelter.”</a:t>
            </a:r>
            <a:endParaRPr lang="en-US" sz="1600" dirty="0">
              <a:solidFill>
                <a:schemeClr val="accent1"/>
              </a:solidFill>
            </a:endParaRPr>
          </a:p>
        </p:txBody>
      </p:sp>
      <p:pic>
        <p:nvPicPr>
          <p:cNvPr id="5" name="Picture 4">
            <a:extLst>
              <a:ext uri="{FF2B5EF4-FFF2-40B4-BE49-F238E27FC236}">
                <a16:creationId xmlns:a16="http://schemas.microsoft.com/office/drawing/2014/main" id="{F43DC7FC-6E10-9548-B18A-1BC00E09BD6F}"/>
              </a:ext>
            </a:extLst>
          </p:cNvPr>
          <p:cNvPicPr>
            <a:picLocks noChangeAspect="1"/>
          </p:cNvPicPr>
          <p:nvPr/>
        </p:nvPicPr>
        <p:blipFill>
          <a:blip r:embed="rId2"/>
          <a:stretch>
            <a:fillRect/>
          </a:stretch>
        </p:blipFill>
        <p:spPr>
          <a:xfrm>
            <a:off x="7585518" y="62427"/>
            <a:ext cx="4373869" cy="2843015"/>
          </a:xfrm>
          <a:prstGeom prst="rect">
            <a:avLst/>
          </a:prstGeom>
        </p:spPr>
      </p:pic>
      <p:sp>
        <p:nvSpPr>
          <p:cNvPr id="6" name="TextBox 5">
            <a:extLst>
              <a:ext uri="{FF2B5EF4-FFF2-40B4-BE49-F238E27FC236}">
                <a16:creationId xmlns:a16="http://schemas.microsoft.com/office/drawing/2014/main" id="{F67148C4-C631-663F-A92E-D1A8E8623AF4}"/>
              </a:ext>
            </a:extLst>
          </p:cNvPr>
          <p:cNvSpPr txBox="1"/>
          <p:nvPr/>
        </p:nvSpPr>
        <p:spPr>
          <a:xfrm>
            <a:off x="8100917" y="2610400"/>
            <a:ext cx="3776856" cy="261610"/>
          </a:xfrm>
          <a:prstGeom prst="rect">
            <a:avLst/>
          </a:prstGeom>
          <a:noFill/>
        </p:spPr>
        <p:txBody>
          <a:bodyPr wrap="square">
            <a:spAutoFit/>
          </a:bodyPr>
          <a:lstStyle/>
          <a:p>
            <a:pPr algn="l"/>
            <a:r>
              <a:rPr lang="en-US" sz="1100" b="0" i="1" u="none" strike="noStrike" dirty="0">
                <a:solidFill>
                  <a:schemeClr val="bg1"/>
                </a:solidFill>
                <a:effectLst/>
              </a:rPr>
              <a:t>James Tissot, Ruth gleaning, 1896 - 1900</a:t>
            </a:r>
          </a:p>
        </p:txBody>
      </p:sp>
      <p:sp>
        <p:nvSpPr>
          <p:cNvPr id="4" name="Content Placeholder 3">
            <a:extLst>
              <a:ext uri="{FF2B5EF4-FFF2-40B4-BE49-F238E27FC236}">
                <a16:creationId xmlns:a16="http://schemas.microsoft.com/office/drawing/2014/main" id="{271C7255-15C1-CF6D-ABE5-A420A17C4A03}"/>
              </a:ext>
            </a:extLst>
          </p:cNvPr>
          <p:cNvSpPr>
            <a:spLocks noGrp="1"/>
          </p:cNvSpPr>
          <p:nvPr>
            <p:ph sz="half" idx="2"/>
          </p:nvPr>
        </p:nvSpPr>
        <p:spPr>
          <a:xfrm>
            <a:off x="7352905" y="3095084"/>
            <a:ext cx="4767975" cy="3785398"/>
          </a:xfrm>
          <a:noFill/>
        </p:spPr>
        <p:txBody>
          <a:bodyPr>
            <a:normAutofit fontScale="92500" lnSpcReduction="10000"/>
          </a:bodyPr>
          <a:lstStyle/>
          <a:p>
            <a:r>
              <a:rPr lang="en-US" dirty="0"/>
              <a:t>Ruth goes to </a:t>
            </a:r>
            <a:r>
              <a:rPr lang="en-US" b="1" i="1" dirty="0"/>
              <a:t>glean</a:t>
            </a:r>
            <a:r>
              <a:rPr lang="en-US" b="1" dirty="0"/>
              <a:t> </a:t>
            </a:r>
            <a:r>
              <a:rPr lang="en-US" dirty="0"/>
              <a:t>in a field</a:t>
            </a:r>
          </a:p>
          <a:p>
            <a:r>
              <a:rPr lang="en-US" dirty="0"/>
              <a:t>God commanded that the fields be harvested once and somewhat poorly</a:t>
            </a:r>
          </a:p>
          <a:p>
            <a:r>
              <a:rPr lang="en-US" dirty="0"/>
              <a:t>That allowed those in need to come and collect unharvested grain for themselves – </a:t>
            </a:r>
            <a:r>
              <a:rPr lang="en-US" b="1" i="1" dirty="0"/>
              <a:t>gleaning</a:t>
            </a:r>
          </a:p>
          <a:p>
            <a:r>
              <a:rPr lang="en-US" dirty="0"/>
              <a:t>Not stealing, but God’s welfare system for the nation</a:t>
            </a:r>
          </a:p>
          <a:p>
            <a:r>
              <a:rPr lang="en-US" dirty="0"/>
              <a:t>Emphasis on Ruth as a foreigner, </a:t>
            </a:r>
            <a:r>
              <a:rPr lang="en-US" dirty="0">
                <a:highlight>
                  <a:srgbClr val="00FFFF"/>
                </a:highlight>
              </a:rPr>
              <a:t>a Moabite</a:t>
            </a:r>
          </a:p>
          <a:p>
            <a:r>
              <a:rPr lang="en-US" dirty="0">
                <a:highlight>
                  <a:srgbClr val="FFFF00"/>
                </a:highlight>
              </a:rPr>
              <a:t>And just so happens </a:t>
            </a:r>
            <a:r>
              <a:rPr lang="en-US" dirty="0"/>
              <a:t>Ruth gleans in Boaz’s [a relative] field and he notices her</a:t>
            </a:r>
          </a:p>
        </p:txBody>
      </p:sp>
    </p:spTree>
    <p:extLst>
      <p:ext uri="{BB962C8B-B14F-4D97-AF65-F5344CB8AC3E}">
        <p14:creationId xmlns:p14="http://schemas.microsoft.com/office/powerpoint/2010/main" val="326269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0B71-48F0-04F9-F6A1-D2D01057797D}"/>
              </a:ext>
            </a:extLst>
          </p:cNvPr>
          <p:cNvSpPr>
            <a:spLocks noGrp="1"/>
          </p:cNvSpPr>
          <p:nvPr>
            <p:ph type="title"/>
          </p:nvPr>
        </p:nvSpPr>
        <p:spPr/>
        <p:txBody>
          <a:bodyPr/>
          <a:lstStyle/>
          <a:p>
            <a:r>
              <a:rPr lang="en-US" dirty="0"/>
              <a:t>Boaz – a kinsman redeemer</a:t>
            </a:r>
          </a:p>
        </p:txBody>
      </p:sp>
      <p:sp>
        <p:nvSpPr>
          <p:cNvPr id="3" name="Content Placeholder 2">
            <a:extLst>
              <a:ext uri="{FF2B5EF4-FFF2-40B4-BE49-F238E27FC236}">
                <a16:creationId xmlns:a16="http://schemas.microsoft.com/office/drawing/2014/main" id="{99462047-E671-1CF0-5ACD-BE883165EC9E}"/>
              </a:ext>
            </a:extLst>
          </p:cNvPr>
          <p:cNvSpPr>
            <a:spLocks noGrp="1"/>
          </p:cNvSpPr>
          <p:nvPr>
            <p:ph sz="half" idx="1"/>
          </p:nvPr>
        </p:nvSpPr>
        <p:spPr>
          <a:xfrm>
            <a:off x="2017045" y="1981353"/>
            <a:ext cx="5205620" cy="4510888"/>
          </a:xfrm>
        </p:spPr>
        <p:txBody>
          <a:bodyPr>
            <a:noAutofit/>
          </a:bodyPr>
          <a:lstStyle/>
          <a:p>
            <a:r>
              <a:rPr lang="en-US" sz="1600" dirty="0"/>
              <a:t>Boaz reveals his innate goodness, gives Ruth advice and protection</a:t>
            </a:r>
          </a:p>
          <a:p>
            <a:r>
              <a:rPr lang="en-US" sz="1600" dirty="0"/>
              <a:t>Boaz is one of their kinsman-redeemers!</a:t>
            </a:r>
          </a:p>
          <a:p>
            <a:r>
              <a:rPr lang="en-US" sz="1600" dirty="0"/>
              <a:t>The redeemer is someone who can alleviate debt for more than immediate family – take ownership of property in debt</a:t>
            </a:r>
          </a:p>
          <a:p>
            <a:r>
              <a:rPr lang="en-US" sz="1600" dirty="0"/>
              <a:t>Another way God provided for the protection of families in Israel</a:t>
            </a:r>
          </a:p>
          <a:p>
            <a:r>
              <a:rPr lang="en-US" sz="1600" dirty="0"/>
              <a:t>Ruth indicates her interest to Boaz</a:t>
            </a:r>
          </a:p>
          <a:p>
            <a:r>
              <a:rPr lang="en-US" sz="1600" dirty="0"/>
              <a:t>Boaz acknowledges his responsibility as a guardian-redeemer for the family</a:t>
            </a:r>
          </a:p>
          <a:p>
            <a:r>
              <a:rPr lang="en-US" sz="1600" dirty="0"/>
              <a:t>Boaz expresses his interest in Ruth</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ea typeface="+mn-ea"/>
                <a:cs typeface="+mn-cs"/>
              </a:rPr>
              <a:t>Boaz acquires the rights to </a:t>
            </a:r>
            <a:r>
              <a:rPr kumimoji="0" lang="en-US" sz="1600" b="0" i="0" u="none" strike="noStrike" kern="1200" cap="none" spc="0" normalizeH="0" baseline="0" noProof="0" dirty="0">
                <a:ln>
                  <a:noFill/>
                </a:ln>
                <a:solidFill>
                  <a:srgbClr val="000000"/>
                </a:solidFill>
                <a:effectLst/>
                <a:uLnTx/>
                <a:uFillTx/>
                <a:ea typeface="+mn-ea"/>
                <a:cs typeface="+mn-cs"/>
              </a:rPr>
              <a:t>Elimelek’s land which includes the right to marry Ruth</a:t>
            </a:r>
          </a:p>
          <a:p>
            <a:endParaRPr lang="en-US" sz="1600" dirty="0"/>
          </a:p>
        </p:txBody>
      </p:sp>
      <p:pic>
        <p:nvPicPr>
          <p:cNvPr id="7" name="Content Placeholder 6" descr="A person and person in a wheat field&#10;&#10;AI-generated content may be incorrect.">
            <a:extLst>
              <a:ext uri="{FF2B5EF4-FFF2-40B4-BE49-F238E27FC236}">
                <a16:creationId xmlns:a16="http://schemas.microsoft.com/office/drawing/2014/main" id="{06E7EBF4-781B-042B-DE1A-F1BFD7755DE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375019" y="1595272"/>
            <a:ext cx="4600468" cy="3105316"/>
          </a:xfrm>
        </p:spPr>
      </p:pic>
      <p:sp>
        <p:nvSpPr>
          <p:cNvPr id="5" name="Content Placeholder 3">
            <a:extLst>
              <a:ext uri="{FF2B5EF4-FFF2-40B4-BE49-F238E27FC236}">
                <a16:creationId xmlns:a16="http://schemas.microsoft.com/office/drawing/2014/main" id="{30BFEA68-49D8-19F7-BA6A-B9DBF620CC47}"/>
              </a:ext>
            </a:extLst>
          </p:cNvPr>
          <p:cNvSpPr txBox="1">
            <a:spLocks/>
          </p:cNvSpPr>
          <p:nvPr/>
        </p:nvSpPr>
        <p:spPr>
          <a:xfrm>
            <a:off x="7350924" y="1485105"/>
            <a:ext cx="4496304" cy="3887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1600" dirty="0"/>
          </a:p>
        </p:txBody>
      </p:sp>
      <p:sp>
        <p:nvSpPr>
          <p:cNvPr id="8" name="TextBox 7">
            <a:extLst>
              <a:ext uri="{FF2B5EF4-FFF2-40B4-BE49-F238E27FC236}">
                <a16:creationId xmlns:a16="http://schemas.microsoft.com/office/drawing/2014/main" id="{97A7D16C-3896-910E-8BB8-25B3F817D8B8}"/>
              </a:ext>
            </a:extLst>
          </p:cNvPr>
          <p:cNvSpPr txBox="1"/>
          <p:nvPr/>
        </p:nvSpPr>
        <p:spPr>
          <a:xfrm>
            <a:off x="7849966" y="4469756"/>
            <a:ext cx="4061392" cy="230832"/>
          </a:xfrm>
          <a:prstGeom prst="rect">
            <a:avLst/>
          </a:prstGeom>
          <a:noFill/>
        </p:spPr>
        <p:txBody>
          <a:bodyPr wrap="square" rtlCol="0">
            <a:spAutoFit/>
          </a:bodyPr>
          <a:lstStyle/>
          <a:p>
            <a:r>
              <a:rPr lang="en-US" sz="900" dirty="0">
                <a:hlinkClick r:id="rId3" tooltip="http://www.djepun.my.id/2019/"/>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10" name="TextBox 9">
            <a:extLst>
              <a:ext uri="{FF2B5EF4-FFF2-40B4-BE49-F238E27FC236}">
                <a16:creationId xmlns:a16="http://schemas.microsoft.com/office/drawing/2014/main" id="{29A35007-24F5-530E-5F0F-0014EC42B7E2}"/>
              </a:ext>
            </a:extLst>
          </p:cNvPr>
          <p:cNvSpPr txBox="1"/>
          <p:nvPr/>
        </p:nvSpPr>
        <p:spPr>
          <a:xfrm>
            <a:off x="7350924" y="4779484"/>
            <a:ext cx="4696532" cy="2031325"/>
          </a:xfrm>
          <a:prstGeom prst="rect">
            <a:avLst/>
          </a:prstGeom>
          <a:noFill/>
        </p:spPr>
        <p:txBody>
          <a:bodyPr wrap="square">
            <a:spAutoFit/>
          </a:bodyPr>
          <a:lstStyle/>
          <a:p>
            <a:r>
              <a:rPr lang="en-US" b="1" dirty="0">
                <a:solidFill>
                  <a:schemeClr val="accent1"/>
                </a:solidFill>
              </a:rPr>
              <a:t>Ruth 3: 11</a:t>
            </a:r>
            <a:r>
              <a:rPr lang="en-US" b="1" baseline="30000" dirty="0">
                <a:solidFill>
                  <a:schemeClr val="accent1"/>
                </a:solidFill>
              </a:rPr>
              <a:t>  </a:t>
            </a:r>
            <a:r>
              <a:rPr lang="en-US" dirty="0">
                <a:solidFill>
                  <a:schemeClr val="accent1"/>
                </a:solidFill>
              </a:rPr>
              <a:t>And now, my daughter, don’t be afraid. I will do for you all you ask. All the people of my town know that you are a </a:t>
            </a:r>
            <a:r>
              <a:rPr lang="en-US" dirty="0">
                <a:solidFill>
                  <a:schemeClr val="accent1"/>
                </a:solidFill>
                <a:highlight>
                  <a:srgbClr val="FFFF00"/>
                </a:highlight>
              </a:rPr>
              <a:t>woman of noble character. </a:t>
            </a:r>
          </a:p>
          <a:p>
            <a:endParaRPr lang="en-US" dirty="0">
              <a:solidFill>
                <a:schemeClr val="accent1"/>
              </a:solidFill>
              <a:highlight>
                <a:srgbClr val="FFFF00"/>
              </a:highlight>
            </a:endParaRPr>
          </a:p>
          <a:p>
            <a:pPr marL="285750" indent="-285750">
              <a:buFont typeface="Wingdings" pitchFamily="2" charset="2"/>
              <a:buChar char="ü"/>
            </a:pPr>
            <a:r>
              <a:rPr lang="en-US" dirty="0">
                <a:highlight>
                  <a:srgbClr val="FFFF00"/>
                </a:highlight>
              </a:rPr>
              <a:t>This phrase is only used twice in OT – Proverbs 31</a:t>
            </a:r>
            <a:endParaRPr lang="en-US" dirty="0"/>
          </a:p>
        </p:txBody>
      </p:sp>
    </p:spTree>
    <p:extLst>
      <p:ext uri="{BB962C8B-B14F-4D97-AF65-F5344CB8AC3E}">
        <p14:creationId xmlns:p14="http://schemas.microsoft.com/office/powerpoint/2010/main" val="30177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4A0A-F4A6-90D3-9BCC-0EFFFBBA5522}"/>
              </a:ext>
            </a:extLst>
          </p:cNvPr>
          <p:cNvSpPr>
            <a:spLocks noGrp="1"/>
          </p:cNvSpPr>
          <p:nvPr>
            <p:ph type="title"/>
          </p:nvPr>
        </p:nvSpPr>
        <p:spPr/>
        <p:txBody>
          <a:bodyPr/>
          <a:lstStyle/>
          <a:p>
            <a:r>
              <a:rPr lang="en-US" dirty="0"/>
              <a:t>From Ruth to David</a:t>
            </a:r>
          </a:p>
        </p:txBody>
      </p:sp>
      <p:sp>
        <p:nvSpPr>
          <p:cNvPr id="3" name="Content Placeholder 2">
            <a:extLst>
              <a:ext uri="{FF2B5EF4-FFF2-40B4-BE49-F238E27FC236}">
                <a16:creationId xmlns:a16="http://schemas.microsoft.com/office/drawing/2014/main" id="{A5F06F6C-53FA-695A-284C-6C37D29294C2}"/>
              </a:ext>
            </a:extLst>
          </p:cNvPr>
          <p:cNvSpPr>
            <a:spLocks noGrp="1"/>
          </p:cNvSpPr>
          <p:nvPr>
            <p:ph sz="half" idx="1"/>
          </p:nvPr>
        </p:nvSpPr>
        <p:spPr>
          <a:xfrm>
            <a:off x="946597" y="1635617"/>
            <a:ext cx="5149404" cy="4536583"/>
          </a:xfrm>
        </p:spPr>
        <p:txBody>
          <a:bodyPr>
            <a:normAutofit lnSpcReduction="10000"/>
          </a:bodyPr>
          <a:lstStyle/>
          <a:p>
            <a:pPr algn="l"/>
            <a:r>
              <a:rPr lang="en-US" b="1" i="0" u="none" strike="noStrike" baseline="30000" dirty="0">
                <a:solidFill>
                  <a:schemeClr val="accent1"/>
                </a:solidFill>
                <a:effectLst/>
              </a:rPr>
              <a:t>13 </a:t>
            </a:r>
            <a:r>
              <a:rPr lang="en-US" b="0" i="0" u="none" strike="noStrike" dirty="0">
                <a:solidFill>
                  <a:schemeClr val="accent1"/>
                </a:solidFill>
                <a:effectLst/>
              </a:rPr>
              <a:t>So Boaz took Ruth and she became his wife. When he made love to her, the Lord enabled her to conceive, and she gave birth to a son. </a:t>
            </a:r>
            <a:r>
              <a:rPr lang="en-US" b="1" i="0" u="none" strike="noStrike" baseline="30000" dirty="0">
                <a:solidFill>
                  <a:schemeClr val="accent1"/>
                </a:solidFill>
                <a:effectLst/>
              </a:rPr>
              <a:t>14 </a:t>
            </a:r>
            <a:r>
              <a:rPr lang="en-US" b="0" i="0" u="none" strike="noStrike" dirty="0">
                <a:solidFill>
                  <a:schemeClr val="accent1"/>
                </a:solidFill>
                <a:effectLst/>
              </a:rPr>
              <a:t>The women said to Naomi: “Praise be to the Lord, who this day has not left you without a guardian-redeemer. May he become famous throughout Israel! </a:t>
            </a:r>
            <a:r>
              <a:rPr lang="en-US" b="1" i="0" u="none" strike="noStrike" baseline="30000" dirty="0">
                <a:solidFill>
                  <a:schemeClr val="accent1"/>
                </a:solidFill>
                <a:effectLst/>
              </a:rPr>
              <a:t>15 </a:t>
            </a:r>
            <a:r>
              <a:rPr lang="en-US" b="0" i="0" u="none" strike="noStrike" dirty="0">
                <a:solidFill>
                  <a:schemeClr val="accent1"/>
                </a:solidFill>
                <a:effectLst/>
              </a:rPr>
              <a:t>He will renew your life and sustain you in your old age. For your daughter-in-law, who loves you and who is better to you than seven sons, has given him birth.”</a:t>
            </a:r>
          </a:p>
          <a:p>
            <a:pPr algn="l"/>
            <a:r>
              <a:rPr lang="en-US" b="1" i="0" u="none" strike="noStrike" baseline="30000" dirty="0">
                <a:solidFill>
                  <a:schemeClr val="accent1"/>
                </a:solidFill>
                <a:effectLst/>
              </a:rPr>
              <a:t>16 </a:t>
            </a:r>
            <a:r>
              <a:rPr lang="en-US" b="0" i="0" u="none" strike="noStrike" dirty="0">
                <a:solidFill>
                  <a:schemeClr val="accent1"/>
                </a:solidFill>
                <a:effectLst/>
              </a:rPr>
              <a:t>Then Naomi took the child in her arms and cared for him. </a:t>
            </a:r>
            <a:r>
              <a:rPr lang="en-US" b="1" i="0" u="none" strike="noStrike" baseline="30000" dirty="0">
                <a:solidFill>
                  <a:schemeClr val="accent1"/>
                </a:solidFill>
                <a:effectLst/>
              </a:rPr>
              <a:t>17 </a:t>
            </a:r>
            <a:r>
              <a:rPr lang="en-US" b="0" i="0" u="none" strike="noStrike" dirty="0">
                <a:solidFill>
                  <a:schemeClr val="accent1"/>
                </a:solidFill>
                <a:effectLst/>
              </a:rPr>
              <a:t>The women living there said, “Naomi has a son!” And they named him Obed. He was the father of Jesse, the father of David.</a:t>
            </a:r>
          </a:p>
          <a:p>
            <a:endParaRPr lang="en-US" dirty="0">
              <a:solidFill>
                <a:schemeClr val="accent1"/>
              </a:solidFill>
            </a:endParaRPr>
          </a:p>
        </p:txBody>
      </p:sp>
      <p:sp>
        <p:nvSpPr>
          <p:cNvPr id="4" name="Content Placeholder 3">
            <a:extLst>
              <a:ext uri="{FF2B5EF4-FFF2-40B4-BE49-F238E27FC236}">
                <a16:creationId xmlns:a16="http://schemas.microsoft.com/office/drawing/2014/main" id="{2F897DE8-C0AB-7E17-CA0C-5D8A2E69E14F}"/>
              </a:ext>
            </a:extLst>
          </p:cNvPr>
          <p:cNvSpPr>
            <a:spLocks noGrp="1"/>
          </p:cNvSpPr>
          <p:nvPr>
            <p:ph sz="half" idx="2"/>
          </p:nvPr>
        </p:nvSpPr>
        <p:spPr>
          <a:xfrm>
            <a:off x="6450676" y="4017334"/>
            <a:ext cx="5741324" cy="2312346"/>
          </a:xfrm>
        </p:spPr>
        <p:txBody>
          <a:bodyPr>
            <a:noAutofit/>
          </a:bodyPr>
          <a:lstStyle/>
          <a:p>
            <a:r>
              <a:rPr lang="en-US" dirty="0"/>
              <a:t>So, Boaz marries Ruth and they have a son!</a:t>
            </a:r>
          </a:p>
          <a:p>
            <a:r>
              <a:rPr lang="en-US" dirty="0"/>
              <a:t>Ruth and Naomi have a guardian - a new family</a:t>
            </a:r>
          </a:p>
          <a:p>
            <a:r>
              <a:rPr lang="en-US" dirty="0"/>
              <a:t>Naomi’s son is Obed, who is the grandfather of King David!</a:t>
            </a:r>
          </a:p>
          <a:p>
            <a:r>
              <a:rPr lang="en-US" dirty="0"/>
              <a:t>So, David King of Israel was of mixed heritage</a:t>
            </a:r>
          </a:p>
        </p:txBody>
      </p:sp>
      <p:sp>
        <p:nvSpPr>
          <p:cNvPr id="5" name="Content Placeholder 2">
            <a:extLst>
              <a:ext uri="{FF2B5EF4-FFF2-40B4-BE49-F238E27FC236}">
                <a16:creationId xmlns:a16="http://schemas.microsoft.com/office/drawing/2014/main" id="{D673538C-39A0-604C-2C83-95DAE5AE462F}"/>
              </a:ext>
            </a:extLst>
          </p:cNvPr>
          <p:cNvSpPr txBox="1">
            <a:spLocks/>
          </p:cNvSpPr>
          <p:nvPr/>
        </p:nvSpPr>
        <p:spPr>
          <a:xfrm>
            <a:off x="6739662" y="1428750"/>
            <a:ext cx="5029201" cy="267504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1800" b="1" baseline="30000" dirty="0">
                <a:solidFill>
                  <a:schemeClr val="accent1"/>
                </a:solidFill>
              </a:rPr>
              <a:t>18 </a:t>
            </a:r>
            <a:r>
              <a:rPr lang="en-US" sz="1800" dirty="0">
                <a:solidFill>
                  <a:schemeClr val="accent1"/>
                </a:solidFill>
              </a:rPr>
              <a:t>This, then, is the family line of Perez: Perez was the father of </a:t>
            </a:r>
            <a:r>
              <a:rPr lang="en-US" sz="1800" dirty="0" err="1">
                <a:solidFill>
                  <a:schemeClr val="accent1"/>
                </a:solidFill>
              </a:rPr>
              <a:t>Hezron</a:t>
            </a:r>
            <a:r>
              <a:rPr lang="en-US" sz="1800" dirty="0">
                <a:solidFill>
                  <a:schemeClr val="accent1"/>
                </a:solidFill>
              </a:rPr>
              <a:t>, </a:t>
            </a:r>
            <a:r>
              <a:rPr lang="en-US" sz="1800" b="1" baseline="30000" dirty="0">
                <a:solidFill>
                  <a:schemeClr val="accent1"/>
                </a:solidFill>
              </a:rPr>
              <a:t>19 </a:t>
            </a:r>
            <a:r>
              <a:rPr lang="en-US" sz="1800" dirty="0" err="1">
                <a:solidFill>
                  <a:schemeClr val="accent1"/>
                </a:solidFill>
              </a:rPr>
              <a:t>Hezron</a:t>
            </a:r>
            <a:r>
              <a:rPr lang="en-US" sz="1800" dirty="0">
                <a:solidFill>
                  <a:schemeClr val="accent1"/>
                </a:solidFill>
              </a:rPr>
              <a:t> the father of Ram, Ram the father of </a:t>
            </a:r>
            <a:r>
              <a:rPr lang="en-US" sz="1800" dirty="0" err="1">
                <a:solidFill>
                  <a:schemeClr val="accent1"/>
                </a:solidFill>
              </a:rPr>
              <a:t>Amminadab</a:t>
            </a:r>
            <a:r>
              <a:rPr lang="en-US" sz="1800" dirty="0">
                <a:solidFill>
                  <a:schemeClr val="accent1"/>
                </a:solidFill>
              </a:rPr>
              <a:t>, </a:t>
            </a:r>
            <a:r>
              <a:rPr lang="en-US" sz="1800" b="1" baseline="30000" dirty="0">
                <a:solidFill>
                  <a:schemeClr val="accent1"/>
                </a:solidFill>
              </a:rPr>
              <a:t>20 </a:t>
            </a:r>
            <a:r>
              <a:rPr lang="en-US" sz="1800" dirty="0" err="1">
                <a:solidFill>
                  <a:schemeClr val="accent1"/>
                </a:solidFill>
              </a:rPr>
              <a:t>Amminadab</a:t>
            </a:r>
            <a:r>
              <a:rPr lang="en-US" sz="1800" dirty="0">
                <a:solidFill>
                  <a:schemeClr val="accent1"/>
                </a:solidFill>
              </a:rPr>
              <a:t> the father of Nahshon, Nahshon the father of Salmon,</a:t>
            </a:r>
            <a:r>
              <a:rPr lang="en-US" sz="1800" baseline="30000" dirty="0">
                <a:solidFill>
                  <a:schemeClr val="accent1"/>
                </a:solidFill>
              </a:rPr>
              <a:t>[</a:t>
            </a:r>
            <a:r>
              <a:rPr lang="en-US" sz="1800" baseline="30000" dirty="0">
                <a:solidFill>
                  <a:schemeClr val="accent1"/>
                </a:solidFill>
                <a:hlinkClick r:id="rId2" tooltip="See footnote d">
                  <a:extLst>
                    <a:ext uri="{A12FA001-AC4F-418D-AE19-62706E023703}">
                      <ahyp:hlinkClr xmlns:ahyp="http://schemas.microsoft.com/office/drawing/2018/hyperlinkcolor" val="tx"/>
                    </a:ext>
                  </a:extLst>
                </a:hlinkClick>
              </a:rPr>
              <a:t>d</a:t>
            </a:r>
            <a:r>
              <a:rPr lang="en-US" sz="1800" baseline="30000" dirty="0">
                <a:solidFill>
                  <a:schemeClr val="accent1"/>
                </a:solidFill>
              </a:rPr>
              <a:t>]</a:t>
            </a:r>
            <a:r>
              <a:rPr lang="en-US" sz="1800" dirty="0">
                <a:solidFill>
                  <a:schemeClr val="accent1"/>
                </a:solidFill>
              </a:rPr>
              <a:t> </a:t>
            </a:r>
            <a:r>
              <a:rPr lang="en-US" sz="1800" b="1" baseline="30000" dirty="0">
                <a:solidFill>
                  <a:schemeClr val="accent1"/>
                </a:solidFill>
              </a:rPr>
              <a:t>21 </a:t>
            </a:r>
            <a:r>
              <a:rPr lang="en-US" sz="1800" dirty="0">
                <a:solidFill>
                  <a:schemeClr val="accent1"/>
                </a:solidFill>
              </a:rPr>
              <a:t>Salmon the father of Boaz,  </a:t>
            </a:r>
            <a:r>
              <a:rPr lang="en-US" sz="1800" dirty="0">
                <a:solidFill>
                  <a:schemeClr val="accent1"/>
                </a:solidFill>
                <a:highlight>
                  <a:srgbClr val="FFFF00"/>
                </a:highlight>
              </a:rPr>
              <a:t>Boaz the father of Obed, </a:t>
            </a:r>
            <a:r>
              <a:rPr lang="en-US" sz="1800" b="1" baseline="30000" dirty="0">
                <a:solidFill>
                  <a:schemeClr val="accent1"/>
                </a:solidFill>
                <a:highlight>
                  <a:srgbClr val="FFFF00"/>
                </a:highlight>
              </a:rPr>
              <a:t>22 </a:t>
            </a:r>
            <a:r>
              <a:rPr lang="en-US" sz="1800" dirty="0">
                <a:solidFill>
                  <a:schemeClr val="accent1"/>
                </a:solidFill>
                <a:highlight>
                  <a:srgbClr val="FFFF00"/>
                </a:highlight>
              </a:rPr>
              <a:t>Obed the father of Jesse, and Jesse the father of David.</a:t>
            </a:r>
          </a:p>
          <a:p>
            <a:endParaRPr lang="en-US" sz="1800" dirty="0">
              <a:solidFill>
                <a:schemeClr val="accent1"/>
              </a:solidFill>
            </a:endParaRPr>
          </a:p>
        </p:txBody>
      </p:sp>
    </p:spTree>
    <p:extLst>
      <p:ext uri="{BB962C8B-B14F-4D97-AF65-F5344CB8AC3E}">
        <p14:creationId xmlns:p14="http://schemas.microsoft.com/office/powerpoint/2010/main" val="426857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9703-02AE-B54D-8064-D1439AA697AF}"/>
              </a:ext>
            </a:extLst>
          </p:cNvPr>
          <p:cNvSpPr>
            <a:spLocks noGrp="1"/>
          </p:cNvSpPr>
          <p:nvPr>
            <p:ph type="title"/>
          </p:nvPr>
        </p:nvSpPr>
        <p:spPr/>
        <p:txBody>
          <a:bodyPr/>
          <a:lstStyle/>
          <a:p>
            <a:r>
              <a:rPr lang="en-US" dirty="0"/>
              <a:t>Enduring lessons from Ruth</a:t>
            </a:r>
          </a:p>
        </p:txBody>
      </p:sp>
      <p:sp>
        <p:nvSpPr>
          <p:cNvPr id="3" name="Content Placeholder 2">
            <a:extLst>
              <a:ext uri="{FF2B5EF4-FFF2-40B4-BE49-F238E27FC236}">
                <a16:creationId xmlns:a16="http://schemas.microsoft.com/office/drawing/2014/main" id="{DEF87F60-07BC-534B-B883-DE7D9A3C9694}"/>
              </a:ext>
            </a:extLst>
          </p:cNvPr>
          <p:cNvSpPr>
            <a:spLocks noGrp="1"/>
          </p:cNvSpPr>
          <p:nvPr>
            <p:ph idx="1"/>
          </p:nvPr>
        </p:nvSpPr>
        <p:spPr>
          <a:xfrm>
            <a:off x="1371600" y="1880315"/>
            <a:ext cx="10683025" cy="4134119"/>
          </a:xfrm>
        </p:spPr>
        <p:txBody>
          <a:bodyPr>
            <a:normAutofit/>
          </a:bodyPr>
          <a:lstStyle/>
          <a:p>
            <a:pPr marL="0" indent="0">
              <a:buNone/>
            </a:pPr>
            <a:endParaRPr lang="en-US" dirty="0"/>
          </a:p>
          <a:p>
            <a:r>
              <a:rPr lang="en-US" dirty="0"/>
              <a:t>It is a story of how things were supposed to work – Israel’s welfare system</a:t>
            </a:r>
          </a:p>
          <a:p>
            <a:r>
              <a:rPr lang="en-US" b="1" dirty="0"/>
              <a:t>Stark contrast with Judges and illustrates the impact of a nation that adheres to God’s plans</a:t>
            </a:r>
          </a:p>
          <a:p>
            <a:r>
              <a:rPr lang="en-US" dirty="0"/>
              <a:t>Character matters!  Good character is worth more than ethnicity</a:t>
            </a:r>
          </a:p>
          <a:p>
            <a:r>
              <a:rPr lang="en-US" dirty="0"/>
              <a:t>The frequent mentions of Ruth as a Moabite highlights her unlikely journey recognizing the true God, God’s compassion for the foreigner and David’s mixed heritage</a:t>
            </a:r>
          </a:p>
          <a:p>
            <a:r>
              <a:rPr lang="en-US" dirty="0"/>
              <a:t>A story of love and loyalty but hardly a mention of God</a:t>
            </a:r>
          </a:p>
          <a:p>
            <a:r>
              <a:rPr lang="en-US" dirty="0"/>
              <a:t>Provides a powerful example of a guardian-redeemer (foreshadowing of Christ)</a:t>
            </a:r>
          </a:p>
          <a:p>
            <a:r>
              <a:rPr lang="en-US" dirty="0"/>
              <a:t>For all of time, during the worst of times, God has always cared about his people</a:t>
            </a:r>
          </a:p>
          <a:p>
            <a:r>
              <a:rPr lang="en-US" dirty="0"/>
              <a:t>Even during worst of times, good people exist, willing to do what is right</a:t>
            </a:r>
          </a:p>
        </p:txBody>
      </p:sp>
    </p:spTree>
    <p:extLst>
      <p:ext uri="{BB962C8B-B14F-4D97-AF65-F5344CB8AC3E}">
        <p14:creationId xmlns:p14="http://schemas.microsoft.com/office/powerpoint/2010/main" val="62130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90AE-1FBB-C44C-B938-DBD7E7C4066F}"/>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7114E70B-CBBB-9348-8F8C-5B3F7F757BDD}"/>
              </a:ext>
            </a:extLst>
          </p:cNvPr>
          <p:cNvSpPr>
            <a:spLocks noGrp="1"/>
          </p:cNvSpPr>
          <p:nvPr>
            <p:ph idx="1"/>
          </p:nvPr>
        </p:nvSpPr>
        <p:spPr>
          <a:xfrm>
            <a:off x="2589212" y="2133600"/>
            <a:ext cx="9066168" cy="4100290"/>
          </a:xfrm>
        </p:spPr>
        <p:txBody>
          <a:bodyPr>
            <a:normAutofit lnSpcReduction="10000"/>
          </a:bodyPr>
          <a:lstStyle/>
          <a:p>
            <a:pPr marL="457200" lvl="1" indent="0">
              <a:buNone/>
            </a:pPr>
            <a:endParaRPr lang="en-US" dirty="0"/>
          </a:p>
          <a:p>
            <a:r>
              <a:rPr lang="en-US" dirty="0"/>
              <a:t>YHWH is fulfilling His Covenant – the Israelites have now entered the promised land</a:t>
            </a:r>
          </a:p>
          <a:p>
            <a:r>
              <a:rPr lang="en-US" dirty="0"/>
              <a:t>YHWH continues to support Joshua and Israel and gives them military success over the pagan nations living in the land – tribal boundaries are set</a:t>
            </a:r>
          </a:p>
          <a:p>
            <a:r>
              <a:rPr lang="en-US" dirty="0"/>
              <a:t>But the Israelites do not continue to drive out the Canaanites as commanded … and adopt their vile pagan practices</a:t>
            </a:r>
          </a:p>
          <a:p>
            <a:r>
              <a:rPr lang="en-US" dirty="0"/>
              <a:t>Israel falls into an ever-increasing spiral of idolatry and departure of God’s commands </a:t>
            </a:r>
            <a:r>
              <a:rPr lang="en-US" dirty="0">
                <a:sym typeface="Wingdings" pitchFamily="2" charset="2"/>
              </a:rPr>
              <a:t> leading to depravity </a:t>
            </a:r>
            <a:endParaRPr lang="en-US" dirty="0"/>
          </a:p>
          <a:p>
            <a:r>
              <a:rPr lang="en-US" dirty="0"/>
              <a:t>The book of Judges points to a need for a righteous leader</a:t>
            </a:r>
          </a:p>
          <a:p>
            <a:r>
              <a:rPr lang="en-US" dirty="0"/>
              <a:t>Ruth provides a counterpoint that all is not lost – good character can prevail</a:t>
            </a:r>
          </a:p>
          <a:p>
            <a:r>
              <a:rPr lang="en-US" dirty="0"/>
              <a:t>And details how Ruth, a Moabite becomes an ancestor of King David </a:t>
            </a:r>
          </a:p>
        </p:txBody>
      </p:sp>
    </p:spTree>
    <p:extLst>
      <p:ext uri="{BB962C8B-B14F-4D97-AF65-F5344CB8AC3E}">
        <p14:creationId xmlns:p14="http://schemas.microsoft.com/office/powerpoint/2010/main" val="3439980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EA77-1BDF-B04A-70DB-C1E2E3CBC540}"/>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254708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7F84-3DD4-06E3-E5B0-C5896F25D1D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3CC2C4-A0F3-E186-1ADE-25D5F64CA538}"/>
              </a:ext>
            </a:extLst>
          </p:cNvPr>
          <p:cNvSpPr>
            <a:spLocks noGrp="1"/>
          </p:cNvSpPr>
          <p:nvPr>
            <p:ph idx="1"/>
          </p:nvPr>
        </p:nvSpPr>
        <p:spPr/>
        <p:txBody>
          <a:bodyPr/>
          <a:lstStyle/>
          <a:p>
            <a:endParaRPr lang="en-US"/>
          </a:p>
        </p:txBody>
      </p:sp>
      <p:grpSp>
        <p:nvGrpSpPr>
          <p:cNvPr id="10" name="Group 9">
            <a:extLst>
              <a:ext uri="{FF2B5EF4-FFF2-40B4-BE49-F238E27FC236}">
                <a16:creationId xmlns:a16="http://schemas.microsoft.com/office/drawing/2014/main" id="{43861E44-4D14-D909-C914-5117C51423DD}"/>
              </a:ext>
            </a:extLst>
          </p:cNvPr>
          <p:cNvGrpSpPr/>
          <p:nvPr/>
        </p:nvGrpSpPr>
        <p:grpSpPr>
          <a:xfrm>
            <a:off x="7849462" y="86343"/>
            <a:ext cx="4273661" cy="6900653"/>
            <a:chOff x="7849462" y="86343"/>
            <a:chExt cx="4273661" cy="6900653"/>
          </a:xfrm>
        </p:grpSpPr>
        <p:pic>
          <p:nvPicPr>
            <p:cNvPr id="4" name="Content Placeholder 4" descr="A map of the bible&#10;&#10;AI-generated content may be incorrect.">
              <a:extLst>
                <a:ext uri="{FF2B5EF4-FFF2-40B4-BE49-F238E27FC236}">
                  <a16:creationId xmlns:a16="http://schemas.microsoft.com/office/drawing/2014/main" id="{37D62B17-7536-0A49-AFD6-06A0BE759617}"/>
                </a:ext>
              </a:extLst>
            </p:cNvPr>
            <p:cNvPicPr>
              <a:picLocks noChangeAspect="1"/>
            </p:cNvPicPr>
            <p:nvPr/>
          </p:nvPicPr>
          <p:blipFill>
            <a:blip r:embed="rId2"/>
            <a:stretch>
              <a:fillRect/>
            </a:stretch>
          </p:blipFill>
          <p:spPr>
            <a:xfrm>
              <a:off x="7849462" y="86343"/>
              <a:ext cx="4266144" cy="6771657"/>
            </a:xfrm>
            <a:prstGeom prst="rect">
              <a:avLst/>
            </a:prstGeom>
          </p:spPr>
        </p:pic>
        <p:grpSp>
          <p:nvGrpSpPr>
            <p:cNvPr id="5" name="Group 4">
              <a:extLst>
                <a:ext uri="{FF2B5EF4-FFF2-40B4-BE49-F238E27FC236}">
                  <a16:creationId xmlns:a16="http://schemas.microsoft.com/office/drawing/2014/main" id="{B14639D8-3AD3-6C1C-9759-7E96EA9238F3}"/>
                </a:ext>
              </a:extLst>
            </p:cNvPr>
            <p:cNvGrpSpPr/>
            <p:nvPr/>
          </p:nvGrpSpPr>
          <p:grpSpPr>
            <a:xfrm>
              <a:off x="8121863" y="3676454"/>
              <a:ext cx="4001260" cy="3310542"/>
              <a:chOff x="8121863" y="3676454"/>
              <a:chExt cx="4001260" cy="3310542"/>
            </a:xfrm>
          </p:grpSpPr>
          <p:sp>
            <p:nvSpPr>
              <p:cNvPr id="6" name="Oval 5">
                <a:extLst>
                  <a:ext uri="{FF2B5EF4-FFF2-40B4-BE49-F238E27FC236}">
                    <a16:creationId xmlns:a16="http://schemas.microsoft.com/office/drawing/2014/main" id="{4ED45E3E-B7AC-BAD3-8399-6E4C9D2609F3}"/>
                  </a:ext>
                </a:extLst>
              </p:cNvPr>
              <p:cNvSpPr/>
              <p:nvPr/>
            </p:nvSpPr>
            <p:spPr>
              <a:xfrm>
                <a:off x="9962409" y="6176808"/>
                <a:ext cx="1878644" cy="81018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564B06-96B5-94AC-5FF3-79233F30AFB7}"/>
                  </a:ext>
                </a:extLst>
              </p:cNvPr>
              <p:cNvSpPr/>
              <p:nvPr/>
            </p:nvSpPr>
            <p:spPr>
              <a:xfrm>
                <a:off x="10644237" y="3676454"/>
                <a:ext cx="1471369" cy="207779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2A47E43-182C-4CD0-1276-9FAEB54C7C94}"/>
                  </a:ext>
                </a:extLst>
              </p:cNvPr>
              <p:cNvSpPr/>
              <p:nvPr/>
            </p:nvSpPr>
            <p:spPr>
              <a:xfrm rot="7387226" flipH="1">
                <a:off x="7613526" y="4848002"/>
                <a:ext cx="1560145" cy="54347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1DAF3F-6F77-A872-490D-E9B617D178A0}"/>
                  </a:ext>
                </a:extLst>
              </p:cNvPr>
              <p:cNvSpPr txBox="1"/>
              <p:nvPr/>
            </p:nvSpPr>
            <p:spPr>
              <a:xfrm>
                <a:off x="10983589" y="4715349"/>
                <a:ext cx="1139534" cy="307777"/>
              </a:xfrm>
              <a:prstGeom prst="rect">
                <a:avLst/>
              </a:prstGeom>
              <a:noFill/>
            </p:spPr>
            <p:txBody>
              <a:bodyPr wrap="square" rtlCol="0">
                <a:spAutoFit/>
              </a:bodyPr>
              <a:lstStyle/>
              <a:p>
                <a:r>
                  <a:rPr lang="en-US" sz="1400" b="1" dirty="0"/>
                  <a:t>MOAB</a:t>
                </a:r>
              </a:p>
            </p:txBody>
          </p:sp>
        </p:grpSp>
      </p:grpSp>
      <p:pic>
        <p:nvPicPr>
          <p:cNvPr id="11" name="Picture 10" descr="A map of the sea&#10;&#10;AI-generated content may be incorrect.">
            <a:extLst>
              <a:ext uri="{FF2B5EF4-FFF2-40B4-BE49-F238E27FC236}">
                <a16:creationId xmlns:a16="http://schemas.microsoft.com/office/drawing/2014/main" id="{BE7CD21F-B2B4-5239-D22D-DD0BE5F93855}"/>
              </a:ext>
            </a:extLst>
          </p:cNvPr>
          <p:cNvPicPr>
            <a:picLocks noChangeAspect="1"/>
          </p:cNvPicPr>
          <p:nvPr/>
        </p:nvPicPr>
        <p:blipFill>
          <a:blip r:embed="rId3"/>
          <a:stretch>
            <a:fillRect/>
          </a:stretch>
        </p:blipFill>
        <p:spPr>
          <a:xfrm>
            <a:off x="2589212" y="3879708"/>
            <a:ext cx="3043881" cy="2773314"/>
          </a:xfrm>
          <a:prstGeom prst="rect">
            <a:avLst/>
          </a:prstGeom>
        </p:spPr>
      </p:pic>
      <p:grpSp>
        <p:nvGrpSpPr>
          <p:cNvPr id="12" name="Group 11">
            <a:extLst>
              <a:ext uri="{FF2B5EF4-FFF2-40B4-BE49-F238E27FC236}">
                <a16:creationId xmlns:a16="http://schemas.microsoft.com/office/drawing/2014/main" id="{B00C4AA8-C5EF-D909-AD2E-0C9E7B429989}"/>
              </a:ext>
            </a:extLst>
          </p:cNvPr>
          <p:cNvGrpSpPr/>
          <p:nvPr/>
        </p:nvGrpSpPr>
        <p:grpSpPr>
          <a:xfrm>
            <a:off x="9741033" y="4203014"/>
            <a:ext cx="1696034" cy="490384"/>
            <a:chOff x="9741033" y="4203014"/>
            <a:chExt cx="1696034" cy="490384"/>
          </a:xfrm>
        </p:grpSpPr>
        <p:sp>
          <p:nvSpPr>
            <p:cNvPr id="13" name="Oval 12">
              <a:extLst>
                <a:ext uri="{FF2B5EF4-FFF2-40B4-BE49-F238E27FC236}">
                  <a16:creationId xmlns:a16="http://schemas.microsoft.com/office/drawing/2014/main" id="{205180F5-42B3-A3CF-CEF0-948DD5FDC642}"/>
                </a:ext>
              </a:extLst>
            </p:cNvPr>
            <p:cNvSpPr/>
            <p:nvPr/>
          </p:nvSpPr>
          <p:spPr>
            <a:xfrm>
              <a:off x="10734422" y="4203014"/>
              <a:ext cx="702645" cy="483052"/>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633AF5-8A25-A057-CA1E-456A3AB67836}"/>
                </a:ext>
              </a:extLst>
            </p:cNvPr>
            <p:cNvSpPr/>
            <p:nvPr/>
          </p:nvSpPr>
          <p:spPr>
            <a:xfrm rot="919514">
              <a:off x="9741033" y="4240839"/>
              <a:ext cx="854273" cy="452559"/>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Tree>
    <p:extLst>
      <p:ext uri="{BB962C8B-B14F-4D97-AF65-F5344CB8AC3E}">
        <p14:creationId xmlns:p14="http://schemas.microsoft.com/office/powerpoint/2010/main" val="3232616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D165-4EC2-C1F6-798D-271585B64F3B}"/>
              </a:ext>
            </a:extLst>
          </p:cNvPr>
          <p:cNvSpPr>
            <a:spLocks noGrp="1"/>
          </p:cNvSpPr>
          <p:nvPr>
            <p:ph type="title"/>
          </p:nvPr>
        </p:nvSpPr>
        <p:spPr/>
        <p:txBody>
          <a:bodyPr/>
          <a:lstStyle/>
          <a:p>
            <a:r>
              <a:rPr lang="en-US" dirty="0"/>
              <a:t>Last week/Recap … Torah</a:t>
            </a:r>
          </a:p>
        </p:txBody>
      </p:sp>
      <p:sp>
        <p:nvSpPr>
          <p:cNvPr id="3" name="Content Placeholder 2">
            <a:extLst>
              <a:ext uri="{FF2B5EF4-FFF2-40B4-BE49-F238E27FC236}">
                <a16:creationId xmlns:a16="http://schemas.microsoft.com/office/drawing/2014/main" id="{A65DE86A-A40F-06A7-677C-D8320F305886}"/>
              </a:ext>
            </a:extLst>
          </p:cNvPr>
          <p:cNvSpPr>
            <a:spLocks noGrp="1"/>
          </p:cNvSpPr>
          <p:nvPr>
            <p:ph idx="1"/>
          </p:nvPr>
        </p:nvSpPr>
        <p:spPr>
          <a:xfrm>
            <a:off x="1608229" y="2238068"/>
            <a:ext cx="10360250" cy="3995822"/>
          </a:xfrm>
        </p:spPr>
        <p:txBody>
          <a:bodyPr>
            <a:normAutofit fontScale="92500"/>
          </a:bodyPr>
          <a:lstStyle/>
          <a:p>
            <a:r>
              <a:rPr lang="en-US" dirty="0"/>
              <a:t>Israel has been delivered from slavery in Egypt - Exodus</a:t>
            </a:r>
          </a:p>
          <a:p>
            <a:r>
              <a:rPr lang="en-US" dirty="0"/>
              <a:t>YHWH has made a Covenant with Israel at Sinai</a:t>
            </a:r>
          </a:p>
          <a:p>
            <a:r>
              <a:rPr lang="en-US" dirty="0"/>
              <a:t>Israel needs a way to be in relationship with YHWH</a:t>
            </a:r>
          </a:p>
          <a:p>
            <a:r>
              <a:rPr lang="en-US" dirty="0"/>
              <a:t>Leviticus details the rituals, sacrifices and priests needed to be close to YHWH</a:t>
            </a:r>
          </a:p>
          <a:p>
            <a:r>
              <a:rPr lang="en-US" dirty="0"/>
              <a:t>After wandering in the wilderness, a new generation of Israel receives the Law (Deuteronomy)</a:t>
            </a:r>
          </a:p>
          <a:p>
            <a:pPr lvl="1"/>
            <a:r>
              <a:rPr lang="en-US" dirty="0">
                <a:solidFill>
                  <a:schemeClr val="accent1"/>
                </a:solidFill>
              </a:rPr>
              <a:t>“Listen, O Israel! YHWH is our God, YHWH alone. And you must love YHWH your God with all your heart, all your soul, and all your strength. And you must commit yourselves wholeheartedly to these commands that I am giving you today.</a:t>
            </a:r>
          </a:p>
          <a:p>
            <a:r>
              <a:rPr lang="en-US" dirty="0">
                <a:solidFill>
                  <a:schemeClr val="tx1"/>
                </a:solidFill>
              </a:rPr>
              <a:t>In this second law, YHWH details the rewards for following His law and curses for disobedience</a:t>
            </a:r>
          </a:p>
          <a:p>
            <a:r>
              <a:rPr lang="en-US" dirty="0">
                <a:solidFill>
                  <a:schemeClr val="tx1"/>
                </a:solidFill>
              </a:rPr>
              <a:t>Israel is just east of the Jordan river poised to enter the “promised land”</a:t>
            </a:r>
          </a:p>
          <a:p>
            <a:r>
              <a:rPr lang="en-US" dirty="0">
                <a:solidFill>
                  <a:schemeClr val="tx1"/>
                </a:solidFill>
              </a:rPr>
              <a:t>YHWH is calling Israel to reflect His character in their new land</a:t>
            </a:r>
          </a:p>
        </p:txBody>
      </p:sp>
      <p:sp>
        <p:nvSpPr>
          <p:cNvPr id="7" name="Content Placeholder 2">
            <a:extLst>
              <a:ext uri="{FF2B5EF4-FFF2-40B4-BE49-F238E27FC236}">
                <a16:creationId xmlns:a16="http://schemas.microsoft.com/office/drawing/2014/main" id="{EA175AF2-CAE4-CB05-DE81-73B0B66A2D9D}"/>
              </a:ext>
            </a:extLst>
          </p:cNvPr>
          <p:cNvSpPr txBox="1">
            <a:spLocks/>
          </p:cNvSpPr>
          <p:nvPr/>
        </p:nvSpPr>
        <p:spPr>
          <a:xfrm>
            <a:off x="1608229" y="1342906"/>
            <a:ext cx="6423306" cy="17521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1900" dirty="0"/>
          </a:p>
        </p:txBody>
      </p:sp>
    </p:spTree>
    <p:extLst>
      <p:ext uri="{BB962C8B-B14F-4D97-AF65-F5344CB8AC3E}">
        <p14:creationId xmlns:p14="http://schemas.microsoft.com/office/powerpoint/2010/main" val="20183252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tanding in a desert&#10;&#10;AI-generated content may be incorrect.">
            <a:extLst>
              <a:ext uri="{FF2B5EF4-FFF2-40B4-BE49-F238E27FC236}">
                <a16:creationId xmlns:a16="http://schemas.microsoft.com/office/drawing/2014/main" id="{FC999912-922F-EB68-58E4-78E41504E6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94076" y="519289"/>
            <a:ext cx="4599701" cy="2577031"/>
          </a:xfrm>
          <a:prstGeom prst="rect">
            <a:avLst/>
          </a:prstGeom>
        </p:spPr>
      </p:pic>
      <p:sp>
        <p:nvSpPr>
          <p:cNvPr id="4" name="Title 3">
            <a:extLst>
              <a:ext uri="{FF2B5EF4-FFF2-40B4-BE49-F238E27FC236}">
                <a16:creationId xmlns:a16="http://schemas.microsoft.com/office/drawing/2014/main" id="{B18B0305-E4B6-0CA9-FAAD-2E38E31E51D1}"/>
              </a:ext>
            </a:extLst>
          </p:cNvPr>
          <p:cNvSpPr>
            <a:spLocks noGrp="1"/>
          </p:cNvSpPr>
          <p:nvPr>
            <p:ph type="ctrTitle"/>
          </p:nvPr>
        </p:nvSpPr>
        <p:spPr/>
        <p:txBody>
          <a:bodyPr/>
          <a:lstStyle/>
          <a:p>
            <a:r>
              <a:rPr lang="en-US" dirty="0"/>
              <a:t>Joshua</a:t>
            </a:r>
          </a:p>
        </p:txBody>
      </p:sp>
      <p:pic>
        <p:nvPicPr>
          <p:cNvPr id="7" name="Picture 6" descr="A group of people carrying a tent&#10;&#10;AI-generated content may be incorrect.">
            <a:extLst>
              <a:ext uri="{FF2B5EF4-FFF2-40B4-BE49-F238E27FC236}">
                <a16:creationId xmlns:a16="http://schemas.microsoft.com/office/drawing/2014/main" id="{5280D35D-CD2A-CD4B-02CE-39461EF69CB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94076" y="3318012"/>
            <a:ext cx="4617421" cy="3463066"/>
          </a:xfrm>
          <a:prstGeom prst="rect">
            <a:avLst/>
          </a:prstGeom>
        </p:spPr>
      </p:pic>
      <p:sp>
        <p:nvSpPr>
          <p:cNvPr id="8" name="TextBox 7">
            <a:extLst>
              <a:ext uri="{FF2B5EF4-FFF2-40B4-BE49-F238E27FC236}">
                <a16:creationId xmlns:a16="http://schemas.microsoft.com/office/drawing/2014/main" id="{F563D5EB-9C50-93CF-0B48-9F463AF1BDA4}"/>
              </a:ext>
            </a:extLst>
          </p:cNvPr>
          <p:cNvSpPr txBox="1"/>
          <p:nvPr/>
        </p:nvSpPr>
        <p:spPr>
          <a:xfrm>
            <a:off x="7474080" y="3073364"/>
            <a:ext cx="4257412" cy="230832"/>
          </a:xfrm>
          <a:prstGeom prst="rect">
            <a:avLst/>
          </a:prstGeom>
          <a:noFill/>
        </p:spPr>
        <p:txBody>
          <a:bodyPr wrap="square" rtlCol="0">
            <a:spAutoFit/>
          </a:bodyPr>
          <a:lstStyle/>
          <a:p>
            <a:r>
              <a:rPr lang="en-US" sz="900" dirty="0">
                <a:hlinkClick r:id="rId5" tooltip="https://asacredrebel.com/2018/10/12/joshua-and-israel-cross-the-jordan/"/>
              </a:rPr>
              <a:t>This Photo</a:t>
            </a:r>
            <a:r>
              <a:rPr lang="en-US" sz="900" dirty="0"/>
              <a:t> by Unknown Author is licensed under </a:t>
            </a:r>
            <a:r>
              <a:rPr lang="en-US" sz="900" dirty="0">
                <a:hlinkClick r:id="rId6" tooltip="https://creativecommons.org/licenses/by-nc-nd/3.0/"/>
              </a:rPr>
              <a:t>CC BY-NC-ND</a:t>
            </a:r>
            <a:endParaRPr lang="en-US" sz="900" dirty="0"/>
          </a:p>
        </p:txBody>
      </p:sp>
      <p:sp>
        <p:nvSpPr>
          <p:cNvPr id="11" name="TextBox 10">
            <a:extLst>
              <a:ext uri="{FF2B5EF4-FFF2-40B4-BE49-F238E27FC236}">
                <a16:creationId xmlns:a16="http://schemas.microsoft.com/office/drawing/2014/main" id="{75DC08F2-088B-3016-D7E0-C2CC14038B56}"/>
              </a:ext>
            </a:extLst>
          </p:cNvPr>
          <p:cNvSpPr txBox="1"/>
          <p:nvPr/>
        </p:nvSpPr>
        <p:spPr>
          <a:xfrm>
            <a:off x="7653337" y="6550246"/>
            <a:ext cx="3898900" cy="230832"/>
          </a:xfrm>
          <a:prstGeom prst="rect">
            <a:avLst/>
          </a:prstGeom>
          <a:noFill/>
        </p:spPr>
        <p:txBody>
          <a:bodyPr wrap="square" rtlCol="0">
            <a:spAutoFit/>
          </a:bodyPr>
          <a:lstStyle/>
          <a:p>
            <a:r>
              <a:rPr lang="en-US" sz="900" dirty="0">
                <a:hlinkClick r:id="rId3" tooltip="https://door43.org/u/thebloks/th_obs_text_obs/2e096d6694/15.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427703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A map of the bible&#10;&#10;AI-generated content may be incorrect.">
            <a:extLst>
              <a:ext uri="{FF2B5EF4-FFF2-40B4-BE49-F238E27FC236}">
                <a16:creationId xmlns:a16="http://schemas.microsoft.com/office/drawing/2014/main" id="{D5A69021-D1D6-AEAB-578A-31FDB0BDD4CB}"/>
              </a:ext>
            </a:extLst>
          </p:cNvPr>
          <p:cNvPicPr>
            <a:picLocks noChangeAspect="1"/>
          </p:cNvPicPr>
          <p:nvPr/>
        </p:nvPicPr>
        <p:blipFill>
          <a:blip r:embed="rId2"/>
          <a:srcRect t="11084" b="11165"/>
          <a:stretch>
            <a:fillRect/>
          </a:stretch>
        </p:blipFill>
        <p:spPr>
          <a:xfrm>
            <a:off x="5525042" y="1687343"/>
            <a:ext cx="6650304" cy="5170657"/>
          </a:xfrm>
          <a:prstGeom prst="rect">
            <a:avLst/>
          </a:prstGeom>
        </p:spPr>
      </p:pic>
      <p:sp>
        <p:nvSpPr>
          <p:cNvPr id="2" name="Title 1">
            <a:extLst>
              <a:ext uri="{FF2B5EF4-FFF2-40B4-BE49-F238E27FC236}">
                <a16:creationId xmlns:a16="http://schemas.microsoft.com/office/drawing/2014/main" id="{BE78F357-DC9A-F259-6210-BEF41DA4A2A1}"/>
              </a:ext>
            </a:extLst>
          </p:cNvPr>
          <p:cNvSpPr>
            <a:spLocks noGrp="1"/>
          </p:cNvSpPr>
          <p:nvPr>
            <p:ph type="title"/>
          </p:nvPr>
        </p:nvSpPr>
        <p:spPr>
          <a:xfrm>
            <a:off x="2592926" y="624110"/>
            <a:ext cx="4742046" cy="1280890"/>
          </a:xfrm>
        </p:spPr>
        <p:txBody>
          <a:bodyPr/>
          <a:lstStyle/>
          <a:p>
            <a:r>
              <a:rPr lang="en-US" dirty="0"/>
              <a:t>Context &amp; Location</a:t>
            </a:r>
          </a:p>
        </p:txBody>
      </p:sp>
      <p:sp>
        <p:nvSpPr>
          <p:cNvPr id="11" name="TextBox 10">
            <a:extLst>
              <a:ext uri="{FF2B5EF4-FFF2-40B4-BE49-F238E27FC236}">
                <a16:creationId xmlns:a16="http://schemas.microsoft.com/office/drawing/2014/main" id="{969F641B-AA38-9F77-1F97-1F62337F4C8B}"/>
              </a:ext>
            </a:extLst>
          </p:cNvPr>
          <p:cNvSpPr txBox="1"/>
          <p:nvPr/>
        </p:nvSpPr>
        <p:spPr>
          <a:xfrm>
            <a:off x="1606419" y="1796176"/>
            <a:ext cx="3918623" cy="2585323"/>
          </a:xfrm>
          <a:prstGeom prst="rect">
            <a:avLst/>
          </a:prstGeom>
          <a:noFill/>
        </p:spPr>
        <p:txBody>
          <a:bodyPr wrap="square" rtlCol="0">
            <a:spAutoFit/>
          </a:bodyPr>
          <a:lstStyle/>
          <a:p>
            <a:pPr marL="285750" indent="-285750">
              <a:buFont typeface="Wingdings" pitchFamily="2" charset="2"/>
              <a:buChar char="Ø"/>
            </a:pPr>
            <a:r>
              <a:rPr lang="en-US" dirty="0"/>
              <a:t>Exodus way:</a:t>
            </a:r>
          </a:p>
          <a:p>
            <a:pPr marL="742950" lvl="1" indent="-285750">
              <a:buFont typeface="Wingdings" pitchFamily="2" charset="2"/>
              <a:buChar char="ü"/>
            </a:pPr>
            <a:r>
              <a:rPr lang="en-US" b="1" dirty="0"/>
              <a:t>The way out </a:t>
            </a:r>
            <a:r>
              <a:rPr lang="en-US" dirty="0"/>
              <a:t>– crossing the Red Sea out of slavery</a:t>
            </a:r>
          </a:p>
          <a:p>
            <a:pPr marL="742950" lvl="1" indent="-285750">
              <a:buFont typeface="Wingdings" pitchFamily="2" charset="2"/>
              <a:buChar char="ü"/>
            </a:pPr>
            <a:r>
              <a:rPr lang="en-US" b="1" dirty="0"/>
              <a:t>The way through </a:t>
            </a:r>
            <a:r>
              <a:rPr lang="en-US" dirty="0"/>
              <a:t>– wandering through the wilderness</a:t>
            </a:r>
          </a:p>
          <a:p>
            <a:pPr marL="742950" lvl="1" indent="-285750">
              <a:buFont typeface="Wingdings" pitchFamily="2" charset="2"/>
              <a:buChar char="Ø"/>
            </a:pPr>
            <a:r>
              <a:rPr lang="en-US" b="1" dirty="0"/>
              <a:t>The way in </a:t>
            </a:r>
            <a:r>
              <a:rPr lang="en-US" dirty="0"/>
              <a:t>– crossing the Jordan into the promised land</a:t>
            </a:r>
          </a:p>
        </p:txBody>
      </p:sp>
    </p:spTree>
    <p:extLst>
      <p:ext uri="{BB962C8B-B14F-4D97-AF65-F5344CB8AC3E}">
        <p14:creationId xmlns:p14="http://schemas.microsoft.com/office/powerpoint/2010/main" val="14179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1746-0D02-5179-C2B5-89ADDE6C0634}"/>
              </a:ext>
            </a:extLst>
          </p:cNvPr>
          <p:cNvSpPr>
            <a:spLocks noGrp="1"/>
          </p:cNvSpPr>
          <p:nvPr>
            <p:ph type="title"/>
          </p:nvPr>
        </p:nvSpPr>
        <p:spPr/>
        <p:txBody>
          <a:bodyPr/>
          <a:lstStyle/>
          <a:p>
            <a:r>
              <a:rPr lang="en-US" dirty="0"/>
              <a:t>Joshua - strong and courageous</a:t>
            </a:r>
          </a:p>
        </p:txBody>
      </p:sp>
      <p:sp>
        <p:nvSpPr>
          <p:cNvPr id="3" name="Content Placeholder 2">
            <a:extLst>
              <a:ext uri="{FF2B5EF4-FFF2-40B4-BE49-F238E27FC236}">
                <a16:creationId xmlns:a16="http://schemas.microsoft.com/office/drawing/2014/main" id="{9691AF34-C543-DF3F-4E3E-91BEB7AE8CE2}"/>
              </a:ext>
            </a:extLst>
          </p:cNvPr>
          <p:cNvSpPr>
            <a:spLocks noGrp="1"/>
          </p:cNvSpPr>
          <p:nvPr>
            <p:ph idx="1"/>
          </p:nvPr>
        </p:nvSpPr>
        <p:spPr>
          <a:xfrm>
            <a:off x="2359378" y="1905001"/>
            <a:ext cx="6389511" cy="4789310"/>
          </a:xfrm>
        </p:spPr>
        <p:txBody>
          <a:bodyPr>
            <a:normAutofit/>
          </a:bodyPr>
          <a:lstStyle/>
          <a:p>
            <a:r>
              <a:rPr lang="en-US" dirty="0"/>
              <a:t>Joshua was an aide or understudy to Moses for years</a:t>
            </a:r>
          </a:p>
          <a:p>
            <a:r>
              <a:rPr lang="en-US" dirty="0"/>
              <a:t>Joshua was one of the two spies sent into Canan who believed YHWH (Caleb the other)</a:t>
            </a:r>
          </a:p>
          <a:p>
            <a:r>
              <a:rPr lang="en-US" dirty="0"/>
              <a:t>God installs Joshua as the new leader to take Israel into the promised land</a:t>
            </a:r>
          </a:p>
          <a:p>
            <a:r>
              <a:rPr lang="en-US" dirty="0"/>
              <a:t>God tells Joshua He will be with him as He was with Moses</a:t>
            </a:r>
          </a:p>
          <a:p>
            <a:r>
              <a:rPr lang="en-US" dirty="0"/>
              <a:t>Gives this charge, </a:t>
            </a:r>
            <a:r>
              <a:rPr lang="en-US" dirty="0">
                <a:solidFill>
                  <a:schemeClr val="accent1"/>
                </a:solidFill>
              </a:rPr>
              <a:t>“</a:t>
            </a:r>
            <a:r>
              <a:rPr lang="en-US" baseline="30000" dirty="0">
                <a:solidFill>
                  <a:schemeClr val="accent1"/>
                </a:solidFill>
                <a:highlight>
                  <a:srgbClr val="FFFF00"/>
                </a:highlight>
              </a:rPr>
              <a:t>6</a:t>
            </a:r>
            <a:r>
              <a:rPr lang="en-US" dirty="0">
                <a:solidFill>
                  <a:schemeClr val="accent1"/>
                </a:solidFill>
                <a:highlight>
                  <a:srgbClr val="FFFF00"/>
                </a:highlight>
              </a:rPr>
              <a:t>Be strong and courageous</a:t>
            </a:r>
            <a:r>
              <a:rPr lang="en-US" dirty="0">
                <a:solidFill>
                  <a:schemeClr val="accent1"/>
                </a:solidFill>
              </a:rPr>
              <a:t>, because you will lead these people to inherit the land I swore to their ancestors to give them. 7“Be strong and very courageous. Be careful to obey all the law my servant Moses gave you; do not turn from it to the right or to the left, that you may be successful wherever you go…”</a:t>
            </a:r>
          </a:p>
          <a:p>
            <a:endParaRPr lang="en-US" dirty="0"/>
          </a:p>
        </p:txBody>
      </p:sp>
      <p:pic>
        <p:nvPicPr>
          <p:cNvPr id="8" name="Picture 7" descr="A white text on a black background&#10;&#10;AI-generated content may be incorrect.">
            <a:extLst>
              <a:ext uri="{FF2B5EF4-FFF2-40B4-BE49-F238E27FC236}">
                <a16:creationId xmlns:a16="http://schemas.microsoft.com/office/drawing/2014/main" id="{A30F98A8-CD39-7240-10AD-5FE96511C3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99877" y="2236611"/>
            <a:ext cx="3175000" cy="3175000"/>
          </a:xfrm>
          <a:prstGeom prst="rect">
            <a:avLst/>
          </a:prstGeom>
        </p:spPr>
      </p:pic>
      <p:sp>
        <p:nvSpPr>
          <p:cNvPr id="9" name="TextBox 8">
            <a:extLst>
              <a:ext uri="{FF2B5EF4-FFF2-40B4-BE49-F238E27FC236}">
                <a16:creationId xmlns:a16="http://schemas.microsoft.com/office/drawing/2014/main" id="{F0374C9E-32B5-517F-23A5-46872D2EF867}"/>
              </a:ext>
            </a:extLst>
          </p:cNvPr>
          <p:cNvSpPr txBox="1"/>
          <p:nvPr/>
        </p:nvSpPr>
        <p:spPr>
          <a:xfrm>
            <a:off x="8899877" y="5411611"/>
            <a:ext cx="3402102" cy="230832"/>
          </a:xfrm>
          <a:prstGeom prst="rect">
            <a:avLst/>
          </a:prstGeom>
          <a:noFill/>
        </p:spPr>
        <p:txBody>
          <a:bodyPr wrap="square" rtlCol="0">
            <a:spAutoFit/>
          </a:bodyPr>
          <a:lstStyle/>
          <a:p>
            <a:r>
              <a:rPr lang="en-US" sz="900" dirty="0">
                <a:hlinkClick r:id="rId3" tooltip="https://www.flickr.com/photos/110795613@N07/27814329624"/>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0657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6474-134E-D7D7-4515-1767683EA6DA}"/>
              </a:ext>
            </a:extLst>
          </p:cNvPr>
          <p:cNvSpPr>
            <a:spLocks noGrp="1"/>
          </p:cNvSpPr>
          <p:nvPr>
            <p:ph type="title"/>
          </p:nvPr>
        </p:nvSpPr>
        <p:spPr/>
        <p:txBody>
          <a:bodyPr/>
          <a:lstStyle/>
          <a:p>
            <a:r>
              <a:rPr lang="en-US" dirty="0"/>
              <a:t>Joshua as a new Moses</a:t>
            </a:r>
          </a:p>
        </p:txBody>
      </p:sp>
      <p:sp>
        <p:nvSpPr>
          <p:cNvPr id="3" name="Content Placeholder 2">
            <a:extLst>
              <a:ext uri="{FF2B5EF4-FFF2-40B4-BE49-F238E27FC236}">
                <a16:creationId xmlns:a16="http://schemas.microsoft.com/office/drawing/2014/main" id="{39CC06CC-47C6-D827-E424-D44F747A75B8}"/>
              </a:ext>
            </a:extLst>
          </p:cNvPr>
          <p:cNvSpPr>
            <a:spLocks noGrp="1"/>
          </p:cNvSpPr>
          <p:nvPr>
            <p:ph sz="half" idx="1"/>
          </p:nvPr>
        </p:nvSpPr>
        <p:spPr>
          <a:xfrm>
            <a:off x="2242239" y="1701800"/>
            <a:ext cx="5052641" cy="4983480"/>
          </a:xfrm>
        </p:spPr>
        <p:txBody>
          <a:bodyPr>
            <a:noAutofit/>
          </a:bodyPr>
          <a:lstStyle/>
          <a:p>
            <a:r>
              <a:rPr lang="en-US" sz="1600" dirty="0"/>
              <a:t>Sends spies into Canan (like Moses had done)</a:t>
            </a:r>
          </a:p>
          <a:p>
            <a:r>
              <a:rPr lang="en-US" sz="1600" dirty="0"/>
              <a:t>Rahab the prostitute acknowledges YHWH</a:t>
            </a:r>
          </a:p>
          <a:p>
            <a:r>
              <a:rPr lang="en-US" sz="1600" dirty="0"/>
              <a:t>Joshua prepares the people to cross the Jordan river near Jerico</a:t>
            </a:r>
          </a:p>
          <a:p>
            <a:r>
              <a:rPr lang="en-US" sz="1600" dirty="0"/>
              <a:t>As the Israelite priests carrying the ark of the Covenant touch the Jordan river, the river stops flowing and they cross on dry ground</a:t>
            </a:r>
          </a:p>
          <a:p>
            <a:r>
              <a:rPr lang="en-US" sz="1600" dirty="0"/>
              <a:t>God’s rationale is the same as the miracles performed in Egypt</a:t>
            </a:r>
          </a:p>
          <a:p>
            <a:r>
              <a:rPr lang="en-US" sz="1600" dirty="0"/>
              <a:t>Sets up a memorial of 12 stones</a:t>
            </a:r>
          </a:p>
          <a:p>
            <a:r>
              <a:rPr lang="en-US" sz="1600" dirty="0"/>
              <a:t>Joshua has encounter with commander of the army of the Lord who claims not to be for Israel or their enemies (holy ground)</a:t>
            </a:r>
          </a:p>
          <a:p>
            <a:pPr lvl="1"/>
            <a:r>
              <a:rPr lang="en-US" sz="1400" dirty="0"/>
              <a:t>YHWH is not “on their side” but is righteous and Israel is called to follow Him!</a:t>
            </a:r>
          </a:p>
          <a:p>
            <a:r>
              <a:rPr lang="en-US" sz="1600" dirty="0"/>
              <a:t>Time to conquer Cannan</a:t>
            </a:r>
          </a:p>
        </p:txBody>
      </p:sp>
      <p:sp>
        <p:nvSpPr>
          <p:cNvPr id="4" name="Content Placeholder 3">
            <a:extLst>
              <a:ext uri="{FF2B5EF4-FFF2-40B4-BE49-F238E27FC236}">
                <a16:creationId xmlns:a16="http://schemas.microsoft.com/office/drawing/2014/main" id="{BCD80E04-B78C-B74A-3AD6-A1EBC029FD51}"/>
              </a:ext>
            </a:extLst>
          </p:cNvPr>
          <p:cNvSpPr>
            <a:spLocks noGrp="1"/>
          </p:cNvSpPr>
          <p:nvPr>
            <p:ph sz="half" idx="2"/>
          </p:nvPr>
        </p:nvSpPr>
        <p:spPr>
          <a:xfrm>
            <a:off x="7442144" y="1701800"/>
            <a:ext cx="4313864" cy="4112100"/>
          </a:xfrm>
        </p:spPr>
        <p:txBody>
          <a:bodyPr>
            <a:noAutofit/>
          </a:bodyPr>
          <a:lstStyle/>
          <a:p>
            <a:r>
              <a:rPr lang="en-US" sz="1600" baseline="30000" dirty="0">
                <a:solidFill>
                  <a:schemeClr val="accent1"/>
                </a:solidFill>
              </a:rPr>
              <a:t>21</a:t>
            </a:r>
            <a:r>
              <a:rPr lang="en-US" sz="1600" dirty="0">
                <a:solidFill>
                  <a:schemeClr val="accent1"/>
                </a:solidFill>
              </a:rPr>
              <a:t>He [Joshua] said to the Israelites, “In the future when your descendants ask their parents, ‘What do these stones mean?’ </a:t>
            </a:r>
            <a:r>
              <a:rPr lang="en-US" sz="1600" baseline="30000" dirty="0">
                <a:solidFill>
                  <a:schemeClr val="accent1"/>
                </a:solidFill>
              </a:rPr>
              <a:t>22</a:t>
            </a:r>
            <a:r>
              <a:rPr lang="en-US" sz="1600" dirty="0">
                <a:solidFill>
                  <a:schemeClr val="accent1"/>
                </a:solidFill>
              </a:rPr>
              <a:t>tell them, ‘Israel crossed the Jordan on dry ground.’ </a:t>
            </a:r>
            <a:r>
              <a:rPr lang="en-US" sz="1600" baseline="30000" dirty="0">
                <a:solidFill>
                  <a:schemeClr val="accent1"/>
                </a:solidFill>
              </a:rPr>
              <a:t>23</a:t>
            </a:r>
            <a:r>
              <a:rPr lang="en-US" sz="1600" dirty="0">
                <a:solidFill>
                  <a:schemeClr val="accent1"/>
                </a:solidFill>
              </a:rPr>
              <a:t>For the Lord your God dried up the Jordan before you until you had crossed over. The Lord your God did to the Jordan what he had done to the Red Sea when he dried it up before us until we had crossed over. </a:t>
            </a:r>
            <a:r>
              <a:rPr lang="en-US" sz="1600" baseline="30000" dirty="0">
                <a:solidFill>
                  <a:schemeClr val="accent1"/>
                </a:solidFill>
                <a:highlight>
                  <a:srgbClr val="FFFF00"/>
                </a:highlight>
              </a:rPr>
              <a:t>24</a:t>
            </a:r>
            <a:r>
              <a:rPr lang="en-US" sz="1600" dirty="0">
                <a:solidFill>
                  <a:schemeClr val="accent1"/>
                </a:solidFill>
                <a:highlight>
                  <a:srgbClr val="FFFF00"/>
                </a:highlight>
              </a:rPr>
              <a:t>He did this so that all the peoples of the earth might know that the hand of the Lord is powerful and so that you might always fear the Lord your God.”</a:t>
            </a:r>
          </a:p>
        </p:txBody>
      </p:sp>
      <p:cxnSp>
        <p:nvCxnSpPr>
          <p:cNvPr id="6" name="Straight Arrow Connector 5">
            <a:extLst>
              <a:ext uri="{FF2B5EF4-FFF2-40B4-BE49-F238E27FC236}">
                <a16:creationId xmlns:a16="http://schemas.microsoft.com/office/drawing/2014/main" id="{F7195A74-805C-997F-C3FA-18C64889AB83}"/>
              </a:ext>
            </a:extLst>
          </p:cNvPr>
          <p:cNvCxnSpPr>
            <a:cxnSpLocks/>
          </p:cNvCxnSpPr>
          <p:nvPr/>
        </p:nvCxnSpPr>
        <p:spPr>
          <a:xfrm>
            <a:off x="4673600" y="4348480"/>
            <a:ext cx="3180080" cy="6045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972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AC65-F555-C54E-E330-065F21855936}"/>
              </a:ext>
            </a:extLst>
          </p:cNvPr>
          <p:cNvSpPr>
            <a:spLocks noGrp="1"/>
          </p:cNvSpPr>
          <p:nvPr>
            <p:ph type="title"/>
          </p:nvPr>
        </p:nvSpPr>
        <p:spPr/>
        <p:txBody>
          <a:bodyPr/>
          <a:lstStyle/>
          <a:p>
            <a:r>
              <a:rPr lang="en-US" dirty="0"/>
              <a:t>A tale of two cities </a:t>
            </a:r>
          </a:p>
        </p:txBody>
      </p:sp>
      <p:sp>
        <p:nvSpPr>
          <p:cNvPr id="6" name="Text Placeholder 5">
            <a:extLst>
              <a:ext uri="{FF2B5EF4-FFF2-40B4-BE49-F238E27FC236}">
                <a16:creationId xmlns:a16="http://schemas.microsoft.com/office/drawing/2014/main" id="{F606B9A4-C701-4506-E9DF-F5B0159C07BD}"/>
              </a:ext>
            </a:extLst>
          </p:cNvPr>
          <p:cNvSpPr>
            <a:spLocks noGrp="1"/>
          </p:cNvSpPr>
          <p:nvPr>
            <p:ph type="body" idx="1"/>
          </p:nvPr>
        </p:nvSpPr>
        <p:spPr>
          <a:xfrm>
            <a:off x="2943085" y="2105705"/>
            <a:ext cx="3992732" cy="576262"/>
          </a:xfrm>
        </p:spPr>
        <p:txBody>
          <a:bodyPr/>
          <a:lstStyle/>
          <a:p>
            <a:r>
              <a:rPr lang="en-US" b="1" dirty="0"/>
              <a:t>Jerico</a:t>
            </a:r>
          </a:p>
        </p:txBody>
      </p:sp>
      <p:sp>
        <p:nvSpPr>
          <p:cNvPr id="7" name="Content Placeholder 6">
            <a:extLst>
              <a:ext uri="{FF2B5EF4-FFF2-40B4-BE49-F238E27FC236}">
                <a16:creationId xmlns:a16="http://schemas.microsoft.com/office/drawing/2014/main" id="{BD234073-CEEB-3F43-7E1F-8DB8C06709CF}"/>
              </a:ext>
            </a:extLst>
          </p:cNvPr>
          <p:cNvSpPr>
            <a:spLocks noGrp="1"/>
          </p:cNvSpPr>
          <p:nvPr>
            <p:ph sz="half" idx="2"/>
          </p:nvPr>
        </p:nvSpPr>
        <p:spPr>
          <a:xfrm>
            <a:off x="2592924" y="2681968"/>
            <a:ext cx="4342893" cy="4084592"/>
          </a:xfrm>
        </p:spPr>
        <p:txBody>
          <a:bodyPr>
            <a:noAutofit/>
          </a:bodyPr>
          <a:lstStyle/>
          <a:p>
            <a:r>
              <a:rPr lang="en-US" dirty="0"/>
              <a:t>March around Jerico for 6 days (waiting for any to follow)</a:t>
            </a:r>
          </a:p>
          <a:p>
            <a:r>
              <a:rPr lang="en-US" dirty="0"/>
              <a:t>On 7</a:t>
            </a:r>
            <a:r>
              <a:rPr lang="en-US" baseline="30000" dirty="0"/>
              <a:t>th</a:t>
            </a:r>
            <a:r>
              <a:rPr lang="en-US" dirty="0"/>
              <a:t> day, marched around Jerico for 7 times</a:t>
            </a:r>
          </a:p>
          <a:p>
            <a:r>
              <a:rPr lang="en-US" dirty="0"/>
              <a:t>During 7</a:t>
            </a:r>
            <a:r>
              <a:rPr lang="en-US" baseline="30000" dirty="0"/>
              <a:t>th</a:t>
            </a:r>
            <a:r>
              <a:rPr lang="en-US" dirty="0"/>
              <a:t> march, shouted to the </a:t>
            </a:r>
            <a:r>
              <a:rPr lang="en-US" cap="small" dirty="0"/>
              <a:t>Lord</a:t>
            </a:r>
          </a:p>
          <a:p>
            <a:r>
              <a:rPr lang="en-US" dirty="0"/>
              <a:t>Completely destroyed Jerico with only their shouts and trumpets (and YHWH’s help!)</a:t>
            </a:r>
          </a:p>
          <a:p>
            <a:r>
              <a:rPr lang="en-US" dirty="0"/>
              <a:t>Rahab and her family were spared</a:t>
            </a:r>
          </a:p>
          <a:p>
            <a:r>
              <a:rPr lang="en-US" dirty="0"/>
              <a:t>Rousing success!</a:t>
            </a:r>
          </a:p>
        </p:txBody>
      </p:sp>
      <p:sp>
        <p:nvSpPr>
          <p:cNvPr id="8" name="Text Placeholder 7">
            <a:extLst>
              <a:ext uri="{FF2B5EF4-FFF2-40B4-BE49-F238E27FC236}">
                <a16:creationId xmlns:a16="http://schemas.microsoft.com/office/drawing/2014/main" id="{629A7247-1655-85F9-3A8F-6BF9D77C088D}"/>
              </a:ext>
            </a:extLst>
          </p:cNvPr>
          <p:cNvSpPr>
            <a:spLocks noGrp="1"/>
          </p:cNvSpPr>
          <p:nvPr>
            <p:ph type="body" sz="quarter" idx="3"/>
          </p:nvPr>
        </p:nvSpPr>
        <p:spPr>
          <a:xfrm>
            <a:off x="7668136" y="2647940"/>
            <a:ext cx="3999001" cy="576262"/>
          </a:xfrm>
        </p:spPr>
        <p:txBody>
          <a:bodyPr/>
          <a:lstStyle/>
          <a:p>
            <a:r>
              <a:rPr lang="en-US" b="1" dirty="0"/>
              <a:t>Ai</a:t>
            </a:r>
          </a:p>
        </p:txBody>
      </p:sp>
      <p:sp>
        <p:nvSpPr>
          <p:cNvPr id="9" name="Content Placeholder 8">
            <a:extLst>
              <a:ext uri="{FF2B5EF4-FFF2-40B4-BE49-F238E27FC236}">
                <a16:creationId xmlns:a16="http://schemas.microsoft.com/office/drawing/2014/main" id="{9ED0BBD6-155C-DD2F-D033-F5180AEF6A31}"/>
              </a:ext>
            </a:extLst>
          </p:cNvPr>
          <p:cNvSpPr>
            <a:spLocks noGrp="1"/>
          </p:cNvSpPr>
          <p:nvPr>
            <p:ph sz="quarter" idx="4"/>
          </p:nvPr>
        </p:nvSpPr>
        <p:spPr>
          <a:xfrm>
            <a:off x="7328464" y="3224203"/>
            <a:ext cx="4906022" cy="3354060"/>
          </a:xfrm>
        </p:spPr>
        <p:txBody>
          <a:bodyPr>
            <a:normAutofit/>
          </a:bodyPr>
          <a:lstStyle/>
          <a:p>
            <a:r>
              <a:rPr lang="en-US" dirty="0"/>
              <a:t>Israel went to conquer nearby city of Ai</a:t>
            </a:r>
          </a:p>
          <a:p>
            <a:r>
              <a:rPr lang="en-US" dirty="0"/>
              <a:t>Not well defended so entire army not needed</a:t>
            </a:r>
          </a:p>
          <a:p>
            <a:r>
              <a:rPr lang="en-US" dirty="0"/>
              <a:t>Israel routed by men of Ai</a:t>
            </a:r>
          </a:p>
          <a:p>
            <a:r>
              <a:rPr lang="en-US" dirty="0"/>
              <a:t>Joshua inquires of God and determine that Achen has sinned</a:t>
            </a:r>
          </a:p>
          <a:p>
            <a:r>
              <a:rPr lang="en-US" dirty="0"/>
              <a:t>Achen had taken loot for himself and he &amp; his family are stoned</a:t>
            </a:r>
          </a:p>
          <a:p>
            <a:r>
              <a:rPr lang="en-US" dirty="0"/>
              <a:t>Then Ai is defeated</a:t>
            </a:r>
          </a:p>
          <a:p>
            <a:endParaRPr lang="en-US" dirty="0"/>
          </a:p>
        </p:txBody>
      </p:sp>
      <p:pic>
        <p:nvPicPr>
          <p:cNvPr id="4" name="Picture 3" descr="A painting of a large group of people&#10;&#10;AI-generated content may be incorrect.">
            <a:extLst>
              <a:ext uri="{FF2B5EF4-FFF2-40B4-BE49-F238E27FC236}">
                <a16:creationId xmlns:a16="http://schemas.microsoft.com/office/drawing/2014/main" id="{DF9AD2AF-6609-CDC7-C904-62CBEFA2C7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68267" y="0"/>
            <a:ext cx="3510868" cy="2633151"/>
          </a:xfrm>
          <a:prstGeom prst="rect">
            <a:avLst/>
          </a:prstGeom>
        </p:spPr>
      </p:pic>
      <p:sp>
        <p:nvSpPr>
          <p:cNvPr id="5" name="TextBox 4">
            <a:extLst>
              <a:ext uri="{FF2B5EF4-FFF2-40B4-BE49-F238E27FC236}">
                <a16:creationId xmlns:a16="http://schemas.microsoft.com/office/drawing/2014/main" id="{CF287B3F-F512-2E86-4F14-330E5B9C6934}"/>
              </a:ext>
            </a:extLst>
          </p:cNvPr>
          <p:cNvSpPr txBox="1"/>
          <p:nvPr/>
        </p:nvSpPr>
        <p:spPr>
          <a:xfrm>
            <a:off x="8509153" y="2647940"/>
            <a:ext cx="3725333" cy="230832"/>
          </a:xfrm>
          <a:prstGeom prst="rect">
            <a:avLst/>
          </a:prstGeom>
          <a:noFill/>
        </p:spPr>
        <p:txBody>
          <a:bodyPr wrap="square" rtlCol="0">
            <a:spAutoFit/>
          </a:bodyPr>
          <a:lstStyle/>
          <a:p>
            <a:r>
              <a:rPr lang="en-US" sz="900" dirty="0">
                <a:hlinkClick r:id="rId3" tooltip="https://www.missoes.org/2017/03/josue-vs-jerico-o-discipulo.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0724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D23B-DAA1-4B24-E384-EDD720FA49EF}"/>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1C769D78-0B40-7A10-CE06-F97EC0E761DC}"/>
              </a:ext>
            </a:extLst>
          </p:cNvPr>
          <p:cNvSpPr>
            <a:spLocks noGrp="1"/>
          </p:cNvSpPr>
          <p:nvPr>
            <p:ph idx="1"/>
          </p:nvPr>
        </p:nvSpPr>
        <p:spPr>
          <a:xfrm>
            <a:off x="2589212" y="3349592"/>
            <a:ext cx="8915400" cy="2884298"/>
          </a:xfrm>
        </p:spPr>
        <p:txBody>
          <a:bodyPr/>
          <a:lstStyle/>
          <a:p>
            <a:r>
              <a:rPr lang="en-US" dirty="0"/>
              <a:t>Other battles take place</a:t>
            </a:r>
          </a:p>
          <a:p>
            <a:r>
              <a:rPr lang="en-US" dirty="0"/>
              <a:t>A few Canaanite kings repent; some deceive Joshua but most resist and are defeated</a:t>
            </a:r>
          </a:p>
        </p:txBody>
      </p:sp>
      <p:sp>
        <p:nvSpPr>
          <p:cNvPr id="4" name="Horizontal Scroll 3">
            <a:extLst>
              <a:ext uri="{FF2B5EF4-FFF2-40B4-BE49-F238E27FC236}">
                <a16:creationId xmlns:a16="http://schemas.microsoft.com/office/drawing/2014/main" id="{C0A06350-209B-EFC9-3C47-43DE7B3D41BC}"/>
              </a:ext>
            </a:extLst>
          </p:cNvPr>
          <p:cNvSpPr/>
          <p:nvPr/>
        </p:nvSpPr>
        <p:spPr>
          <a:xfrm>
            <a:off x="2258076" y="1480690"/>
            <a:ext cx="8740481" cy="167238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Obedience and reliance on YHWH is required, not military prowess</a:t>
            </a:r>
          </a:p>
        </p:txBody>
      </p:sp>
      <p:sp>
        <p:nvSpPr>
          <p:cNvPr id="8" name="TextBox 7">
            <a:extLst>
              <a:ext uri="{FF2B5EF4-FFF2-40B4-BE49-F238E27FC236}">
                <a16:creationId xmlns:a16="http://schemas.microsoft.com/office/drawing/2014/main" id="{E295B1AF-EB8F-70E7-89EB-C0FC386E9671}"/>
              </a:ext>
            </a:extLst>
          </p:cNvPr>
          <p:cNvSpPr txBox="1"/>
          <p:nvPr/>
        </p:nvSpPr>
        <p:spPr>
          <a:xfrm>
            <a:off x="2975020" y="4630407"/>
            <a:ext cx="7018986" cy="1477328"/>
          </a:xfrm>
          <a:prstGeom prst="rect">
            <a:avLst/>
          </a:prstGeom>
          <a:noFill/>
        </p:spPr>
        <p:txBody>
          <a:bodyPr wrap="square">
            <a:spAutoFit/>
          </a:bodyPr>
          <a:lstStyle/>
          <a:p>
            <a:br>
              <a:rPr lang="en-US" b="0" i="0" u="none" strike="noStrike" dirty="0">
                <a:solidFill>
                  <a:schemeClr val="accent1"/>
                </a:solidFill>
                <a:effectLst/>
              </a:rPr>
            </a:br>
            <a:r>
              <a:rPr lang="en-US" b="0" i="0" u="none" strike="noStrike" dirty="0">
                <a:solidFill>
                  <a:schemeClr val="accent1"/>
                </a:solidFill>
                <a:effectLst/>
              </a:rPr>
              <a:t>Joshua 11: 23 So Joshua took the entire land, just as the Lord had directed Moses, and he gave it as an inheritance to Israel according to their tribal divisions. Then the land had rest from war.</a:t>
            </a:r>
            <a:endParaRPr lang="en-US" dirty="0">
              <a:solidFill>
                <a:schemeClr val="accent1"/>
              </a:solidFill>
            </a:endParaRPr>
          </a:p>
        </p:txBody>
      </p:sp>
    </p:spTree>
    <p:extLst>
      <p:ext uri="{BB962C8B-B14F-4D97-AF65-F5344CB8AC3E}">
        <p14:creationId xmlns:p14="http://schemas.microsoft.com/office/powerpoint/2010/main" val="17365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5533</TotalTime>
  <Words>3790</Words>
  <Application>Microsoft Macintosh PowerPoint</Application>
  <PresentationFormat>Widescreen</PresentationFormat>
  <Paragraphs>291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Wingdings</vt:lpstr>
      <vt:lpstr>Wingdings 3</vt:lpstr>
      <vt:lpstr>Wisp</vt:lpstr>
      <vt:lpstr>Introduction to the Old Testament: Class 9 - Joshua, Judges &amp; Ruth</vt:lpstr>
      <vt:lpstr>Class schedule</vt:lpstr>
      <vt:lpstr>Last week/Recap … Torah</vt:lpstr>
      <vt:lpstr>Joshua</vt:lpstr>
      <vt:lpstr>Context &amp; Location</vt:lpstr>
      <vt:lpstr>Joshua - strong and courageous</vt:lpstr>
      <vt:lpstr>Joshua as a new Moses</vt:lpstr>
      <vt:lpstr>A tale of two cities </vt:lpstr>
      <vt:lpstr>The point</vt:lpstr>
      <vt:lpstr>A word about genocide</vt:lpstr>
      <vt:lpstr>Tribal divisions</vt:lpstr>
      <vt:lpstr>Joshua’s farewell Joshua 23</vt:lpstr>
      <vt:lpstr>Covenant renewal Joshua 24</vt:lpstr>
      <vt:lpstr>Judges</vt:lpstr>
      <vt:lpstr>Judges -  a difficult period Judges 1 -2</vt:lpstr>
      <vt:lpstr>The Judges - context</vt:lpstr>
      <vt:lpstr>The Judges cycle</vt:lpstr>
      <vt:lpstr>The Israelite Judges</vt:lpstr>
      <vt:lpstr>Judges concludes </vt:lpstr>
      <vt:lpstr>Ruth</vt:lpstr>
      <vt:lpstr>Ruth 1: 1 – 5  - An ominous setting</vt:lpstr>
      <vt:lpstr>Ruth’s bold decision</vt:lpstr>
      <vt:lpstr>Ruth gleans and meets Boaz</vt:lpstr>
      <vt:lpstr>Boaz – a kinsman redeemer</vt:lpstr>
      <vt:lpstr>From Ruth to David</vt:lpstr>
      <vt:lpstr>Enduring lessons from Ruth</vt:lpstr>
      <vt:lpstr>The Big Picture</vt:lpstr>
      <vt:lpstr>Backup slides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Theiss</dc:creator>
  <cp:lastModifiedBy>Timothy Theiss</cp:lastModifiedBy>
  <cp:revision>78</cp:revision>
  <dcterms:created xsi:type="dcterms:W3CDTF">2025-02-09T22:00:16Z</dcterms:created>
  <dcterms:modified xsi:type="dcterms:W3CDTF">2025-08-25T14:59:20Z</dcterms:modified>
</cp:coreProperties>
</file>