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embeddedFontLst>
    <p:embeddedFont>
      <p:font typeface="Average"/>
      <p:regular r:id="rId16"/>
    </p:embeddedFont>
    <p:embeddedFont>
      <p:font typeface="Oswald"/>
      <p:regular r:id="rId17"/>
      <p:bold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Oswald-regular.fntdata"/><Relationship Id="rId16" Type="http://schemas.openxmlformats.org/officeDocument/2006/relationships/font" Target="fonts/Average-regular.fntdata"/><Relationship Id="rId5" Type="http://schemas.openxmlformats.org/officeDocument/2006/relationships/notesMaster" Target="notesMasters/notesMaster1.xml"/><Relationship Id="rId6" Type="http://schemas.openxmlformats.org/officeDocument/2006/relationships/slide" Target="slides/slide1.xml"/><Relationship Id="rId18" Type="http://schemas.openxmlformats.org/officeDocument/2006/relationships/font" Target="fonts/Oswald-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3692086e356_0_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3692086e356_0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4b6aea76a2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4b6aea76a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60ee9cf4dd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60ee9cf4dd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3692086e356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3692086e356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3692086e356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3692086e356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3692086e356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3692086e356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3692086e356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3692086e356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3692086e356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3692086e356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3692086e356_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3692086e356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grpSp>
        <p:nvGrpSpPr>
          <p:cNvPr id="10" name="Google Shape;10;p2"/>
          <p:cNvGrpSpPr/>
          <p:nvPr/>
        </p:nvGrpSpPr>
        <p:grpSpPr>
          <a:xfrm>
            <a:off x="4350279" y="2855377"/>
            <a:ext cx="443589" cy="105632"/>
            <a:chOff x="4137525" y="2915950"/>
            <a:chExt cx="869100" cy="207000"/>
          </a:xfrm>
        </p:grpSpPr>
        <p:sp>
          <p:nvSpPr>
            <p:cNvPr id="11" name="Google Shape;11;p2"/>
            <p:cNvSpPr/>
            <p:nvPr/>
          </p:nvSpPr>
          <p:spPr>
            <a:xfrm>
              <a:off x="446857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a:off x="47996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41375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671258" y="990800"/>
            <a:ext cx="7801500" cy="1730100"/>
          </a:xfrm>
          <a:prstGeom prst="rect">
            <a:avLst/>
          </a:prstGeom>
        </p:spPr>
        <p:txBody>
          <a:bodyPr anchorCtr="0" anchor="b" bIns="91425" lIns="91425" spcFirstLastPara="1" rIns="91425" wrap="square" tIns="91425">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5" name="Google Shape;15;p2"/>
          <p:cNvSpPr txBox="1"/>
          <p:nvPr>
            <p:ph idx="1" type="subTitle"/>
          </p:nvPr>
        </p:nvSpPr>
        <p:spPr>
          <a:xfrm>
            <a:off x="671250" y="3174876"/>
            <a:ext cx="78015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16" name="Google Shape;16;p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9" name="Shape 49"/>
        <p:cNvGrpSpPr/>
        <p:nvPr/>
      </p:nvGrpSpPr>
      <p:grpSpPr>
        <a:xfrm>
          <a:off x="0" y="0"/>
          <a:ext cx="0" cy="0"/>
          <a:chOff x="0" y="0"/>
          <a:chExt cx="0" cy="0"/>
        </a:xfrm>
      </p:grpSpPr>
      <p:sp>
        <p:nvSpPr>
          <p:cNvPr id="50" name="Google Shape;50;p11"/>
          <p:cNvSpPr txBox="1"/>
          <p:nvPr>
            <p:ph hasCustomPrompt="1" type="title"/>
          </p:nvPr>
        </p:nvSpPr>
        <p:spPr>
          <a:xfrm>
            <a:off x="311700" y="1255275"/>
            <a:ext cx="8520600" cy="18906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1" name="Google Shape;51;p11"/>
          <p:cNvSpPr txBox="1"/>
          <p:nvPr>
            <p:ph idx="1" type="body"/>
          </p:nvPr>
        </p:nvSpPr>
        <p:spPr>
          <a:xfrm>
            <a:off x="311700" y="32284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2" name="Google Shape;52;p11"/>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3"/>
          <p:cNvSpPr txBox="1"/>
          <p:nvPr>
            <p:ph type="title"/>
          </p:nvPr>
        </p:nvSpPr>
        <p:spPr>
          <a:xfrm>
            <a:off x="671250" y="2141250"/>
            <a:ext cx="7852200" cy="8610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9" name="Google Shape;19;p3"/>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sp>
        <p:nvSpPr>
          <p:cNvPr id="21" name="Google Shape;21;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2" name="Google Shape;22;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3" name="Google Shape;23;p4"/>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4" name="Shape 24"/>
        <p:cNvGrpSpPr/>
        <p:nvPr/>
      </p:nvGrpSpPr>
      <p:grpSpPr>
        <a:xfrm>
          <a:off x="0" y="0"/>
          <a:ext cx="0" cy="0"/>
          <a:chOff x="0" y="0"/>
          <a:chExt cx="0" cy="0"/>
        </a:xfrm>
      </p:grpSpPr>
      <p:sp>
        <p:nvSpPr>
          <p:cNvPr id="25" name="Google Shape;25;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6" name="Google Shape;26;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7" name="Google Shape;27;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9" name="Shape 29"/>
        <p:cNvGrpSpPr/>
        <p:nvPr/>
      </p:nvGrpSpPr>
      <p:grpSpPr>
        <a:xfrm>
          <a:off x="0" y="0"/>
          <a:ext cx="0" cy="0"/>
          <a:chOff x="0" y="0"/>
          <a:chExt cx="0" cy="0"/>
        </a:xfrm>
      </p:grpSpPr>
      <p:sp>
        <p:nvSpPr>
          <p:cNvPr id="30" name="Google Shape;30;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1" name="Google Shape;31;p6"/>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2" name="Shape 32"/>
        <p:cNvGrpSpPr/>
        <p:nvPr/>
      </p:nvGrpSpPr>
      <p:grpSpPr>
        <a:xfrm>
          <a:off x="0" y="0"/>
          <a:ext cx="0" cy="0"/>
          <a:chOff x="0" y="0"/>
          <a:chExt cx="0" cy="0"/>
        </a:xfrm>
      </p:grpSpPr>
      <p:sp>
        <p:nvSpPr>
          <p:cNvPr id="33" name="Google Shape;33;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4" name="Google Shape;34;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5" name="Google Shape;35;p7"/>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lt2"/>
        </a:solidFill>
      </p:bgPr>
    </p:bg>
    <p:spTree>
      <p:nvGrpSpPr>
        <p:cNvPr id="36" name="Shape 36"/>
        <p:cNvGrpSpPr/>
        <p:nvPr/>
      </p:nvGrpSpPr>
      <p:grpSpPr>
        <a:xfrm>
          <a:off x="0" y="0"/>
          <a:ext cx="0" cy="0"/>
          <a:chOff x="0" y="0"/>
          <a:chExt cx="0" cy="0"/>
        </a:xfrm>
      </p:grpSpPr>
      <p:sp>
        <p:nvSpPr>
          <p:cNvPr id="37" name="Google Shape;37;p8"/>
          <p:cNvSpPr txBox="1"/>
          <p:nvPr>
            <p:ph type="title"/>
          </p:nvPr>
        </p:nvSpPr>
        <p:spPr>
          <a:xfrm>
            <a:off x="490250" y="526350"/>
            <a:ext cx="62271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38" name="Google Shape;38;p8"/>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9" name="Shape 39"/>
        <p:cNvGrpSpPr/>
        <p:nvPr/>
      </p:nvGrpSpPr>
      <p:grpSpPr>
        <a:xfrm>
          <a:off x="0" y="0"/>
          <a:ext cx="0" cy="0"/>
          <a:chOff x="0" y="0"/>
          <a:chExt cx="0" cy="0"/>
        </a:xfrm>
      </p:grpSpPr>
      <p:sp>
        <p:nvSpPr>
          <p:cNvPr id="40" name="Google Shape;40;p9"/>
          <p:cNvSpPr/>
          <p:nvPr/>
        </p:nvSpPr>
        <p:spPr>
          <a:xfrm>
            <a:off x="4572000" y="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1" name="Google Shape;41;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2" name="Google Shape;42;p9"/>
          <p:cNvSpPr txBox="1"/>
          <p:nvPr>
            <p:ph type="title"/>
          </p:nvPr>
        </p:nvSpPr>
        <p:spPr>
          <a:xfrm>
            <a:off x="265500" y="1081400"/>
            <a:ext cx="4045200" cy="1710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3" name="Google Shape;43;p9"/>
          <p:cNvSpPr txBox="1"/>
          <p:nvPr>
            <p:ph idx="1" type="subTitle"/>
          </p:nvPr>
        </p:nvSpPr>
        <p:spPr>
          <a:xfrm>
            <a:off x="265500" y="28452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dk1"/>
              </a:buClr>
              <a:buSzPts val="2100"/>
              <a:buNone/>
              <a:defRPr sz="2100">
                <a:solidFill>
                  <a:schemeClr val="dk1"/>
                </a:solidFill>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p:txBody>
      </p:sp>
      <p:sp>
        <p:nvSpPr>
          <p:cNvPr id="44" name="Google Shape;44;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5" name="Google Shape;45;p9"/>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6" name="Shape 46"/>
        <p:cNvGrpSpPr/>
        <p:nvPr/>
      </p:nvGrpSpPr>
      <p:grpSpPr>
        <a:xfrm>
          <a:off x="0" y="0"/>
          <a:ext cx="0" cy="0"/>
          <a:chOff x="0" y="0"/>
          <a:chExt cx="0" cy="0"/>
        </a:xfrm>
      </p:grpSpPr>
      <p:sp>
        <p:nvSpPr>
          <p:cNvPr id="47" name="Google Shape;47;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Clr>
                <a:schemeClr val="dk1"/>
              </a:buClr>
              <a:buSzPts val="2100"/>
              <a:buFont typeface="Oswald"/>
              <a:buNone/>
              <a:defRPr sz="2100">
                <a:solidFill>
                  <a:schemeClr val="dk1"/>
                </a:solidFill>
                <a:latin typeface="Oswald"/>
                <a:ea typeface="Oswald"/>
                <a:cs typeface="Oswald"/>
                <a:sym typeface="Oswald"/>
              </a:defRPr>
            </a:lvl1pPr>
          </a:lstStyle>
          <a:p/>
        </p:txBody>
      </p:sp>
      <p:sp>
        <p:nvSpPr>
          <p:cNvPr id="48" name="Google Shape;48;p10"/>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lat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1pPr>
            <a:lvl2pPr lvl="1">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2pPr>
            <a:lvl3pPr lvl="2">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3pPr>
            <a:lvl4pPr lvl="3">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4pPr>
            <a:lvl5pPr lvl="4">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5pPr>
            <a:lvl6pPr lvl="5">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6pPr>
            <a:lvl7pPr lvl="6">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7pPr>
            <a:lvl8pPr lvl="7">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8pPr>
            <a:lvl9pPr lvl="8">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accent3"/>
              </a:buClr>
              <a:buSzPts val="1800"/>
              <a:buFont typeface="Average"/>
              <a:buChar char="●"/>
              <a:defRPr sz="1800">
                <a:solidFill>
                  <a:schemeClr val="accent3"/>
                </a:solidFill>
                <a:latin typeface="Average"/>
                <a:ea typeface="Average"/>
                <a:cs typeface="Average"/>
                <a:sym typeface="Average"/>
              </a:defRPr>
            </a:lvl1pPr>
            <a:lvl2pPr indent="-317500" lvl="1" marL="9144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2pPr>
            <a:lvl3pPr indent="-317500" lvl="2" marL="13716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3pPr>
            <a:lvl4pPr indent="-317500" lvl="3" marL="18288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4pPr>
            <a:lvl5pPr indent="-317500" lvl="4" marL="22860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5pPr>
            <a:lvl6pPr indent="-317500" lvl="5" marL="27432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6pPr>
            <a:lvl7pPr indent="-317500" lvl="6" marL="32004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7pPr>
            <a:lvl8pPr indent="-317500" lvl="7" marL="36576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8pPr>
            <a:lvl9pPr indent="-317500" lvl="8" marL="41148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9pPr>
          </a:lstStyle>
          <a:p/>
        </p:txBody>
      </p:sp>
      <p:sp>
        <p:nvSpPr>
          <p:cNvPr id="8" name="Google Shape;8;p1"/>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accent3"/>
                </a:solidFill>
                <a:latin typeface="Average"/>
                <a:ea typeface="Average"/>
                <a:cs typeface="Average"/>
                <a:sym typeface="Average"/>
              </a:defRPr>
            </a:lvl1pPr>
            <a:lvl2pPr lvl="1" algn="r">
              <a:buNone/>
              <a:defRPr sz="1000">
                <a:solidFill>
                  <a:schemeClr val="accent3"/>
                </a:solidFill>
                <a:latin typeface="Average"/>
                <a:ea typeface="Average"/>
                <a:cs typeface="Average"/>
                <a:sym typeface="Average"/>
              </a:defRPr>
            </a:lvl2pPr>
            <a:lvl3pPr lvl="2" algn="r">
              <a:buNone/>
              <a:defRPr sz="1000">
                <a:solidFill>
                  <a:schemeClr val="accent3"/>
                </a:solidFill>
                <a:latin typeface="Average"/>
                <a:ea typeface="Average"/>
                <a:cs typeface="Average"/>
                <a:sym typeface="Average"/>
              </a:defRPr>
            </a:lvl3pPr>
            <a:lvl4pPr lvl="3" algn="r">
              <a:buNone/>
              <a:defRPr sz="1000">
                <a:solidFill>
                  <a:schemeClr val="accent3"/>
                </a:solidFill>
                <a:latin typeface="Average"/>
                <a:ea typeface="Average"/>
                <a:cs typeface="Average"/>
                <a:sym typeface="Average"/>
              </a:defRPr>
            </a:lvl4pPr>
            <a:lvl5pPr lvl="4" algn="r">
              <a:buNone/>
              <a:defRPr sz="1000">
                <a:solidFill>
                  <a:schemeClr val="accent3"/>
                </a:solidFill>
                <a:latin typeface="Average"/>
                <a:ea typeface="Average"/>
                <a:cs typeface="Average"/>
                <a:sym typeface="Average"/>
              </a:defRPr>
            </a:lvl5pPr>
            <a:lvl6pPr lvl="5" algn="r">
              <a:buNone/>
              <a:defRPr sz="1000">
                <a:solidFill>
                  <a:schemeClr val="accent3"/>
                </a:solidFill>
                <a:latin typeface="Average"/>
                <a:ea typeface="Average"/>
                <a:cs typeface="Average"/>
                <a:sym typeface="Average"/>
              </a:defRPr>
            </a:lvl6pPr>
            <a:lvl7pPr lvl="6" algn="r">
              <a:buNone/>
              <a:defRPr sz="1000">
                <a:solidFill>
                  <a:schemeClr val="accent3"/>
                </a:solidFill>
                <a:latin typeface="Average"/>
                <a:ea typeface="Average"/>
                <a:cs typeface="Average"/>
                <a:sym typeface="Average"/>
              </a:defRPr>
            </a:lvl7pPr>
            <a:lvl8pPr lvl="7" algn="r">
              <a:buNone/>
              <a:defRPr sz="1000">
                <a:solidFill>
                  <a:schemeClr val="accent3"/>
                </a:solidFill>
                <a:latin typeface="Average"/>
                <a:ea typeface="Average"/>
                <a:cs typeface="Average"/>
                <a:sym typeface="Average"/>
              </a:defRPr>
            </a:lvl8pPr>
            <a:lvl9pPr lvl="8" algn="r">
              <a:buNone/>
              <a:defRPr sz="1000">
                <a:solidFill>
                  <a:schemeClr val="accent3"/>
                </a:solidFill>
                <a:latin typeface="Average"/>
                <a:ea typeface="Average"/>
                <a:cs typeface="Average"/>
                <a:sym typeface="Average"/>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3"/>
          <p:cNvSpPr txBox="1"/>
          <p:nvPr>
            <p:ph type="ctrTitle"/>
          </p:nvPr>
        </p:nvSpPr>
        <p:spPr>
          <a:xfrm>
            <a:off x="671258" y="990800"/>
            <a:ext cx="7801500" cy="17301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In the Wilderness</a:t>
            </a:r>
            <a:endParaRPr/>
          </a:p>
        </p:txBody>
      </p:sp>
      <p:sp>
        <p:nvSpPr>
          <p:cNvPr id="60" name="Google Shape;60;p13"/>
          <p:cNvSpPr txBox="1"/>
          <p:nvPr>
            <p:ph idx="1" type="subTitle"/>
          </p:nvPr>
        </p:nvSpPr>
        <p:spPr>
          <a:xfrm>
            <a:off x="671250" y="3174876"/>
            <a:ext cx="78015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solidFill>
                  <a:schemeClr val="dk1"/>
                </a:solidFill>
              </a:rPr>
              <a:t>Leviticus, Numbers, and Deuteronomy</a:t>
            </a:r>
            <a:endParaRPr>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The End of the Torah</a:t>
            </a:r>
            <a:endParaRPr/>
          </a:p>
        </p:txBody>
      </p:sp>
      <p:sp>
        <p:nvSpPr>
          <p:cNvPr id="115" name="Google Shape;115;p22"/>
          <p:cNvSpPr txBox="1"/>
          <p:nvPr>
            <p:ph idx="1" type="body"/>
          </p:nvPr>
        </p:nvSpPr>
        <p:spPr>
          <a:xfrm>
            <a:off x="311700" y="1017724"/>
            <a:ext cx="8520600" cy="4125900"/>
          </a:xfrm>
          <a:prstGeom prst="rect">
            <a:avLst/>
          </a:prstGeom>
        </p:spPr>
        <p:txBody>
          <a:bodyPr anchorCtr="0" anchor="t" bIns="91425" lIns="91425" spcFirstLastPara="1" rIns="91425" wrap="square" tIns="91425">
            <a:normAutofit fontScale="55000"/>
          </a:bodyPr>
          <a:lstStyle/>
          <a:p>
            <a:pPr indent="457200" lvl="0" marL="0" rtl="0" algn="l">
              <a:spcBef>
                <a:spcPts val="0"/>
              </a:spcBef>
              <a:spcAft>
                <a:spcPts val="0"/>
              </a:spcAft>
              <a:buNone/>
            </a:pPr>
            <a:r>
              <a:rPr lang="en" sz="2600">
                <a:solidFill>
                  <a:schemeClr val="dk1"/>
                </a:solidFill>
              </a:rPr>
              <a:t>Then Moses went up to Mount Nebo from the plains of Moab and climbed Pisgah Peak, which is across from Jericho. And Yhwh showed him the whole land, from Gilead as far as Dan; all the land of Naphtali; the land of Ephraim and Manasseh; all the land of Judah, extending to the Mediterranean Sea; the Negev; the Jordan Valley with Jericho—the city of palms—as far as Zoar. Then Yhwh said to Moses, “This is the land I promised on oath to Abraham, Isaac, and Jacob when I said, ‘I will give it to your descendants.’ I have now allowed you to see it with your own eyes, </a:t>
            </a:r>
            <a:r>
              <a:rPr lang="en" sz="2600" u="sng">
                <a:solidFill>
                  <a:schemeClr val="dk1"/>
                </a:solidFill>
              </a:rPr>
              <a:t>but you will not enter the land</a:t>
            </a:r>
            <a:r>
              <a:rPr lang="en" sz="2600">
                <a:solidFill>
                  <a:schemeClr val="dk1"/>
                </a:solidFill>
              </a:rPr>
              <a:t>.”</a:t>
            </a:r>
            <a:endParaRPr sz="2600">
              <a:solidFill>
                <a:schemeClr val="dk1"/>
              </a:solidFill>
            </a:endParaRPr>
          </a:p>
          <a:p>
            <a:pPr indent="457200" lvl="0" marL="0" rtl="0" algn="l">
              <a:spcBef>
                <a:spcPts val="0"/>
              </a:spcBef>
              <a:spcAft>
                <a:spcPts val="0"/>
              </a:spcAft>
              <a:buNone/>
            </a:pPr>
            <a:r>
              <a:rPr lang="en" sz="2600">
                <a:solidFill>
                  <a:schemeClr val="dk1"/>
                </a:solidFill>
              </a:rPr>
              <a:t>So Moses, the servant of Yhwh, died there in the land of Moab, just as Yhwh had said. Yhwh buried him in a valley near Beth-peor in Moab, but to this day no one knows the exact place. Moses was 120 years old when he died, yet his eyesight was clear, and he was as strong as ever. The people of Israel mourned for Moses on the plains of Moab for thirty days, until the customary period of mourning was over.</a:t>
            </a:r>
            <a:endParaRPr sz="2600">
              <a:solidFill>
                <a:schemeClr val="dk1"/>
              </a:solidFill>
            </a:endParaRPr>
          </a:p>
          <a:p>
            <a:pPr indent="457200" lvl="0" marL="0" rtl="0" algn="l">
              <a:spcBef>
                <a:spcPts val="0"/>
              </a:spcBef>
              <a:spcAft>
                <a:spcPts val="0"/>
              </a:spcAft>
              <a:buNone/>
            </a:pPr>
            <a:r>
              <a:rPr lang="en" sz="2600">
                <a:solidFill>
                  <a:schemeClr val="dk1"/>
                </a:solidFill>
              </a:rPr>
              <a:t>Now Joshua son of Nun was full of the spirit of wisdom, for Moses had laid his hands on him. So the people of Israel obeyed him, doing just as Yhwh had commanded Moses.</a:t>
            </a:r>
            <a:endParaRPr sz="2600">
              <a:solidFill>
                <a:schemeClr val="dk1"/>
              </a:solidFill>
            </a:endParaRPr>
          </a:p>
          <a:p>
            <a:pPr indent="457200" lvl="0" marL="0" rtl="0" algn="l">
              <a:spcBef>
                <a:spcPts val="0"/>
              </a:spcBef>
              <a:spcAft>
                <a:spcPts val="0"/>
              </a:spcAft>
              <a:buNone/>
            </a:pPr>
            <a:r>
              <a:rPr lang="en" sz="2600">
                <a:solidFill>
                  <a:schemeClr val="dk1"/>
                </a:solidFill>
              </a:rPr>
              <a:t>There has never been another prophet in Israel like Moses, whom Yhwh knew face to face. Yhwh sent him to perform all the miraculous signs and wonders in the land of Egypt against Pharaoh, and all his servants, and his entire land. With mighty power, Moses performed terrifying acts in the sight of all Israel.</a:t>
            </a:r>
            <a:endParaRPr sz="260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Recap</a:t>
            </a:r>
            <a:endParaRPr/>
          </a:p>
        </p:txBody>
      </p:sp>
      <p:sp>
        <p:nvSpPr>
          <p:cNvPr id="66" name="Google Shape;66;p14"/>
          <p:cNvSpPr txBox="1"/>
          <p:nvPr>
            <p:ph idx="1" type="body"/>
          </p:nvPr>
        </p:nvSpPr>
        <p:spPr>
          <a:xfrm>
            <a:off x="311700" y="101772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Char char="●"/>
            </a:pPr>
            <a:r>
              <a:rPr lang="en">
                <a:solidFill>
                  <a:schemeClr val="dk1"/>
                </a:solidFill>
              </a:rPr>
              <a:t>Yahweh reveals Himself at Sinai and enters a marriage-like covenant with Israel</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Israel </a:t>
            </a:r>
            <a:r>
              <a:rPr i="1" lang="en">
                <a:solidFill>
                  <a:schemeClr val="dk1"/>
                </a:solidFill>
              </a:rPr>
              <a:t>says</a:t>
            </a:r>
            <a:r>
              <a:rPr lang="en">
                <a:solidFill>
                  <a:schemeClr val="dk1"/>
                </a:solidFill>
              </a:rPr>
              <a:t> they want in, but they rebel; Yahweh sticks with them anyway</a:t>
            </a:r>
            <a:endParaRPr>
              <a:solidFill>
                <a:schemeClr val="dk1"/>
              </a:solidFill>
            </a:endParaRPr>
          </a:p>
        </p:txBody>
      </p:sp>
      <p:pic>
        <p:nvPicPr>
          <p:cNvPr id="67" name="Google Shape;67;p14" title="Screenshot 2025-06-17 at 7.17.59 AM.png"/>
          <p:cNvPicPr preferRelativeResize="0"/>
          <p:nvPr/>
        </p:nvPicPr>
        <p:blipFill>
          <a:blip r:embed="rId3">
            <a:alphaModFix/>
          </a:blip>
          <a:stretch>
            <a:fillRect/>
          </a:stretch>
        </p:blipFill>
        <p:spPr>
          <a:xfrm>
            <a:off x="1606372" y="1727100"/>
            <a:ext cx="5931255" cy="341640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Leviticus</a:t>
            </a:r>
            <a:endParaRPr/>
          </a:p>
        </p:txBody>
      </p:sp>
      <p:sp>
        <p:nvSpPr>
          <p:cNvPr id="73" name="Google Shape;73;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93700" lvl="0" marL="457200" rtl="0" algn="l">
              <a:spcBef>
                <a:spcPts val="0"/>
              </a:spcBef>
              <a:spcAft>
                <a:spcPts val="0"/>
              </a:spcAft>
              <a:buClr>
                <a:schemeClr val="dk1"/>
              </a:buClr>
              <a:buSzPts val="2600"/>
              <a:buChar char="●"/>
            </a:pPr>
            <a:r>
              <a:rPr lang="en" sz="2600">
                <a:solidFill>
                  <a:schemeClr val="dk1"/>
                </a:solidFill>
              </a:rPr>
              <a:t>“Yahweh spoke to Moses </a:t>
            </a:r>
            <a:r>
              <a:rPr i="1" lang="en" sz="2600">
                <a:solidFill>
                  <a:schemeClr val="dk1"/>
                </a:solidFill>
              </a:rPr>
              <a:t>from</a:t>
            </a:r>
            <a:r>
              <a:rPr lang="en" sz="2600">
                <a:solidFill>
                  <a:schemeClr val="dk1"/>
                </a:solidFill>
              </a:rPr>
              <a:t> the tent”</a:t>
            </a:r>
            <a:endParaRPr sz="2600">
              <a:solidFill>
                <a:schemeClr val="dk1"/>
              </a:solidFill>
            </a:endParaRPr>
          </a:p>
          <a:p>
            <a:pPr indent="-393700" lvl="0" marL="457200" rtl="0" algn="l">
              <a:spcBef>
                <a:spcPts val="0"/>
              </a:spcBef>
              <a:spcAft>
                <a:spcPts val="0"/>
              </a:spcAft>
              <a:buClr>
                <a:schemeClr val="dk1"/>
              </a:buClr>
              <a:buSzPts val="2600"/>
              <a:buChar char="●"/>
            </a:pPr>
            <a:r>
              <a:rPr lang="en" sz="2600">
                <a:solidFill>
                  <a:schemeClr val="dk1"/>
                </a:solidFill>
              </a:rPr>
              <a:t>Israel desperately needs a way to be in relationship with Yahweh and to properly represent Him to the rest of the world</a:t>
            </a:r>
            <a:endParaRPr sz="260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Leviticus</a:t>
            </a:r>
            <a:endParaRPr/>
          </a:p>
        </p:txBody>
      </p:sp>
      <p:sp>
        <p:nvSpPr>
          <p:cNvPr id="79" name="Google Shape;79;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93700" lvl="0" marL="457200" rtl="0" algn="l">
              <a:spcBef>
                <a:spcPts val="0"/>
              </a:spcBef>
              <a:spcAft>
                <a:spcPts val="0"/>
              </a:spcAft>
              <a:buClr>
                <a:srgbClr val="FF9900"/>
              </a:buClr>
              <a:buSzPts val="2600"/>
              <a:buChar char="●"/>
            </a:pPr>
            <a:r>
              <a:rPr lang="en" sz="2600">
                <a:solidFill>
                  <a:srgbClr val="FF9900"/>
                </a:solidFill>
              </a:rPr>
              <a:t>Rituals (sacrifices)</a:t>
            </a:r>
            <a:endParaRPr sz="2600">
              <a:solidFill>
                <a:srgbClr val="FF9900"/>
              </a:solidFill>
            </a:endParaRPr>
          </a:p>
          <a:p>
            <a:pPr indent="-393700" lvl="1" marL="914400" rtl="0" algn="l">
              <a:spcBef>
                <a:spcPts val="0"/>
              </a:spcBef>
              <a:spcAft>
                <a:spcPts val="0"/>
              </a:spcAft>
              <a:buClr>
                <a:srgbClr val="FFFF00"/>
              </a:buClr>
              <a:buSzPts val="2600"/>
              <a:buChar char="○"/>
            </a:pPr>
            <a:r>
              <a:rPr lang="en" sz="2600">
                <a:solidFill>
                  <a:srgbClr val="FFFF00"/>
                </a:solidFill>
              </a:rPr>
              <a:t>Priests (ordination story)</a:t>
            </a:r>
            <a:endParaRPr sz="2600">
              <a:solidFill>
                <a:srgbClr val="FFFF00"/>
              </a:solidFill>
            </a:endParaRPr>
          </a:p>
          <a:p>
            <a:pPr indent="-393700" lvl="2" marL="1371600" rtl="0" algn="l">
              <a:spcBef>
                <a:spcPts val="0"/>
              </a:spcBef>
              <a:spcAft>
                <a:spcPts val="0"/>
              </a:spcAft>
              <a:buClr>
                <a:srgbClr val="00FFFF"/>
              </a:buClr>
              <a:buSzPts val="2600"/>
              <a:buChar char="■"/>
            </a:pPr>
            <a:r>
              <a:rPr lang="en" sz="2600">
                <a:solidFill>
                  <a:srgbClr val="00FFFF"/>
                </a:solidFill>
              </a:rPr>
              <a:t>Purity (ritual)</a:t>
            </a:r>
            <a:endParaRPr sz="2600">
              <a:solidFill>
                <a:srgbClr val="00FFFF"/>
              </a:solidFill>
            </a:endParaRPr>
          </a:p>
          <a:p>
            <a:pPr indent="-393700" lvl="3" marL="1828800" rtl="0" algn="l">
              <a:spcBef>
                <a:spcPts val="0"/>
              </a:spcBef>
              <a:spcAft>
                <a:spcPts val="0"/>
              </a:spcAft>
              <a:buClr>
                <a:schemeClr val="dk1"/>
              </a:buClr>
              <a:buSzPts val="2600"/>
              <a:buChar char="●"/>
            </a:pPr>
            <a:r>
              <a:rPr lang="en" sz="2600">
                <a:solidFill>
                  <a:schemeClr val="dk1"/>
                </a:solidFill>
              </a:rPr>
              <a:t>Day of Atonement</a:t>
            </a:r>
            <a:endParaRPr sz="2600">
              <a:solidFill>
                <a:schemeClr val="dk1"/>
              </a:solidFill>
            </a:endParaRPr>
          </a:p>
          <a:p>
            <a:pPr indent="-393700" lvl="2" marL="1371600" rtl="0" algn="l">
              <a:spcBef>
                <a:spcPts val="0"/>
              </a:spcBef>
              <a:spcAft>
                <a:spcPts val="0"/>
              </a:spcAft>
              <a:buClr>
                <a:srgbClr val="00FFFF"/>
              </a:buClr>
              <a:buSzPts val="2600"/>
              <a:buChar char="■"/>
            </a:pPr>
            <a:r>
              <a:rPr lang="en" sz="2600">
                <a:solidFill>
                  <a:srgbClr val="00FFFF"/>
                </a:solidFill>
              </a:rPr>
              <a:t>Purity (moral)</a:t>
            </a:r>
            <a:endParaRPr sz="2600">
              <a:solidFill>
                <a:srgbClr val="00FFFF"/>
              </a:solidFill>
            </a:endParaRPr>
          </a:p>
          <a:p>
            <a:pPr indent="-393700" lvl="1" marL="914400" rtl="0" algn="l">
              <a:spcBef>
                <a:spcPts val="0"/>
              </a:spcBef>
              <a:spcAft>
                <a:spcPts val="0"/>
              </a:spcAft>
              <a:buClr>
                <a:srgbClr val="FFFF00"/>
              </a:buClr>
              <a:buSzPts val="2600"/>
              <a:buChar char="○"/>
            </a:pPr>
            <a:r>
              <a:rPr lang="en" sz="2600">
                <a:solidFill>
                  <a:srgbClr val="FFFF00"/>
                </a:solidFill>
              </a:rPr>
              <a:t>Priests (list of qualifications)</a:t>
            </a:r>
            <a:endParaRPr sz="2600">
              <a:solidFill>
                <a:srgbClr val="FFFF00"/>
              </a:solidFill>
            </a:endParaRPr>
          </a:p>
          <a:p>
            <a:pPr indent="-393700" lvl="0" marL="457200" rtl="0" algn="l">
              <a:spcBef>
                <a:spcPts val="0"/>
              </a:spcBef>
              <a:spcAft>
                <a:spcPts val="0"/>
              </a:spcAft>
              <a:buClr>
                <a:srgbClr val="FF9900"/>
              </a:buClr>
              <a:buSzPts val="2600"/>
              <a:buChar char="●"/>
            </a:pPr>
            <a:r>
              <a:rPr lang="en" sz="2600">
                <a:solidFill>
                  <a:srgbClr val="FF9900"/>
                </a:solidFill>
              </a:rPr>
              <a:t>Rituals (feasts/holidays)</a:t>
            </a:r>
            <a:endParaRPr sz="2600">
              <a:solidFill>
                <a:srgbClr val="FF99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In the Wilderness (Numbers)</a:t>
            </a:r>
            <a:endParaRPr/>
          </a:p>
        </p:txBody>
      </p:sp>
      <p:sp>
        <p:nvSpPr>
          <p:cNvPr id="85" name="Google Shape;85;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93700" lvl="0" marL="457200" rtl="0" algn="l">
              <a:spcBef>
                <a:spcPts val="0"/>
              </a:spcBef>
              <a:spcAft>
                <a:spcPts val="0"/>
              </a:spcAft>
              <a:buClr>
                <a:schemeClr val="dk1"/>
              </a:buClr>
              <a:buSzPts val="2600"/>
              <a:buChar char="●"/>
            </a:pPr>
            <a:r>
              <a:rPr lang="en" sz="2600">
                <a:solidFill>
                  <a:schemeClr val="dk1"/>
                </a:solidFill>
              </a:rPr>
              <a:t>“Yahweh spoke to Moses </a:t>
            </a:r>
            <a:r>
              <a:rPr i="1" lang="en" sz="2600">
                <a:solidFill>
                  <a:schemeClr val="dk1"/>
                </a:solidFill>
              </a:rPr>
              <a:t>in</a:t>
            </a:r>
            <a:r>
              <a:rPr lang="en" sz="2600">
                <a:solidFill>
                  <a:schemeClr val="dk1"/>
                </a:solidFill>
              </a:rPr>
              <a:t> the tent”</a:t>
            </a:r>
            <a:endParaRPr sz="2600">
              <a:solidFill>
                <a:schemeClr val="dk1"/>
              </a:solidFill>
            </a:endParaRPr>
          </a:p>
          <a:p>
            <a:pPr indent="-393700" lvl="0" marL="457200" rtl="0" algn="l">
              <a:spcBef>
                <a:spcPts val="0"/>
              </a:spcBef>
              <a:spcAft>
                <a:spcPts val="0"/>
              </a:spcAft>
              <a:buClr>
                <a:schemeClr val="dk1"/>
              </a:buClr>
              <a:buSzPts val="2600"/>
              <a:buChar char="●"/>
            </a:pPr>
            <a:r>
              <a:rPr lang="en" sz="2600">
                <a:solidFill>
                  <a:schemeClr val="dk1"/>
                </a:solidFill>
              </a:rPr>
              <a:t>Sinai - Census</a:t>
            </a:r>
            <a:endParaRPr sz="2600">
              <a:solidFill>
                <a:schemeClr val="dk1"/>
              </a:solidFill>
            </a:endParaRPr>
          </a:p>
          <a:p>
            <a:pPr indent="-393700" lvl="1" marL="914400" rtl="0" algn="l">
              <a:spcBef>
                <a:spcPts val="0"/>
              </a:spcBef>
              <a:spcAft>
                <a:spcPts val="0"/>
              </a:spcAft>
              <a:buClr>
                <a:schemeClr val="dk1"/>
              </a:buClr>
              <a:buSzPts val="2600"/>
              <a:buChar char="○"/>
            </a:pPr>
            <a:r>
              <a:rPr lang="en" sz="2600">
                <a:solidFill>
                  <a:schemeClr val="dk1"/>
                </a:solidFill>
              </a:rPr>
              <a:t>Travel (complaints)</a:t>
            </a:r>
            <a:endParaRPr sz="260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In the Wilderness (Numbers)</a:t>
            </a:r>
            <a:endParaRPr/>
          </a:p>
        </p:txBody>
      </p:sp>
      <p:sp>
        <p:nvSpPr>
          <p:cNvPr id="91" name="Google Shape;91;p18"/>
          <p:cNvSpPr txBox="1"/>
          <p:nvPr>
            <p:ph idx="1" type="body"/>
          </p:nvPr>
        </p:nvSpPr>
        <p:spPr>
          <a:xfrm>
            <a:off x="311700" y="1152475"/>
            <a:ext cx="8520600" cy="3837900"/>
          </a:xfrm>
          <a:prstGeom prst="rect">
            <a:avLst/>
          </a:prstGeom>
        </p:spPr>
        <p:txBody>
          <a:bodyPr anchorCtr="0" anchor="t" bIns="91425" lIns="91425" spcFirstLastPara="1" rIns="91425" wrap="square" tIns="91425">
            <a:normAutofit lnSpcReduction="20000"/>
          </a:bodyPr>
          <a:lstStyle/>
          <a:p>
            <a:pPr indent="-393700" lvl="0" marL="457200" rtl="0" algn="l">
              <a:spcBef>
                <a:spcPts val="0"/>
              </a:spcBef>
              <a:spcAft>
                <a:spcPts val="0"/>
              </a:spcAft>
              <a:buClr>
                <a:schemeClr val="dk1"/>
              </a:buClr>
              <a:buSzPts val="2600"/>
              <a:buChar char="●"/>
            </a:pPr>
            <a:r>
              <a:rPr lang="en" sz="2600">
                <a:solidFill>
                  <a:schemeClr val="dk1"/>
                </a:solidFill>
              </a:rPr>
              <a:t>Wilderness of Paran</a:t>
            </a:r>
            <a:endParaRPr sz="2600">
              <a:solidFill>
                <a:schemeClr val="dk1"/>
              </a:solidFill>
            </a:endParaRPr>
          </a:p>
          <a:p>
            <a:pPr indent="-393700" lvl="0" marL="457200" rtl="0" algn="l">
              <a:spcBef>
                <a:spcPts val="0"/>
              </a:spcBef>
              <a:spcAft>
                <a:spcPts val="0"/>
              </a:spcAft>
              <a:buClr>
                <a:schemeClr val="dk1"/>
              </a:buClr>
              <a:buSzPts val="2600"/>
              <a:buChar char="●"/>
            </a:pPr>
            <a:r>
              <a:rPr lang="en" sz="2600">
                <a:solidFill>
                  <a:schemeClr val="dk1"/>
                </a:solidFill>
              </a:rPr>
              <a:t>12 Spies (Caleb and Joshua)</a:t>
            </a:r>
            <a:endParaRPr sz="2600">
              <a:solidFill>
                <a:schemeClr val="dk1"/>
              </a:solidFill>
            </a:endParaRPr>
          </a:p>
          <a:p>
            <a:pPr indent="-393700" lvl="0" marL="457200" rtl="0" algn="l">
              <a:spcBef>
                <a:spcPts val="0"/>
              </a:spcBef>
              <a:spcAft>
                <a:spcPts val="0"/>
              </a:spcAft>
              <a:buClr>
                <a:schemeClr val="dk1"/>
              </a:buClr>
              <a:buSzPts val="2600"/>
              <a:buChar char="●"/>
            </a:pPr>
            <a:r>
              <a:rPr lang="en" sz="2600">
                <a:solidFill>
                  <a:schemeClr val="dk1"/>
                </a:solidFill>
              </a:rPr>
              <a:t>Yahweh “punishes” this generation by… giving them what they asked for: they do not “have to” go into the Promised Land</a:t>
            </a:r>
            <a:endParaRPr sz="2600">
              <a:solidFill>
                <a:schemeClr val="dk1"/>
              </a:solidFill>
            </a:endParaRPr>
          </a:p>
          <a:p>
            <a:pPr indent="-393700" lvl="1" marL="914400" rtl="0" algn="l">
              <a:spcBef>
                <a:spcPts val="0"/>
              </a:spcBef>
              <a:spcAft>
                <a:spcPts val="0"/>
              </a:spcAft>
              <a:buClr>
                <a:schemeClr val="dk1"/>
              </a:buClr>
              <a:buSzPts val="2600"/>
              <a:buChar char="○"/>
            </a:pPr>
            <a:r>
              <a:rPr lang="en" sz="2600">
                <a:solidFill>
                  <a:schemeClr val="dk1"/>
                </a:solidFill>
              </a:rPr>
              <a:t>Travel again (more complaints)</a:t>
            </a:r>
            <a:endParaRPr sz="2600">
              <a:solidFill>
                <a:schemeClr val="dk1"/>
              </a:solidFill>
            </a:endParaRPr>
          </a:p>
          <a:p>
            <a:pPr indent="-393700" lvl="1" marL="914400" rtl="0" algn="l">
              <a:spcBef>
                <a:spcPts val="0"/>
              </a:spcBef>
              <a:spcAft>
                <a:spcPts val="0"/>
              </a:spcAft>
              <a:buClr>
                <a:schemeClr val="dk1"/>
              </a:buClr>
              <a:buSzPts val="2600"/>
              <a:buChar char="○"/>
            </a:pPr>
            <a:r>
              <a:rPr lang="en" sz="2600">
                <a:solidFill>
                  <a:schemeClr val="dk1"/>
                </a:solidFill>
              </a:rPr>
              <a:t>Moses loses his patience (Ex 2) &amp; equates himself with Yahweh</a:t>
            </a:r>
            <a:endParaRPr sz="2600">
              <a:solidFill>
                <a:schemeClr val="dk1"/>
              </a:solidFill>
            </a:endParaRPr>
          </a:p>
          <a:p>
            <a:pPr indent="-393700" lvl="1" marL="914400" rtl="0" algn="l">
              <a:spcBef>
                <a:spcPts val="0"/>
              </a:spcBef>
              <a:spcAft>
                <a:spcPts val="0"/>
              </a:spcAft>
              <a:buClr>
                <a:schemeClr val="dk1"/>
              </a:buClr>
              <a:buSzPts val="2600"/>
              <a:buChar char="○"/>
            </a:pPr>
            <a:r>
              <a:rPr lang="en" sz="2600">
                <a:solidFill>
                  <a:schemeClr val="dk1"/>
                </a:solidFill>
              </a:rPr>
              <a:t>The bronze snake</a:t>
            </a:r>
            <a:endParaRPr sz="260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In the Wilderness (Numbers)</a:t>
            </a:r>
            <a:endParaRPr/>
          </a:p>
        </p:txBody>
      </p:sp>
      <p:sp>
        <p:nvSpPr>
          <p:cNvPr id="97" name="Google Shape;97;p19"/>
          <p:cNvSpPr txBox="1"/>
          <p:nvPr>
            <p:ph idx="1" type="body"/>
          </p:nvPr>
        </p:nvSpPr>
        <p:spPr>
          <a:xfrm>
            <a:off x="311700" y="1152475"/>
            <a:ext cx="8520600" cy="3837900"/>
          </a:xfrm>
          <a:prstGeom prst="rect">
            <a:avLst/>
          </a:prstGeom>
        </p:spPr>
        <p:txBody>
          <a:bodyPr anchorCtr="0" anchor="t" bIns="91425" lIns="91425" spcFirstLastPara="1" rIns="91425" wrap="square" tIns="91425">
            <a:normAutofit/>
          </a:bodyPr>
          <a:lstStyle/>
          <a:p>
            <a:pPr indent="-393700" lvl="0" marL="457200" rtl="0" algn="l">
              <a:spcBef>
                <a:spcPts val="0"/>
              </a:spcBef>
              <a:spcAft>
                <a:spcPts val="0"/>
              </a:spcAft>
              <a:buClr>
                <a:schemeClr val="dk1"/>
              </a:buClr>
              <a:buSzPts val="2600"/>
              <a:buChar char="●"/>
            </a:pPr>
            <a:r>
              <a:rPr lang="en" sz="2600">
                <a:solidFill>
                  <a:schemeClr val="dk1"/>
                </a:solidFill>
              </a:rPr>
              <a:t>Moab</a:t>
            </a:r>
            <a:endParaRPr sz="2600">
              <a:solidFill>
                <a:schemeClr val="dk1"/>
              </a:solidFill>
            </a:endParaRPr>
          </a:p>
          <a:p>
            <a:pPr indent="-393700" lvl="0" marL="457200" rtl="0" algn="l">
              <a:spcBef>
                <a:spcPts val="0"/>
              </a:spcBef>
              <a:spcAft>
                <a:spcPts val="0"/>
              </a:spcAft>
              <a:buClr>
                <a:schemeClr val="dk1"/>
              </a:buClr>
              <a:buSzPts val="2600"/>
              <a:buChar char="●"/>
            </a:pPr>
            <a:r>
              <a:rPr lang="en" sz="2600">
                <a:solidFill>
                  <a:schemeClr val="dk1"/>
                </a:solidFill>
              </a:rPr>
              <a:t>Balaam hired to curse Israel, but he can’t</a:t>
            </a:r>
            <a:endParaRPr sz="2600">
              <a:solidFill>
                <a:schemeClr val="dk1"/>
              </a:solidFill>
            </a:endParaRPr>
          </a:p>
          <a:p>
            <a:pPr indent="-393700" lvl="1" marL="914400" rtl="0" algn="l">
              <a:spcBef>
                <a:spcPts val="0"/>
              </a:spcBef>
              <a:spcAft>
                <a:spcPts val="0"/>
              </a:spcAft>
              <a:buClr>
                <a:schemeClr val="dk1"/>
              </a:buClr>
              <a:buSzPts val="2600"/>
              <a:buChar char="○"/>
            </a:pPr>
            <a:r>
              <a:rPr lang="en" sz="2600">
                <a:solidFill>
                  <a:schemeClr val="dk1"/>
                </a:solidFill>
              </a:rPr>
              <a:t>He even predicts the Messiah</a:t>
            </a:r>
            <a:endParaRPr sz="2600">
              <a:solidFill>
                <a:schemeClr val="dk1"/>
              </a:solidFill>
            </a:endParaRPr>
          </a:p>
          <a:p>
            <a:pPr indent="-393700" lvl="0" marL="457200" rtl="0" algn="l">
              <a:spcBef>
                <a:spcPts val="0"/>
              </a:spcBef>
              <a:spcAft>
                <a:spcPts val="0"/>
              </a:spcAft>
              <a:buClr>
                <a:schemeClr val="dk1"/>
              </a:buClr>
              <a:buSzPts val="2600"/>
              <a:buChar char="●"/>
            </a:pPr>
            <a:r>
              <a:rPr lang="en" sz="2600">
                <a:solidFill>
                  <a:schemeClr val="dk1"/>
                </a:solidFill>
              </a:rPr>
              <a:t>The book ends with Moses </a:t>
            </a:r>
            <a:r>
              <a:rPr i="1" lang="en" sz="2600">
                <a:solidFill>
                  <a:schemeClr val="dk1"/>
                </a:solidFill>
              </a:rPr>
              <a:t>begging</a:t>
            </a:r>
            <a:r>
              <a:rPr lang="en" sz="2600">
                <a:solidFill>
                  <a:schemeClr val="dk1"/>
                </a:solidFill>
              </a:rPr>
              <a:t> the next generation to choose life.</a:t>
            </a:r>
            <a:endParaRPr sz="26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New Leviticus (Deuteronomy)</a:t>
            </a:r>
            <a:endParaRPr/>
          </a:p>
        </p:txBody>
      </p:sp>
      <p:sp>
        <p:nvSpPr>
          <p:cNvPr id="103" name="Google Shape;103;p20"/>
          <p:cNvSpPr txBox="1"/>
          <p:nvPr>
            <p:ph idx="1" type="body"/>
          </p:nvPr>
        </p:nvSpPr>
        <p:spPr>
          <a:xfrm>
            <a:off x="311700" y="1152475"/>
            <a:ext cx="8520600" cy="3837900"/>
          </a:xfrm>
          <a:prstGeom prst="rect">
            <a:avLst/>
          </a:prstGeom>
        </p:spPr>
        <p:txBody>
          <a:bodyPr anchorCtr="0" anchor="t" bIns="91425" lIns="91425" spcFirstLastPara="1" rIns="91425" wrap="square" tIns="91425">
            <a:normAutofit fontScale="85000" lnSpcReduction="20000"/>
          </a:bodyPr>
          <a:lstStyle/>
          <a:p>
            <a:pPr indent="-368935" lvl="0" marL="457200" rtl="0" algn="l">
              <a:spcBef>
                <a:spcPts val="0"/>
              </a:spcBef>
              <a:spcAft>
                <a:spcPts val="0"/>
              </a:spcAft>
              <a:buClr>
                <a:schemeClr val="dk1"/>
              </a:buClr>
              <a:buSzPct val="100000"/>
              <a:buChar char="●"/>
            </a:pPr>
            <a:r>
              <a:rPr lang="en" sz="2600">
                <a:solidFill>
                  <a:schemeClr val="dk1"/>
                </a:solidFill>
              </a:rPr>
              <a:t>After the “wilderness generation” dies, we need to reiterate, change, add laws</a:t>
            </a:r>
            <a:endParaRPr sz="2600">
              <a:solidFill>
                <a:schemeClr val="dk1"/>
              </a:solidFill>
            </a:endParaRPr>
          </a:p>
          <a:p>
            <a:pPr indent="-368935" lvl="0" marL="457200" rtl="0" algn="l">
              <a:spcBef>
                <a:spcPts val="0"/>
              </a:spcBef>
              <a:spcAft>
                <a:spcPts val="0"/>
              </a:spcAft>
              <a:buClr>
                <a:schemeClr val="dk1"/>
              </a:buClr>
              <a:buSzPct val="100000"/>
              <a:buChar char="●"/>
            </a:pPr>
            <a:r>
              <a:rPr lang="en" sz="2600">
                <a:solidFill>
                  <a:schemeClr val="dk1"/>
                </a:solidFill>
              </a:rPr>
              <a:t>“Listen*, O Israel! Yhwh is our God, Yhwh alone. And you must love Yhwh your God with all your heart, all your soul, and all your strength. And you must commit yourselves wholeheartedly to these commands that I am giving you today. Repeat them again and again to your children. Talk about them when you are at home and when you are on the road, when you are going to bed and when you are getting up. Tie them to your hands and wear them on your forehead as reminders. Write them on the doorposts of your house and on your gates.”</a:t>
            </a:r>
            <a:endParaRPr sz="2600">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New Leviticus (Deuteronomy)</a:t>
            </a:r>
            <a:endParaRPr/>
          </a:p>
        </p:txBody>
      </p:sp>
      <p:sp>
        <p:nvSpPr>
          <p:cNvPr id="109" name="Google Shape;109;p21"/>
          <p:cNvSpPr txBox="1"/>
          <p:nvPr>
            <p:ph idx="1" type="body"/>
          </p:nvPr>
        </p:nvSpPr>
        <p:spPr>
          <a:xfrm>
            <a:off x="311700" y="1152475"/>
            <a:ext cx="8520600" cy="3837900"/>
          </a:xfrm>
          <a:prstGeom prst="rect">
            <a:avLst/>
          </a:prstGeom>
        </p:spPr>
        <p:txBody>
          <a:bodyPr anchorCtr="0" anchor="t" bIns="91425" lIns="91425" spcFirstLastPara="1" rIns="91425" wrap="square" tIns="91425">
            <a:normAutofit/>
          </a:bodyPr>
          <a:lstStyle/>
          <a:p>
            <a:pPr indent="-393700" lvl="0" marL="457200" rtl="0" algn="l">
              <a:spcBef>
                <a:spcPts val="0"/>
              </a:spcBef>
              <a:spcAft>
                <a:spcPts val="0"/>
              </a:spcAft>
              <a:buClr>
                <a:schemeClr val="dk1"/>
              </a:buClr>
              <a:buSzPts val="2600"/>
              <a:buChar char="●"/>
            </a:pPr>
            <a:r>
              <a:rPr lang="en" sz="2600">
                <a:solidFill>
                  <a:schemeClr val="dk1"/>
                </a:solidFill>
              </a:rPr>
              <a:t>The laws in Exodus, Leviticus, &amp; Deuteronomy </a:t>
            </a:r>
            <a:r>
              <a:rPr i="1" lang="en" sz="2600">
                <a:solidFill>
                  <a:schemeClr val="dk1"/>
                </a:solidFill>
              </a:rPr>
              <a:t>both</a:t>
            </a:r>
            <a:r>
              <a:rPr lang="en" sz="2600">
                <a:solidFill>
                  <a:schemeClr val="dk1"/>
                </a:solidFill>
              </a:rPr>
              <a:t> reveal Yahweh’s eternal character </a:t>
            </a:r>
            <a:r>
              <a:rPr i="1" lang="en" sz="2600">
                <a:solidFill>
                  <a:schemeClr val="dk1"/>
                </a:solidFill>
              </a:rPr>
              <a:t>and</a:t>
            </a:r>
            <a:r>
              <a:rPr lang="en" sz="2600">
                <a:solidFill>
                  <a:schemeClr val="dk1"/>
                </a:solidFill>
              </a:rPr>
              <a:t> speak to a specific people group with a specific calling at a specific place and time</a:t>
            </a:r>
            <a:endParaRPr sz="2600">
              <a:solidFill>
                <a:schemeClr val="dk1"/>
              </a:solidFill>
            </a:endParaRPr>
          </a:p>
          <a:p>
            <a:pPr indent="-393700" lvl="0" marL="457200" rtl="0" algn="l">
              <a:spcBef>
                <a:spcPts val="0"/>
              </a:spcBef>
              <a:spcAft>
                <a:spcPts val="0"/>
              </a:spcAft>
              <a:buClr>
                <a:schemeClr val="dk1"/>
              </a:buClr>
              <a:buSzPts val="2600"/>
              <a:buChar char="●"/>
            </a:pPr>
            <a:r>
              <a:rPr lang="en" sz="2600">
                <a:solidFill>
                  <a:schemeClr val="dk1"/>
                </a:solidFill>
              </a:rPr>
              <a:t>Comparison to other ancient near-eastern laws is key</a:t>
            </a:r>
            <a:endParaRPr sz="2600">
              <a:solidFill>
                <a:schemeClr val="dk1"/>
              </a:solidFill>
            </a:endParaRPr>
          </a:p>
          <a:p>
            <a:pPr indent="-393700" lvl="0" marL="457200" rtl="0" algn="l">
              <a:spcBef>
                <a:spcPts val="0"/>
              </a:spcBef>
              <a:spcAft>
                <a:spcPts val="0"/>
              </a:spcAft>
              <a:buClr>
                <a:schemeClr val="dk1"/>
              </a:buClr>
              <a:buSzPts val="2600"/>
              <a:buChar char="●"/>
            </a:pPr>
            <a:r>
              <a:rPr lang="en" sz="2600">
                <a:solidFill>
                  <a:schemeClr val="dk1"/>
                </a:solidFill>
              </a:rPr>
              <a:t>Moses again begs the people to obey and devote themselves to Yahweh; he warns them that not doing so will lead to exile</a:t>
            </a:r>
            <a:endParaRPr sz="26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late">
  <a:themeElements>
    <a:clrScheme name="Slate">
      <a:dk1>
        <a:srgbClr val="FFFFFF"/>
      </a:dk1>
      <a:lt1>
        <a:srgbClr val="37474F"/>
      </a:lt1>
      <a:dk2>
        <a:srgbClr val="9E9E9E"/>
      </a:dk2>
      <a:lt2>
        <a:srgbClr val="E0E0E0"/>
      </a:lt2>
      <a:accent1>
        <a:srgbClr val="616161"/>
      </a:accent1>
      <a:accent2>
        <a:srgbClr val="78909C"/>
      </a:accent2>
      <a:accent3>
        <a:srgbClr val="CACACA"/>
      </a:accent3>
      <a:accent4>
        <a:srgbClr val="64FFDA"/>
      </a:accent4>
      <a:accent5>
        <a:srgbClr val="FFD966"/>
      </a:accent5>
      <a:accent6>
        <a:srgbClr val="F5F5F5"/>
      </a:accent6>
      <a:hlink>
        <a:srgbClr val="FFD966"/>
      </a:hlink>
      <a:folHlink>
        <a:srgbClr val="FFD9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