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Average"/>
      <p:regular r:id="rId17"/>
    </p:embeddedFont>
    <p:embeddedFont>
      <p:font typeface="Oswald"/>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verage-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Oswald-bold.fntdata"/><Relationship Id="rId6" Type="http://schemas.openxmlformats.org/officeDocument/2006/relationships/slide" Target="slides/slide1.xml"/><Relationship Id="rId18" Type="http://schemas.openxmlformats.org/officeDocument/2006/relationships/font" Target="fonts/Oswald-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60ee9cf4dd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60ee9cf4dd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60ee9cf4dd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60ee9cf4dd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4b6aea76a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4b6aea76a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60ee9cf4dd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60ee9cf4dd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60ee9cf4dd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60ee9cf4dd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60ee9cf4dd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60ee9cf4dd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60ee9cf4d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60ee9cf4d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60ee9cf4dd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60ee9cf4dd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60ee9cf4dd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60ee9cf4dd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60ee9cf4dd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60ee9cf4dd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www.youtube.com/watch?v=b0GhR-2kPKI" TargetMode="Externa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The Torah</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Exodus 15b-40</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Golden Calf (Exodus 32)</a:t>
            </a:r>
            <a:endParaRPr/>
          </a:p>
        </p:txBody>
      </p:sp>
      <p:sp>
        <p:nvSpPr>
          <p:cNvPr id="115" name="Google Shape;115;p22"/>
          <p:cNvSpPr txBox="1"/>
          <p:nvPr>
            <p:ph idx="1" type="body"/>
          </p:nvPr>
        </p:nvSpPr>
        <p:spPr>
          <a:xfrm>
            <a:off x="311700" y="1152475"/>
            <a:ext cx="8520600" cy="36930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n">
                <a:solidFill>
                  <a:schemeClr val="dk1"/>
                </a:solidFill>
              </a:rPr>
              <a:t>The next day Moses said to the people, “You have committed a terrible sin, but I will go back up to Yhwh on the mountain. Perhaps I will be able to obtain forgiveness for your sin.” </a:t>
            </a:r>
            <a:endParaRPr>
              <a:solidFill>
                <a:schemeClr val="dk1"/>
              </a:solidFill>
            </a:endParaRPr>
          </a:p>
          <a:p>
            <a:pPr indent="0" lvl="0" marL="0" rtl="0" algn="l">
              <a:spcBef>
                <a:spcPts val="1200"/>
              </a:spcBef>
              <a:spcAft>
                <a:spcPts val="0"/>
              </a:spcAft>
              <a:buNone/>
            </a:pPr>
            <a:r>
              <a:rPr lang="en">
                <a:solidFill>
                  <a:schemeClr val="dk1"/>
                </a:solidFill>
              </a:rPr>
              <a:t>So Moses returned to Yhwh and said, “Oh, what a terrible sin these people have committed. They have made gods of gold for themselves. But now, if you will only forgive their sin—but if not, </a:t>
            </a:r>
            <a:r>
              <a:rPr lang="en" u="sng">
                <a:solidFill>
                  <a:schemeClr val="dk1"/>
                </a:solidFill>
              </a:rPr>
              <a:t>erase my name</a:t>
            </a:r>
            <a:r>
              <a:rPr lang="en">
                <a:solidFill>
                  <a:schemeClr val="dk1"/>
                </a:solidFill>
              </a:rPr>
              <a:t> from the record you have written!” </a:t>
            </a:r>
            <a:endParaRPr>
              <a:solidFill>
                <a:schemeClr val="dk1"/>
              </a:solidFill>
            </a:endParaRPr>
          </a:p>
          <a:p>
            <a:pPr indent="0" lvl="0" marL="0" rtl="0" algn="l">
              <a:spcBef>
                <a:spcPts val="1200"/>
              </a:spcBef>
              <a:spcAft>
                <a:spcPts val="0"/>
              </a:spcAft>
              <a:buNone/>
            </a:pPr>
            <a:r>
              <a:rPr lang="en">
                <a:solidFill>
                  <a:schemeClr val="dk1"/>
                </a:solidFill>
              </a:rPr>
              <a:t>But Yhwh replied to Moses, “No, I will erase the name of everyone who has sinned against me. Now go, lead the people to the place I told you about. Look! My angel will lead the way before you. And when I come to call the people to account, I will certainly hold them responsible for their sins.” </a:t>
            </a:r>
            <a:endParaRPr>
              <a:solidFill>
                <a:schemeClr val="dk1"/>
              </a:solidFill>
            </a:endParaRPr>
          </a:p>
          <a:p>
            <a:pPr indent="0" lvl="0" marL="0" rtl="0" algn="l">
              <a:spcBef>
                <a:spcPts val="1200"/>
              </a:spcBef>
              <a:spcAft>
                <a:spcPts val="1200"/>
              </a:spcAft>
              <a:buNone/>
            </a:pPr>
            <a:r>
              <a:rPr lang="en">
                <a:solidFill>
                  <a:schemeClr val="dk1"/>
                </a:solidFill>
              </a:rPr>
              <a:t>Then Yhwh sent a great plague upon the people because they had worshiped the calf Aaron had made.</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Leaving Sinai </a:t>
            </a:r>
            <a:r>
              <a:rPr lang="en"/>
              <a:t>(Exodus 33-40)</a:t>
            </a:r>
            <a:endParaRPr/>
          </a:p>
        </p:txBody>
      </p:sp>
      <p:sp>
        <p:nvSpPr>
          <p:cNvPr id="121" name="Google Shape;121;p23"/>
          <p:cNvSpPr txBox="1"/>
          <p:nvPr>
            <p:ph idx="1" type="body"/>
          </p:nvPr>
        </p:nvSpPr>
        <p:spPr>
          <a:xfrm>
            <a:off x="311700" y="1152475"/>
            <a:ext cx="8520600" cy="38037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Char char="●"/>
            </a:pPr>
            <a:r>
              <a:rPr lang="en">
                <a:solidFill>
                  <a:schemeClr val="dk1"/>
                </a:solidFill>
              </a:rPr>
              <a:t>Yahweh tells Moses to take the people to the Promised Land (he intercedes again)</a:t>
            </a:r>
            <a:endParaRPr>
              <a:solidFill>
                <a:schemeClr val="dk1"/>
              </a:solidFill>
            </a:endParaRPr>
          </a:p>
          <a:p>
            <a:pPr indent="-342900" lvl="0" marL="457200" rtl="0" algn="l">
              <a:spcBef>
                <a:spcPts val="1000"/>
              </a:spcBef>
              <a:spcAft>
                <a:spcPts val="0"/>
              </a:spcAft>
              <a:buClr>
                <a:schemeClr val="dk1"/>
              </a:buClr>
              <a:buSzPts val="1800"/>
              <a:buChar char="●"/>
            </a:pPr>
            <a:r>
              <a:rPr lang="en">
                <a:solidFill>
                  <a:schemeClr val="dk1"/>
                </a:solidFill>
              </a:rPr>
              <a:t>Moses sees Yahweh’s back</a:t>
            </a:r>
            <a:endParaRPr>
              <a:solidFill>
                <a:schemeClr val="dk1"/>
              </a:solidFill>
            </a:endParaRPr>
          </a:p>
          <a:p>
            <a:pPr indent="-342900" lvl="0" marL="457200" rtl="0" algn="l">
              <a:spcBef>
                <a:spcPts val="1000"/>
              </a:spcBef>
              <a:spcAft>
                <a:spcPts val="0"/>
              </a:spcAft>
              <a:buClr>
                <a:schemeClr val="dk1"/>
              </a:buClr>
              <a:buSzPts val="1800"/>
              <a:buChar char="●"/>
            </a:pPr>
            <a:r>
              <a:rPr lang="en">
                <a:solidFill>
                  <a:schemeClr val="dk1"/>
                </a:solidFill>
              </a:rPr>
              <a:t>The stone tablets</a:t>
            </a:r>
            <a:endParaRPr>
              <a:solidFill>
                <a:schemeClr val="dk1"/>
              </a:solidFill>
            </a:endParaRPr>
          </a:p>
          <a:p>
            <a:pPr indent="-342900" lvl="0" marL="457200" rtl="0" algn="l">
              <a:spcBef>
                <a:spcPts val="1000"/>
              </a:spcBef>
              <a:spcAft>
                <a:spcPts val="0"/>
              </a:spcAft>
              <a:buClr>
                <a:schemeClr val="dk1"/>
              </a:buClr>
              <a:buSzPts val="1800"/>
              <a:buChar char="●"/>
            </a:pPr>
            <a:r>
              <a:rPr lang="en">
                <a:solidFill>
                  <a:schemeClr val="dk1"/>
                </a:solidFill>
              </a:rPr>
              <a:t>“Yahweh! Yahweh! The God of compassion and mercy! I am slow to anger and overflowing with unfailing love and faithfulness. I lavish unfailing love </a:t>
            </a:r>
            <a:r>
              <a:rPr lang="en" u="sng">
                <a:solidFill>
                  <a:schemeClr val="dk1"/>
                </a:solidFill>
              </a:rPr>
              <a:t>to a thousand generations</a:t>
            </a:r>
            <a:r>
              <a:rPr lang="en">
                <a:solidFill>
                  <a:schemeClr val="dk1"/>
                </a:solidFill>
              </a:rPr>
              <a:t>. I forgive rebellion and sin. But I do not excuse the guilty. I lay the sins of the parents upon their children and grandchildren; the entire family is affected— even to the </a:t>
            </a:r>
            <a:r>
              <a:rPr lang="en" u="sng">
                <a:solidFill>
                  <a:schemeClr val="dk1"/>
                </a:solidFill>
              </a:rPr>
              <a:t>third and fourth generation</a:t>
            </a:r>
            <a:r>
              <a:rPr lang="en">
                <a:solidFill>
                  <a:schemeClr val="dk1"/>
                </a:solidFill>
              </a:rPr>
              <a:t>.”</a:t>
            </a:r>
            <a:endParaRPr>
              <a:solidFill>
                <a:schemeClr val="dk1"/>
              </a:solidFill>
            </a:endParaRPr>
          </a:p>
          <a:p>
            <a:pPr indent="-342900" lvl="0" marL="457200" rtl="0" algn="l">
              <a:spcBef>
                <a:spcPts val="1000"/>
              </a:spcBef>
              <a:spcAft>
                <a:spcPts val="0"/>
              </a:spcAft>
              <a:buClr>
                <a:schemeClr val="dk1"/>
              </a:buClr>
              <a:buSzPts val="1800"/>
              <a:buChar char="●"/>
            </a:pPr>
            <a:r>
              <a:rPr lang="en">
                <a:solidFill>
                  <a:schemeClr val="dk1"/>
                </a:solidFill>
              </a:rPr>
              <a:t>The </a:t>
            </a:r>
            <a:r>
              <a:rPr lang="en">
                <a:solidFill>
                  <a:schemeClr val="dk1"/>
                </a:solidFill>
              </a:rPr>
              <a:t>tabernacle</a:t>
            </a:r>
            <a:r>
              <a:rPr lang="en">
                <a:solidFill>
                  <a:schemeClr val="dk1"/>
                </a:solidFill>
              </a:rPr>
              <a:t> and ark of the covenant are built; the priestly clothes are made</a:t>
            </a:r>
            <a:endParaRPr>
              <a:solidFill>
                <a:schemeClr val="dk1"/>
              </a:solidFill>
            </a:endParaRPr>
          </a:p>
          <a:p>
            <a:pPr indent="-317500" lvl="1" marL="914400" rtl="0" algn="l">
              <a:spcBef>
                <a:spcPts val="1000"/>
              </a:spcBef>
              <a:spcAft>
                <a:spcPts val="0"/>
              </a:spcAft>
              <a:buClr>
                <a:schemeClr val="dk1"/>
              </a:buClr>
              <a:buSzPts val="1400"/>
              <a:buChar char="○"/>
            </a:pPr>
            <a:r>
              <a:rPr lang="en">
                <a:solidFill>
                  <a:schemeClr val="dk1"/>
                </a:solidFill>
              </a:rPr>
              <a:t>Everything is done </a:t>
            </a:r>
            <a:r>
              <a:rPr i="1" lang="en">
                <a:solidFill>
                  <a:schemeClr val="dk1"/>
                </a:solidFill>
              </a:rPr>
              <a:t>exactly</a:t>
            </a:r>
            <a:r>
              <a:rPr lang="en">
                <a:solidFill>
                  <a:schemeClr val="dk1"/>
                </a:solidFill>
              </a:rPr>
              <a:t> as Yahweh commanded earlier</a:t>
            </a:r>
            <a:endParaRPr>
              <a:solidFill>
                <a:schemeClr val="dk1"/>
              </a:solidFill>
            </a:endParaRPr>
          </a:p>
          <a:p>
            <a:pPr indent="-342900" lvl="0" marL="457200" rtl="0" algn="l">
              <a:spcBef>
                <a:spcPts val="1000"/>
              </a:spcBef>
              <a:spcAft>
                <a:spcPts val="1000"/>
              </a:spcAft>
              <a:buClr>
                <a:schemeClr val="dk1"/>
              </a:buClr>
              <a:buSzPts val="1800"/>
              <a:buChar char="●"/>
            </a:pPr>
            <a:r>
              <a:rPr lang="en">
                <a:solidFill>
                  <a:schemeClr val="dk1"/>
                </a:solidFill>
              </a:rPr>
              <a:t>Moses cannot enter the tabernacle</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Recap</a:t>
            </a:r>
            <a:endParaRPr/>
          </a:p>
        </p:txBody>
      </p:sp>
      <p:sp>
        <p:nvSpPr>
          <p:cNvPr id="66" name="Google Shape;66;p14"/>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Yahweh rescues His people from slavery</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Yahweh insists on showing Egypt, Israel, and the world </a:t>
            </a:r>
            <a:r>
              <a:rPr i="1" lang="en">
                <a:solidFill>
                  <a:schemeClr val="dk1"/>
                </a:solidFill>
              </a:rPr>
              <a:t>who He is</a:t>
            </a:r>
            <a:r>
              <a:rPr lang="en">
                <a:solidFill>
                  <a:schemeClr val="dk1"/>
                </a:solidFill>
              </a:rPr>
              <a:t>.</a:t>
            </a:r>
            <a:endParaRPr>
              <a:solidFill>
                <a:schemeClr val="dk1"/>
              </a:solidFill>
            </a:endParaRPr>
          </a:p>
        </p:txBody>
      </p:sp>
      <p:pic>
        <p:nvPicPr>
          <p:cNvPr id="67" name="Google Shape;67;p14" title="Screenshot 2025-06-08 at 11.06.10 AM.png"/>
          <p:cNvPicPr preferRelativeResize="0"/>
          <p:nvPr/>
        </p:nvPicPr>
        <p:blipFill>
          <a:blip r:embed="rId3">
            <a:alphaModFix/>
          </a:blip>
          <a:stretch>
            <a:fillRect/>
          </a:stretch>
        </p:blipFill>
        <p:spPr>
          <a:xfrm>
            <a:off x="1662962" y="1783350"/>
            <a:ext cx="5818075" cy="33601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71" name="Shape 71"/>
        <p:cNvGrpSpPr/>
        <p:nvPr/>
      </p:nvGrpSpPr>
      <p:grpSpPr>
        <a:xfrm>
          <a:off x="0" y="0"/>
          <a:ext cx="0" cy="0"/>
          <a:chOff x="0" y="0"/>
          <a:chExt cx="0" cy="0"/>
        </a:xfrm>
      </p:grpSpPr>
      <p:pic>
        <p:nvPicPr>
          <p:cNvPr descr="In Exodus, the Israelites come to Mt. Sinai, where God invites them into a covenant relationship. He wants to make them his representatives to all the nations and come to personally live in their midst. But Israel rebels by making an idol of the golden calf, which is just a really bad idea.&#10;&#10;#Exodus #BibleProject #BibleVideo" id="72" name="Google Shape;72;p15" title="The Book of Exodus - Part 2">
            <a:hlinkClick r:id="rId3"/>
          </p:cNvPr>
          <p:cNvPicPr preferRelativeResize="0"/>
          <p:nvPr/>
        </p:nvPicPr>
        <p:blipFill>
          <a:blip r:embed="rId4">
            <a:alphaModFix/>
          </a:blip>
          <a:stretch>
            <a:fillRect/>
          </a:stretch>
        </p:blipFill>
        <p:spPr>
          <a:xfrm>
            <a:off x="0" y="0"/>
            <a:ext cx="914400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Road to Sinai (Exodus 15b-18)</a:t>
            </a:r>
            <a:endParaRPr/>
          </a:p>
        </p:txBody>
      </p:sp>
      <p:sp>
        <p:nvSpPr>
          <p:cNvPr id="78" name="Google Shape;78;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Water at Mara</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Manna and quail</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Water from the rock</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Israel defeats Amalek</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Jethro gives advice</a:t>
            </a:r>
            <a:endParaRPr sz="2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Covenant (Exodus 19-32)</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The people arrive at Sinai</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Yahweh’s </a:t>
            </a:r>
            <a:r>
              <a:rPr lang="en">
                <a:solidFill>
                  <a:schemeClr val="dk1"/>
                </a:solidFill>
              </a:rPr>
              <a:t>presence comes down on the mountain</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Good = Dangerous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At every turn, the people agree to follow Him</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Ten Words</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Ten Words</a:t>
            </a:r>
            <a:endParaRPr/>
          </a:p>
        </p:txBody>
      </p:sp>
      <p:sp>
        <p:nvSpPr>
          <p:cNvPr id="90" name="Google Shape;90;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AutoNum type="arabicPeriod"/>
            </a:pPr>
            <a:r>
              <a:rPr lang="en">
                <a:solidFill>
                  <a:schemeClr val="dk1"/>
                </a:solidFill>
              </a:rPr>
              <a:t>No other gods</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No idols (images)</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take (up) Yahweh’s name in vain (flippantly)</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Keep</a:t>
            </a:r>
            <a:r>
              <a:rPr lang="en">
                <a:solidFill>
                  <a:schemeClr val="dk1"/>
                </a:solidFill>
              </a:rPr>
              <a:t> the Sabbath holy</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Honor your father and mother</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murder</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a:t>
            </a:r>
            <a:r>
              <a:rPr lang="en">
                <a:solidFill>
                  <a:schemeClr val="dk1"/>
                </a:solidFill>
              </a:rPr>
              <a:t>commit</a:t>
            </a:r>
            <a:r>
              <a:rPr lang="en">
                <a:solidFill>
                  <a:schemeClr val="dk1"/>
                </a:solidFill>
              </a:rPr>
              <a:t> adultery</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steal</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bear false witness</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Do not covet</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Covenant (Exodus 19-32)</a:t>
            </a:r>
            <a:endParaRPr/>
          </a:p>
        </p:txBody>
      </p:sp>
      <p:sp>
        <p:nvSpPr>
          <p:cNvPr id="96" name="Google Shape;96;p19"/>
          <p:cNvSpPr txBox="1"/>
          <p:nvPr>
            <p:ph idx="1" type="body"/>
          </p:nvPr>
        </p:nvSpPr>
        <p:spPr>
          <a:xfrm>
            <a:off x="311700" y="1152475"/>
            <a:ext cx="8520600" cy="1606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The people arrive at Sinai</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Yahweh’s presence comes down on the mountain</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Good = Dangerous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At every turn, the people agree to follow Him</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Ten Words</a:t>
            </a:r>
            <a:endParaRPr>
              <a:solidFill>
                <a:schemeClr val="dk1"/>
              </a:solidFill>
            </a:endParaRPr>
          </a:p>
        </p:txBody>
      </p:sp>
      <p:sp>
        <p:nvSpPr>
          <p:cNvPr id="97" name="Google Shape;97;p19"/>
          <p:cNvSpPr txBox="1"/>
          <p:nvPr>
            <p:ph idx="1" type="body"/>
          </p:nvPr>
        </p:nvSpPr>
        <p:spPr>
          <a:xfrm>
            <a:off x="311700" y="2622825"/>
            <a:ext cx="8520600" cy="2452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More specific laws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Moses goes up on Sinai for 40 days and nights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Yahweh gives him instructions for the tabernacle</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a:t>
            </a:r>
            <a:r>
              <a:rPr lang="en">
                <a:solidFill>
                  <a:schemeClr val="dk1"/>
                </a:solidFill>
              </a:rPr>
              <a:t>golden</a:t>
            </a:r>
            <a:r>
              <a:rPr lang="en">
                <a:solidFill>
                  <a:schemeClr val="dk1"/>
                </a:solidFill>
              </a:rPr>
              <a:t> calf</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Golden Calf (Exodus 32)</a:t>
            </a:r>
            <a:endParaRPr/>
          </a:p>
        </p:txBody>
      </p:sp>
      <p:sp>
        <p:nvSpPr>
          <p:cNvPr id="103" name="Google Shape;103;p20"/>
          <p:cNvSpPr txBox="1"/>
          <p:nvPr>
            <p:ph idx="1" type="body"/>
          </p:nvPr>
        </p:nvSpPr>
        <p:spPr>
          <a:xfrm>
            <a:off x="311700" y="1152475"/>
            <a:ext cx="8520600" cy="3726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solidFill>
                  <a:schemeClr val="dk1"/>
                </a:solidFill>
              </a:rPr>
              <a:t>When the people saw how long it was taking Moses to come back down the mountain, they gathered around Aaron. “Come on,” they said, “make us some gods who can lead us. We don’t know what happened to this fellow Moses, who brought us here from the land of Egypt.” </a:t>
            </a:r>
            <a:endParaRPr>
              <a:solidFill>
                <a:schemeClr val="dk1"/>
              </a:solidFill>
            </a:endParaRPr>
          </a:p>
          <a:p>
            <a:pPr indent="0" lvl="0" marL="0" rtl="0" algn="l">
              <a:spcBef>
                <a:spcPts val="1200"/>
              </a:spcBef>
              <a:spcAft>
                <a:spcPts val="0"/>
              </a:spcAft>
              <a:buNone/>
            </a:pPr>
            <a:r>
              <a:rPr lang="en">
                <a:solidFill>
                  <a:schemeClr val="dk1"/>
                </a:solidFill>
              </a:rPr>
              <a:t>So Aaron said, “Take the </a:t>
            </a:r>
            <a:r>
              <a:rPr lang="en" u="sng">
                <a:solidFill>
                  <a:schemeClr val="dk1"/>
                </a:solidFill>
              </a:rPr>
              <a:t>gold rings</a:t>
            </a:r>
            <a:r>
              <a:rPr lang="en">
                <a:solidFill>
                  <a:schemeClr val="dk1"/>
                </a:solidFill>
              </a:rPr>
              <a:t> from the ears of your wives and sons and daughters, and bring them to me.” </a:t>
            </a:r>
            <a:endParaRPr>
              <a:solidFill>
                <a:schemeClr val="dk1"/>
              </a:solidFill>
            </a:endParaRPr>
          </a:p>
          <a:p>
            <a:pPr indent="0" lvl="0" marL="0" rtl="0" algn="l">
              <a:spcBef>
                <a:spcPts val="1200"/>
              </a:spcBef>
              <a:spcAft>
                <a:spcPts val="0"/>
              </a:spcAft>
              <a:buNone/>
            </a:pPr>
            <a:r>
              <a:rPr lang="en">
                <a:solidFill>
                  <a:schemeClr val="dk1"/>
                </a:solidFill>
              </a:rPr>
              <a:t>All the people took the gold rings from their ears and brought them to Aaron. Then Aaron took the gold, melted it down, and molded it into the shape of a calf. When the people saw it, they exclaimed, “O Israel, these are the gods who brought you out of the land of Egypt!” </a:t>
            </a:r>
            <a:endParaRPr>
              <a:solidFill>
                <a:schemeClr val="dk1"/>
              </a:solidFill>
            </a:endParaRPr>
          </a:p>
          <a:p>
            <a:pPr indent="0" lvl="0" marL="0" rtl="0" algn="l">
              <a:spcBef>
                <a:spcPts val="1200"/>
              </a:spcBef>
              <a:spcAft>
                <a:spcPts val="0"/>
              </a:spcAft>
              <a:buNone/>
            </a:pPr>
            <a:r>
              <a:rPr lang="en">
                <a:solidFill>
                  <a:schemeClr val="dk1"/>
                </a:solidFill>
              </a:rPr>
              <a:t>Aaron saw how excited the people were, so he built an altar in front of the calf. Then he announced, “Tomorrow will be a festival to Yhwh!” </a:t>
            </a:r>
            <a:endParaRPr>
              <a:solidFill>
                <a:schemeClr val="dk1"/>
              </a:solidFill>
            </a:endParaRPr>
          </a:p>
          <a:p>
            <a:pPr indent="0" lvl="0" marL="0" rtl="0" algn="l">
              <a:spcBef>
                <a:spcPts val="1200"/>
              </a:spcBef>
              <a:spcAft>
                <a:spcPts val="1200"/>
              </a:spcAft>
              <a:buNone/>
            </a:pPr>
            <a:r>
              <a:rPr lang="en">
                <a:solidFill>
                  <a:schemeClr val="dk1"/>
                </a:solidFill>
              </a:rPr>
              <a:t>The people got up early the next morning to sacrifice burnt offerings and peace offerings. After this, they celebrated with feasting and drinking, and they indulged in pagan revelry*.</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Golden Calf (Exodus 32)</a:t>
            </a:r>
            <a:endParaRPr/>
          </a:p>
        </p:txBody>
      </p:sp>
      <p:sp>
        <p:nvSpPr>
          <p:cNvPr id="109" name="Google Shape;109;p21"/>
          <p:cNvSpPr txBox="1"/>
          <p:nvPr>
            <p:ph idx="1" type="body"/>
          </p:nvPr>
        </p:nvSpPr>
        <p:spPr>
          <a:xfrm>
            <a:off x="311700" y="1152475"/>
            <a:ext cx="8520600" cy="36930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solidFill>
                  <a:schemeClr val="dk1"/>
                </a:solidFill>
              </a:rPr>
              <a:t>Yhwh told Moses, “Quick! Go down the mountain! </a:t>
            </a:r>
            <a:r>
              <a:rPr lang="en" u="sng">
                <a:solidFill>
                  <a:schemeClr val="dk1"/>
                </a:solidFill>
              </a:rPr>
              <a:t>Your</a:t>
            </a:r>
            <a:r>
              <a:rPr lang="en">
                <a:solidFill>
                  <a:schemeClr val="dk1"/>
                </a:solidFill>
              </a:rPr>
              <a:t> people whom </a:t>
            </a:r>
            <a:r>
              <a:rPr lang="en" u="sng">
                <a:solidFill>
                  <a:schemeClr val="dk1"/>
                </a:solidFill>
              </a:rPr>
              <a:t>you</a:t>
            </a:r>
            <a:r>
              <a:rPr lang="en">
                <a:solidFill>
                  <a:schemeClr val="dk1"/>
                </a:solidFill>
              </a:rPr>
              <a:t> brought from the land of Egypt have corrupted themselves. How quickly they have turned away from the way I commanded them to live! They have melted down gold and made a calf, and they have bowed down and sacrificed to it. They are saying, ‘These are your gods, O Israel, who brought you out of the land of Egypt.’ ” </a:t>
            </a:r>
            <a:endParaRPr>
              <a:solidFill>
                <a:schemeClr val="dk1"/>
              </a:solidFill>
            </a:endParaRPr>
          </a:p>
          <a:p>
            <a:pPr indent="0" lvl="0" marL="0" rtl="0" algn="l">
              <a:spcBef>
                <a:spcPts val="1200"/>
              </a:spcBef>
              <a:spcAft>
                <a:spcPts val="0"/>
              </a:spcAft>
              <a:buNone/>
            </a:pPr>
            <a:r>
              <a:rPr lang="en">
                <a:solidFill>
                  <a:schemeClr val="dk1"/>
                </a:solidFill>
              </a:rPr>
              <a:t>Then Yhwh said, “I have seen how stubborn and rebellious these people are. Now </a:t>
            </a:r>
            <a:r>
              <a:rPr lang="en" u="sng">
                <a:solidFill>
                  <a:schemeClr val="dk1"/>
                </a:solidFill>
              </a:rPr>
              <a:t>leave me alone</a:t>
            </a:r>
            <a:r>
              <a:rPr lang="en">
                <a:solidFill>
                  <a:schemeClr val="dk1"/>
                </a:solidFill>
              </a:rPr>
              <a:t> so my fierce anger can blaze against them, and I will destroy them. Then I will make you, Moses, into a great nation.” </a:t>
            </a:r>
            <a:endParaRPr>
              <a:solidFill>
                <a:schemeClr val="dk1"/>
              </a:solidFill>
            </a:endParaRPr>
          </a:p>
          <a:p>
            <a:pPr indent="0" lvl="0" marL="0" rtl="0" algn="l">
              <a:spcBef>
                <a:spcPts val="1200"/>
              </a:spcBef>
              <a:spcAft>
                <a:spcPts val="0"/>
              </a:spcAft>
              <a:buNone/>
            </a:pPr>
            <a:r>
              <a:rPr lang="en">
                <a:solidFill>
                  <a:schemeClr val="dk1"/>
                </a:solidFill>
              </a:rPr>
              <a:t>But Moses tried to pacify Yhwh his God. “O Yhwh!” he said. “Why are you so angry with </a:t>
            </a:r>
            <a:r>
              <a:rPr lang="en" u="sng">
                <a:solidFill>
                  <a:schemeClr val="dk1"/>
                </a:solidFill>
              </a:rPr>
              <a:t>your own</a:t>
            </a:r>
            <a:r>
              <a:rPr lang="en">
                <a:solidFill>
                  <a:schemeClr val="dk1"/>
                </a:solidFill>
              </a:rPr>
              <a:t> people whom </a:t>
            </a:r>
            <a:r>
              <a:rPr lang="en" u="sng">
                <a:solidFill>
                  <a:schemeClr val="dk1"/>
                </a:solidFill>
              </a:rPr>
              <a:t>you</a:t>
            </a:r>
            <a:r>
              <a:rPr lang="en">
                <a:solidFill>
                  <a:schemeClr val="dk1"/>
                </a:solidFill>
              </a:rPr>
              <a:t> brought from the land of Egypt with such great power and such a strong hand? Why let the </a:t>
            </a:r>
            <a:r>
              <a:rPr lang="en" u="sng">
                <a:solidFill>
                  <a:schemeClr val="dk1"/>
                </a:solidFill>
              </a:rPr>
              <a:t>Egyptians say</a:t>
            </a:r>
            <a:r>
              <a:rPr lang="en">
                <a:solidFill>
                  <a:schemeClr val="dk1"/>
                </a:solidFill>
              </a:rPr>
              <a:t>, ‘Their God rescued them with the evil intention of slaughtering them in the mountains and wiping them from the face of the earth’? Turn away from your fierce anger. Change your mind about this terrible disaster you have threatened against your people! Remember your servants Abraham, Isaac, and Jacob. You bound yourself with an oath to them, saying, ‘I will make your descendants as numerous as the stars of heaven. And I will give them all of this land that I have promised to your descendants, and they will possess it forever.’ ” </a:t>
            </a:r>
            <a:endParaRPr>
              <a:solidFill>
                <a:schemeClr val="dk1"/>
              </a:solidFill>
            </a:endParaRPr>
          </a:p>
          <a:p>
            <a:pPr indent="0" lvl="0" marL="0" rtl="0" algn="l">
              <a:spcBef>
                <a:spcPts val="1200"/>
              </a:spcBef>
              <a:spcAft>
                <a:spcPts val="1200"/>
              </a:spcAft>
              <a:buNone/>
            </a:pPr>
            <a:r>
              <a:rPr lang="en">
                <a:solidFill>
                  <a:schemeClr val="dk1"/>
                </a:solidFill>
              </a:rPr>
              <a:t>So Yhwh changed his mind* about the terrible disaster he had threatened to bring on his people.</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