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1" r:id="rId4"/>
    <p:sldId id="263" r:id="rId5"/>
    <p:sldId id="286" r:id="rId6"/>
    <p:sldId id="267" r:id="rId7"/>
    <p:sldId id="268" r:id="rId8"/>
    <p:sldId id="269" r:id="rId9"/>
    <p:sldId id="270" r:id="rId10"/>
    <p:sldId id="273" r:id="rId11"/>
    <p:sldId id="275" r:id="rId12"/>
    <p:sldId id="274" r:id="rId13"/>
    <p:sldId id="276" r:id="rId14"/>
    <p:sldId id="277" r:id="rId15"/>
    <p:sldId id="278" r:id="rId16"/>
    <p:sldId id="279" r:id="rId17"/>
    <p:sldId id="280" r:id="rId18"/>
    <p:sldId id="266" r:id="rId19"/>
    <p:sldId id="281" r:id="rId20"/>
    <p:sldId id="282" r:id="rId21"/>
    <p:sldId id="283" r:id="rId22"/>
    <p:sldId id="284" r:id="rId23"/>
    <p:sldId id="271" r:id="rId24"/>
    <p:sldId id="285" r:id="rId25"/>
    <p:sldId id="272"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1"/>
    <p:restoredTop sz="96301"/>
  </p:normalViewPr>
  <p:slideViewPr>
    <p:cSldViewPr snapToGrid="0">
      <p:cViewPr varScale="1">
        <p:scale>
          <a:sx n="113" d="100"/>
          <a:sy n="113" d="100"/>
        </p:scale>
        <p:origin x="584" y="4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8/25/25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aladin.co.kr/boslbee/585478"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abbeykeysm.pages.dev/tnbkm-the-ten-commandments-movie-2025-nvalo/" TargetMode="External"/><Relationship Id="rId5" Type="http://schemas.openxmlformats.org/officeDocument/2006/relationships/image" Target="../media/image2.jpe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Aaron's_rod" TargetMode="External"/><Relationship Id="rId7" Type="http://schemas.openxmlformats.org/officeDocument/2006/relationships/hyperlink" Target="https://creativecommons.org/licenses/by/3.0/"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hyperlink" Target="https://www.thefunstons.com/in-hot-anger-he-left-exodus-114-8-31-mar-2012/" TargetMode="External"/><Relationship Id="rId5" Type="http://schemas.openxmlformats.org/officeDocument/2006/relationships/image" Target="../media/image8.jpg"/><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line-ministries.org/category/plagues-pestilence-and-disease/" TargetMode="Externa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oor43.org/u/Door43/en_obs/af90d38012/11.html"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Exodus%2014&amp;version=NIV#fen-NIV-1917c" TargetMode="External"/><Relationship Id="rId2" Type="http://schemas.openxmlformats.org/officeDocument/2006/relationships/hyperlink" Target="https://www.biblegateway.com/passage/?search=Exodus%2014&amp;version=NIV#fen-NIV-1915b"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rosarubicondior.blogspot.com/2014/07/origins-of-exodus-myth.html"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eritahebat2.blogspot.com/2014/07/mesti-baca-6-gambar-penemuan-kenderaan.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iblegateway.com/passage/?search=Exodus%2015&amp;version=NIV#fen-NIV-1940e" TargetMode="External"/><Relationship Id="rId2" Type="http://schemas.openxmlformats.org/officeDocument/2006/relationships/hyperlink" Target="https://www.biblegateway.com/passage/?search=Exodus%2015&amp;version=NIV#fen-NIV-1923a"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biblegateway.com/passage/?search=Exodus%2015&amp;version=NIV#fen-NIV-1944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ersaldelatierra.blogspot.com/2017/05/"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vridar.org/2020/04/11/gospel-parables-and-the-birth-of-the-messiah-as-a-personification-of-israel/"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laudiomaranhao.blogspot.com/" TargetMode="External"/><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www.biblegateway.com/passage/?search=Exodus%203&amp;version=NIV#fen-NIV-1586a" TargetMode="External"/><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brasil/porque-paramos-de-conversar-com-espiritos-parte-i-a7bcfe335e02" TargetMode="External"/><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iblegateway.com/passage/?search=Exodus%203&amp;version=NIV#fen-NIV-1592b" TargetMode="Externa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www.flickr.com/photos/ideacreamanuelapps/353575105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4AF1-8F13-09BD-4186-BB2CD64CCFE5}"/>
              </a:ext>
            </a:extLst>
          </p:cNvPr>
          <p:cNvSpPr>
            <a:spLocks noGrp="1"/>
          </p:cNvSpPr>
          <p:nvPr>
            <p:ph type="ctrTitle"/>
          </p:nvPr>
        </p:nvSpPr>
        <p:spPr>
          <a:xfrm>
            <a:off x="965201" y="282253"/>
            <a:ext cx="10706100" cy="2262781"/>
          </a:xfrm>
        </p:spPr>
        <p:txBody>
          <a:bodyPr>
            <a:normAutofit/>
          </a:bodyPr>
          <a:lstStyle/>
          <a:p>
            <a:r>
              <a:rPr lang="en-US" sz="4400" dirty="0">
                <a:solidFill>
                  <a:schemeClr val="tx1"/>
                </a:solidFill>
              </a:rPr>
              <a:t>Introduction to the Old Testament:</a:t>
            </a:r>
            <a:br>
              <a:rPr lang="en-US" dirty="0">
                <a:solidFill>
                  <a:schemeClr val="tx1"/>
                </a:solidFill>
              </a:rPr>
            </a:br>
            <a:r>
              <a:rPr lang="en-US" sz="4000" dirty="0">
                <a:solidFill>
                  <a:schemeClr val="tx1"/>
                </a:solidFill>
              </a:rPr>
              <a:t>Lesson 6 – The Exodus (Exodus 1 - 15)</a:t>
            </a:r>
            <a:endParaRPr lang="en-US" dirty="0">
              <a:solidFill>
                <a:schemeClr val="tx1"/>
              </a:solidFill>
            </a:endParaRPr>
          </a:p>
        </p:txBody>
      </p:sp>
      <p:sp>
        <p:nvSpPr>
          <p:cNvPr id="3" name="Subtitle 2">
            <a:extLst>
              <a:ext uri="{FF2B5EF4-FFF2-40B4-BE49-F238E27FC236}">
                <a16:creationId xmlns:a16="http://schemas.microsoft.com/office/drawing/2014/main" id="{19C46C6A-5379-0C29-683D-9A3FF8DA430A}"/>
              </a:ext>
            </a:extLst>
          </p:cNvPr>
          <p:cNvSpPr>
            <a:spLocks noGrp="1"/>
          </p:cNvSpPr>
          <p:nvPr>
            <p:ph type="subTitle" idx="1"/>
          </p:nvPr>
        </p:nvSpPr>
        <p:spPr>
          <a:xfrm>
            <a:off x="4850515" y="3186684"/>
            <a:ext cx="3788138" cy="1126283"/>
          </a:xfrm>
        </p:spPr>
        <p:txBody>
          <a:bodyPr>
            <a:normAutofit/>
          </a:bodyPr>
          <a:lstStyle/>
          <a:p>
            <a:r>
              <a:rPr lang="en-US" dirty="0"/>
              <a:t>June 8</a:t>
            </a:r>
            <a:r>
              <a:rPr lang="en-US" baseline="30000" dirty="0"/>
              <a:t>th</a:t>
            </a:r>
            <a:r>
              <a:rPr lang="en-US" dirty="0"/>
              <a:t> 2025</a:t>
            </a:r>
          </a:p>
          <a:p>
            <a:r>
              <a:rPr lang="en-US" dirty="0"/>
              <a:t>Tim Theiss &amp; Derek Dunbar</a:t>
            </a:r>
          </a:p>
        </p:txBody>
      </p:sp>
      <p:pic>
        <p:nvPicPr>
          <p:cNvPr id="4" name="Picture 3" descr="A movie cover with a cartoon character&#10;&#10;AI-generated content may be incorrect.">
            <a:extLst>
              <a:ext uri="{FF2B5EF4-FFF2-40B4-BE49-F238E27FC236}">
                <a16:creationId xmlns:a16="http://schemas.microsoft.com/office/drawing/2014/main" id="{16A477D2-8796-3E37-D5F5-1CD2679674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460249">
            <a:off x="8500991" y="2645828"/>
            <a:ext cx="2763152" cy="3868414"/>
          </a:xfrm>
          <a:prstGeom prst="rect">
            <a:avLst/>
          </a:prstGeom>
          <a:effectLst>
            <a:outerShdw blurRad="50800" dist="38100" dir="10800000" algn="r" rotWithShape="0">
              <a:prstClr val="black">
                <a:alpha val="40000"/>
              </a:prstClr>
            </a:outerShdw>
          </a:effectLst>
        </p:spPr>
      </p:pic>
      <p:sp>
        <p:nvSpPr>
          <p:cNvPr id="5" name="TextBox 4">
            <a:extLst>
              <a:ext uri="{FF2B5EF4-FFF2-40B4-BE49-F238E27FC236}">
                <a16:creationId xmlns:a16="http://schemas.microsoft.com/office/drawing/2014/main" id="{EDA70AAB-2A60-623B-3416-46A37F1B9ED9}"/>
              </a:ext>
            </a:extLst>
          </p:cNvPr>
          <p:cNvSpPr txBox="1"/>
          <p:nvPr/>
        </p:nvSpPr>
        <p:spPr>
          <a:xfrm>
            <a:off x="8395322" y="6615035"/>
            <a:ext cx="3955007" cy="230832"/>
          </a:xfrm>
          <a:prstGeom prst="rect">
            <a:avLst/>
          </a:prstGeom>
          <a:noFill/>
        </p:spPr>
        <p:txBody>
          <a:bodyPr wrap="square" rtlCol="0">
            <a:spAutoFit/>
          </a:bodyPr>
          <a:lstStyle/>
          <a:p>
            <a:r>
              <a:rPr lang="en-US" sz="900" dirty="0">
                <a:hlinkClick r:id="rId3" tooltip="https://blog.aladin.co.kr/boslbee/585478"/>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7" name="Picture 6" descr="A poster of two men&#10;&#10;AI-generated content may be incorrect.">
            <a:extLst>
              <a:ext uri="{FF2B5EF4-FFF2-40B4-BE49-F238E27FC236}">
                <a16:creationId xmlns:a16="http://schemas.microsoft.com/office/drawing/2014/main" id="{F4780965-C60F-F170-67EA-E3F412FB70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139595">
            <a:off x="1907452" y="2716814"/>
            <a:ext cx="2603391" cy="398752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85799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7321-A70F-5726-3B94-A5DCD843995C}"/>
              </a:ext>
            </a:extLst>
          </p:cNvPr>
          <p:cNvSpPr>
            <a:spLocks noGrp="1"/>
          </p:cNvSpPr>
          <p:nvPr>
            <p:ph type="title"/>
          </p:nvPr>
        </p:nvSpPr>
        <p:spPr/>
        <p:txBody>
          <a:bodyPr/>
          <a:lstStyle/>
          <a:p>
            <a:r>
              <a:rPr lang="en-US" dirty="0"/>
              <a:t>Moses returns to Egypt (finally)</a:t>
            </a:r>
            <a:br>
              <a:rPr lang="en-US" dirty="0"/>
            </a:br>
            <a:r>
              <a:rPr lang="en-US" sz="3200" dirty="0"/>
              <a:t>Ex 4: 18-30</a:t>
            </a:r>
            <a:endParaRPr lang="en-US" dirty="0"/>
          </a:p>
        </p:txBody>
      </p:sp>
      <p:sp>
        <p:nvSpPr>
          <p:cNvPr id="3" name="Content Placeholder 2">
            <a:extLst>
              <a:ext uri="{FF2B5EF4-FFF2-40B4-BE49-F238E27FC236}">
                <a16:creationId xmlns:a16="http://schemas.microsoft.com/office/drawing/2014/main" id="{B6D73756-E1BD-38BA-1471-60037E8E787C}"/>
              </a:ext>
            </a:extLst>
          </p:cNvPr>
          <p:cNvSpPr>
            <a:spLocks noGrp="1"/>
          </p:cNvSpPr>
          <p:nvPr>
            <p:ph idx="1"/>
          </p:nvPr>
        </p:nvSpPr>
        <p:spPr>
          <a:xfrm>
            <a:off x="2589211" y="2133599"/>
            <a:ext cx="9110953" cy="4329545"/>
          </a:xfrm>
        </p:spPr>
        <p:txBody>
          <a:bodyPr>
            <a:normAutofit fontScale="92500" lnSpcReduction="10000"/>
          </a:bodyPr>
          <a:lstStyle/>
          <a:p>
            <a:r>
              <a:rPr lang="en-US" dirty="0"/>
              <a:t>God provides multiple signs for Moses (staff/snake, leprous hand)</a:t>
            </a:r>
          </a:p>
          <a:p>
            <a:r>
              <a:rPr lang="en-US" dirty="0"/>
              <a:t>First account of God’s anger</a:t>
            </a:r>
          </a:p>
          <a:p>
            <a:r>
              <a:rPr lang="en-US" dirty="0"/>
              <a:t>Moses secures Jethro’s blessing</a:t>
            </a:r>
          </a:p>
          <a:p>
            <a:r>
              <a:rPr lang="en-US" dirty="0"/>
              <a:t>God warns Moses of Pharoah’s response, says he will not let them go easily but He will convince Pharoah</a:t>
            </a:r>
          </a:p>
          <a:p>
            <a:r>
              <a:rPr lang="en-US" dirty="0"/>
              <a:t>Zipporah rescues Moses from God’s anger and circumcises her sons (weird story in Ex. 4: 24-26)</a:t>
            </a:r>
          </a:p>
          <a:p>
            <a:r>
              <a:rPr lang="en-US" dirty="0"/>
              <a:t>Moses Meets Aaron along the way – updates him</a:t>
            </a:r>
          </a:p>
          <a:p>
            <a:endParaRPr lang="en-US" dirty="0"/>
          </a:p>
          <a:p>
            <a:r>
              <a:rPr lang="en-US" b="1" baseline="30000" dirty="0">
                <a:solidFill>
                  <a:schemeClr val="accent1"/>
                </a:solidFill>
              </a:rPr>
              <a:t>29 </a:t>
            </a:r>
            <a:r>
              <a:rPr lang="en-US" dirty="0">
                <a:solidFill>
                  <a:schemeClr val="accent1"/>
                </a:solidFill>
              </a:rPr>
              <a:t>Moses and Aaron brought together all the elders of the Israelites,</a:t>
            </a:r>
            <a:r>
              <a:rPr lang="en-US" b="1" baseline="30000" dirty="0">
                <a:solidFill>
                  <a:schemeClr val="accent1"/>
                </a:solidFill>
              </a:rPr>
              <a:t>30 </a:t>
            </a:r>
            <a:r>
              <a:rPr lang="en-US" dirty="0">
                <a:solidFill>
                  <a:schemeClr val="accent1"/>
                </a:solidFill>
              </a:rPr>
              <a:t>and Aaron told them everything the Lord had said to Moses. He also performed the signs before the people, </a:t>
            </a:r>
            <a:r>
              <a:rPr lang="en-US" b="1" baseline="30000" dirty="0">
                <a:solidFill>
                  <a:schemeClr val="accent1"/>
                </a:solidFill>
              </a:rPr>
              <a:t>31 </a:t>
            </a:r>
            <a:r>
              <a:rPr lang="en-US" dirty="0">
                <a:solidFill>
                  <a:schemeClr val="accent1"/>
                </a:solidFill>
                <a:highlight>
                  <a:srgbClr val="FFFF00"/>
                </a:highlight>
              </a:rPr>
              <a:t>and they believed. And when they heard that the Lord was concerned about them and had seen their misery, they bowed down and worshiped.</a:t>
            </a:r>
          </a:p>
          <a:p>
            <a:endParaRPr lang="en-US" dirty="0"/>
          </a:p>
        </p:txBody>
      </p:sp>
    </p:spTree>
    <p:extLst>
      <p:ext uri="{BB962C8B-B14F-4D97-AF65-F5344CB8AC3E}">
        <p14:creationId xmlns:p14="http://schemas.microsoft.com/office/powerpoint/2010/main" val="42243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A924-E458-D883-6774-24A425A9126E}"/>
              </a:ext>
            </a:extLst>
          </p:cNvPr>
          <p:cNvSpPr>
            <a:spLocks noGrp="1"/>
          </p:cNvSpPr>
          <p:nvPr>
            <p:ph type="title"/>
          </p:nvPr>
        </p:nvSpPr>
        <p:spPr/>
        <p:txBody>
          <a:bodyPr/>
          <a:lstStyle/>
          <a:p>
            <a:r>
              <a:rPr lang="en-US" dirty="0"/>
              <a:t>Moses confronts Pharoah</a:t>
            </a:r>
            <a:br>
              <a:rPr lang="en-US" dirty="0"/>
            </a:br>
            <a:r>
              <a:rPr lang="en-US" sz="2800" dirty="0"/>
              <a:t>Ex. 5 - 7</a:t>
            </a:r>
            <a:endParaRPr lang="en-US" dirty="0"/>
          </a:p>
        </p:txBody>
      </p:sp>
      <p:sp>
        <p:nvSpPr>
          <p:cNvPr id="3" name="Content Placeholder 2">
            <a:extLst>
              <a:ext uri="{FF2B5EF4-FFF2-40B4-BE49-F238E27FC236}">
                <a16:creationId xmlns:a16="http://schemas.microsoft.com/office/drawing/2014/main" id="{3A5A99CE-18B2-0465-FDAC-EDD7A813EE5A}"/>
              </a:ext>
            </a:extLst>
          </p:cNvPr>
          <p:cNvSpPr>
            <a:spLocks noGrp="1"/>
          </p:cNvSpPr>
          <p:nvPr>
            <p:ph sz="half" idx="1"/>
          </p:nvPr>
        </p:nvSpPr>
        <p:spPr>
          <a:xfrm>
            <a:off x="2402513" y="1988000"/>
            <a:ext cx="4894743" cy="4516583"/>
          </a:xfrm>
        </p:spPr>
        <p:txBody>
          <a:bodyPr>
            <a:normAutofit fontScale="92500" lnSpcReduction="10000"/>
          </a:bodyPr>
          <a:lstStyle/>
          <a:p>
            <a:r>
              <a:rPr lang="en-US" dirty="0"/>
              <a:t>Moses and Aaron go to Pharoah and tell him the LORD wants his people to go and worship “Let my people go”</a:t>
            </a:r>
          </a:p>
          <a:p>
            <a:r>
              <a:rPr lang="en-US" dirty="0"/>
              <a:t>Pharoah replies with ”Who is the </a:t>
            </a:r>
            <a:r>
              <a:rPr lang="en-US" cap="small" dirty="0"/>
              <a:t>Lord</a:t>
            </a:r>
            <a:r>
              <a:rPr lang="en-US" dirty="0"/>
              <a:t> (YHWH)? </a:t>
            </a:r>
          </a:p>
          <a:p>
            <a:r>
              <a:rPr lang="en-US" dirty="0"/>
              <a:t>Pharoah considered himself a god</a:t>
            </a:r>
          </a:p>
          <a:p>
            <a:r>
              <a:rPr lang="en-US" dirty="0"/>
              <a:t>Pharoah increases workload and punishes the Israelites</a:t>
            </a:r>
          </a:p>
          <a:p>
            <a:r>
              <a:rPr lang="en-US" dirty="0"/>
              <a:t>Israelites complain to Moses</a:t>
            </a:r>
          </a:p>
          <a:p>
            <a:r>
              <a:rPr lang="en-US" dirty="0"/>
              <a:t>God repeats “ I </a:t>
            </a:r>
            <a:r>
              <a:rPr lang="en-US" cap="small" dirty="0"/>
              <a:t>am</a:t>
            </a:r>
            <a:r>
              <a:rPr lang="en-US" dirty="0"/>
              <a:t> the L</a:t>
            </a:r>
            <a:r>
              <a:rPr lang="en-US" cap="small" dirty="0"/>
              <a:t>ord</a:t>
            </a:r>
            <a:r>
              <a:rPr lang="en-US" dirty="0"/>
              <a:t>” and will free you … </a:t>
            </a:r>
          </a:p>
          <a:p>
            <a:r>
              <a:rPr lang="en-US" dirty="0"/>
              <a:t>Moses and Aaron again go to Pharoah – turn staff into snake but magicians do same (but Aaron’s snake eats theirs)</a:t>
            </a:r>
          </a:p>
          <a:p>
            <a:r>
              <a:rPr lang="en-US" dirty="0"/>
              <a:t>Pharoah’s heart is hard</a:t>
            </a:r>
          </a:p>
        </p:txBody>
      </p:sp>
      <p:pic>
        <p:nvPicPr>
          <p:cNvPr id="16" name="Content Placeholder 15" descr="A painting of a group of people&#10;&#10;AI-generated content may be incorrect.">
            <a:extLst>
              <a:ext uri="{FF2B5EF4-FFF2-40B4-BE49-F238E27FC236}">
                <a16:creationId xmlns:a16="http://schemas.microsoft.com/office/drawing/2014/main" id="{CCD9D2BB-1654-1495-E113-14DE7248353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14587" y="993251"/>
            <a:ext cx="3777413" cy="2918910"/>
          </a:xfrm>
        </p:spPr>
      </p:pic>
      <p:sp>
        <p:nvSpPr>
          <p:cNvPr id="17" name="TextBox 16">
            <a:extLst>
              <a:ext uri="{FF2B5EF4-FFF2-40B4-BE49-F238E27FC236}">
                <a16:creationId xmlns:a16="http://schemas.microsoft.com/office/drawing/2014/main" id="{9F379BF0-C3E5-2AFD-AF50-023B7E5ECAE3}"/>
              </a:ext>
            </a:extLst>
          </p:cNvPr>
          <p:cNvSpPr txBox="1"/>
          <p:nvPr/>
        </p:nvSpPr>
        <p:spPr>
          <a:xfrm>
            <a:off x="8612863" y="3681329"/>
            <a:ext cx="3892902" cy="230832"/>
          </a:xfrm>
          <a:prstGeom prst="rect">
            <a:avLst/>
          </a:prstGeom>
          <a:noFill/>
        </p:spPr>
        <p:txBody>
          <a:bodyPr wrap="square" rtlCol="0">
            <a:spAutoFit/>
          </a:bodyPr>
          <a:lstStyle/>
          <a:p>
            <a:r>
              <a:rPr lang="en-US" sz="900" dirty="0">
                <a:hlinkClick r:id="rId3" tooltip="https://en.wikipedia.org/wiki/Aaron's_rod"/>
              </a:rPr>
              <a:t>This Photo</a:t>
            </a:r>
            <a:r>
              <a:rPr lang="en-US" sz="900" dirty="0"/>
              <a:t> by Unknown Author is licensed under </a:t>
            </a:r>
            <a:r>
              <a:rPr lang="en-US" sz="900" dirty="0">
                <a:hlinkClick r:id="rId4" tooltip="https://creativecommons.org/licenses/by-sa/3.0/"/>
              </a:rPr>
              <a:t>CC BY-SA</a:t>
            </a:r>
            <a:endParaRPr lang="en-US" sz="900" dirty="0"/>
          </a:p>
        </p:txBody>
      </p:sp>
      <p:pic>
        <p:nvPicPr>
          <p:cNvPr id="19" name="Picture 18" descr="A person pointing at another person&#10;&#10;AI-generated content may be incorrect.">
            <a:extLst>
              <a:ext uri="{FF2B5EF4-FFF2-40B4-BE49-F238E27FC236}">
                <a16:creationId xmlns:a16="http://schemas.microsoft.com/office/drawing/2014/main" id="{51B3B9CC-6C56-7B39-F34B-514E061DD97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97256" y="4145279"/>
            <a:ext cx="4894744" cy="2590135"/>
          </a:xfrm>
          <a:prstGeom prst="rect">
            <a:avLst/>
          </a:prstGeom>
        </p:spPr>
      </p:pic>
      <p:sp>
        <p:nvSpPr>
          <p:cNvPr id="20" name="TextBox 19">
            <a:extLst>
              <a:ext uri="{FF2B5EF4-FFF2-40B4-BE49-F238E27FC236}">
                <a16:creationId xmlns:a16="http://schemas.microsoft.com/office/drawing/2014/main" id="{47A27A60-9D2E-19F0-BD87-D5F91B955B4B}"/>
              </a:ext>
            </a:extLst>
          </p:cNvPr>
          <p:cNvSpPr txBox="1"/>
          <p:nvPr/>
        </p:nvSpPr>
        <p:spPr>
          <a:xfrm>
            <a:off x="8089758" y="6504583"/>
            <a:ext cx="3414853" cy="230832"/>
          </a:xfrm>
          <a:prstGeom prst="rect">
            <a:avLst/>
          </a:prstGeom>
          <a:noFill/>
        </p:spPr>
        <p:txBody>
          <a:bodyPr wrap="square" rtlCol="0">
            <a:spAutoFit/>
          </a:bodyPr>
          <a:lstStyle/>
          <a:p>
            <a:r>
              <a:rPr lang="en-US" sz="900" dirty="0">
                <a:solidFill>
                  <a:schemeClr val="bg1"/>
                </a:solidFill>
                <a:hlinkClick r:id="rId6" tooltip="https://www.thefunstons.com/in-hot-anger-he-left-exodus-114-8-31-mar-2012/">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7" tooltip="https://creativecommons.org/licenses/by/3.0/">
                  <a:extLst>
                    <a:ext uri="{A12FA001-AC4F-418D-AE19-62706E023703}">
                      <ahyp:hlinkClr xmlns:ahyp="http://schemas.microsoft.com/office/drawing/2018/hyperlinkcolor" val="tx"/>
                    </a:ext>
                  </a:extLst>
                </a:hlinkClick>
              </a:rPr>
              <a:t>CC BY</a:t>
            </a:r>
            <a:endParaRPr lang="en-US" sz="900" dirty="0">
              <a:solidFill>
                <a:schemeClr val="bg1"/>
              </a:solidFill>
            </a:endParaRPr>
          </a:p>
        </p:txBody>
      </p:sp>
    </p:spTree>
    <p:extLst>
      <p:ext uri="{BB962C8B-B14F-4D97-AF65-F5344CB8AC3E}">
        <p14:creationId xmlns:p14="http://schemas.microsoft.com/office/powerpoint/2010/main" val="18685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D16CA-4474-B6F5-4936-CF9E1E9A61A6}"/>
              </a:ext>
            </a:extLst>
          </p:cNvPr>
          <p:cNvSpPr>
            <a:spLocks noGrp="1"/>
          </p:cNvSpPr>
          <p:nvPr>
            <p:ph type="title"/>
          </p:nvPr>
        </p:nvSpPr>
        <p:spPr/>
        <p:txBody>
          <a:bodyPr/>
          <a:lstStyle/>
          <a:p>
            <a:r>
              <a:rPr lang="en-US" dirty="0"/>
              <a:t>The Plagues</a:t>
            </a:r>
            <a:br>
              <a:rPr lang="en-US" dirty="0"/>
            </a:br>
            <a:r>
              <a:rPr lang="en-US" sz="3200" dirty="0"/>
              <a:t>Ex. 7 - 9</a:t>
            </a:r>
            <a:endParaRPr lang="en-US" dirty="0"/>
          </a:p>
        </p:txBody>
      </p:sp>
      <p:graphicFrame>
        <p:nvGraphicFramePr>
          <p:cNvPr id="7" name="Content Placeholder 6">
            <a:extLst>
              <a:ext uri="{FF2B5EF4-FFF2-40B4-BE49-F238E27FC236}">
                <a16:creationId xmlns:a16="http://schemas.microsoft.com/office/drawing/2014/main" id="{21B4C02D-7B2C-CBB8-B632-3DEBA258A78E}"/>
              </a:ext>
            </a:extLst>
          </p:cNvPr>
          <p:cNvGraphicFramePr>
            <a:graphicFrameLocks noGrp="1"/>
          </p:cNvGraphicFramePr>
          <p:nvPr>
            <p:ph sz="half" idx="1"/>
            <p:extLst>
              <p:ext uri="{D42A27DB-BD31-4B8C-83A1-F6EECF244321}">
                <p14:modId xmlns:p14="http://schemas.microsoft.com/office/powerpoint/2010/main" val="1809108352"/>
              </p:ext>
            </p:extLst>
          </p:nvPr>
        </p:nvGraphicFramePr>
        <p:xfrm>
          <a:off x="1719111" y="1664719"/>
          <a:ext cx="8466962" cy="3830266"/>
        </p:xfrm>
        <a:graphic>
          <a:graphicData uri="http://schemas.openxmlformats.org/drawingml/2006/table">
            <a:tbl>
              <a:tblPr firstRow="1" bandRow="1">
                <a:tableStyleId>{5C22544A-7EE6-4342-B048-85BDC9FD1C3A}</a:tableStyleId>
              </a:tblPr>
              <a:tblGrid>
                <a:gridCol w="1133709">
                  <a:extLst>
                    <a:ext uri="{9D8B030D-6E8A-4147-A177-3AD203B41FA5}">
                      <a16:colId xmlns:a16="http://schemas.microsoft.com/office/drawing/2014/main" val="1347635790"/>
                    </a:ext>
                  </a:extLst>
                </a:gridCol>
                <a:gridCol w="2563879">
                  <a:extLst>
                    <a:ext uri="{9D8B030D-6E8A-4147-A177-3AD203B41FA5}">
                      <a16:colId xmlns:a16="http://schemas.microsoft.com/office/drawing/2014/main" val="2096499999"/>
                    </a:ext>
                  </a:extLst>
                </a:gridCol>
                <a:gridCol w="1747959">
                  <a:extLst>
                    <a:ext uri="{9D8B030D-6E8A-4147-A177-3AD203B41FA5}">
                      <a16:colId xmlns:a16="http://schemas.microsoft.com/office/drawing/2014/main" val="910682312"/>
                    </a:ext>
                  </a:extLst>
                </a:gridCol>
                <a:gridCol w="3021415">
                  <a:extLst>
                    <a:ext uri="{9D8B030D-6E8A-4147-A177-3AD203B41FA5}">
                      <a16:colId xmlns:a16="http://schemas.microsoft.com/office/drawing/2014/main" val="3270909378"/>
                    </a:ext>
                  </a:extLst>
                </a:gridCol>
              </a:tblGrid>
              <a:tr h="629866">
                <a:tc>
                  <a:txBody>
                    <a:bodyPr/>
                    <a:lstStyle/>
                    <a:p>
                      <a:r>
                        <a:rPr lang="en-US" dirty="0"/>
                        <a:t>Plague</a:t>
                      </a:r>
                    </a:p>
                  </a:txBody>
                  <a:tcPr/>
                </a:tc>
                <a:tc>
                  <a:txBody>
                    <a:bodyPr/>
                    <a:lstStyle/>
                    <a:p>
                      <a:r>
                        <a:rPr lang="en-US" dirty="0"/>
                        <a:t>Result</a:t>
                      </a:r>
                    </a:p>
                  </a:txBody>
                  <a:tcPr/>
                </a:tc>
                <a:tc>
                  <a:txBody>
                    <a:bodyPr/>
                    <a:lstStyle/>
                    <a:p>
                      <a:r>
                        <a:rPr lang="en-US" dirty="0"/>
                        <a:t>Magicians?</a:t>
                      </a:r>
                    </a:p>
                  </a:txBody>
                  <a:tcPr/>
                </a:tc>
                <a:tc>
                  <a:txBody>
                    <a:bodyPr/>
                    <a:lstStyle/>
                    <a:p>
                      <a:r>
                        <a:rPr lang="en-US" dirty="0"/>
                        <a:t>Pharoah’s response?</a:t>
                      </a:r>
                    </a:p>
                  </a:txBody>
                  <a:tcPr/>
                </a:tc>
                <a:extLst>
                  <a:ext uri="{0D108BD9-81ED-4DB2-BD59-A6C34878D82A}">
                    <a16:rowId xmlns:a16="http://schemas.microsoft.com/office/drawing/2014/main" val="704174446"/>
                  </a:ext>
                </a:extLst>
              </a:tr>
              <a:tr h="364922">
                <a:tc>
                  <a:txBody>
                    <a:bodyPr/>
                    <a:lstStyle/>
                    <a:p>
                      <a:r>
                        <a:rPr lang="en-US" dirty="0"/>
                        <a:t>1</a:t>
                      </a:r>
                    </a:p>
                  </a:txBody>
                  <a:tcPr/>
                </a:tc>
                <a:tc>
                  <a:txBody>
                    <a:bodyPr/>
                    <a:lstStyle/>
                    <a:p>
                      <a:r>
                        <a:rPr lang="en-US" dirty="0"/>
                        <a:t>Water (Nile) turned to blood</a:t>
                      </a:r>
                    </a:p>
                  </a:txBody>
                  <a:tcPr/>
                </a:tc>
                <a:tc>
                  <a:txBody>
                    <a:bodyPr/>
                    <a:lstStyle/>
                    <a:p>
                      <a:r>
                        <a:rPr lang="en-US" dirty="0"/>
                        <a:t>Yes</a:t>
                      </a:r>
                    </a:p>
                    <a:p>
                      <a:endParaRPr lang="en-US" dirty="0"/>
                    </a:p>
                  </a:txBody>
                  <a:tcPr/>
                </a:tc>
                <a:tc>
                  <a:txBody>
                    <a:bodyPr/>
                    <a:lstStyle/>
                    <a:p>
                      <a:r>
                        <a:rPr lang="en-US" dirty="0"/>
                        <a:t>Heart hardened</a:t>
                      </a:r>
                    </a:p>
                  </a:txBody>
                  <a:tcPr/>
                </a:tc>
                <a:extLst>
                  <a:ext uri="{0D108BD9-81ED-4DB2-BD59-A6C34878D82A}">
                    <a16:rowId xmlns:a16="http://schemas.microsoft.com/office/drawing/2014/main" val="635853740"/>
                  </a:ext>
                </a:extLst>
              </a:tr>
              <a:tr h="364922">
                <a:tc>
                  <a:txBody>
                    <a:bodyPr/>
                    <a:lstStyle/>
                    <a:p>
                      <a:r>
                        <a:rPr lang="en-US" dirty="0"/>
                        <a:t>2</a:t>
                      </a:r>
                    </a:p>
                  </a:txBody>
                  <a:tcPr/>
                </a:tc>
                <a:tc>
                  <a:txBody>
                    <a:bodyPr/>
                    <a:lstStyle/>
                    <a:p>
                      <a:r>
                        <a:rPr lang="en-US" dirty="0"/>
                        <a:t>Frogs</a:t>
                      </a:r>
                    </a:p>
                  </a:txBody>
                  <a:tcPr/>
                </a:tc>
                <a:tc>
                  <a:txBody>
                    <a:bodyPr/>
                    <a:lstStyle/>
                    <a:p>
                      <a:r>
                        <a:rPr lang="en-US" dirty="0"/>
                        <a:t>Yes</a:t>
                      </a:r>
                    </a:p>
                  </a:txBody>
                  <a:tcPr/>
                </a:tc>
                <a:tc>
                  <a:txBody>
                    <a:bodyPr/>
                    <a:lstStyle/>
                    <a:p>
                      <a:r>
                        <a:rPr lang="en-US" dirty="0"/>
                        <a:t>Asked for relief then hardened his heart</a:t>
                      </a:r>
                    </a:p>
                  </a:txBody>
                  <a:tcPr/>
                </a:tc>
                <a:extLst>
                  <a:ext uri="{0D108BD9-81ED-4DB2-BD59-A6C34878D82A}">
                    <a16:rowId xmlns:a16="http://schemas.microsoft.com/office/drawing/2014/main" val="71301632"/>
                  </a:ext>
                </a:extLst>
              </a:tr>
              <a:tr h="364922">
                <a:tc>
                  <a:txBody>
                    <a:bodyPr/>
                    <a:lstStyle/>
                    <a:p>
                      <a:r>
                        <a:rPr lang="en-US" dirty="0"/>
                        <a:t>3</a:t>
                      </a:r>
                    </a:p>
                  </a:txBody>
                  <a:tcPr/>
                </a:tc>
                <a:tc>
                  <a:txBody>
                    <a:bodyPr/>
                    <a:lstStyle/>
                    <a:p>
                      <a:r>
                        <a:rPr lang="en-US" dirty="0"/>
                        <a:t>Gnats</a:t>
                      </a:r>
                    </a:p>
                  </a:txBody>
                  <a:tcPr/>
                </a:tc>
                <a:tc>
                  <a:txBody>
                    <a:bodyPr/>
                    <a:lstStyle/>
                    <a:p>
                      <a:r>
                        <a:rPr lang="en-US" dirty="0"/>
                        <a:t>No</a:t>
                      </a:r>
                    </a:p>
                  </a:txBody>
                  <a:tcPr/>
                </a:tc>
                <a:tc>
                  <a:txBody>
                    <a:bodyPr/>
                    <a:lstStyle/>
                    <a:p>
                      <a:r>
                        <a:rPr lang="en-US" dirty="0"/>
                        <a:t>Pharoah’s heart was hard</a:t>
                      </a:r>
                    </a:p>
                  </a:txBody>
                  <a:tcPr/>
                </a:tc>
                <a:extLst>
                  <a:ext uri="{0D108BD9-81ED-4DB2-BD59-A6C34878D82A}">
                    <a16:rowId xmlns:a16="http://schemas.microsoft.com/office/drawing/2014/main" val="3478818591"/>
                  </a:ext>
                </a:extLst>
              </a:tr>
              <a:tr h="364922">
                <a:tc>
                  <a:txBody>
                    <a:bodyPr/>
                    <a:lstStyle/>
                    <a:p>
                      <a:r>
                        <a:rPr lang="en-US" dirty="0"/>
                        <a:t>4</a:t>
                      </a:r>
                    </a:p>
                  </a:txBody>
                  <a:tcPr/>
                </a:tc>
                <a:tc>
                  <a:txBody>
                    <a:bodyPr/>
                    <a:lstStyle/>
                    <a:p>
                      <a:r>
                        <a:rPr lang="en-US" dirty="0"/>
                        <a:t>Flies (not in Goshen)</a:t>
                      </a:r>
                    </a:p>
                  </a:txBody>
                  <a:tcPr/>
                </a:tc>
                <a:tc>
                  <a:txBody>
                    <a:bodyPr/>
                    <a:lstStyle/>
                    <a:p>
                      <a:r>
                        <a:rPr lang="en-US" dirty="0"/>
                        <a:t>No</a:t>
                      </a:r>
                    </a:p>
                  </a:txBody>
                  <a:tcPr/>
                </a:tc>
                <a:tc>
                  <a:txBody>
                    <a:bodyPr/>
                    <a:lstStyle/>
                    <a:p>
                      <a:r>
                        <a:rPr lang="en-US" dirty="0"/>
                        <a:t>Pharoah initially agrees then hardens his heart</a:t>
                      </a:r>
                    </a:p>
                  </a:txBody>
                  <a:tcPr/>
                </a:tc>
                <a:extLst>
                  <a:ext uri="{0D108BD9-81ED-4DB2-BD59-A6C34878D82A}">
                    <a16:rowId xmlns:a16="http://schemas.microsoft.com/office/drawing/2014/main" val="1209179654"/>
                  </a:ext>
                </a:extLst>
              </a:tr>
              <a:tr h="364922">
                <a:tc>
                  <a:txBody>
                    <a:bodyPr/>
                    <a:lstStyle/>
                    <a:p>
                      <a:r>
                        <a:rPr lang="en-US" dirty="0"/>
                        <a:t>5 </a:t>
                      </a:r>
                    </a:p>
                  </a:txBody>
                  <a:tcPr/>
                </a:tc>
                <a:tc>
                  <a:txBody>
                    <a:bodyPr/>
                    <a:lstStyle/>
                    <a:p>
                      <a:r>
                        <a:rPr lang="en-US" dirty="0"/>
                        <a:t>Livestock dies (not in Goshen)</a:t>
                      </a:r>
                    </a:p>
                  </a:txBody>
                  <a:tcPr/>
                </a:tc>
                <a:tc>
                  <a:txBody>
                    <a:bodyPr/>
                    <a:lstStyle/>
                    <a:p>
                      <a:r>
                        <a:rPr lang="en-US" dirty="0"/>
                        <a:t>No</a:t>
                      </a:r>
                    </a:p>
                  </a:txBody>
                  <a:tcPr/>
                </a:tc>
                <a:tc>
                  <a:txBody>
                    <a:bodyPr/>
                    <a:lstStyle/>
                    <a:p>
                      <a:r>
                        <a:rPr lang="en-US" dirty="0"/>
                        <a:t>Pharoah investigates but his heart is hard</a:t>
                      </a:r>
                    </a:p>
                  </a:txBody>
                  <a:tcPr/>
                </a:tc>
                <a:extLst>
                  <a:ext uri="{0D108BD9-81ED-4DB2-BD59-A6C34878D82A}">
                    <a16:rowId xmlns:a16="http://schemas.microsoft.com/office/drawing/2014/main" val="1549179285"/>
                  </a:ext>
                </a:extLst>
              </a:tr>
            </a:tbl>
          </a:graphicData>
        </a:graphic>
      </p:graphicFrame>
      <p:sp>
        <p:nvSpPr>
          <p:cNvPr id="15" name="Content Placeholder 14">
            <a:extLst>
              <a:ext uri="{FF2B5EF4-FFF2-40B4-BE49-F238E27FC236}">
                <a16:creationId xmlns:a16="http://schemas.microsoft.com/office/drawing/2014/main" id="{8F836479-0C96-57D1-33C1-83B22683CE83}"/>
              </a:ext>
            </a:extLst>
          </p:cNvPr>
          <p:cNvSpPr>
            <a:spLocks noGrp="1"/>
          </p:cNvSpPr>
          <p:nvPr>
            <p:ph sz="half" idx="2"/>
          </p:nvPr>
        </p:nvSpPr>
        <p:spPr>
          <a:xfrm>
            <a:off x="1948185" y="5640921"/>
            <a:ext cx="10032005" cy="962418"/>
          </a:xfrm>
        </p:spPr>
        <p:txBody>
          <a:bodyPr>
            <a:normAutofit/>
          </a:bodyPr>
          <a:lstStyle/>
          <a:p>
            <a:r>
              <a:rPr lang="en-US" dirty="0"/>
              <a:t>These plagues appear designed to show dominance over the gods of Egypt</a:t>
            </a:r>
          </a:p>
          <a:p>
            <a:r>
              <a:rPr lang="en-US" dirty="0"/>
              <a:t>God makes a distinction and plagues do not impact the Israelites</a:t>
            </a:r>
          </a:p>
        </p:txBody>
      </p:sp>
    </p:spTree>
    <p:extLst>
      <p:ext uri="{BB962C8B-B14F-4D97-AF65-F5344CB8AC3E}">
        <p14:creationId xmlns:p14="http://schemas.microsoft.com/office/powerpoint/2010/main" val="152162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02B4-D306-CB10-6073-E278B826B556}"/>
              </a:ext>
            </a:extLst>
          </p:cNvPr>
          <p:cNvSpPr>
            <a:spLocks noGrp="1"/>
          </p:cNvSpPr>
          <p:nvPr>
            <p:ph type="title"/>
          </p:nvPr>
        </p:nvSpPr>
        <p:spPr/>
        <p:txBody>
          <a:bodyPr/>
          <a:lstStyle/>
          <a:p>
            <a:r>
              <a:rPr lang="en-US" dirty="0"/>
              <a:t>More plagues</a:t>
            </a:r>
            <a:br>
              <a:rPr lang="en-US" dirty="0"/>
            </a:br>
            <a:r>
              <a:rPr lang="en-US" sz="2800" dirty="0"/>
              <a:t>Ex. 9 - 10</a:t>
            </a:r>
            <a:endParaRPr lang="en-US" dirty="0"/>
          </a:p>
        </p:txBody>
      </p:sp>
      <p:graphicFrame>
        <p:nvGraphicFramePr>
          <p:cNvPr id="4" name="Content Placeholder 6">
            <a:extLst>
              <a:ext uri="{FF2B5EF4-FFF2-40B4-BE49-F238E27FC236}">
                <a16:creationId xmlns:a16="http://schemas.microsoft.com/office/drawing/2014/main" id="{8A2CA663-4750-A5CF-9CF2-4583A69B33A1}"/>
              </a:ext>
            </a:extLst>
          </p:cNvPr>
          <p:cNvGraphicFramePr>
            <a:graphicFrameLocks noGrp="1"/>
          </p:cNvGraphicFramePr>
          <p:nvPr>
            <p:ph idx="1"/>
            <p:extLst>
              <p:ext uri="{D42A27DB-BD31-4B8C-83A1-F6EECF244321}">
                <p14:modId xmlns:p14="http://schemas.microsoft.com/office/powerpoint/2010/main" val="880764739"/>
              </p:ext>
            </p:extLst>
          </p:nvPr>
        </p:nvGraphicFramePr>
        <p:xfrm>
          <a:off x="1828800" y="1828800"/>
          <a:ext cx="9978887" cy="3464506"/>
        </p:xfrm>
        <a:graphic>
          <a:graphicData uri="http://schemas.openxmlformats.org/drawingml/2006/table">
            <a:tbl>
              <a:tblPr firstRow="1" bandRow="1">
                <a:tableStyleId>{5C22544A-7EE6-4342-B048-85BDC9FD1C3A}</a:tableStyleId>
              </a:tblPr>
              <a:tblGrid>
                <a:gridCol w="1093382">
                  <a:extLst>
                    <a:ext uri="{9D8B030D-6E8A-4147-A177-3AD203B41FA5}">
                      <a16:colId xmlns:a16="http://schemas.microsoft.com/office/drawing/2014/main" val="1347635790"/>
                    </a:ext>
                  </a:extLst>
                </a:gridCol>
                <a:gridCol w="2665914">
                  <a:extLst>
                    <a:ext uri="{9D8B030D-6E8A-4147-A177-3AD203B41FA5}">
                      <a16:colId xmlns:a16="http://schemas.microsoft.com/office/drawing/2014/main" val="2096499999"/>
                    </a:ext>
                  </a:extLst>
                </a:gridCol>
                <a:gridCol w="2116891">
                  <a:extLst>
                    <a:ext uri="{9D8B030D-6E8A-4147-A177-3AD203B41FA5}">
                      <a16:colId xmlns:a16="http://schemas.microsoft.com/office/drawing/2014/main" val="910682312"/>
                    </a:ext>
                  </a:extLst>
                </a:gridCol>
                <a:gridCol w="4102700">
                  <a:extLst>
                    <a:ext uri="{9D8B030D-6E8A-4147-A177-3AD203B41FA5}">
                      <a16:colId xmlns:a16="http://schemas.microsoft.com/office/drawing/2014/main" val="3270909378"/>
                    </a:ext>
                  </a:extLst>
                </a:gridCol>
              </a:tblGrid>
              <a:tr h="629866">
                <a:tc>
                  <a:txBody>
                    <a:bodyPr/>
                    <a:lstStyle/>
                    <a:p>
                      <a:r>
                        <a:rPr lang="en-US" dirty="0"/>
                        <a:t>Plague</a:t>
                      </a:r>
                    </a:p>
                  </a:txBody>
                  <a:tcPr/>
                </a:tc>
                <a:tc>
                  <a:txBody>
                    <a:bodyPr/>
                    <a:lstStyle/>
                    <a:p>
                      <a:r>
                        <a:rPr lang="en-US" dirty="0"/>
                        <a:t>Result</a:t>
                      </a:r>
                    </a:p>
                  </a:txBody>
                  <a:tcPr/>
                </a:tc>
                <a:tc>
                  <a:txBody>
                    <a:bodyPr/>
                    <a:lstStyle/>
                    <a:p>
                      <a:r>
                        <a:rPr lang="en-US" dirty="0"/>
                        <a:t>Magicians?</a:t>
                      </a:r>
                    </a:p>
                  </a:txBody>
                  <a:tcPr/>
                </a:tc>
                <a:tc>
                  <a:txBody>
                    <a:bodyPr/>
                    <a:lstStyle/>
                    <a:p>
                      <a:r>
                        <a:rPr lang="en-US" dirty="0"/>
                        <a:t>Pharoah’s response?</a:t>
                      </a:r>
                    </a:p>
                  </a:txBody>
                  <a:tcPr/>
                </a:tc>
                <a:extLst>
                  <a:ext uri="{0D108BD9-81ED-4DB2-BD59-A6C34878D82A}">
                    <a16:rowId xmlns:a16="http://schemas.microsoft.com/office/drawing/2014/main" val="704174446"/>
                  </a:ext>
                </a:extLst>
              </a:tr>
              <a:tr h="364922">
                <a:tc>
                  <a:txBody>
                    <a:bodyPr/>
                    <a:lstStyle/>
                    <a:p>
                      <a:r>
                        <a:rPr lang="en-US" dirty="0"/>
                        <a:t>6</a:t>
                      </a:r>
                    </a:p>
                  </a:txBody>
                  <a:tcPr/>
                </a:tc>
                <a:tc>
                  <a:txBody>
                    <a:bodyPr/>
                    <a:lstStyle/>
                    <a:p>
                      <a:r>
                        <a:rPr lang="en-US" dirty="0"/>
                        <a:t>Boils</a:t>
                      </a:r>
                    </a:p>
                  </a:txBody>
                  <a:tcPr/>
                </a:tc>
                <a:tc>
                  <a:txBody>
                    <a:bodyPr/>
                    <a:lstStyle/>
                    <a:p>
                      <a:r>
                        <a:rPr lang="en-US" dirty="0"/>
                        <a:t>No – could not stand it</a:t>
                      </a:r>
                    </a:p>
                  </a:txBody>
                  <a:tcPr/>
                </a:tc>
                <a:tc>
                  <a:txBody>
                    <a:bodyPr/>
                    <a:lstStyle/>
                    <a:p>
                      <a:r>
                        <a:rPr lang="en-US" dirty="0"/>
                        <a:t>God hardens Pharoah’s heart</a:t>
                      </a:r>
                    </a:p>
                  </a:txBody>
                  <a:tcPr/>
                </a:tc>
                <a:extLst>
                  <a:ext uri="{0D108BD9-81ED-4DB2-BD59-A6C34878D82A}">
                    <a16:rowId xmlns:a16="http://schemas.microsoft.com/office/drawing/2014/main" val="635853740"/>
                  </a:ext>
                </a:extLst>
              </a:tr>
              <a:tr h="364922">
                <a:tc>
                  <a:txBody>
                    <a:bodyPr/>
                    <a:lstStyle/>
                    <a:p>
                      <a:r>
                        <a:rPr lang="en-US" dirty="0"/>
                        <a:t>7</a:t>
                      </a:r>
                    </a:p>
                  </a:txBody>
                  <a:tcPr/>
                </a:tc>
                <a:tc>
                  <a:txBody>
                    <a:bodyPr/>
                    <a:lstStyle/>
                    <a:p>
                      <a:r>
                        <a:rPr lang="en-US" dirty="0"/>
                        <a:t>Hail (worst ever in Egypt), not in Goshen</a:t>
                      </a:r>
                    </a:p>
                  </a:txBody>
                  <a:tcPr/>
                </a:tc>
                <a:tc>
                  <a:txBody>
                    <a:bodyPr/>
                    <a:lstStyle/>
                    <a:p>
                      <a:r>
                        <a:rPr lang="en-US" dirty="0"/>
                        <a:t>No</a:t>
                      </a:r>
                    </a:p>
                  </a:txBody>
                  <a:tcPr/>
                </a:tc>
                <a:tc>
                  <a:txBody>
                    <a:bodyPr/>
                    <a:lstStyle/>
                    <a:p>
                      <a:r>
                        <a:rPr lang="en-US" dirty="0"/>
                        <a:t>Pharoah acknowledges his sin and YWHW; then he hardened his heart</a:t>
                      </a:r>
                    </a:p>
                  </a:txBody>
                  <a:tcPr/>
                </a:tc>
                <a:extLst>
                  <a:ext uri="{0D108BD9-81ED-4DB2-BD59-A6C34878D82A}">
                    <a16:rowId xmlns:a16="http://schemas.microsoft.com/office/drawing/2014/main" val="71301632"/>
                  </a:ext>
                </a:extLst>
              </a:tr>
              <a:tr h="364922">
                <a:tc>
                  <a:txBody>
                    <a:bodyPr/>
                    <a:lstStyle/>
                    <a:p>
                      <a:r>
                        <a:rPr lang="en-US" dirty="0"/>
                        <a:t>8</a:t>
                      </a:r>
                    </a:p>
                  </a:txBody>
                  <a:tcPr/>
                </a:tc>
                <a:tc>
                  <a:txBody>
                    <a:bodyPr/>
                    <a:lstStyle/>
                    <a:p>
                      <a:r>
                        <a:rPr lang="en-US" dirty="0"/>
                        <a:t>Locusts</a:t>
                      </a:r>
                    </a:p>
                  </a:txBody>
                  <a:tcPr/>
                </a:tc>
                <a:tc>
                  <a:txBody>
                    <a:bodyPr/>
                    <a:lstStyle/>
                    <a:p>
                      <a:r>
                        <a:rPr lang="en-US" dirty="0"/>
                        <a:t>No – plead with Pharoah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Pharoah initially asks for forgiveness; God hardens Pharoah’s heart</a:t>
                      </a:r>
                    </a:p>
                  </a:txBody>
                  <a:tcPr/>
                </a:tc>
                <a:extLst>
                  <a:ext uri="{0D108BD9-81ED-4DB2-BD59-A6C34878D82A}">
                    <a16:rowId xmlns:a16="http://schemas.microsoft.com/office/drawing/2014/main" val="3478818591"/>
                  </a:ext>
                </a:extLst>
              </a:tr>
              <a:tr h="364922">
                <a:tc>
                  <a:txBody>
                    <a:bodyPr/>
                    <a:lstStyle/>
                    <a:p>
                      <a:r>
                        <a:rPr lang="en-US" dirty="0"/>
                        <a:t>9</a:t>
                      </a:r>
                    </a:p>
                  </a:txBody>
                  <a:tcPr/>
                </a:tc>
                <a:tc>
                  <a:txBody>
                    <a:bodyPr/>
                    <a:lstStyle/>
                    <a:p>
                      <a:r>
                        <a:rPr lang="en-US" dirty="0"/>
                        <a:t>Darkness for 3 days (not on the Israelites)</a:t>
                      </a:r>
                    </a:p>
                  </a:txBody>
                  <a:tcPr/>
                </a:tc>
                <a:tc>
                  <a:txBody>
                    <a:bodyPr/>
                    <a:lstStyle/>
                    <a:p>
                      <a:r>
                        <a:rPr lang="en-US" dirty="0"/>
                        <a:t>No</a:t>
                      </a:r>
                    </a:p>
                  </a:txBody>
                  <a:tcPr/>
                </a:tc>
                <a:tc>
                  <a:txBody>
                    <a:bodyPr/>
                    <a:lstStyle/>
                    <a:p>
                      <a:r>
                        <a:rPr lang="en-US" dirty="0"/>
                        <a:t>God hardens Pharoah’s heart – I do not want to see you again!</a:t>
                      </a:r>
                    </a:p>
                  </a:txBody>
                  <a:tcPr/>
                </a:tc>
                <a:extLst>
                  <a:ext uri="{0D108BD9-81ED-4DB2-BD59-A6C34878D82A}">
                    <a16:rowId xmlns:a16="http://schemas.microsoft.com/office/drawing/2014/main" val="1209179654"/>
                  </a:ext>
                </a:extLst>
              </a:tr>
            </a:tbl>
          </a:graphicData>
        </a:graphic>
      </p:graphicFrame>
      <p:sp>
        <p:nvSpPr>
          <p:cNvPr id="7" name="Content Placeholder 12">
            <a:extLst>
              <a:ext uri="{FF2B5EF4-FFF2-40B4-BE49-F238E27FC236}">
                <a16:creationId xmlns:a16="http://schemas.microsoft.com/office/drawing/2014/main" id="{B44EE0B1-F18C-58AB-75F1-281CC5B0F39E}"/>
              </a:ext>
            </a:extLst>
          </p:cNvPr>
          <p:cNvSpPr txBox="1">
            <a:spLocks/>
          </p:cNvSpPr>
          <p:nvPr/>
        </p:nvSpPr>
        <p:spPr>
          <a:xfrm>
            <a:off x="1643890" y="5461447"/>
            <a:ext cx="10548110" cy="1200329"/>
          </a:xfrm>
          <a:prstGeom prst="rect">
            <a:avLst/>
          </a:prstGeom>
          <a:noFill/>
        </p:spPr>
        <p:txBody>
          <a:bodyPr wrap="square">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solidFill>
                  <a:srgbClr val="000000"/>
                </a:solidFill>
                <a:latin typeface="system-ui"/>
              </a:rPr>
              <a:t>Then the Lord said to Moses, “Go to Pharaoh, for I have hardened his heart and the hearts of his officials so that I may perform these signs of mine among them </a:t>
            </a:r>
            <a:r>
              <a:rPr lang="en-US" b="1" baseline="30000" dirty="0">
                <a:solidFill>
                  <a:srgbClr val="000000"/>
                </a:solidFill>
                <a:latin typeface="system-ui"/>
              </a:rPr>
              <a:t>2 </a:t>
            </a:r>
            <a:r>
              <a:rPr lang="en-US" dirty="0">
                <a:solidFill>
                  <a:srgbClr val="000000"/>
                </a:solidFill>
                <a:latin typeface="system-ui"/>
              </a:rPr>
              <a:t>that you may tell your children and grandchildren how I dealt harshly with the Egyptians and how </a:t>
            </a:r>
            <a:r>
              <a:rPr lang="en-US" dirty="0">
                <a:solidFill>
                  <a:srgbClr val="000000"/>
                </a:solidFill>
                <a:highlight>
                  <a:srgbClr val="FFFF00"/>
                </a:highlight>
                <a:latin typeface="system-ui"/>
              </a:rPr>
              <a:t>I performed my signs among them, and that you may know that </a:t>
            </a:r>
            <a:r>
              <a:rPr lang="en-US" cap="small" dirty="0">
                <a:solidFill>
                  <a:srgbClr val="000000"/>
                </a:solidFill>
                <a:highlight>
                  <a:srgbClr val="FFFF00"/>
                </a:highlight>
                <a:latin typeface="system-ui"/>
              </a:rPr>
              <a:t>I am the Lord.”</a:t>
            </a:r>
            <a:endParaRPr lang="en-US" cap="small" dirty="0">
              <a:highlight>
                <a:srgbClr val="FFFF00"/>
              </a:highlight>
            </a:endParaRPr>
          </a:p>
        </p:txBody>
      </p:sp>
    </p:spTree>
    <p:extLst>
      <p:ext uri="{BB962C8B-B14F-4D97-AF65-F5344CB8AC3E}">
        <p14:creationId xmlns:p14="http://schemas.microsoft.com/office/powerpoint/2010/main" val="140184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C27E73-B5A8-C950-47E4-CF654D0402EA}"/>
              </a:ext>
            </a:extLst>
          </p:cNvPr>
          <p:cNvSpPr>
            <a:spLocks noGrp="1"/>
          </p:cNvSpPr>
          <p:nvPr>
            <p:ph type="title"/>
          </p:nvPr>
        </p:nvSpPr>
        <p:spPr/>
        <p:txBody>
          <a:bodyPr/>
          <a:lstStyle/>
          <a:p>
            <a:r>
              <a:rPr lang="en-US" dirty="0"/>
              <a:t>The final plague</a:t>
            </a:r>
            <a:br>
              <a:rPr lang="en-US" dirty="0"/>
            </a:br>
            <a:r>
              <a:rPr lang="en-US" sz="3200" dirty="0"/>
              <a:t>Ex. 11-12</a:t>
            </a:r>
            <a:endParaRPr lang="en-US" dirty="0"/>
          </a:p>
        </p:txBody>
      </p:sp>
      <p:sp>
        <p:nvSpPr>
          <p:cNvPr id="5" name="Content Placeholder 4">
            <a:extLst>
              <a:ext uri="{FF2B5EF4-FFF2-40B4-BE49-F238E27FC236}">
                <a16:creationId xmlns:a16="http://schemas.microsoft.com/office/drawing/2014/main" id="{8FAD82F4-1FEF-5FBD-2A4F-61F6C8BA7113}"/>
              </a:ext>
            </a:extLst>
          </p:cNvPr>
          <p:cNvSpPr>
            <a:spLocks noGrp="1"/>
          </p:cNvSpPr>
          <p:nvPr>
            <p:ph sz="half" idx="1"/>
          </p:nvPr>
        </p:nvSpPr>
        <p:spPr/>
        <p:txBody>
          <a:bodyPr/>
          <a:lstStyle/>
          <a:p>
            <a:r>
              <a:rPr lang="en-US" dirty="0"/>
              <a:t>God explains the next plague to Moses and Aaron – one more and Pharoah will let you go</a:t>
            </a:r>
          </a:p>
          <a:p>
            <a:r>
              <a:rPr lang="en-US" dirty="0"/>
              <a:t>Plague on the firstborn – God will strike dead all Egyptian firstborn males and livestock</a:t>
            </a:r>
          </a:p>
          <a:p>
            <a:r>
              <a:rPr lang="en-US" dirty="0"/>
              <a:t>The Israelites will not be struck</a:t>
            </a:r>
          </a:p>
          <a:p>
            <a:endParaRPr lang="en-US" dirty="0"/>
          </a:p>
        </p:txBody>
      </p:sp>
      <p:pic>
        <p:nvPicPr>
          <p:cNvPr id="3" name="Content Placeholder 2" descr="A group of symbols of the ten plagues of egypt&#10;&#10;AI-generated content may be incorrect.">
            <a:extLst>
              <a:ext uri="{FF2B5EF4-FFF2-40B4-BE49-F238E27FC236}">
                <a16:creationId xmlns:a16="http://schemas.microsoft.com/office/drawing/2014/main" id="{5CD99C4B-C84A-AC3B-E46B-AA77EBB4C37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46969" y="1418913"/>
            <a:ext cx="4839153" cy="3629364"/>
          </a:xfrm>
        </p:spPr>
      </p:pic>
      <p:sp>
        <p:nvSpPr>
          <p:cNvPr id="7" name="TextBox 6">
            <a:extLst>
              <a:ext uri="{FF2B5EF4-FFF2-40B4-BE49-F238E27FC236}">
                <a16:creationId xmlns:a16="http://schemas.microsoft.com/office/drawing/2014/main" id="{BE2AE64A-93A4-81AF-57A2-B5EA00491F01}"/>
              </a:ext>
            </a:extLst>
          </p:cNvPr>
          <p:cNvSpPr txBox="1"/>
          <p:nvPr/>
        </p:nvSpPr>
        <p:spPr>
          <a:xfrm>
            <a:off x="7772884" y="5048277"/>
            <a:ext cx="4313238" cy="230832"/>
          </a:xfrm>
          <a:prstGeom prst="rect">
            <a:avLst/>
          </a:prstGeom>
          <a:noFill/>
        </p:spPr>
        <p:txBody>
          <a:bodyPr wrap="square" rtlCol="0">
            <a:spAutoFit/>
          </a:bodyPr>
          <a:lstStyle/>
          <a:p>
            <a:r>
              <a:rPr lang="en-US" sz="900" dirty="0">
                <a:hlinkClick r:id="rId3" tooltip="https://www.online-ministries.org/category/plagues-pestilence-and-disease/"/>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16561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29F5-0307-86E0-31DE-B03D49259892}"/>
              </a:ext>
            </a:extLst>
          </p:cNvPr>
          <p:cNvSpPr>
            <a:spLocks noGrp="1"/>
          </p:cNvSpPr>
          <p:nvPr>
            <p:ph type="title"/>
          </p:nvPr>
        </p:nvSpPr>
        <p:spPr/>
        <p:txBody>
          <a:bodyPr/>
          <a:lstStyle/>
          <a:p>
            <a:r>
              <a:rPr lang="en-US" dirty="0"/>
              <a:t>Passover and Festival of Unleavened Bread </a:t>
            </a:r>
            <a:r>
              <a:rPr lang="en-US" sz="3200" dirty="0"/>
              <a:t>(Ex. 12)</a:t>
            </a:r>
            <a:endParaRPr lang="en-US" dirty="0"/>
          </a:p>
        </p:txBody>
      </p:sp>
      <p:sp>
        <p:nvSpPr>
          <p:cNvPr id="3" name="Content Placeholder 2">
            <a:extLst>
              <a:ext uri="{FF2B5EF4-FFF2-40B4-BE49-F238E27FC236}">
                <a16:creationId xmlns:a16="http://schemas.microsoft.com/office/drawing/2014/main" id="{9171B81F-D3C8-3F78-D48D-030D1A0B5A38}"/>
              </a:ext>
            </a:extLst>
          </p:cNvPr>
          <p:cNvSpPr>
            <a:spLocks noGrp="1"/>
          </p:cNvSpPr>
          <p:nvPr>
            <p:ph sz="half" idx="1"/>
          </p:nvPr>
        </p:nvSpPr>
        <p:spPr>
          <a:xfrm>
            <a:off x="2589212" y="2133599"/>
            <a:ext cx="4313864" cy="4321791"/>
          </a:xfrm>
        </p:spPr>
        <p:txBody>
          <a:bodyPr>
            <a:normAutofit fontScale="85000" lnSpcReduction="10000"/>
          </a:bodyPr>
          <a:lstStyle/>
          <a:p>
            <a:r>
              <a:rPr lang="en-US" dirty="0"/>
              <a:t>God resets the Israelite calendar</a:t>
            </a:r>
          </a:p>
          <a:p>
            <a:r>
              <a:rPr lang="en-US" dirty="0"/>
              <a:t>Families are to offer a perfect lamb as sacrifice – specific instructions</a:t>
            </a:r>
          </a:p>
          <a:p>
            <a:r>
              <a:rPr lang="en-US" dirty="0"/>
              <a:t>Take the blood and cover the door frame</a:t>
            </a:r>
          </a:p>
          <a:p>
            <a:r>
              <a:rPr lang="en-US" b="1" baseline="30000" dirty="0">
                <a:solidFill>
                  <a:schemeClr val="accent1"/>
                </a:solidFill>
              </a:rPr>
              <a:t>12 </a:t>
            </a:r>
            <a:r>
              <a:rPr lang="en-US" dirty="0">
                <a:solidFill>
                  <a:schemeClr val="accent1"/>
                </a:solidFill>
              </a:rPr>
              <a:t>“On that same night I will pass through Egypt and strike down every firstborn of both people and animals, and I will bring judgment on all the gods of Egypt. I am the L</a:t>
            </a:r>
            <a:r>
              <a:rPr lang="en-US" cap="small" dirty="0">
                <a:solidFill>
                  <a:schemeClr val="accent1"/>
                </a:solidFill>
              </a:rPr>
              <a:t>ord</a:t>
            </a:r>
            <a:r>
              <a:rPr lang="en-US" dirty="0">
                <a:solidFill>
                  <a:schemeClr val="accent1"/>
                </a:solidFill>
              </a:rPr>
              <a:t>. </a:t>
            </a:r>
            <a:r>
              <a:rPr lang="en-US" b="1" baseline="30000" dirty="0">
                <a:solidFill>
                  <a:schemeClr val="accent1"/>
                </a:solidFill>
              </a:rPr>
              <a:t>13 </a:t>
            </a:r>
            <a:r>
              <a:rPr lang="en-US" dirty="0">
                <a:solidFill>
                  <a:schemeClr val="accent1"/>
                </a:solidFill>
              </a:rPr>
              <a:t>The blood will be a sign for you on the houses where you are, and when I see the blood, I will pass over you. No destructive plague will touch you when I strike Egypt.</a:t>
            </a:r>
          </a:p>
          <a:p>
            <a:r>
              <a:rPr lang="en-US" b="1" dirty="0">
                <a:solidFill>
                  <a:schemeClr val="tx1"/>
                </a:solidFill>
              </a:rPr>
              <a:t>Christ becomes the perfect sacrificial lamb offered for sin!</a:t>
            </a:r>
          </a:p>
          <a:p>
            <a:endParaRPr lang="en-US" dirty="0"/>
          </a:p>
        </p:txBody>
      </p:sp>
      <p:sp>
        <p:nvSpPr>
          <p:cNvPr id="4" name="Content Placeholder 3">
            <a:extLst>
              <a:ext uri="{FF2B5EF4-FFF2-40B4-BE49-F238E27FC236}">
                <a16:creationId xmlns:a16="http://schemas.microsoft.com/office/drawing/2014/main" id="{0F821DCF-BC29-FC03-70B9-186A81CAA5B7}"/>
              </a:ext>
            </a:extLst>
          </p:cNvPr>
          <p:cNvSpPr>
            <a:spLocks noGrp="1"/>
          </p:cNvSpPr>
          <p:nvPr>
            <p:ph sz="half" idx="2"/>
          </p:nvPr>
        </p:nvSpPr>
        <p:spPr>
          <a:xfrm>
            <a:off x="7190747" y="2126221"/>
            <a:ext cx="4614566" cy="4547533"/>
          </a:xfrm>
        </p:spPr>
        <p:txBody>
          <a:bodyPr>
            <a:normAutofit fontScale="85000" lnSpcReduction="10000"/>
          </a:bodyPr>
          <a:lstStyle/>
          <a:p>
            <a:r>
              <a:rPr lang="en-US" dirty="0"/>
              <a:t>Institutes the festival of unleavened bread (annual festival)</a:t>
            </a:r>
          </a:p>
          <a:p>
            <a:r>
              <a:rPr lang="en-US" dirty="0"/>
              <a:t>Specific instructions on bread without yeast</a:t>
            </a:r>
          </a:p>
          <a:p>
            <a:r>
              <a:rPr lang="en-US" dirty="0"/>
              <a:t>At midnight, the </a:t>
            </a:r>
            <a:r>
              <a:rPr lang="en-US" dirty="0">
                <a:solidFill>
                  <a:schemeClr val="tx1"/>
                </a:solidFill>
              </a:rPr>
              <a:t>L</a:t>
            </a:r>
            <a:r>
              <a:rPr lang="en-US" cap="small" dirty="0">
                <a:solidFill>
                  <a:schemeClr val="tx1"/>
                </a:solidFill>
              </a:rPr>
              <a:t>ord</a:t>
            </a:r>
            <a:r>
              <a:rPr lang="en-US" dirty="0">
                <a:solidFill>
                  <a:schemeClr val="tx1"/>
                </a:solidFill>
              </a:rPr>
              <a:t> </a:t>
            </a:r>
            <a:r>
              <a:rPr lang="en-US" dirty="0"/>
              <a:t>carries out the plague; spares Israel, strikes Egypt</a:t>
            </a:r>
          </a:p>
          <a:p>
            <a:r>
              <a:rPr lang="en-US" b="1" baseline="30000" dirty="0">
                <a:solidFill>
                  <a:schemeClr val="accent1"/>
                </a:solidFill>
              </a:rPr>
              <a:t>25 </a:t>
            </a:r>
            <a:r>
              <a:rPr lang="en-US" dirty="0">
                <a:solidFill>
                  <a:schemeClr val="accent1"/>
                </a:solidFill>
              </a:rPr>
              <a:t>When you enter the land that the L</a:t>
            </a:r>
            <a:r>
              <a:rPr lang="en-US" cap="small" dirty="0">
                <a:solidFill>
                  <a:schemeClr val="accent1"/>
                </a:solidFill>
              </a:rPr>
              <a:t>ord</a:t>
            </a:r>
            <a:r>
              <a:rPr lang="en-US" dirty="0">
                <a:solidFill>
                  <a:schemeClr val="accent1"/>
                </a:solidFill>
              </a:rPr>
              <a:t> will give you as he promised, observe this ceremony. </a:t>
            </a:r>
            <a:r>
              <a:rPr lang="en-US" b="1" baseline="30000" dirty="0">
                <a:solidFill>
                  <a:schemeClr val="accent1"/>
                </a:solidFill>
              </a:rPr>
              <a:t>26 </a:t>
            </a:r>
            <a:r>
              <a:rPr lang="en-US" dirty="0">
                <a:solidFill>
                  <a:schemeClr val="accent1"/>
                </a:solidFill>
              </a:rPr>
              <a:t>And when your children ask you, ‘What does this ceremony mean to you?’ </a:t>
            </a:r>
            <a:r>
              <a:rPr lang="en-US" b="1" baseline="30000" dirty="0">
                <a:solidFill>
                  <a:schemeClr val="accent1"/>
                </a:solidFill>
              </a:rPr>
              <a:t>27 </a:t>
            </a:r>
            <a:r>
              <a:rPr lang="en-US" dirty="0">
                <a:solidFill>
                  <a:schemeClr val="accent1"/>
                </a:solidFill>
              </a:rPr>
              <a:t>then tell them, ‘It is the Passover sacrifice to the L</a:t>
            </a:r>
            <a:r>
              <a:rPr lang="en-US" cap="small" dirty="0">
                <a:solidFill>
                  <a:schemeClr val="accent1"/>
                </a:solidFill>
              </a:rPr>
              <a:t>ord</a:t>
            </a:r>
            <a:r>
              <a:rPr lang="en-US" dirty="0">
                <a:solidFill>
                  <a:schemeClr val="accent1"/>
                </a:solidFill>
              </a:rPr>
              <a:t>, who passed over the houses of the Israelites in Egypt and spared our homes when he struck down the Egyptians.’” Then the people bowed down and worshiped. </a:t>
            </a:r>
            <a:endParaRPr lang="en-US" dirty="0"/>
          </a:p>
          <a:p>
            <a:r>
              <a:rPr lang="en-US" b="1" dirty="0"/>
              <a:t>Passover was used by Jesus to institute the Communion observance during the Last Supper with his disciples</a:t>
            </a:r>
          </a:p>
          <a:p>
            <a:endParaRPr lang="en-US" dirty="0"/>
          </a:p>
          <a:p>
            <a:endParaRPr lang="en-US" dirty="0"/>
          </a:p>
        </p:txBody>
      </p:sp>
    </p:spTree>
    <p:extLst>
      <p:ext uri="{BB962C8B-B14F-4D97-AF65-F5344CB8AC3E}">
        <p14:creationId xmlns:p14="http://schemas.microsoft.com/office/powerpoint/2010/main" val="416432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9AC7-909C-0CA3-59BB-EC0E64071B06}"/>
              </a:ext>
            </a:extLst>
          </p:cNvPr>
          <p:cNvSpPr>
            <a:spLocks noGrp="1"/>
          </p:cNvSpPr>
          <p:nvPr>
            <p:ph type="title"/>
          </p:nvPr>
        </p:nvSpPr>
        <p:spPr/>
        <p:txBody>
          <a:bodyPr/>
          <a:lstStyle/>
          <a:p>
            <a:r>
              <a:rPr lang="en-US" dirty="0"/>
              <a:t>The response</a:t>
            </a:r>
            <a:br>
              <a:rPr lang="en-US" dirty="0"/>
            </a:br>
            <a:r>
              <a:rPr lang="en-US" sz="3200" dirty="0"/>
              <a:t>Ex. 12 - 13</a:t>
            </a:r>
            <a:endParaRPr lang="en-US" dirty="0"/>
          </a:p>
        </p:txBody>
      </p:sp>
      <p:sp>
        <p:nvSpPr>
          <p:cNvPr id="3" name="Content Placeholder 2">
            <a:extLst>
              <a:ext uri="{FF2B5EF4-FFF2-40B4-BE49-F238E27FC236}">
                <a16:creationId xmlns:a16="http://schemas.microsoft.com/office/drawing/2014/main" id="{F17840B3-B8BA-CD09-2F58-13F988150099}"/>
              </a:ext>
            </a:extLst>
          </p:cNvPr>
          <p:cNvSpPr>
            <a:spLocks noGrp="1"/>
          </p:cNvSpPr>
          <p:nvPr>
            <p:ph sz="half" idx="1"/>
          </p:nvPr>
        </p:nvSpPr>
        <p:spPr>
          <a:xfrm>
            <a:off x="2118565" y="1818410"/>
            <a:ext cx="4228447" cy="4922058"/>
          </a:xfrm>
        </p:spPr>
        <p:txBody>
          <a:bodyPr>
            <a:normAutofit fontScale="92500" lnSpcReduction="10000"/>
          </a:bodyPr>
          <a:lstStyle/>
          <a:p>
            <a:r>
              <a:rPr lang="en-US" dirty="0"/>
              <a:t>God strikes Egypt and the results are devasting</a:t>
            </a:r>
          </a:p>
          <a:p>
            <a:r>
              <a:rPr lang="en-US" dirty="0"/>
              <a:t>Pharoah summons Moses and Aaron and relents and allows the Israelites to leave</a:t>
            </a:r>
          </a:p>
          <a:p>
            <a:r>
              <a:rPr lang="en-US" dirty="0"/>
              <a:t>He also asks for blessings</a:t>
            </a:r>
          </a:p>
          <a:p>
            <a:r>
              <a:rPr lang="en-US" dirty="0"/>
              <a:t>The Egyptians encouraged the Israelites to leave </a:t>
            </a:r>
          </a:p>
          <a:p>
            <a:r>
              <a:rPr lang="en-US" dirty="0"/>
              <a:t>Israelites asked for gold and silver and the Egyptians gave it to them (as God said)</a:t>
            </a:r>
          </a:p>
          <a:p>
            <a:r>
              <a:rPr lang="en-US" dirty="0"/>
              <a:t>More restrictions on the Passover meal and the consecration of the firstborn</a:t>
            </a:r>
          </a:p>
          <a:p>
            <a:r>
              <a:rPr lang="en-US" dirty="0"/>
              <a:t>God describes the purpose – and details that it is to be communicated </a:t>
            </a:r>
          </a:p>
          <a:p>
            <a:endParaRPr lang="en-US" dirty="0"/>
          </a:p>
        </p:txBody>
      </p:sp>
      <p:sp>
        <p:nvSpPr>
          <p:cNvPr id="4" name="Content Placeholder 3">
            <a:extLst>
              <a:ext uri="{FF2B5EF4-FFF2-40B4-BE49-F238E27FC236}">
                <a16:creationId xmlns:a16="http://schemas.microsoft.com/office/drawing/2014/main" id="{F7D9819D-8FD4-4968-0BE5-ECB05309DAC7}"/>
              </a:ext>
            </a:extLst>
          </p:cNvPr>
          <p:cNvSpPr>
            <a:spLocks noGrp="1"/>
          </p:cNvSpPr>
          <p:nvPr>
            <p:ph sz="half" idx="2"/>
          </p:nvPr>
        </p:nvSpPr>
        <p:spPr>
          <a:xfrm>
            <a:off x="6347012" y="3093455"/>
            <a:ext cx="5844988" cy="3449585"/>
          </a:xfrm>
        </p:spPr>
        <p:txBody>
          <a:bodyPr>
            <a:noAutofit/>
          </a:bodyPr>
          <a:lstStyle/>
          <a:p>
            <a:r>
              <a:rPr lang="en-US" b="1" baseline="30000" dirty="0">
                <a:solidFill>
                  <a:schemeClr val="accent1"/>
                </a:solidFill>
              </a:rPr>
              <a:t>14 </a:t>
            </a:r>
            <a:r>
              <a:rPr lang="en-US" dirty="0">
                <a:solidFill>
                  <a:schemeClr val="accent1"/>
                </a:solidFill>
              </a:rPr>
              <a:t>“In days to come, when your son asks you, ‘What does this mean?’ say to him, ‘With a mighty hand the Lord brought us out of Egypt, out of the land of slavery. </a:t>
            </a:r>
            <a:r>
              <a:rPr lang="en-US" b="1" baseline="30000" dirty="0">
                <a:solidFill>
                  <a:schemeClr val="accent1"/>
                </a:solidFill>
              </a:rPr>
              <a:t>15 </a:t>
            </a:r>
            <a:r>
              <a:rPr lang="en-US" dirty="0">
                <a:solidFill>
                  <a:schemeClr val="accent1"/>
                </a:solidFill>
              </a:rPr>
              <a:t>When Pharaoh stubbornly refused to let us go, the Lord killed the firstborn of both people and animals in Egypt. This is why I sacrifice to the Lord the first male offspring of every womb and redeem each of my firstborn sons.’ </a:t>
            </a:r>
            <a:r>
              <a:rPr lang="en-US" b="1" baseline="30000" dirty="0">
                <a:solidFill>
                  <a:schemeClr val="accent1"/>
                </a:solidFill>
              </a:rPr>
              <a:t>16 </a:t>
            </a:r>
            <a:r>
              <a:rPr lang="en-US" dirty="0">
                <a:solidFill>
                  <a:schemeClr val="accent1"/>
                </a:solidFill>
              </a:rPr>
              <a:t>And it will be like a sign on your hand and a symbol on your forehead that the </a:t>
            </a:r>
            <a:r>
              <a:rPr lang="en-US" dirty="0">
                <a:solidFill>
                  <a:schemeClr val="accent1"/>
                </a:solidFill>
                <a:highlight>
                  <a:srgbClr val="FFFF00"/>
                </a:highlight>
              </a:rPr>
              <a:t>Lord brought us out of Egypt with his mighty hand.”</a:t>
            </a:r>
          </a:p>
        </p:txBody>
      </p:sp>
      <p:pic>
        <p:nvPicPr>
          <p:cNvPr id="5" name="Picture 4" descr="A person carrying a child&#10;&#10;AI-generated content may be incorrect.">
            <a:extLst>
              <a:ext uri="{FF2B5EF4-FFF2-40B4-BE49-F238E27FC236}">
                <a16:creationId xmlns:a16="http://schemas.microsoft.com/office/drawing/2014/main" id="{FB9F3F78-7AEC-A03B-5CF4-B8EC6DC00A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92471" y="-32996"/>
            <a:ext cx="5199529" cy="2913091"/>
          </a:xfrm>
          <a:prstGeom prst="rect">
            <a:avLst/>
          </a:prstGeom>
        </p:spPr>
      </p:pic>
      <p:sp>
        <p:nvSpPr>
          <p:cNvPr id="6" name="TextBox 5">
            <a:extLst>
              <a:ext uri="{FF2B5EF4-FFF2-40B4-BE49-F238E27FC236}">
                <a16:creationId xmlns:a16="http://schemas.microsoft.com/office/drawing/2014/main" id="{9CA01A81-8187-C14F-5226-8CC646638AC7}"/>
              </a:ext>
            </a:extLst>
          </p:cNvPr>
          <p:cNvSpPr txBox="1"/>
          <p:nvPr/>
        </p:nvSpPr>
        <p:spPr>
          <a:xfrm>
            <a:off x="7962620" y="2649263"/>
            <a:ext cx="3898900" cy="230832"/>
          </a:xfrm>
          <a:prstGeom prst="rect">
            <a:avLst/>
          </a:prstGeom>
          <a:noFill/>
        </p:spPr>
        <p:txBody>
          <a:bodyPr wrap="square" rtlCol="0">
            <a:spAutoFit/>
          </a:bodyPr>
          <a:lstStyle/>
          <a:p>
            <a:r>
              <a:rPr lang="en-US" sz="900" dirty="0">
                <a:hlinkClick r:id="rId3" tooltip="https://door43.org/u/Door43/en_obs/af90d38012/11.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01998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E4D7F-6F23-8840-931F-1389813294DA}"/>
              </a:ext>
            </a:extLst>
          </p:cNvPr>
          <p:cNvSpPr>
            <a:spLocks noGrp="1"/>
          </p:cNvSpPr>
          <p:nvPr>
            <p:ph type="title"/>
          </p:nvPr>
        </p:nvSpPr>
        <p:spPr/>
        <p:txBody>
          <a:bodyPr/>
          <a:lstStyle/>
          <a:p>
            <a:r>
              <a:rPr lang="en-US" dirty="0"/>
              <a:t>YHWH leads the Israelites</a:t>
            </a:r>
            <a:br>
              <a:rPr lang="en-US" dirty="0"/>
            </a:br>
            <a:r>
              <a:rPr lang="en-US" dirty="0"/>
              <a:t>Ex. 12 - 14</a:t>
            </a:r>
          </a:p>
        </p:txBody>
      </p:sp>
      <p:sp>
        <p:nvSpPr>
          <p:cNvPr id="3" name="Content Placeholder 2">
            <a:extLst>
              <a:ext uri="{FF2B5EF4-FFF2-40B4-BE49-F238E27FC236}">
                <a16:creationId xmlns:a16="http://schemas.microsoft.com/office/drawing/2014/main" id="{01C96669-2CEF-ECAB-21B0-5F0A1BC78999}"/>
              </a:ext>
            </a:extLst>
          </p:cNvPr>
          <p:cNvSpPr>
            <a:spLocks noGrp="1"/>
          </p:cNvSpPr>
          <p:nvPr>
            <p:ph idx="1"/>
          </p:nvPr>
        </p:nvSpPr>
        <p:spPr>
          <a:xfrm>
            <a:off x="2130137" y="2133600"/>
            <a:ext cx="9825302" cy="4458269"/>
          </a:xfrm>
        </p:spPr>
        <p:txBody>
          <a:bodyPr>
            <a:normAutofit fontScale="92500" lnSpcReduction="20000"/>
          </a:bodyPr>
          <a:lstStyle/>
          <a:p>
            <a:r>
              <a:rPr lang="en-US" dirty="0"/>
              <a:t>The Lord gives specific directions to Moses (not a direct path) – leads them to the sea</a:t>
            </a:r>
          </a:p>
          <a:p>
            <a:r>
              <a:rPr lang="en-US" dirty="0"/>
              <a:t>They take Joseph’s bones with them</a:t>
            </a:r>
          </a:p>
          <a:p>
            <a:r>
              <a:rPr lang="en-US" dirty="0"/>
              <a:t>God manifests Himself as a pillar of cloud by day or pillar of fire by night</a:t>
            </a:r>
          </a:p>
          <a:p>
            <a:r>
              <a:rPr lang="en-US" dirty="0"/>
              <a:t>Pharoah changes his mind, the </a:t>
            </a:r>
            <a:r>
              <a:rPr lang="en-US" cap="small" dirty="0"/>
              <a:t>Lord</a:t>
            </a:r>
            <a:r>
              <a:rPr lang="en-US" dirty="0"/>
              <a:t> hardens his heart </a:t>
            </a:r>
          </a:p>
          <a:p>
            <a:r>
              <a:rPr lang="en-US" dirty="0"/>
              <a:t>The Egyptian army and Pharoah pursue the Israelites</a:t>
            </a:r>
          </a:p>
          <a:p>
            <a:r>
              <a:rPr lang="en-US" dirty="0">
                <a:solidFill>
                  <a:schemeClr val="accent1"/>
                </a:solidFill>
                <a:highlight>
                  <a:srgbClr val="FFFF00"/>
                </a:highlight>
              </a:rPr>
              <a:t>They were terrified and cried out to the </a:t>
            </a:r>
            <a:r>
              <a:rPr lang="en-US" cap="small" dirty="0">
                <a:solidFill>
                  <a:schemeClr val="accent1"/>
                </a:solidFill>
                <a:highlight>
                  <a:srgbClr val="FFFF00"/>
                </a:highlight>
              </a:rPr>
              <a:t>Lord</a:t>
            </a:r>
            <a:r>
              <a:rPr lang="en-US" dirty="0">
                <a:solidFill>
                  <a:schemeClr val="accent1"/>
                </a:solidFill>
                <a:highlight>
                  <a:srgbClr val="FFFF00"/>
                </a:highlight>
              </a:rPr>
              <a:t>.</a:t>
            </a:r>
            <a:r>
              <a:rPr lang="en-US" dirty="0">
                <a:solidFill>
                  <a:schemeClr val="accent1"/>
                </a:solidFill>
              </a:rPr>
              <a:t> </a:t>
            </a:r>
            <a:r>
              <a:rPr lang="en-US" b="1" baseline="30000" dirty="0">
                <a:solidFill>
                  <a:schemeClr val="accent1"/>
                </a:solidFill>
              </a:rPr>
              <a:t>11 </a:t>
            </a:r>
            <a:r>
              <a:rPr lang="en-US" dirty="0">
                <a:solidFill>
                  <a:schemeClr val="accent1"/>
                </a:solidFill>
              </a:rPr>
              <a:t>They said to Moses, “Was it because there were no graves in Egypt that you brought us to the desert to die? What have you done to us by bringing us out of Egypt? </a:t>
            </a:r>
            <a:r>
              <a:rPr lang="en-US" b="1" baseline="30000" dirty="0">
                <a:solidFill>
                  <a:schemeClr val="accent1"/>
                </a:solidFill>
              </a:rPr>
              <a:t>12 </a:t>
            </a:r>
            <a:r>
              <a:rPr lang="en-US" dirty="0">
                <a:solidFill>
                  <a:schemeClr val="accent1"/>
                </a:solidFill>
                <a:highlight>
                  <a:srgbClr val="FFFF00"/>
                </a:highlight>
              </a:rPr>
              <a:t>Didn’t we say to you in Egypt, ‘Leave us alone; let us serve the Egyptians’? It would have been better for us to serve the Egyptians than to die in the desert!”</a:t>
            </a:r>
          </a:p>
          <a:p>
            <a:r>
              <a:rPr lang="en-US" b="1" baseline="30000" dirty="0">
                <a:solidFill>
                  <a:schemeClr val="accent1"/>
                </a:solidFill>
              </a:rPr>
              <a:t>13 </a:t>
            </a:r>
            <a:r>
              <a:rPr lang="en-US" dirty="0">
                <a:solidFill>
                  <a:schemeClr val="accent1"/>
                </a:solidFill>
              </a:rPr>
              <a:t>Moses answered the people, </a:t>
            </a:r>
            <a:r>
              <a:rPr lang="en-US" dirty="0">
                <a:solidFill>
                  <a:schemeClr val="accent1"/>
                </a:solidFill>
                <a:highlight>
                  <a:srgbClr val="FFFF00"/>
                </a:highlight>
              </a:rPr>
              <a:t>“Do not be afraid. Stand firm and you will see the deliverance the </a:t>
            </a:r>
            <a:r>
              <a:rPr lang="en-US" cap="small" dirty="0">
                <a:solidFill>
                  <a:schemeClr val="accent1"/>
                </a:solidFill>
                <a:highlight>
                  <a:srgbClr val="FFFF00"/>
                </a:highlight>
              </a:rPr>
              <a:t>Lord</a:t>
            </a:r>
            <a:r>
              <a:rPr lang="en-US" dirty="0">
                <a:solidFill>
                  <a:schemeClr val="accent1"/>
                </a:solidFill>
                <a:highlight>
                  <a:srgbClr val="FFFF00"/>
                </a:highlight>
              </a:rPr>
              <a:t> will bring you today</a:t>
            </a:r>
            <a:r>
              <a:rPr lang="en-US" dirty="0">
                <a:solidFill>
                  <a:schemeClr val="accent1"/>
                </a:solidFill>
              </a:rPr>
              <a:t>. The Egyptians you see today you will never see again. </a:t>
            </a:r>
            <a:r>
              <a:rPr lang="en-US" b="1" baseline="30000" dirty="0">
                <a:solidFill>
                  <a:schemeClr val="accent1"/>
                </a:solidFill>
              </a:rPr>
              <a:t>14 </a:t>
            </a:r>
            <a:r>
              <a:rPr lang="en-US" dirty="0">
                <a:solidFill>
                  <a:schemeClr val="accent1"/>
                </a:solidFill>
              </a:rPr>
              <a:t>The L</a:t>
            </a:r>
            <a:r>
              <a:rPr lang="en-US" cap="small" dirty="0">
                <a:solidFill>
                  <a:schemeClr val="accent1"/>
                </a:solidFill>
              </a:rPr>
              <a:t>ord</a:t>
            </a:r>
            <a:r>
              <a:rPr lang="en-US" dirty="0">
                <a:solidFill>
                  <a:schemeClr val="accent1"/>
                </a:solidFill>
              </a:rPr>
              <a:t> will fight for you; you need only to be still.”</a:t>
            </a:r>
          </a:p>
          <a:p>
            <a:r>
              <a:rPr lang="en-US" b="1" baseline="30000" dirty="0">
                <a:solidFill>
                  <a:schemeClr val="accent1"/>
                </a:solidFill>
              </a:rPr>
              <a:t>15 </a:t>
            </a:r>
            <a:r>
              <a:rPr lang="en-US" dirty="0">
                <a:solidFill>
                  <a:schemeClr val="accent1"/>
                </a:solidFill>
              </a:rPr>
              <a:t>Then the Lord said to Moses, </a:t>
            </a:r>
            <a:r>
              <a:rPr lang="en-US" dirty="0">
                <a:solidFill>
                  <a:schemeClr val="accent1"/>
                </a:solidFill>
                <a:highlight>
                  <a:srgbClr val="FFFF00"/>
                </a:highlight>
              </a:rPr>
              <a:t>“Why are you crying out to me? Tell the Israelites to move on.</a:t>
            </a:r>
            <a:r>
              <a:rPr lang="en-US" dirty="0">
                <a:solidFill>
                  <a:schemeClr val="accent1"/>
                </a:solidFill>
              </a:rPr>
              <a:t> </a:t>
            </a:r>
            <a:r>
              <a:rPr lang="en-US" b="1" baseline="30000" dirty="0">
                <a:solidFill>
                  <a:schemeClr val="accent1"/>
                </a:solidFill>
              </a:rPr>
              <a:t>16 </a:t>
            </a:r>
            <a:r>
              <a:rPr lang="en-US" dirty="0">
                <a:solidFill>
                  <a:schemeClr val="accent1"/>
                </a:solidFill>
              </a:rPr>
              <a:t>Raise your staff and stretch out your hand over the sea to divide the water so that the Israelites can go through the sea on dry ground.</a:t>
            </a:r>
          </a:p>
        </p:txBody>
      </p:sp>
    </p:spTree>
    <p:extLst>
      <p:ext uri="{BB962C8B-B14F-4D97-AF65-F5344CB8AC3E}">
        <p14:creationId xmlns:p14="http://schemas.microsoft.com/office/powerpoint/2010/main" val="387983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6132-4F9E-C5CA-6416-DB741E1831A1}"/>
              </a:ext>
            </a:extLst>
          </p:cNvPr>
          <p:cNvSpPr>
            <a:spLocks noGrp="1"/>
          </p:cNvSpPr>
          <p:nvPr>
            <p:ph type="title"/>
          </p:nvPr>
        </p:nvSpPr>
        <p:spPr/>
        <p:txBody>
          <a:bodyPr/>
          <a:lstStyle/>
          <a:p>
            <a:endParaRPr lang="en-US"/>
          </a:p>
        </p:txBody>
      </p:sp>
      <p:pic>
        <p:nvPicPr>
          <p:cNvPr id="5" name="Content Placeholder 4" descr="A map of the bible&#10;&#10;AI-generated content may be incorrect.">
            <a:extLst>
              <a:ext uri="{FF2B5EF4-FFF2-40B4-BE49-F238E27FC236}">
                <a16:creationId xmlns:a16="http://schemas.microsoft.com/office/drawing/2014/main" id="{BA6EC23A-CCF8-B203-E6A9-DB24BE4A20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779" y="-860409"/>
            <a:ext cx="8591738" cy="8591738"/>
          </a:xfrm>
        </p:spPr>
      </p:pic>
      <p:sp>
        <p:nvSpPr>
          <p:cNvPr id="3" name="Oval 2">
            <a:extLst>
              <a:ext uri="{FF2B5EF4-FFF2-40B4-BE49-F238E27FC236}">
                <a16:creationId xmlns:a16="http://schemas.microsoft.com/office/drawing/2014/main" id="{E6A8AF63-D15B-9E0F-8346-7FF6CC2A0B37}"/>
              </a:ext>
            </a:extLst>
          </p:cNvPr>
          <p:cNvSpPr/>
          <p:nvPr/>
        </p:nvSpPr>
        <p:spPr>
          <a:xfrm>
            <a:off x="4391696" y="2833352"/>
            <a:ext cx="1043190" cy="59564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6C5293C-DAF6-224C-2273-62457C1F6401}"/>
              </a:ext>
            </a:extLst>
          </p:cNvPr>
          <p:cNvSpPr/>
          <p:nvPr/>
        </p:nvSpPr>
        <p:spPr>
          <a:xfrm>
            <a:off x="7650051" y="5162281"/>
            <a:ext cx="811369" cy="401392"/>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2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F201-BAB1-A692-2A69-E821A9A71CC7}"/>
              </a:ext>
            </a:extLst>
          </p:cNvPr>
          <p:cNvSpPr>
            <a:spLocks noGrp="1"/>
          </p:cNvSpPr>
          <p:nvPr>
            <p:ph type="title"/>
          </p:nvPr>
        </p:nvSpPr>
        <p:spPr>
          <a:xfrm>
            <a:off x="2493189" y="292647"/>
            <a:ext cx="4703023" cy="1280890"/>
          </a:xfrm>
        </p:spPr>
        <p:txBody>
          <a:bodyPr/>
          <a:lstStyle/>
          <a:p>
            <a:r>
              <a:rPr lang="en-US" dirty="0"/>
              <a:t>Parting of the Sea </a:t>
            </a:r>
            <a:r>
              <a:rPr lang="en-US" sz="2800" dirty="0"/>
              <a:t>Ex. 14</a:t>
            </a:r>
            <a:endParaRPr lang="en-US" dirty="0"/>
          </a:p>
        </p:txBody>
      </p:sp>
      <p:sp>
        <p:nvSpPr>
          <p:cNvPr id="3" name="Content Placeholder 2">
            <a:extLst>
              <a:ext uri="{FF2B5EF4-FFF2-40B4-BE49-F238E27FC236}">
                <a16:creationId xmlns:a16="http://schemas.microsoft.com/office/drawing/2014/main" id="{1BC0630C-04CD-49FA-6A9C-BFF1E02A9862}"/>
              </a:ext>
            </a:extLst>
          </p:cNvPr>
          <p:cNvSpPr>
            <a:spLocks noGrp="1"/>
          </p:cNvSpPr>
          <p:nvPr>
            <p:ph idx="1"/>
          </p:nvPr>
        </p:nvSpPr>
        <p:spPr>
          <a:xfrm>
            <a:off x="1516813" y="3304674"/>
            <a:ext cx="10499493" cy="3553326"/>
          </a:xfrm>
        </p:spPr>
        <p:txBody>
          <a:bodyPr>
            <a:noAutofit/>
          </a:bodyPr>
          <a:lstStyle/>
          <a:p>
            <a:r>
              <a:rPr lang="en-US" b="1" baseline="30000" dirty="0">
                <a:solidFill>
                  <a:schemeClr val="tx1"/>
                </a:solidFill>
              </a:rPr>
              <a:t>23 </a:t>
            </a:r>
            <a:r>
              <a:rPr lang="en-US" dirty="0">
                <a:solidFill>
                  <a:schemeClr val="tx1"/>
                </a:solidFill>
              </a:rPr>
              <a:t>The Egyptians pursued them, and all Pharaoh’s horses and chariots and horsemen followed them into the sea. </a:t>
            </a:r>
            <a:r>
              <a:rPr lang="en-US" b="1" baseline="30000" dirty="0">
                <a:solidFill>
                  <a:schemeClr val="tx1"/>
                </a:solidFill>
              </a:rPr>
              <a:t>24 </a:t>
            </a:r>
            <a:r>
              <a:rPr lang="en-US" dirty="0">
                <a:solidFill>
                  <a:schemeClr val="tx1"/>
                </a:solidFill>
              </a:rPr>
              <a:t>During the last watch of the night the Lord looked down from the pillar of fire and cloud at the Egyptian army and threw it into confusion. </a:t>
            </a:r>
            <a:r>
              <a:rPr lang="en-US" b="1" baseline="30000" dirty="0">
                <a:solidFill>
                  <a:schemeClr val="tx1"/>
                </a:solidFill>
              </a:rPr>
              <a:t>25 </a:t>
            </a:r>
            <a:r>
              <a:rPr lang="en-US" dirty="0">
                <a:solidFill>
                  <a:schemeClr val="tx1"/>
                </a:solidFill>
              </a:rPr>
              <a:t>He jammed</a:t>
            </a:r>
            <a:r>
              <a:rPr lang="en-US" baseline="30000" dirty="0">
                <a:solidFill>
                  <a:schemeClr val="tx1"/>
                </a:solidFill>
              </a:rPr>
              <a:t>[</a:t>
            </a:r>
            <a:r>
              <a:rPr lang="en-US" baseline="30000" dirty="0">
                <a:solidFill>
                  <a:schemeClr val="tx1"/>
                </a:solidFill>
                <a:hlinkClick r:id="rId2" tooltip="See footnote b">
                  <a:extLst>
                    <a:ext uri="{A12FA001-AC4F-418D-AE19-62706E023703}">
                      <ahyp:hlinkClr xmlns:ahyp="http://schemas.microsoft.com/office/drawing/2018/hyperlinkcolor" val="tx"/>
                    </a:ext>
                  </a:extLst>
                </a:hlinkClick>
              </a:rPr>
              <a:t>b</a:t>
            </a:r>
            <a:r>
              <a:rPr lang="en-US" baseline="30000" dirty="0">
                <a:solidFill>
                  <a:schemeClr val="tx1"/>
                </a:solidFill>
              </a:rPr>
              <a:t>]</a:t>
            </a:r>
            <a:r>
              <a:rPr lang="en-US" dirty="0">
                <a:solidFill>
                  <a:schemeClr val="tx1"/>
                </a:solidFill>
              </a:rPr>
              <a:t> the wheels of their chariots so that they had difficulty driving. And the </a:t>
            </a:r>
            <a:r>
              <a:rPr lang="en-US" dirty="0">
                <a:solidFill>
                  <a:schemeClr val="tx1"/>
                </a:solidFill>
                <a:highlight>
                  <a:srgbClr val="FFFF00"/>
                </a:highlight>
              </a:rPr>
              <a:t>Egyptians said, “Let’s get away from the Israelites! The L</a:t>
            </a:r>
            <a:r>
              <a:rPr lang="en-US" cap="small" dirty="0">
                <a:solidFill>
                  <a:schemeClr val="tx1"/>
                </a:solidFill>
                <a:highlight>
                  <a:srgbClr val="FFFF00"/>
                </a:highlight>
              </a:rPr>
              <a:t>ord [YHWH]</a:t>
            </a:r>
            <a:r>
              <a:rPr lang="en-US" dirty="0">
                <a:solidFill>
                  <a:schemeClr val="tx1"/>
                </a:solidFill>
                <a:highlight>
                  <a:srgbClr val="FFFF00"/>
                </a:highlight>
              </a:rPr>
              <a:t> is fighting for them against Egypt.”</a:t>
            </a:r>
          </a:p>
          <a:p>
            <a:r>
              <a:rPr lang="en-US" b="1" baseline="30000" dirty="0">
                <a:solidFill>
                  <a:schemeClr val="tx1"/>
                </a:solidFill>
                <a:highlight>
                  <a:srgbClr val="FFFF00"/>
                </a:highlight>
              </a:rPr>
              <a:t>26 </a:t>
            </a:r>
            <a:r>
              <a:rPr lang="en-US" dirty="0">
                <a:solidFill>
                  <a:schemeClr val="tx1"/>
                </a:solidFill>
                <a:highlight>
                  <a:srgbClr val="FFFF00"/>
                </a:highlight>
              </a:rPr>
              <a:t>Then the </a:t>
            </a:r>
            <a:r>
              <a:rPr lang="en-US" cap="small" dirty="0">
                <a:solidFill>
                  <a:schemeClr val="tx1"/>
                </a:solidFill>
                <a:highlight>
                  <a:srgbClr val="FFFF00"/>
                </a:highlight>
              </a:rPr>
              <a:t>Lord</a:t>
            </a:r>
            <a:r>
              <a:rPr lang="en-US" dirty="0">
                <a:solidFill>
                  <a:schemeClr val="tx1"/>
                </a:solidFill>
                <a:highlight>
                  <a:srgbClr val="FFFF00"/>
                </a:highlight>
              </a:rPr>
              <a:t> said to Moses, “Stretch out your hand over the sea so that the waters may flow back over the Egyptians and their chariots and horsemen.” </a:t>
            </a:r>
            <a:r>
              <a:rPr lang="en-US" b="1" baseline="30000" dirty="0">
                <a:solidFill>
                  <a:schemeClr val="tx1"/>
                </a:solidFill>
                <a:highlight>
                  <a:srgbClr val="FFFF00"/>
                </a:highlight>
              </a:rPr>
              <a:t>27 </a:t>
            </a:r>
            <a:r>
              <a:rPr lang="en-US" dirty="0">
                <a:solidFill>
                  <a:schemeClr val="tx1"/>
                </a:solidFill>
                <a:highlight>
                  <a:srgbClr val="FFFF00"/>
                </a:highlight>
              </a:rPr>
              <a:t>Moses stretched out his hand over the sea, and at daybreak the sea went back to its place. The Egyptians were fleeing toward</a:t>
            </a:r>
            <a:r>
              <a:rPr lang="en-US" baseline="30000" dirty="0">
                <a:solidFill>
                  <a:schemeClr val="tx1"/>
                </a:solidFill>
                <a:highlight>
                  <a:srgbClr val="FFFF00"/>
                </a:highlight>
              </a:rPr>
              <a:t>[</a:t>
            </a:r>
            <a:r>
              <a:rPr lang="en-US" baseline="30000" dirty="0">
                <a:solidFill>
                  <a:schemeClr val="tx1"/>
                </a:solidFill>
                <a:highlight>
                  <a:srgbClr val="FFFF00"/>
                </a:highlight>
                <a:hlinkClick r:id="rId3" tooltip="See footnote c">
                  <a:extLst>
                    <a:ext uri="{A12FA001-AC4F-418D-AE19-62706E023703}">
                      <ahyp:hlinkClr xmlns:ahyp="http://schemas.microsoft.com/office/drawing/2018/hyperlinkcolor" val="tx"/>
                    </a:ext>
                  </a:extLst>
                </a:hlinkClick>
              </a:rPr>
              <a:t>c</a:t>
            </a:r>
            <a:r>
              <a:rPr lang="en-US" baseline="30000" dirty="0">
                <a:solidFill>
                  <a:schemeClr val="tx1"/>
                </a:solidFill>
                <a:highlight>
                  <a:srgbClr val="FFFF00"/>
                </a:highlight>
              </a:rPr>
              <a:t>]</a:t>
            </a:r>
            <a:r>
              <a:rPr lang="en-US" dirty="0">
                <a:solidFill>
                  <a:schemeClr val="tx1"/>
                </a:solidFill>
                <a:highlight>
                  <a:srgbClr val="FFFF00"/>
                </a:highlight>
              </a:rPr>
              <a:t> it, and the Lord swept them into the sea.</a:t>
            </a:r>
            <a:r>
              <a:rPr lang="en-US" dirty="0">
                <a:solidFill>
                  <a:schemeClr val="tx1"/>
                </a:solidFill>
              </a:rPr>
              <a:t> </a:t>
            </a:r>
            <a:r>
              <a:rPr lang="en-US" b="1" baseline="30000" dirty="0">
                <a:solidFill>
                  <a:schemeClr val="tx1"/>
                </a:solidFill>
              </a:rPr>
              <a:t>28 </a:t>
            </a:r>
            <a:r>
              <a:rPr lang="en-US" dirty="0">
                <a:solidFill>
                  <a:schemeClr val="tx1"/>
                </a:solidFill>
              </a:rPr>
              <a:t>The water flowed back and covered the chariots and horsemen—the entire army of Pharaoh that had followed the Israelites into the sea. Not one of them survived.</a:t>
            </a:r>
          </a:p>
        </p:txBody>
      </p:sp>
      <p:pic>
        <p:nvPicPr>
          <p:cNvPr id="4" name="Picture 3" descr="A person with his arms out and a staff in the air&#10;&#10;AI-generated content may be incorrect.">
            <a:extLst>
              <a:ext uri="{FF2B5EF4-FFF2-40B4-BE49-F238E27FC236}">
                <a16:creationId xmlns:a16="http://schemas.microsoft.com/office/drawing/2014/main" id="{CD37DF00-8297-29A1-1923-B9067B305F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16499" y="0"/>
            <a:ext cx="5575501" cy="3147460"/>
          </a:xfrm>
          <a:prstGeom prst="rect">
            <a:avLst/>
          </a:prstGeom>
        </p:spPr>
      </p:pic>
      <p:sp>
        <p:nvSpPr>
          <p:cNvPr id="5" name="TextBox 4">
            <a:extLst>
              <a:ext uri="{FF2B5EF4-FFF2-40B4-BE49-F238E27FC236}">
                <a16:creationId xmlns:a16="http://schemas.microsoft.com/office/drawing/2014/main" id="{EF9CDD01-0932-8984-1201-F4A7083BD6C6}"/>
              </a:ext>
            </a:extLst>
          </p:cNvPr>
          <p:cNvSpPr txBox="1"/>
          <p:nvPr/>
        </p:nvSpPr>
        <p:spPr>
          <a:xfrm>
            <a:off x="7426699" y="2916628"/>
            <a:ext cx="4589607" cy="230832"/>
          </a:xfrm>
          <a:prstGeom prst="rect">
            <a:avLst/>
          </a:prstGeom>
          <a:noFill/>
        </p:spPr>
        <p:txBody>
          <a:bodyPr wrap="square" rtlCol="0">
            <a:spAutoFit/>
          </a:bodyPr>
          <a:lstStyle/>
          <a:p>
            <a:r>
              <a:rPr lang="en-US" sz="900" dirty="0">
                <a:solidFill>
                  <a:schemeClr val="bg1"/>
                </a:solidFill>
                <a:hlinkClick r:id="rId5" tooltip="https://rosarubicondior.blogspot.com/2014/07/origins-of-exodus-myth.html">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solidFill>
            </a:endParaRPr>
          </a:p>
        </p:txBody>
      </p:sp>
      <p:sp>
        <p:nvSpPr>
          <p:cNvPr id="6" name="Content Placeholder 2">
            <a:extLst>
              <a:ext uri="{FF2B5EF4-FFF2-40B4-BE49-F238E27FC236}">
                <a16:creationId xmlns:a16="http://schemas.microsoft.com/office/drawing/2014/main" id="{A5A7A189-5603-F88E-DAB5-0A53FF4088CD}"/>
              </a:ext>
            </a:extLst>
          </p:cNvPr>
          <p:cNvSpPr txBox="1">
            <a:spLocks/>
          </p:cNvSpPr>
          <p:nvPr/>
        </p:nvSpPr>
        <p:spPr>
          <a:xfrm>
            <a:off x="1516814" y="1352073"/>
            <a:ext cx="5182370" cy="15781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baseline="30000" dirty="0">
                <a:solidFill>
                  <a:schemeClr val="tx1"/>
                </a:solidFill>
              </a:rPr>
              <a:t>21 </a:t>
            </a:r>
            <a:r>
              <a:rPr lang="en-US" dirty="0">
                <a:solidFill>
                  <a:schemeClr val="tx1"/>
                </a:solidFill>
              </a:rPr>
              <a:t>Then Moses stretched out his hand over the sea, and all that night the L</a:t>
            </a:r>
            <a:r>
              <a:rPr lang="en-US" cap="small" dirty="0">
                <a:solidFill>
                  <a:schemeClr val="tx1"/>
                </a:solidFill>
              </a:rPr>
              <a:t>ord</a:t>
            </a:r>
            <a:r>
              <a:rPr lang="en-US" dirty="0">
                <a:solidFill>
                  <a:schemeClr val="tx1"/>
                </a:solidFill>
              </a:rPr>
              <a:t> drove the sea back with a strong east wind and turned it into dry land. </a:t>
            </a:r>
            <a:r>
              <a:rPr lang="en-US" dirty="0">
                <a:solidFill>
                  <a:schemeClr val="tx1"/>
                </a:solidFill>
                <a:highlight>
                  <a:srgbClr val="FFFF00"/>
                </a:highlight>
              </a:rPr>
              <a:t>The waters were divided, </a:t>
            </a:r>
            <a:r>
              <a:rPr lang="en-US" b="1" baseline="30000" dirty="0">
                <a:solidFill>
                  <a:schemeClr val="tx1"/>
                </a:solidFill>
                <a:highlight>
                  <a:srgbClr val="FFFF00"/>
                </a:highlight>
              </a:rPr>
              <a:t>22 </a:t>
            </a:r>
            <a:r>
              <a:rPr lang="en-US" dirty="0">
                <a:solidFill>
                  <a:schemeClr val="tx1"/>
                </a:solidFill>
                <a:highlight>
                  <a:srgbClr val="FFFF00"/>
                </a:highlight>
              </a:rPr>
              <a:t>and the Israelites went through the sea on dry ground, with a wall of water on their right and on their left.</a:t>
            </a:r>
          </a:p>
        </p:txBody>
      </p:sp>
    </p:spTree>
    <p:extLst>
      <p:ext uri="{BB962C8B-B14F-4D97-AF65-F5344CB8AC3E}">
        <p14:creationId xmlns:p14="http://schemas.microsoft.com/office/powerpoint/2010/main" val="329625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3A8-EB15-D493-628D-2798B773D5CC}"/>
              </a:ext>
            </a:extLst>
          </p:cNvPr>
          <p:cNvSpPr>
            <a:spLocks noGrp="1"/>
          </p:cNvSpPr>
          <p:nvPr>
            <p:ph type="title"/>
          </p:nvPr>
        </p:nvSpPr>
        <p:spPr>
          <a:xfrm>
            <a:off x="2531965" y="148622"/>
            <a:ext cx="8911687" cy="1280890"/>
          </a:xfrm>
        </p:spPr>
        <p:txBody>
          <a:bodyPr/>
          <a:lstStyle/>
          <a:p>
            <a:r>
              <a:rPr lang="en-US" dirty="0"/>
              <a:t>Class schedule</a:t>
            </a:r>
          </a:p>
        </p:txBody>
      </p:sp>
      <p:graphicFrame>
        <p:nvGraphicFramePr>
          <p:cNvPr id="7" name="Content Placeholder 6">
            <a:extLst>
              <a:ext uri="{FF2B5EF4-FFF2-40B4-BE49-F238E27FC236}">
                <a16:creationId xmlns:a16="http://schemas.microsoft.com/office/drawing/2014/main" id="{E45EE2AB-FB15-15D7-E9D5-49C5EEF23471}"/>
              </a:ext>
            </a:extLst>
          </p:cNvPr>
          <p:cNvGraphicFramePr>
            <a:graphicFrameLocks noGrp="1"/>
          </p:cNvGraphicFramePr>
          <p:nvPr>
            <p:ph idx="1"/>
            <p:extLst>
              <p:ext uri="{D42A27DB-BD31-4B8C-83A1-F6EECF244321}">
                <p14:modId xmlns:p14="http://schemas.microsoft.com/office/powerpoint/2010/main" val="2997072646"/>
              </p:ext>
            </p:extLst>
          </p:nvPr>
        </p:nvGraphicFramePr>
        <p:xfrm>
          <a:off x="2011961" y="755200"/>
          <a:ext cx="9617763" cy="6096327"/>
        </p:xfrm>
        <a:graphic>
          <a:graphicData uri="http://schemas.openxmlformats.org/drawingml/2006/table">
            <a:tbl>
              <a:tblPr firstCol="1" bandRow="1">
                <a:tableStyleId>{00A15C55-8517-42AA-B614-E9B94910E393}</a:tableStyleId>
              </a:tblPr>
              <a:tblGrid>
                <a:gridCol w="648042">
                  <a:extLst>
                    <a:ext uri="{9D8B030D-6E8A-4147-A177-3AD203B41FA5}">
                      <a16:colId xmlns:a16="http://schemas.microsoft.com/office/drawing/2014/main" val="2384206751"/>
                    </a:ext>
                  </a:extLst>
                </a:gridCol>
                <a:gridCol w="5420455">
                  <a:extLst>
                    <a:ext uri="{9D8B030D-6E8A-4147-A177-3AD203B41FA5}">
                      <a16:colId xmlns:a16="http://schemas.microsoft.com/office/drawing/2014/main" val="4258851443"/>
                    </a:ext>
                  </a:extLst>
                </a:gridCol>
                <a:gridCol w="1262740">
                  <a:extLst>
                    <a:ext uri="{9D8B030D-6E8A-4147-A177-3AD203B41FA5}">
                      <a16:colId xmlns:a16="http://schemas.microsoft.com/office/drawing/2014/main" val="3272072174"/>
                    </a:ext>
                  </a:extLst>
                </a:gridCol>
                <a:gridCol w="2286526">
                  <a:extLst>
                    <a:ext uri="{9D8B030D-6E8A-4147-A177-3AD203B41FA5}">
                      <a16:colId xmlns:a16="http://schemas.microsoft.com/office/drawing/2014/main" val="97269928"/>
                    </a:ext>
                  </a:extLst>
                </a:gridCol>
              </a:tblGrid>
              <a:tr h="354556">
                <a:tc>
                  <a:txBody>
                    <a:bodyPr/>
                    <a:lstStyle/>
                    <a:p>
                      <a:pPr marL="0" marR="0">
                        <a:lnSpc>
                          <a:spcPct val="115000"/>
                        </a:lnSpc>
                        <a:spcAft>
                          <a:spcPts val="800"/>
                        </a:spcAft>
                      </a:pPr>
                      <a:r>
                        <a:rPr lang="en-US" sz="2000" b="1" kern="100" dirty="0">
                          <a:effectLst/>
                        </a:rPr>
                        <a:t>1</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rPr>
                        <a:t>Introduction/Creation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Tim</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May 4</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2742887"/>
                  </a:ext>
                </a:extLst>
              </a:tr>
              <a:tr h="349037">
                <a:tc>
                  <a:txBody>
                    <a:bodyPr/>
                    <a:lstStyle/>
                    <a:p>
                      <a:pPr marL="0" marR="0">
                        <a:lnSpc>
                          <a:spcPct val="115000"/>
                        </a:lnSpc>
                        <a:spcAft>
                          <a:spcPts val="800"/>
                        </a:spcAft>
                      </a:pPr>
                      <a:r>
                        <a:rPr lang="en-US" sz="2000" b="1" kern="100" dirty="0">
                          <a:effectLst/>
                        </a:rPr>
                        <a:t>2</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rPr>
                        <a:t>The Fall &amp; flood</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Tim</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May 11</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78667"/>
                  </a:ext>
                </a:extLst>
              </a:tr>
              <a:tr h="277554">
                <a:tc>
                  <a:txBody>
                    <a:bodyPr/>
                    <a:lstStyle/>
                    <a:p>
                      <a:pPr marL="0" marR="0">
                        <a:lnSpc>
                          <a:spcPct val="115000"/>
                        </a:lnSpc>
                        <a:spcAft>
                          <a:spcPts val="800"/>
                        </a:spcAft>
                      </a:pPr>
                      <a:r>
                        <a:rPr lang="en-US" sz="2000" b="1" kern="100" dirty="0">
                          <a:effectLst/>
                        </a:rPr>
                        <a:t>3</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rPr>
                        <a:t>Abram/Abraham</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Derek</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May 18</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9779504"/>
                  </a:ext>
                </a:extLst>
              </a:tr>
              <a:tr h="277554">
                <a:tc>
                  <a:txBody>
                    <a:bodyPr/>
                    <a:lstStyle/>
                    <a:p>
                      <a:pPr marL="0" marR="0">
                        <a:lnSpc>
                          <a:spcPct val="115000"/>
                        </a:lnSpc>
                        <a:spcAft>
                          <a:spcPts val="800"/>
                        </a:spcAft>
                      </a:pPr>
                      <a:r>
                        <a:rPr lang="en-US" sz="2000" b="1" kern="100" dirty="0">
                          <a:effectLst/>
                        </a:rPr>
                        <a:t>4</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rPr>
                        <a:t>Jacob &amp; Issac</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Derek</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May 25</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0526713"/>
                  </a:ext>
                </a:extLst>
              </a:tr>
              <a:tr h="277554">
                <a:tc>
                  <a:txBody>
                    <a:bodyPr/>
                    <a:lstStyle/>
                    <a:p>
                      <a:pPr marL="0" marR="0">
                        <a:lnSpc>
                          <a:spcPct val="115000"/>
                        </a:lnSpc>
                        <a:spcAft>
                          <a:spcPts val="800"/>
                        </a:spcAft>
                      </a:pPr>
                      <a:r>
                        <a:rPr lang="en-US" sz="2000" b="1" kern="100" dirty="0">
                          <a:effectLst/>
                        </a:rPr>
                        <a:t>5</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Joseph</a:t>
                      </a:r>
                    </a:p>
                  </a:txBody>
                  <a:tcPr marL="68580" marR="68580" marT="0" marB="0"/>
                </a:tc>
                <a:tc>
                  <a:txBody>
                    <a:bodyPr/>
                    <a:lstStyle/>
                    <a:p>
                      <a:pPr marL="0" marR="0">
                        <a:lnSpc>
                          <a:spcPct val="115000"/>
                        </a:lnSpc>
                        <a:spcAft>
                          <a:spcPts val="800"/>
                        </a:spcAft>
                      </a:pPr>
                      <a:r>
                        <a:rPr lang="en-US" sz="2000" b="0" kern="100" dirty="0">
                          <a:effectLst/>
                        </a:rPr>
                        <a:t>Derek</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June 1</a:t>
                      </a:r>
                      <a:r>
                        <a:rPr lang="en-US" sz="2000" b="0" kern="100" baseline="30000" dirty="0">
                          <a:effectLst/>
                        </a:rPr>
                        <a:t>st</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3863235"/>
                  </a:ext>
                </a:extLst>
              </a:tr>
              <a:tr h="277554">
                <a:tc>
                  <a:txBody>
                    <a:bodyPr/>
                    <a:lstStyle/>
                    <a:p>
                      <a:pPr marL="0" marR="0">
                        <a:lnSpc>
                          <a:spcPct val="115000"/>
                        </a:lnSpc>
                        <a:spcAft>
                          <a:spcPts val="800"/>
                        </a:spcAft>
                      </a:pPr>
                      <a:r>
                        <a:rPr lang="en-US" sz="2000" b="1" kern="100" dirty="0">
                          <a:effectLst/>
                        </a:rPr>
                        <a:t>6</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Moses – the Exodus</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Tim</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June 8</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9678956"/>
                  </a:ext>
                </a:extLst>
              </a:tr>
              <a:tr h="365277">
                <a:tc>
                  <a:txBody>
                    <a:bodyPr/>
                    <a:lstStyle/>
                    <a:p>
                      <a:pPr marL="0" marR="0">
                        <a:lnSpc>
                          <a:spcPct val="115000"/>
                        </a:lnSpc>
                        <a:spcAft>
                          <a:spcPts val="800"/>
                        </a:spcAft>
                      </a:pPr>
                      <a:r>
                        <a:rPr lang="en-US" sz="2000" b="1" kern="100" dirty="0">
                          <a:effectLst/>
                        </a:rPr>
                        <a:t>7</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Moses – The Law</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Derek</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June 15</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144807"/>
                  </a:ext>
                </a:extLst>
              </a:tr>
              <a:tr h="277554">
                <a:tc>
                  <a:txBody>
                    <a:bodyPr/>
                    <a:lstStyle/>
                    <a:p>
                      <a:pPr marL="0" marR="0">
                        <a:lnSpc>
                          <a:spcPct val="115000"/>
                        </a:lnSpc>
                        <a:spcAft>
                          <a:spcPts val="800"/>
                        </a:spcAft>
                      </a:pPr>
                      <a:r>
                        <a:rPr lang="en-US" sz="2000" b="1" kern="100" dirty="0">
                          <a:effectLst/>
                        </a:rPr>
                        <a:t>8</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Wilderness wanderings – the Pentateuch</a:t>
                      </a:r>
                    </a:p>
                  </a:txBody>
                  <a:tcPr marL="68580" marR="68580" marT="0" marB="0"/>
                </a:tc>
                <a:tc>
                  <a:txBody>
                    <a:bodyPr/>
                    <a:lstStyle/>
                    <a:p>
                      <a:pPr marL="0" marR="0">
                        <a:lnSpc>
                          <a:spcPct val="115000"/>
                        </a:lnSpc>
                        <a:spcAft>
                          <a:spcPts val="800"/>
                        </a:spcAft>
                      </a:pPr>
                      <a:r>
                        <a:rPr lang="en-US" sz="2000" b="0" kern="100" dirty="0">
                          <a:effectLst/>
                        </a:rPr>
                        <a:t>Derek</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June 22</a:t>
                      </a:r>
                      <a:r>
                        <a:rPr lang="en-US" sz="2000" b="0" kern="100" baseline="30000" dirty="0">
                          <a:effectLst/>
                        </a:rPr>
                        <a:t>nd</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77063"/>
                  </a:ext>
                </a:extLst>
              </a:tr>
              <a:tr h="277554">
                <a:tc>
                  <a:txBody>
                    <a:bodyPr/>
                    <a:lstStyle/>
                    <a:p>
                      <a:pPr marL="0" marR="0">
                        <a:lnSpc>
                          <a:spcPct val="115000"/>
                        </a:lnSpc>
                        <a:spcAft>
                          <a:spcPts val="800"/>
                        </a:spcAft>
                      </a:pPr>
                      <a:r>
                        <a:rPr lang="en-US" sz="2000" b="1" kern="100" dirty="0">
                          <a:effectLst/>
                        </a:rPr>
                        <a:t>9</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Joshua, Judges &amp; Ruth</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Tim</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June 29</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8195108"/>
                  </a:ext>
                </a:extLst>
              </a:tr>
              <a:tr h="357157">
                <a:tc>
                  <a:txBody>
                    <a:bodyPr/>
                    <a:lstStyle/>
                    <a:p>
                      <a:pPr marL="0" marR="0">
                        <a:lnSpc>
                          <a:spcPct val="115000"/>
                        </a:lnSpc>
                        <a:spcAft>
                          <a:spcPts val="800"/>
                        </a:spcAft>
                      </a:pPr>
                      <a:r>
                        <a:rPr lang="en-US" sz="2000" b="1" kern="100" dirty="0">
                          <a:effectLst/>
                        </a:rPr>
                        <a:t>10</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Samuel, Saul &amp; David’s anointing</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Tim</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rPr>
                        <a:t>July 6</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829060"/>
                  </a:ext>
                </a:extLst>
              </a:tr>
              <a:tr h="277554">
                <a:tc>
                  <a:txBody>
                    <a:bodyPr/>
                    <a:lstStyle/>
                    <a:p>
                      <a:pPr marL="0" marR="0">
                        <a:lnSpc>
                          <a:spcPct val="115000"/>
                        </a:lnSpc>
                        <a:spcAft>
                          <a:spcPts val="800"/>
                        </a:spcAft>
                      </a:pPr>
                      <a:r>
                        <a:rPr lang="en-US" sz="2000" b="1" kern="100" dirty="0">
                          <a:effectLst/>
                        </a:rPr>
                        <a:t>11</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David as King – the temple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rPr>
                        <a:t>July 13</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018676"/>
                  </a:ext>
                </a:extLst>
              </a:tr>
              <a:tr h="277554">
                <a:tc>
                  <a:txBody>
                    <a:bodyPr/>
                    <a:lstStyle/>
                    <a:p>
                      <a:pPr marL="0" marR="0">
                        <a:lnSpc>
                          <a:spcPct val="115000"/>
                        </a:lnSpc>
                        <a:spcAft>
                          <a:spcPts val="800"/>
                        </a:spcAft>
                      </a:pPr>
                      <a:r>
                        <a:rPr lang="en-US" sz="2000" b="1" kern="100" dirty="0">
                          <a:effectLst/>
                        </a:rPr>
                        <a:t>12</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Wisdom Literature (poetry)</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Bill Brosey</a:t>
                      </a:r>
                    </a:p>
                  </a:txBody>
                  <a:tcPr marL="68580" marR="68580" marT="0" marB="0"/>
                </a:tc>
                <a:tc>
                  <a:txBody>
                    <a:bodyPr/>
                    <a:lstStyle/>
                    <a:p>
                      <a:pPr marL="0" marR="0">
                        <a:lnSpc>
                          <a:spcPct val="115000"/>
                        </a:lnSpc>
                        <a:spcAft>
                          <a:spcPts val="800"/>
                        </a:spcAft>
                      </a:pPr>
                      <a:r>
                        <a:rPr lang="en-US" sz="2000" b="0" kern="100" dirty="0">
                          <a:effectLst/>
                        </a:rPr>
                        <a:t>July 20</a:t>
                      </a:r>
                      <a:r>
                        <a:rPr lang="en-US" sz="2000" b="0" kern="100" baseline="30000" dirty="0">
                          <a:effectLst/>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70012"/>
                  </a:ext>
                </a:extLst>
              </a:tr>
              <a:tr h="277554">
                <a:tc>
                  <a:txBody>
                    <a:bodyPr/>
                    <a:lstStyle/>
                    <a:p>
                      <a:pPr marL="0" marR="0">
                        <a:lnSpc>
                          <a:spcPct val="115000"/>
                        </a:lnSpc>
                        <a:spcAft>
                          <a:spcPts val="800"/>
                        </a:spcAft>
                      </a:pPr>
                      <a:r>
                        <a:rPr lang="en-US" sz="2000" b="1" kern="100" dirty="0">
                          <a:effectLst/>
                        </a:rPr>
                        <a:t>13</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Soloman &amp; the Divided Kingdom</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rPr>
                        <a:t>July 27</a:t>
                      </a:r>
                      <a:r>
                        <a:rPr lang="en-US" sz="2000" b="0" kern="100" baseline="30000" dirty="0">
                          <a:effectLst/>
                        </a:rPr>
                        <a:t>th</a:t>
                      </a:r>
                      <a:r>
                        <a:rPr lang="en-US" sz="2000" b="0" kern="100" dirty="0">
                          <a:effectLst/>
                        </a:rPr>
                        <a:t> </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819565"/>
                  </a:ext>
                </a:extLst>
              </a:tr>
              <a:tr h="277554">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14</a:t>
                      </a:r>
                    </a:p>
                  </a:txBody>
                  <a:tcPr marL="68580" marR="68580" marT="0" marB="0"/>
                </a:tc>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Major &amp; Minor prophets</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Tim</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Aug 3</a:t>
                      </a:r>
                      <a:r>
                        <a:rPr lang="en-US" sz="2000" b="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2000" b="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69520599"/>
                  </a:ext>
                </a:extLst>
              </a:tr>
              <a:tr h="277554">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Daniel – the Exile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Aug 10</a:t>
                      </a:r>
                      <a:r>
                        <a:rPr lang="en-US" sz="2000" b="0" kern="100" baseline="30000" dirty="0">
                          <a:effectLst/>
                          <a:latin typeface="Aptos" panose="020B0004020202020204" pitchFamily="34" charset="0"/>
                          <a:ea typeface="Aptos" panose="020B0004020202020204" pitchFamily="34" charset="0"/>
                          <a:cs typeface="Times New Roman" panose="02020603050405020304" pitchFamily="18" charset="0"/>
                        </a:rPr>
                        <a:t>th</a:t>
                      </a:r>
                      <a:endParaRPr lang="en-US" sz="20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0635016"/>
                  </a:ext>
                </a:extLst>
              </a:tr>
              <a:tr h="277554">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Ezra/Nehemiah – return from Exile</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Derek</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Aug 17</a:t>
                      </a:r>
                      <a:r>
                        <a:rPr lang="en-US" sz="2000" b="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000" b="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49182485"/>
                  </a:ext>
                </a:extLst>
              </a:tr>
              <a:tr h="277554">
                <a:tc>
                  <a:txBody>
                    <a:bodyPr/>
                    <a:lstStyle/>
                    <a:p>
                      <a:pPr marL="0" marR="0">
                        <a:lnSpc>
                          <a:spcPct val="115000"/>
                        </a:lnSpc>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tc>
                <a:tc>
                  <a:txBody>
                    <a:bodyPr/>
                    <a:lstStyle/>
                    <a:p>
                      <a:pPr marL="0" marR="0" lvl="0" indent="0" algn="l" defTabSz="457200" rtl="0" eaLnBrk="1" fontAlgn="auto" latinLnBrk="0" hangingPunct="1">
                        <a:lnSpc>
                          <a:spcPct val="115000"/>
                        </a:lnSpc>
                        <a:spcBef>
                          <a:spcPts val="0"/>
                        </a:spcBef>
                        <a:spcAft>
                          <a:spcPts val="800"/>
                        </a:spcAft>
                        <a:buClrTx/>
                        <a:buSzTx/>
                        <a:buFontTx/>
                        <a:buNone/>
                        <a:tabLst/>
                        <a:defRPr/>
                      </a:pPr>
                      <a:r>
                        <a:rPr lang="en-US" sz="2000" b="1" kern="100" dirty="0">
                          <a:effectLst/>
                        </a:rPr>
                        <a:t>Q&amp;A – wrap up</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Both</a:t>
                      </a:r>
                    </a:p>
                  </a:txBody>
                  <a:tcPr marL="68580" marR="68580" marT="0" marB="0"/>
                </a:tc>
                <a:tc>
                  <a:txBody>
                    <a:bodyPr/>
                    <a:lstStyle/>
                    <a:p>
                      <a:pPr marL="0" marR="0">
                        <a:lnSpc>
                          <a:spcPct val="115000"/>
                        </a:lnSpc>
                        <a:spcAft>
                          <a:spcPts val="800"/>
                        </a:spcAft>
                      </a:pPr>
                      <a:r>
                        <a:rPr lang="en-US" sz="2000" b="0" kern="100" dirty="0">
                          <a:effectLst/>
                          <a:latin typeface="Aptos" panose="020B0004020202020204" pitchFamily="34" charset="0"/>
                          <a:ea typeface="Aptos" panose="020B0004020202020204" pitchFamily="34" charset="0"/>
                          <a:cs typeface="Times New Roman" panose="02020603050405020304" pitchFamily="18" charset="0"/>
                        </a:rPr>
                        <a:t>Aug 24</a:t>
                      </a:r>
                      <a:r>
                        <a:rPr lang="en-US" sz="2000" b="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2000" b="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72489717"/>
                  </a:ext>
                </a:extLst>
              </a:tr>
            </a:tbl>
          </a:graphicData>
        </a:graphic>
      </p:graphicFrame>
      <p:sp>
        <p:nvSpPr>
          <p:cNvPr id="3" name="Oval 2">
            <a:extLst>
              <a:ext uri="{FF2B5EF4-FFF2-40B4-BE49-F238E27FC236}">
                <a16:creationId xmlns:a16="http://schemas.microsoft.com/office/drawing/2014/main" id="{22FAB7E8-D92D-6F90-7BF3-9477E6E605AF}"/>
              </a:ext>
            </a:extLst>
          </p:cNvPr>
          <p:cNvSpPr/>
          <p:nvPr/>
        </p:nvSpPr>
        <p:spPr>
          <a:xfrm>
            <a:off x="2446746" y="2311329"/>
            <a:ext cx="4541062" cy="587828"/>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2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59302-EE1F-D2E2-D4CC-27683BD2B2B9}"/>
              </a:ext>
            </a:extLst>
          </p:cNvPr>
          <p:cNvSpPr>
            <a:spLocks noGrp="1"/>
          </p:cNvSpPr>
          <p:nvPr>
            <p:ph type="title"/>
          </p:nvPr>
        </p:nvSpPr>
        <p:spPr>
          <a:xfrm>
            <a:off x="2579361" y="513567"/>
            <a:ext cx="8911687" cy="1280890"/>
          </a:xfrm>
        </p:spPr>
        <p:txBody>
          <a:bodyPr/>
          <a:lstStyle/>
          <a:p>
            <a:r>
              <a:rPr lang="en-US" dirty="0"/>
              <a:t>Crossing the sea</a:t>
            </a:r>
            <a:br>
              <a:rPr lang="en-US" dirty="0"/>
            </a:br>
            <a:r>
              <a:rPr lang="en-US" sz="3200" dirty="0"/>
              <a:t>Ex. 14</a:t>
            </a:r>
            <a:endParaRPr lang="en-US" dirty="0"/>
          </a:p>
        </p:txBody>
      </p:sp>
      <p:sp>
        <p:nvSpPr>
          <p:cNvPr id="3" name="Content Placeholder 2">
            <a:extLst>
              <a:ext uri="{FF2B5EF4-FFF2-40B4-BE49-F238E27FC236}">
                <a16:creationId xmlns:a16="http://schemas.microsoft.com/office/drawing/2014/main" id="{82CA3606-CB1D-6FEB-DE79-E642593548D3}"/>
              </a:ext>
            </a:extLst>
          </p:cNvPr>
          <p:cNvSpPr>
            <a:spLocks noGrp="1"/>
          </p:cNvSpPr>
          <p:nvPr>
            <p:ph idx="1"/>
          </p:nvPr>
        </p:nvSpPr>
        <p:spPr>
          <a:xfrm>
            <a:off x="1678218" y="1842471"/>
            <a:ext cx="3750430" cy="4644217"/>
          </a:xfrm>
        </p:spPr>
        <p:txBody>
          <a:bodyPr>
            <a:normAutofit/>
          </a:bodyPr>
          <a:lstStyle/>
          <a:p>
            <a:r>
              <a:rPr lang="en-US" b="1" baseline="30000" dirty="0">
                <a:solidFill>
                  <a:schemeClr val="tx1"/>
                </a:solidFill>
              </a:rPr>
              <a:t>29 </a:t>
            </a:r>
            <a:r>
              <a:rPr lang="en-US" dirty="0">
                <a:solidFill>
                  <a:schemeClr val="tx1"/>
                </a:solidFill>
              </a:rPr>
              <a:t>But the Israelites went through the sea on dry ground, with a wall of water on their right and on their left. </a:t>
            </a:r>
            <a:r>
              <a:rPr lang="en-US" b="1" baseline="30000" dirty="0">
                <a:solidFill>
                  <a:schemeClr val="tx1"/>
                </a:solidFill>
              </a:rPr>
              <a:t>30 </a:t>
            </a:r>
            <a:r>
              <a:rPr lang="en-US" dirty="0">
                <a:solidFill>
                  <a:schemeClr val="tx1"/>
                </a:solidFill>
                <a:highlight>
                  <a:srgbClr val="FFFF00"/>
                </a:highlight>
              </a:rPr>
              <a:t>That day the Lord saved Israel from the hands of the Egyptians, and Israel saw the Egyptians lying dead on the shore. </a:t>
            </a:r>
            <a:r>
              <a:rPr lang="en-US" b="1" baseline="30000" dirty="0">
                <a:solidFill>
                  <a:schemeClr val="tx1"/>
                </a:solidFill>
                <a:highlight>
                  <a:srgbClr val="FFFF00"/>
                </a:highlight>
              </a:rPr>
              <a:t>31 </a:t>
            </a:r>
            <a:r>
              <a:rPr lang="en-US" dirty="0">
                <a:solidFill>
                  <a:schemeClr val="tx1"/>
                </a:solidFill>
                <a:highlight>
                  <a:srgbClr val="FFFF00"/>
                </a:highlight>
              </a:rPr>
              <a:t>And when the Israelites saw the mighty hand of the Lord displayed against the Egyptians, the people feared the L</a:t>
            </a:r>
            <a:r>
              <a:rPr lang="en-US" cap="small" dirty="0">
                <a:solidFill>
                  <a:schemeClr val="tx1"/>
                </a:solidFill>
                <a:highlight>
                  <a:srgbClr val="FFFF00"/>
                </a:highlight>
              </a:rPr>
              <a:t>ord</a:t>
            </a:r>
            <a:r>
              <a:rPr lang="en-US" dirty="0">
                <a:solidFill>
                  <a:schemeClr val="tx1"/>
                </a:solidFill>
                <a:highlight>
                  <a:srgbClr val="FFFF00"/>
                </a:highlight>
              </a:rPr>
              <a:t> and put their trust in him and in Moses his servant.</a:t>
            </a:r>
          </a:p>
          <a:p>
            <a:endParaRPr lang="en-US" dirty="0"/>
          </a:p>
        </p:txBody>
      </p:sp>
      <p:pic>
        <p:nvPicPr>
          <p:cNvPr id="4" name="Picture 3" descr="A long shot of a long cliff&#10;&#10;AI-generated content may be incorrect.">
            <a:extLst>
              <a:ext uri="{FF2B5EF4-FFF2-40B4-BE49-F238E27FC236}">
                <a16:creationId xmlns:a16="http://schemas.microsoft.com/office/drawing/2014/main" id="{7D9512AB-BB8B-45B2-61A2-5CFC004C04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07781" y="1794457"/>
            <a:ext cx="6484218" cy="4414479"/>
          </a:xfrm>
          <a:prstGeom prst="rect">
            <a:avLst/>
          </a:prstGeom>
        </p:spPr>
      </p:pic>
      <p:sp>
        <p:nvSpPr>
          <p:cNvPr id="5" name="TextBox 4">
            <a:extLst>
              <a:ext uri="{FF2B5EF4-FFF2-40B4-BE49-F238E27FC236}">
                <a16:creationId xmlns:a16="http://schemas.microsoft.com/office/drawing/2014/main" id="{657F23C4-887D-67AD-D37D-4C6EBE58F06C}"/>
              </a:ext>
            </a:extLst>
          </p:cNvPr>
          <p:cNvSpPr txBox="1"/>
          <p:nvPr/>
        </p:nvSpPr>
        <p:spPr>
          <a:xfrm>
            <a:off x="7623703" y="6208936"/>
            <a:ext cx="4185443" cy="230832"/>
          </a:xfrm>
          <a:prstGeom prst="rect">
            <a:avLst/>
          </a:prstGeom>
          <a:noFill/>
        </p:spPr>
        <p:txBody>
          <a:bodyPr wrap="square" rtlCol="0">
            <a:spAutoFit/>
          </a:bodyPr>
          <a:lstStyle/>
          <a:p>
            <a:r>
              <a:rPr lang="en-US" sz="900" dirty="0">
                <a:hlinkClick r:id="rId3" tooltip="https://beritahebat2.blogspot.com/2014/07/mesti-baca-6-gambar-penemuan-kenderaan.html"/>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256772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9AE5-24E7-090E-8918-504E01D39247}"/>
              </a:ext>
            </a:extLst>
          </p:cNvPr>
          <p:cNvSpPr>
            <a:spLocks noGrp="1"/>
          </p:cNvSpPr>
          <p:nvPr>
            <p:ph type="title"/>
          </p:nvPr>
        </p:nvSpPr>
        <p:spPr/>
        <p:txBody>
          <a:bodyPr/>
          <a:lstStyle/>
          <a:p>
            <a:r>
              <a:rPr lang="en-US" dirty="0"/>
              <a:t>Songs of Moses and Miriam</a:t>
            </a:r>
            <a:br>
              <a:rPr lang="en-US" dirty="0"/>
            </a:br>
            <a:r>
              <a:rPr lang="en-US" sz="2800" dirty="0"/>
              <a:t>Ex. 15</a:t>
            </a:r>
            <a:endParaRPr lang="en-US" dirty="0"/>
          </a:p>
        </p:txBody>
      </p:sp>
      <p:sp>
        <p:nvSpPr>
          <p:cNvPr id="3" name="Content Placeholder 2">
            <a:extLst>
              <a:ext uri="{FF2B5EF4-FFF2-40B4-BE49-F238E27FC236}">
                <a16:creationId xmlns:a16="http://schemas.microsoft.com/office/drawing/2014/main" id="{1D7410EF-D8DD-C496-2BE7-E413B01BAB2F}"/>
              </a:ext>
            </a:extLst>
          </p:cNvPr>
          <p:cNvSpPr>
            <a:spLocks noGrp="1"/>
          </p:cNvSpPr>
          <p:nvPr>
            <p:ph sz="half" idx="1"/>
          </p:nvPr>
        </p:nvSpPr>
        <p:spPr>
          <a:xfrm>
            <a:off x="2589212" y="2133599"/>
            <a:ext cx="4313864" cy="4433455"/>
          </a:xfrm>
        </p:spPr>
        <p:txBody>
          <a:bodyPr>
            <a:normAutofit fontScale="92500" lnSpcReduction="20000"/>
          </a:bodyPr>
          <a:lstStyle/>
          <a:p>
            <a:r>
              <a:rPr lang="en-US" dirty="0">
                <a:highlight>
                  <a:srgbClr val="FFFF00"/>
                </a:highlight>
              </a:rPr>
              <a:t>Then Moses and the Israelites sang this song to the L</a:t>
            </a:r>
            <a:r>
              <a:rPr lang="en-US" cap="small" dirty="0">
                <a:highlight>
                  <a:srgbClr val="FFFF00"/>
                </a:highlight>
              </a:rPr>
              <a:t>ord</a:t>
            </a:r>
            <a:r>
              <a:rPr lang="en-US" dirty="0">
                <a:highlight>
                  <a:srgbClr val="FFFF00"/>
                </a:highlight>
              </a:rPr>
              <a:t>:</a:t>
            </a:r>
          </a:p>
          <a:p>
            <a:r>
              <a:rPr lang="en-US" dirty="0"/>
              <a:t>“I will sing to the Lord,</a:t>
            </a:r>
            <a:br>
              <a:rPr lang="en-US" dirty="0"/>
            </a:br>
            <a:r>
              <a:rPr lang="en-US" dirty="0"/>
              <a:t>    for he is highly exalted.</a:t>
            </a:r>
            <a:br>
              <a:rPr lang="en-US" dirty="0"/>
            </a:br>
            <a:r>
              <a:rPr lang="en-US" dirty="0"/>
              <a:t>Both horse and driver</a:t>
            </a:r>
            <a:br>
              <a:rPr lang="en-US" dirty="0"/>
            </a:br>
            <a:r>
              <a:rPr lang="en-US" dirty="0"/>
              <a:t>    he has hurled into the sea.</a:t>
            </a:r>
          </a:p>
          <a:p>
            <a:r>
              <a:rPr lang="en-US" b="1" baseline="30000" dirty="0"/>
              <a:t>2 </a:t>
            </a:r>
            <a:r>
              <a:rPr lang="en-US" dirty="0"/>
              <a:t>“The L</a:t>
            </a:r>
            <a:r>
              <a:rPr lang="en-US" cap="small" dirty="0"/>
              <a:t>ord</a:t>
            </a:r>
            <a:r>
              <a:rPr lang="en-US" dirty="0"/>
              <a:t> is my strength and my defense</a:t>
            </a:r>
            <a:r>
              <a:rPr lang="en-US" baseline="30000" dirty="0"/>
              <a:t>[</a:t>
            </a:r>
            <a:r>
              <a:rPr lang="en-US" baseline="30000" dirty="0">
                <a:hlinkClick r:id="rId2" tooltip="See footnote a"/>
              </a:rPr>
              <a:t>a</a:t>
            </a:r>
            <a:r>
              <a:rPr lang="en-US" baseline="30000" dirty="0"/>
              <a:t>]</a:t>
            </a:r>
            <a:r>
              <a:rPr lang="en-US" dirty="0"/>
              <a:t>;</a:t>
            </a:r>
            <a:br>
              <a:rPr lang="en-US" dirty="0"/>
            </a:br>
            <a:r>
              <a:rPr lang="en-US" dirty="0"/>
              <a:t>    he has become my salvation.</a:t>
            </a:r>
            <a:br>
              <a:rPr lang="en-US" dirty="0"/>
            </a:br>
            <a:r>
              <a:rPr lang="en-US" dirty="0"/>
              <a:t>He is my God, and I will praise him,</a:t>
            </a:r>
            <a:br>
              <a:rPr lang="en-US" dirty="0"/>
            </a:br>
            <a:r>
              <a:rPr lang="en-US" dirty="0"/>
              <a:t>    my father’s God, and I will exalt him.</a:t>
            </a:r>
            <a:br>
              <a:rPr lang="en-US" dirty="0"/>
            </a:br>
            <a:r>
              <a:rPr lang="en-US" b="1" baseline="30000" dirty="0"/>
              <a:t>3 </a:t>
            </a:r>
            <a:r>
              <a:rPr lang="en-US" dirty="0"/>
              <a:t>The Lord is a warrior;</a:t>
            </a:r>
            <a:br>
              <a:rPr lang="en-US" dirty="0"/>
            </a:br>
            <a:r>
              <a:rPr lang="en-US" dirty="0"/>
              <a:t>    the Lord is his name.</a:t>
            </a:r>
          </a:p>
          <a:p>
            <a:r>
              <a:rPr lang="en-US" b="1" baseline="30000" dirty="0"/>
              <a:t> …</a:t>
            </a:r>
          </a:p>
          <a:p>
            <a:r>
              <a:rPr lang="en-US" dirty="0"/>
              <a:t>“The L</a:t>
            </a:r>
            <a:r>
              <a:rPr lang="en-US" cap="small" dirty="0"/>
              <a:t>ord</a:t>
            </a:r>
            <a:r>
              <a:rPr lang="en-US" dirty="0"/>
              <a:t> reigns</a:t>
            </a:r>
            <a:br>
              <a:rPr lang="en-US" dirty="0"/>
            </a:br>
            <a:r>
              <a:rPr lang="en-US" dirty="0"/>
              <a:t>    for ever and ever.”</a:t>
            </a:r>
          </a:p>
        </p:txBody>
      </p:sp>
      <p:sp>
        <p:nvSpPr>
          <p:cNvPr id="4" name="Content Placeholder 3">
            <a:extLst>
              <a:ext uri="{FF2B5EF4-FFF2-40B4-BE49-F238E27FC236}">
                <a16:creationId xmlns:a16="http://schemas.microsoft.com/office/drawing/2014/main" id="{C4925C75-99B1-FC4A-1E14-51B4FF016A7B}"/>
              </a:ext>
            </a:extLst>
          </p:cNvPr>
          <p:cNvSpPr>
            <a:spLocks noGrp="1"/>
          </p:cNvSpPr>
          <p:nvPr>
            <p:ph sz="half" idx="2"/>
          </p:nvPr>
        </p:nvSpPr>
        <p:spPr/>
        <p:txBody>
          <a:bodyPr>
            <a:normAutofit fontScale="92500" lnSpcReduction="20000"/>
          </a:bodyPr>
          <a:lstStyle/>
          <a:p>
            <a:r>
              <a:rPr lang="en-US" b="1" baseline="30000" dirty="0"/>
              <a:t>19 </a:t>
            </a:r>
            <a:r>
              <a:rPr lang="en-US" dirty="0"/>
              <a:t>When Pharaoh’s horses, chariots and horsemen</a:t>
            </a:r>
            <a:r>
              <a:rPr lang="en-US" baseline="30000" dirty="0"/>
              <a:t>[</a:t>
            </a:r>
            <a:r>
              <a:rPr lang="en-US" baseline="30000" dirty="0">
                <a:hlinkClick r:id="rId3" tooltip="See footnote e"/>
              </a:rPr>
              <a:t>e</a:t>
            </a:r>
            <a:r>
              <a:rPr lang="en-US" baseline="30000" dirty="0"/>
              <a:t>]</a:t>
            </a:r>
            <a:r>
              <a:rPr lang="en-US" dirty="0"/>
              <a:t> went into the sea, the L</a:t>
            </a:r>
            <a:r>
              <a:rPr lang="en-US" cap="small" dirty="0"/>
              <a:t>ord</a:t>
            </a:r>
            <a:r>
              <a:rPr lang="en-US" dirty="0"/>
              <a:t> brought the waters of the sea back over them, but the Israelites walked through the sea on dry ground. </a:t>
            </a:r>
            <a:r>
              <a:rPr lang="en-US" b="1" baseline="30000" dirty="0"/>
              <a:t>20 </a:t>
            </a:r>
            <a:r>
              <a:rPr lang="en-US" dirty="0"/>
              <a:t>Then Miriam the prophet, Aaron’s sister, took a timbrel in her hand, and all the women followed her, with timbrels and dancing. </a:t>
            </a:r>
            <a:r>
              <a:rPr lang="en-US" b="1" baseline="30000" dirty="0"/>
              <a:t>21 </a:t>
            </a:r>
            <a:r>
              <a:rPr lang="en-US" dirty="0">
                <a:highlight>
                  <a:srgbClr val="FFFF00"/>
                </a:highlight>
              </a:rPr>
              <a:t>Miriam sang to them:</a:t>
            </a:r>
          </a:p>
          <a:p>
            <a:r>
              <a:rPr lang="en-US" dirty="0"/>
              <a:t>“Sing to the L</a:t>
            </a:r>
            <a:r>
              <a:rPr lang="en-US" cap="small" dirty="0"/>
              <a:t>ord</a:t>
            </a:r>
            <a:r>
              <a:rPr lang="en-US" dirty="0"/>
              <a:t>,</a:t>
            </a:r>
            <a:br>
              <a:rPr lang="en-US" dirty="0"/>
            </a:br>
            <a:r>
              <a:rPr lang="en-US" dirty="0"/>
              <a:t>    for he is highly exalted.</a:t>
            </a:r>
            <a:br>
              <a:rPr lang="en-US" dirty="0"/>
            </a:br>
            <a:r>
              <a:rPr lang="en-US" dirty="0"/>
              <a:t>Both horse and driver</a:t>
            </a:r>
            <a:br>
              <a:rPr lang="en-US" dirty="0"/>
            </a:br>
            <a:r>
              <a:rPr lang="en-US" dirty="0"/>
              <a:t>    he has hurled into the sea.”</a:t>
            </a:r>
            <a:br>
              <a:rPr lang="en-US" dirty="0"/>
            </a:br>
            <a:endParaRPr lang="en-US" dirty="0"/>
          </a:p>
        </p:txBody>
      </p:sp>
    </p:spTree>
    <p:extLst>
      <p:ext uri="{BB962C8B-B14F-4D97-AF65-F5344CB8AC3E}">
        <p14:creationId xmlns:p14="http://schemas.microsoft.com/office/powerpoint/2010/main" val="105703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128-30CA-04B1-EEF9-A1E8A361A8D4}"/>
              </a:ext>
            </a:extLst>
          </p:cNvPr>
          <p:cNvSpPr>
            <a:spLocks noGrp="1"/>
          </p:cNvSpPr>
          <p:nvPr>
            <p:ph type="title"/>
          </p:nvPr>
        </p:nvSpPr>
        <p:spPr/>
        <p:txBody>
          <a:bodyPr/>
          <a:lstStyle/>
          <a:p>
            <a:r>
              <a:rPr lang="en-US" dirty="0"/>
              <a:t>But it doesn’t last long … </a:t>
            </a:r>
            <a:br>
              <a:rPr lang="en-US" dirty="0"/>
            </a:br>
            <a:r>
              <a:rPr lang="en-US" sz="3200" dirty="0"/>
              <a:t>Ex. 15</a:t>
            </a:r>
            <a:endParaRPr lang="en-US" dirty="0"/>
          </a:p>
        </p:txBody>
      </p:sp>
      <p:sp>
        <p:nvSpPr>
          <p:cNvPr id="4" name="Content Placeholder 3">
            <a:extLst>
              <a:ext uri="{FF2B5EF4-FFF2-40B4-BE49-F238E27FC236}">
                <a16:creationId xmlns:a16="http://schemas.microsoft.com/office/drawing/2014/main" id="{26FD351A-D2FD-50B2-3EED-3221B3A8D503}"/>
              </a:ext>
            </a:extLst>
          </p:cNvPr>
          <p:cNvSpPr>
            <a:spLocks noGrp="1"/>
          </p:cNvSpPr>
          <p:nvPr>
            <p:ph sz="half" idx="1"/>
          </p:nvPr>
        </p:nvSpPr>
        <p:spPr>
          <a:xfrm>
            <a:off x="1957589" y="1725769"/>
            <a:ext cx="5859887" cy="5007539"/>
          </a:xfrm>
        </p:spPr>
        <p:txBody>
          <a:bodyPr>
            <a:normAutofit fontScale="92500" lnSpcReduction="20000"/>
          </a:bodyPr>
          <a:lstStyle/>
          <a:p>
            <a:r>
              <a:rPr lang="en-US" b="1" baseline="30000" dirty="0">
                <a:solidFill>
                  <a:schemeClr val="accent1"/>
                </a:solidFill>
              </a:rPr>
              <a:t>22 </a:t>
            </a:r>
            <a:r>
              <a:rPr lang="en-US" dirty="0">
                <a:solidFill>
                  <a:schemeClr val="accent1"/>
                </a:solidFill>
              </a:rPr>
              <a:t>Then Moses led Israel from the Red Sea and they went into the Desert of Shur. For three days they traveled in the desert without finding water. </a:t>
            </a:r>
            <a:r>
              <a:rPr lang="en-US" b="1" baseline="30000" dirty="0">
                <a:solidFill>
                  <a:schemeClr val="accent1"/>
                </a:solidFill>
              </a:rPr>
              <a:t>23 </a:t>
            </a:r>
            <a:r>
              <a:rPr lang="en-US" dirty="0">
                <a:solidFill>
                  <a:schemeClr val="accent1"/>
                </a:solidFill>
              </a:rPr>
              <a:t>When they came to Marah, they could not drink its water because it was bitter. (That is why the place is called Marah.</a:t>
            </a:r>
            <a:r>
              <a:rPr lang="en-US" baseline="30000" dirty="0">
                <a:solidFill>
                  <a:schemeClr val="accent1"/>
                </a:solidFill>
              </a:rPr>
              <a:t>[</a:t>
            </a:r>
            <a:r>
              <a:rPr lang="en-US" baseline="30000" dirty="0">
                <a:solidFill>
                  <a:schemeClr val="accent1"/>
                </a:solidFill>
                <a:hlinkClick r:id="rId2" tooltip="See footnote f">
                  <a:extLst>
                    <a:ext uri="{A12FA001-AC4F-418D-AE19-62706E023703}">
                      <ahyp:hlinkClr xmlns:ahyp="http://schemas.microsoft.com/office/drawing/2018/hyperlinkcolor" val="tx"/>
                    </a:ext>
                  </a:extLst>
                </a:hlinkClick>
              </a:rPr>
              <a:t>f</a:t>
            </a:r>
            <a:r>
              <a:rPr lang="en-US" baseline="30000" dirty="0">
                <a:solidFill>
                  <a:schemeClr val="accent1"/>
                </a:solidFill>
              </a:rPr>
              <a:t>]</a:t>
            </a:r>
            <a:r>
              <a:rPr lang="en-US" dirty="0">
                <a:solidFill>
                  <a:schemeClr val="accent1"/>
                </a:solidFill>
              </a:rPr>
              <a:t>)</a:t>
            </a:r>
            <a:r>
              <a:rPr lang="en-US" b="1" baseline="30000" dirty="0">
                <a:solidFill>
                  <a:schemeClr val="accent1"/>
                </a:solidFill>
                <a:highlight>
                  <a:srgbClr val="FFFF00"/>
                </a:highlight>
              </a:rPr>
              <a:t>24 </a:t>
            </a:r>
            <a:r>
              <a:rPr lang="en-US" dirty="0">
                <a:solidFill>
                  <a:schemeClr val="accent1"/>
                </a:solidFill>
                <a:highlight>
                  <a:srgbClr val="FFFF00"/>
                </a:highlight>
              </a:rPr>
              <a:t>So the people grumbled against Moses, saying, “What are we to drink?”</a:t>
            </a:r>
          </a:p>
          <a:p>
            <a:r>
              <a:rPr lang="en-US" b="1" baseline="30000" dirty="0">
                <a:solidFill>
                  <a:schemeClr val="accent1"/>
                </a:solidFill>
              </a:rPr>
              <a:t>25 </a:t>
            </a:r>
            <a:r>
              <a:rPr lang="en-US" dirty="0">
                <a:solidFill>
                  <a:schemeClr val="accent1"/>
                </a:solidFill>
              </a:rPr>
              <a:t>Then Moses cried out to the Lord, and the </a:t>
            </a:r>
            <a:r>
              <a:rPr lang="en-US" cap="small" dirty="0">
                <a:solidFill>
                  <a:schemeClr val="accent1"/>
                </a:solidFill>
              </a:rPr>
              <a:t>Lord</a:t>
            </a:r>
            <a:r>
              <a:rPr lang="en-US" dirty="0">
                <a:solidFill>
                  <a:schemeClr val="accent1"/>
                </a:solidFill>
              </a:rPr>
              <a:t> showed him a piece of wood. He threw it into the water, and the water became fit to drink.</a:t>
            </a:r>
          </a:p>
          <a:p>
            <a:r>
              <a:rPr lang="en-US" dirty="0">
                <a:solidFill>
                  <a:schemeClr val="accent1"/>
                </a:solidFill>
                <a:highlight>
                  <a:srgbClr val="FFFF00"/>
                </a:highlight>
              </a:rPr>
              <a:t>There the </a:t>
            </a:r>
            <a:r>
              <a:rPr lang="en-US" cap="small" dirty="0">
                <a:solidFill>
                  <a:schemeClr val="accent1"/>
                </a:solidFill>
                <a:highlight>
                  <a:srgbClr val="FFFF00"/>
                </a:highlight>
              </a:rPr>
              <a:t>Lord</a:t>
            </a:r>
            <a:r>
              <a:rPr lang="en-US" dirty="0">
                <a:solidFill>
                  <a:schemeClr val="accent1"/>
                </a:solidFill>
                <a:highlight>
                  <a:srgbClr val="FFFF00"/>
                </a:highlight>
              </a:rPr>
              <a:t> issued a ruling and instruction for them and put them to the test. </a:t>
            </a:r>
            <a:r>
              <a:rPr lang="en-US" b="1" baseline="30000" dirty="0">
                <a:solidFill>
                  <a:schemeClr val="accent1"/>
                </a:solidFill>
                <a:highlight>
                  <a:srgbClr val="FFFF00"/>
                </a:highlight>
              </a:rPr>
              <a:t>26 </a:t>
            </a:r>
            <a:r>
              <a:rPr lang="en-US" dirty="0">
                <a:solidFill>
                  <a:schemeClr val="accent1"/>
                </a:solidFill>
                <a:highlight>
                  <a:srgbClr val="FFFF00"/>
                </a:highlight>
              </a:rPr>
              <a:t>He said, “If you listen carefully to the </a:t>
            </a:r>
            <a:r>
              <a:rPr lang="en-US" cap="small" dirty="0">
                <a:solidFill>
                  <a:schemeClr val="accent1"/>
                </a:solidFill>
                <a:highlight>
                  <a:srgbClr val="FFFF00"/>
                </a:highlight>
              </a:rPr>
              <a:t>Lord</a:t>
            </a:r>
            <a:r>
              <a:rPr lang="en-US" dirty="0">
                <a:solidFill>
                  <a:schemeClr val="accent1"/>
                </a:solidFill>
                <a:highlight>
                  <a:srgbClr val="FFFF00"/>
                </a:highlight>
              </a:rPr>
              <a:t> your God and do what is right in his eyes, if you pay attention to his commands and keep all his decrees, I will not bring on you any of the diseases I brought on the Egyptians, for I am the </a:t>
            </a:r>
            <a:r>
              <a:rPr lang="en-US" cap="small" dirty="0">
                <a:solidFill>
                  <a:schemeClr val="accent1"/>
                </a:solidFill>
                <a:highlight>
                  <a:srgbClr val="FFFF00"/>
                </a:highlight>
              </a:rPr>
              <a:t>Lord</a:t>
            </a:r>
            <a:r>
              <a:rPr lang="en-US" dirty="0">
                <a:solidFill>
                  <a:schemeClr val="accent1"/>
                </a:solidFill>
                <a:highlight>
                  <a:srgbClr val="FFFF00"/>
                </a:highlight>
              </a:rPr>
              <a:t>, who heals you.”</a:t>
            </a:r>
          </a:p>
          <a:p>
            <a:r>
              <a:rPr lang="en-US" b="1" baseline="30000" dirty="0">
                <a:solidFill>
                  <a:schemeClr val="accent1"/>
                </a:solidFill>
              </a:rPr>
              <a:t>27 </a:t>
            </a:r>
            <a:r>
              <a:rPr lang="en-US" dirty="0">
                <a:solidFill>
                  <a:schemeClr val="accent1"/>
                </a:solidFill>
              </a:rPr>
              <a:t>Then they came to Elim, where there were twelve springs and seventy palm trees, and they camped there near the water.</a:t>
            </a:r>
          </a:p>
          <a:p>
            <a:endParaRPr lang="en-US" dirty="0">
              <a:solidFill>
                <a:schemeClr val="accent1"/>
              </a:solidFill>
            </a:endParaRPr>
          </a:p>
        </p:txBody>
      </p:sp>
      <p:sp>
        <p:nvSpPr>
          <p:cNvPr id="5" name="Content Placeholder 4">
            <a:extLst>
              <a:ext uri="{FF2B5EF4-FFF2-40B4-BE49-F238E27FC236}">
                <a16:creationId xmlns:a16="http://schemas.microsoft.com/office/drawing/2014/main" id="{01AAC51F-6FBD-915F-8332-A4881FD7C83E}"/>
              </a:ext>
            </a:extLst>
          </p:cNvPr>
          <p:cNvSpPr>
            <a:spLocks noGrp="1"/>
          </p:cNvSpPr>
          <p:nvPr>
            <p:ph sz="half" idx="2"/>
          </p:nvPr>
        </p:nvSpPr>
        <p:spPr>
          <a:xfrm>
            <a:off x="8281115" y="2126222"/>
            <a:ext cx="3593206" cy="3777622"/>
          </a:xfrm>
        </p:spPr>
        <p:txBody>
          <a:bodyPr>
            <a:normAutofit fontScale="92500" lnSpcReduction="20000"/>
          </a:bodyPr>
          <a:lstStyle/>
          <a:p>
            <a:r>
              <a:rPr lang="en-US" dirty="0"/>
              <a:t>Moses leads the Israelites back to his former homeland</a:t>
            </a:r>
          </a:p>
          <a:p>
            <a:r>
              <a:rPr lang="en-US" dirty="0"/>
              <a:t>Water is an issue</a:t>
            </a:r>
          </a:p>
          <a:p>
            <a:r>
              <a:rPr lang="en-US" dirty="0"/>
              <a:t>Grumbling begins/continues</a:t>
            </a:r>
          </a:p>
          <a:p>
            <a:r>
              <a:rPr lang="en-US" dirty="0"/>
              <a:t>God delivers … again!</a:t>
            </a:r>
          </a:p>
          <a:p>
            <a:r>
              <a:rPr lang="en-US" dirty="0"/>
              <a:t>But issues a test</a:t>
            </a:r>
          </a:p>
        </p:txBody>
      </p:sp>
    </p:spTree>
    <p:extLst>
      <p:ext uri="{BB962C8B-B14F-4D97-AF65-F5344CB8AC3E}">
        <p14:creationId xmlns:p14="http://schemas.microsoft.com/office/powerpoint/2010/main" val="372217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B94A-62BF-8032-3BB6-60B374FAD795}"/>
              </a:ext>
            </a:extLst>
          </p:cNvPr>
          <p:cNvSpPr>
            <a:spLocks noGrp="1"/>
          </p:cNvSpPr>
          <p:nvPr>
            <p:ph type="title"/>
          </p:nvPr>
        </p:nvSpPr>
        <p:spPr/>
        <p:txBody>
          <a:bodyPr/>
          <a:lstStyle/>
          <a:p>
            <a:r>
              <a:rPr lang="en-US" dirty="0"/>
              <a:t>Timeline and preparation </a:t>
            </a:r>
          </a:p>
        </p:txBody>
      </p:sp>
      <p:sp>
        <p:nvSpPr>
          <p:cNvPr id="3" name="Content Placeholder 2">
            <a:extLst>
              <a:ext uri="{FF2B5EF4-FFF2-40B4-BE49-F238E27FC236}">
                <a16:creationId xmlns:a16="http://schemas.microsoft.com/office/drawing/2014/main" id="{9F3BB95F-D35A-5168-2718-E06D8FB4EB42}"/>
              </a:ext>
            </a:extLst>
          </p:cNvPr>
          <p:cNvSpPr>
            <a:spLocks noGrp="1"/>
          </p:cNvSpPr>
          <p:nvPr>
            <p:ph idx="1"/>
          </p:nvPr>
        </p:nvSpPr>
        <p:spPr>
          <a:xfrm>
            <a:off x="2589212" y="1895277"/>
            <a:ext cx="8915400" cy="1965439"/>
          </a:xfrm>
        </p:spPr>
        <p:txBody>
          <a:bodyPr/>
          <a:lstStyle/>
          <a:p>
            <a:r>
              <a:rPr lang="en-US" dirty="0"/>
              <a:t>Note that the Hebrews were in Egypt for roughly 400 years</a:t>
            </a:r>
          </a:p>
          <a:p>
            <a:r>
              <a:rPr lang="en-US" dirty="0"/>
              <a:t>Moses very survival doubtful outside God’s providence – through others</a:t>
            </a:r>
          </a:p>
          <a:p>
            <a:r>
              <a:rPr lang="en-US" dirty="0"/>
              <a:t>Moses received the best education in the world through his childhood in Egypt – through adulthood</a:t>
            </a:r>
          </a:p>
          <a:p>
            <a:r>
              <a:rPr lang="en-US" dirty="0"/>
              <a:t>Moses also learned about desert conditions while in Midian – 40 years</a:t>
            </a:r>
          </a:p>
        </p:txBody>
      </p:sp>
      <p:pic>
        <p:nvPicPr>
          <p:cNvPr id="8" name="Picture 7" descr="A painting of a shepherd with sheep&#10;&#10;AI-generated content may be incorrect.">
            <a:extLst>
              <a:ext uri="{FF2B5EF4-FFF2-40B4-BE49-F238E27FC236}">
                <a16:creationId xmlns:a16="http://schemas.microsoft.com/office/drawing/2014/main" id="{8CBC48DA-F132-D865-1AB9-A98D8A0B4C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58100" y="3860716"/>
            <a:ext cx="4316412" cy="2877608"/>
          </a:xfrm>
          <a:prstGeom prst="rect">
            <a:avLst/>
          </a:prstGeom>
        </p:spPr>
      </p:pic>
      <p:sp>
        <p:nvSpPr>
          <p:cNvPr id="9" name="TextBox 8">
            <a:extLst>
              <a:ext uri="{FF2B5EF4-FFF2-40B4-BE49-F238E27FC236}">
                <a16:creationId xmlns:a16="http://schemas.microsoft.com/office/drawing/2014/main" id="{2AC5A30A-EB2A-3F0B-B3C8-B1B5F3AAF4DE}"/>
              </a:ext>
            </a:extLst>
          </p:cNvPr>
          <p:cNvSpPr txBox="1"/>
          <p:nvPr/>
        </p:nvSpPr>
        <p:spPr>
          <a:xfrm>
            <a:off x="7859306" y="6411100"/>
            <a:ext cx="3914000" cy="230832"/>
          </a:xfrm>
          <a:prstGeom prst="rect">
            <a:avLst/>
          </a:prstGeom>
          <a:noFill/>
        </p:spPr>
        <p:txBody>
          <a:bodyPr wrap="square" rtlCol="0">
            <a:spAutoFit/>
          </a:bodyPr>
          <a:lstStyle/>
          <a:p>
            <a:r>
              <a:rPr lang="en-US" sz="900" dirty="0">
                <a:solidFill>
                  <a:schemeClr val="bg1"/>
                </a:solidFill>
                <a:hlinkClick r:id="rId3" tooltip="https://sersaldelatierra.blogspot.com/2017/05/">
                  <a:extLst>
                    <a:ext uri="{A12FA001-AC4F-418D-AE19-62706E023703}">
                      <ahyp:hlinkClr xmlns:ahyp="http://schemas.microsoft.com/office/drawing/2018/hyperlinkcolor" val="tx"/>
                    </a:ext>
                  </a:extLst>
                </a:hlinkClick>
              </a:rPr>
              <a:t>This Photo</a:t>
            </a:r>
            <a:r>
              <a:rPr lang="en-US" sz="900" dirty="0">
                <a:solidFill>
                  <a:schemeClr val="bg1"/>
                </a:solidFill>
              </a:rPr>
              <a:t> by Unknown Author is licensed under </a:t>
            </a:r>
            <a:r>
              <a:rPr lang="en-US" sz="900" dirty="0">
                <a:solidFill>
                  <a:schemeClr val="bg1"/>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solidFill>
            </a:endParaRPr>
          </a:p>
        </p:txBody>
      </p:sp>
      <p:sp>
        <p:nvSpPr>
          <p:cNvPr id="10" name="Content Placeholder 2">
            <a:extLst>
              <a:ext uri="{FF2B5EF4-FFF2-40B4-BE49-F238E27FC236}">
                <a16:creationId xmlns:a16="http://schemas.microsoft.com/office/drawing/2014/main" id="{6ED1C4A8-1D85-81A5-9B21-42A714319039}"/>
              </a:ext>
            </a:extLst>
          </p:cNvPr>
          <p:cNvSpPr txBox="1">
            <a:spLocks/>
          </p:cNvSpPr>
          <p:nvPr/>
        </p:nvSpPr>
        <p:spPr>
          <a:xfrm>
            <a:off x="2592925" y="3870439"/>
            <a:ext cx="5266381" cy="21322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Moses had to accept advice and input from Jethro</a:t>
            </a:r>
          </a:p>
          <a:p>
            <a:r>
              <a:rPr lang="en-US" dirty="0"/>
              <a:t>Moses had to be prepared and was not eager to accept his role</a:t>
            </a:r>
          </a:p>
          <a:p>
            <a:r>
              <a:rPr lang="en-US" dirty="0"/>
              <a:t>Moses early relationship with God was rocky at best</a:t>
            </a:r>
          </a:p>
          <a:p>
            <a:endParaRPr lang="en-US" dirty="0"/>
          </a:p>
        </p:txBody>
      </p:sp>
    </p:spTree>
    <p:extLst>
      <p:ext uri="{BB962C8B-B14F-4D97-AF65-F5344CB8AC3E}">
        <p14:creationId xmlns:p14="http://schemas.microsoft.com/office/powerpoint/2010/main" val="35963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7C5C-49B6-83D5-F5FB-350F07D2FF06}"/>
              </a:ext>
            </a:extLst>
          </p:cNvPr>
          <p:cNvSpPr>
            <a:spLocks noGrp="1"/>
          </p:cNvSpPr>
          <p:nvPr>
            <p:ph type="title"/>
          </p:nvPr>
        </p:nvSpPr>
        <p:spPr>
          <a:xfrm>
            <a:off x="2351004" y="624110"/>
            <a:ext cx="4631688" cy="1280890"/>
          </a:xfrm>
        </p:spPr>
        <p:txBody>
          <a:bodyPr/>
          <a:lstStyle/>
          <a:p>
            <a:r>
              <a:rPr lang="en-US" dirty="0"/>
              <a:t>The Big Picture - Exodus</a:t>
            </a:r>
          </a:p>
        </p:txBody>
      </p:sp>
      <p:sp>
        <p:nvSpPr>
          <p:cNvPr id="3" name="Content Placeholder 2">
            <a:extLst>
              <a:ext uri="{FF2B5EF4-FFF2-40B4-BE49-F238E27FC236}">
                <a16:creationId xmlns:a16="http://schemas.microsoft.com/office/drawing/2014/main" id="{F7BDE079-F3BA-F5FF-32F0-39308EBB261D}"/>
              </a:ext>
            </a:extLst>
          </p:cNvPr>
          <p:cNvSpPr>
            <a:spLocks noGrp="1"/>
          </p:cNvSpPr>
          <p:nvPr>
            <p:ph idx="1"/>
          </p:nvPr>
        </p:nvSpPr>
        <p:spPr>
          <a:xfrm>
            <a:off x="2455704" y="3451888"/>
            <a:ext cx="9153609" cy="2715994"/>
          </a:xfrm>
        </p:spPr>
        <p:txBody>
          <a:bodyPr>
            <a:normAutofit fontScale="92500"/>
          </a:bodyPr>
          <a:lstStyle/>
          <a:p>
            <a:r>
              <a:rPr lang="en-US" dirty="0"/>
              <a:t>God fulfilling His promise to Abraham – He is true to His covenants</a:t>
            </a:r>
          </a:p>
          <a:p>
            <a:r>
              <a:rPr lang="en-US" dirty="0"/>
              <a:t>Story of deliverance from bondage (sin)</a:t>
            </a:r>
          </a:p>
          <a:p>
            <a:r>
              <a:rPr lang="en-US" dirty="0"/>
              <a:t>YHWH show his supremacy over false gods (Egypt) and the elements (sea, water)</a:t>
            </a:r>
          </a:p>
          <a:p>
            <a:r>
              <a:rPr lang="en-US" dirty="0"/>
              <a:t>Foundation for Israelite festival of Passover which is the foundation for Communion </a:t>
            </a:r>
          </a:p>
          <a:p>
            <a:r>
              <a:rPr lang="en-US" dirty="0"/>
              <a:t>Origin of the concept of the sacrificial Passover lamb, which ultimately is Christ</a:t>
            </a:r>
          </a:p>
          <a:p>
            <a:r>
              <a:rPr lang="en-US" dirty="0"/>
              <a:t>Passing through the waters for salvation is an indirect connection to baptism</a:t>
            </a:r>
          </a:p>
          <a:p>
            <a:r>
              <a:rPr lang="en-US" dirty="0"/>
              <a:t>Insight into how God works, His timelines and movements through people, events</a:t>
            </a:r>
          </a:p>
        </p:txBody>
      </p:sp>
      <p:pic>
        <p:nvPicPr>
          <p:cNvPr id="4" name="Picture 3" descr="A painting of a person pointing to a group of people&#10;&#10;AI-generated content may be incorrect.">
            <a:extLst>
              <a:ext uri="{FF2B5EF4-FFF2-40B4-BE49-F238E27FC236}">
                <a16:creationId xmlns:a16="http://schemas.microsoft.com/office/drawing/2014/main" id="{B6245469-91F9-4360-1607-C6894B3D0F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86989" y="94952"/>
            <a:ext cx="5005012" cy="2804111"/>
          </a:xfrm>
          <a:prstGeom prst="rect">
            <a:avLst/>
          </a:prstGeom>
        </p:spPr>
      </p:pic>
      <p:sp>
        <p:nvSpPr>
          <p:cNvPr id="5" name="TextBox 4">
            <a:extLst>
              <a:ext uri="{FF2B5EF4-FFF2-40B4-BE49-F238E27FC236}">
                <a16:creationId xmlns:a16="http://schemas.microsoft.com/office/drawing/2014/main" id="{3C0AB51F-7C3E-605D-B7C7-23AEF4270A16}"/>
              </a:ext>
            </a:extLst>
          </p:cNvPr>
          <p:cNvSpPr txBox="1"/>
          <p:nvPr/>
        </p:nvSpPr>
        <p:spPr>
          <a:xfrm>
            <a:off x="7987849" y="2899063"/>
            <a:ext cx="3898900" cy="230832"/>
          </a:xfrm>
          <a:prstGeom prst="rect">
            <a:avLst/>
          </a:prstGeom>
          <a:noFill/>
        </p:spPr>
        <p:txBody>
          <a:bodyPr wrap="square" rtlCol="0">
            <a:spAutoFit/>
          </a:bodyPr>
          <a:lstStyle/>
          <a:p>
            <a:r>
              <a:rPr lang="en-US" sz="900" dirty="0">
                <a:hlinkClick r:id="rId3" tooltip="https://vridar.org/2020/04/11/gospel-parables-and-the-birth-of-the-messiah-as-a-personification-of-israel/">
                  <a:extLst>
                    <a:ext uri="{A12FA001-AC4F-418D-AE19-62706E023703}">
                      <ahyp:hlinkClr xmlns:ahyp="http://schemas.microsoft.com/office/drawing/2018/hyperlinkcolor" val="tx"/>
                    </a:ext>
                  </a:extLst>
                </a:hlinkClick>
              </a:rPr>
              <a:t>This Photo</a:t>
            </a:r>
            <a:r>
              <a:rPr lang="en-US" sz="900" dirty="0"/>
              <a:t> by Unknown Author is licensed under </a:t>
            </a:r>
            <a:r>
              <a:rPr lang="en-US" sz="900" dirty="0">
                <a:hlinkClick r:id="rId4" tooltip="https://creativecommons.org/licenses/by/3.0/">
                  <a:extLst>
                    <a:ext uri="{A12FA001-AC4F-418D-AE19-62706E023703}">
                      <ahyp:hlinkClr xmlns:ahyp="http://schemas.microsoft.com/office/drawing/2018/hyperlinkcolor" val="tx"/>
                    </a:ext>
                  </a:extLst>
                </a:hlinkClick>
              </a:rPr>
              <a:t>CC BY</a:t>
            </a:r>
            <a:endParaRPr lang="en-US" sz="900" dirty="0"/>
          </a:p>
        </p:txBody>
      </p:sp>
      <p:sp>
        <p:nvSpPr>
          <p:cNvPr id="6" name="Content Placeholder 2">
            <a:extLst>
              <a:ext uri="{FF2B5EF4-FFF2-40B4-BE49-F238E27FC236}">
                <a16:creationId xmlns:a16="http://schemas.microsoft.com/office/drawing/2014/main" id="{CD4C3E95-8B36-CEBB-D8B2-DA4086677DA1}"/>
              </a:ext>
            </a:extLst>
          </p:cNvPr>
          <p:cNvSpPr txBox="1">
            <a:spLocks/>
          </p:cNvSpPr>
          <p:nvPr/>
        </p:nvSpPr>
        <p:spPr>
          <a:xfrm>
            <a:off x="2455704" y="2178663"/>
            <a:ext cx="4847733" cy="128089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One of the most impactful events in the OT (history)</a:t>
            </a:r>
          </a:p>
          <a:p>
            <a:r>
              <a:rPr lang="en-US" dirty="0"/>
              <a:t>Introduction to Moses one of the most influential characters in the OT</a:t>
            </a:r>
          </a:p>
          <a:p>
            <a:endParaRPr lang="en-US" dirty="0"/>
          </a:p>
        </p:txBody>
      </p:sp>
    </p:spTree>
    <p:extLst>
      <p:ext uri="{BB962C8B-B14F-4D97-AF65-F5344CB8AC3E}">
        <p14:creationId xmlns:p14="http://schemas.microsoft.com/office/powerpoint/2010/main" val="92795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1592-A71A-D86B-7E72-9B3D4DC7DC94}"/>
              </a:ext>
            </a:extLst>
          </p:cNvPr>
          <p:cNvSpPr>
            <a:spLocks noGrp="1"/>
          </p:cNvSpPr>
          <p:nvPr>
            <p:ph type="title"/>
          </p:nvPr>
        </p:nvSpPr>
        <p:spPr/>
        <p:txBody>
          <a:bodyPr/>
          <a:lstStyle/>
          <a:p>
            <a:r>
              <a:rPr lang="en-US" dirty="0"/>
              <a:t>Backup slides</a:t>
            </a:r>
          </a:p>
        </p:txBody>
      </p:sp>
    </p:spTree>
    <p:extLst>
      <p:ext uri="{BB962C8B-B14F-4D97-AF65-F5344CB8AC3E}">
        <p14:creationId xmlns:p14="http://schemas.microsoft.com/office/powerpoint/2010/main" val="2922257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6532-728B-5DC2-860A-3C33076B5C0E}"/>
              </a:ext>
            </a:extLst>
          </p:cNvPr>
          <p:cNvSpPr>
            <a:spLocks noGrp="1"/>
          </p:cNvSpPr>
          <p:nvPr>
            <p:ph type="title"/>
          </p:nvPr>
        </p:nvSpPr>
        <p:spPr/>
        <p:txBody>
          <a:bodyPr/>
          <a:lstStyle/>
          <a:p>
            <a:r>
              <a:rPr lang="en-US" dirty="0"/>
              <a:t>Key steps</a:t>
            </a:r>
          </a:p>
        </p:txBody>
      </p:sp>
      <p:sp>
        <p:nvSpPr>
          <p:cNvPr id="3" name="Content Placeholder 2">
            <a:extLst>
              <a:ext uri="{FF2B5EF4-FFF2-40B4-BE49-F238E27FC236}">
                <a16:creationId xmlns:a16="http://schemas.microsoft.com/office/drawing/2014/main" id="{506EF96E-D706-7AF3-7DCC-7C5BC1F4D4B5}"/>
              </a:ext>
            </a:extLst>
          </p:cNvPr>
          <p:cNvSpPr>
            <a:spLocks noGrp="1"/>
          </p:cNvSpPr>
          <p:nvPr>
            <p:ph idx="1"/>
          </p:nvPr>
        </p:nvSpPr>
        <p:spPr>
          <a:xfrm>
            <a:off x="2592925" y="2001252"/>
            <a:ext cx="9210054" cy="4399547"/>
          </a:xfrm>
        </p:spPr>
        <p:txBody>
          <a:bodyPr>
            <a:normAutofit/>
          </a:bodyPr>
          <a:lstStyle/>
          <a:p>
            <a:pPr>
              <a:buFont typeface="+mj-lt"/>
              <a:buAutoNum type="arabicParenR"/>
            </a:pPr>
            <a:r>
              <a:rPr lang="en-US" dirty="0"/>
              <a:t>Slavery in Egypt; death to baby boys – 1</a:t>
            </a:r>
            <a:r>
              <a:rPr lang="en-US" baseline="30000" dirty="0"/>
              <a:t>st</a:t>
            </a:r>
            <a:r>
              <a:rPr lang="en-US" dirty="0"/>
              <a:t> person (Ex 1: 1-22)</a:t>
            </a:r>
          </a:p>
          <a:p>
            <a:pPr>
              <a:buFont typeface="+mj-lt"/>
              <a:buAutoNum type="arabicParenR"/>
            </a:pPr>
            <a:r>
              <a:rPr lang="en-US" dirty="0"/>
              <a:t>Moses is rescued and raised by Pharoah’s daughter – 1</a:t>
            </a:r>
            <a:r>
              <a:rPr lang="en-US" baseline="30000" dirty="0"/>
              <a:t>st</a:t>
            </a:r>
            <a:r>
              <a:rPr lang="en-US" dirty="0"/>
              <a:t> person (Ex. 2: 1-8)</a:t>
            </a:r>
          </a:p>
          <a:p>
            <a:pPr>
              <a:buFont typeface="+mj-lt"/>
              <a:buAutoNum type="arabicParenR"/>
            </a:pPr>
            <a:r>
              <a:rPr lang="en-US" dirty="0"/>
              <a:t>Moses kills an Egyptian; flees to Midian – 1</a:t>
            </a:r>
            <a:r>
              <a:rPr lang="en-US" baseline="30000" dirty="0"/>
              <a:t>st</a:t>
            </a:r>
            <a:r>
              <a:rPr lang="en-US" dirty="0"/>
              <a:t> person (Ex. 2: 11-22)</a:t>
            </a:r>
          </a:p>
          <a:p>
            <a:pPr>
              <a:buFont typeface="+mj-lt"/>
              <a:buAutoNum type="arabicParenR"/>
            </a:pPr>
            <a:r>
              <a:rPr lang="en-US" dirty="0"/>
              <a:t>Israelites cry out and God is concerned – 1</a:t>
            </a:r>
            <a:r>
              <a:rPr lang="en-US" baseline="30000" dirty="0"/>
              <a:t>st</a:t>
            </a:r>
            <a:r>
              <a:rPr lang="en-US" dirty="0"/>
              <a:t> person (Ex. 2: 23-25)</a:t>
            </a:r>
          </a:p>
          <a:p>
            <a:pPr>
              <a:buFont typeface="+mj-lt"/>
              <a:buAutoNum type="arabicParenR"/>
            </a:pPr>
            <a:r>
              <a:rPr lang="en-US" dirty="0"/>
              <a:t>Moses and the burning bush (meeting God) – scripture (Ex. 3:1 – 4: 17)</a:t>
            </a:r>
          </a:p>
          <a:p>
            <a:pPr>
              <a:buFont typeface="+mj-lt"/>
              <a:buAutoNum type="arabicParenR"/>
            </a:pPr>
            <a:r>
              <a:rPr lang="en-US" dirty="0"/>
              <a:t>Moses and Aaron confront Pharoah – Moses perspective? (Ex. 5: 1-21)</a:t>
            </a:r>
          </a:p>
          <a:p>
            <a:pPr>
              <a:buFont typeface="+mj-lt"/>
              <a:buAutoNum type="arabicParenR"/>
            </a:pPr>
            <a:r>
              <a:rPr lang="en-US" dirty="0"/>
              <a:t>The 10 plagues; summarize - (Ex. 7:8 – 10:29)</a:t>
            </a:r>
          </a:p>
          <a:p>
            <a:pPr>
              <a:buFont typeface="+mj-lt"/>
              <a:buAutoNum type="arabicParenR"/>
            </a:pPr>
            <a:r>
              <a:rPr lang="en-US" dirty="0"/>
              <a:t>Passover ( the 10</a:t>
            </a:r>
            <a:r>
              <a:rPr lang="en-US" baseline="30000" dirty="0"/>
              <a:t>th</a:t>
            </a:r>
            <a:r>
              <a:rPr lang="en-US" dirty="0"/>
              <a:t> plague) – scripture (Ex. 11:1 – 12:30)</a:t>
            </a:r>
          </a:p>
          <a:p>
            <a:pPr>
              <a:buFont typeface="+mj-lt"/>
              <a:buAutoNum type="arabicParenR"/>
            </a:pPr>
            <a:r>
              <a:rPr lang="en-US" dirty="0"/>
              <a:t>Leaving Egypt – scripture (Ex. 12:31 – 41)</a:t>
            </a:r>
          </a:p>
          <a:p>
            <a:pPr>
              <a:buFont typeface="+mj-lt"/>
              <a:buAutoNum type="arabicParenR"/>
            </a:pPr>
            <a:r>
              <a:rPr lang="en-US" dirty="0"/>
              <a:t>The Exodus &amp; crossing the Red Sea! – scripture (Ex. 13: 17 – 31)</a:t>
            </a:r>
          </a:p>
        </p:txBody>
      </p:sp>
    </p:spTree>
    <p:extLst>
      <p:ext uri="{BB962C8B-B14F-4D97-AF65-F5344CB8AC3E}">
        <p14:creationId xmlns:p14="http://schemas.microsoft.com/office/powerpoint/2010/main" val="296076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01B0-0C7E-E551-B756-D40DD7AAB2BD}"/>
              </a:ext>
            </a:extLst>
          </p:cNvPr>
          <p:cNvSpPr>
            <a:spLocks noGrp="1"/>
          </p:cNvSpPr>
          <p:nvPr>
            <p:ph type="title"/>
          </p:nvPr>
        </p:nvSpPr>
        <p:spPr/>
        <p:txBody>
          <a:bodyPr/>
          <a:lstStyle/>
          <a:p>
            <a:r>
              <a:rPr lang="en-US" dirty="0"/>
              <a:t>The setting – Egyptian slavery</a:t>
            </a:r>
            <a:br>
              <a:rPr lang="en-US" dirty="0"/>
            </a:br>
            <a:r>
              <a:rPr lang="en-US" sz="2800" dirty="0"/>
              <a:t>Ex. 1</a:t>
            </a:r>
            <a:endParaRPr lang="en-US" dirty="0"/>
          </a:p>
        </p:txBody>
      </p:sp>
      <p:sp>
        <p:nvSpPr>
          <p:cNvPr id="3" name="Content Placeholder 2">
            <a:extLst>
              <a:ext uri="{FF2B5EF4-FFF2-40B4-BE49-F238E27FC236}">
                <a16:creationId xmlns:a16="http://schemas.microsoft.com/office/drawing/2014/main" id="{7C344941-C32E-69FD-3484-A1E90CCC7604}"/>
              </a:ext>
            </a:extLst>
          </p:cNvPr>
          <p:cNvSpPr>
            <a:spLocks noGrp="1"/>
          </p:cNvSpPr>
          <p:nvPr>
            <p:ph idx="1"/>
          </p:nvPr>
        </p:nvSpPr>
        <p:spPr>
          <a:xfrm>
            <a:off x="2425925" y="2149928"/>
            <a:ext cx="9602789" cy="4381500"/>
          </a:xfrm>
        </p:spPr>
        <p:txBody>
          <a:bodyPr>
            <a:normAutofit/>
          </a:bodyPr>
          <a:lstStyle/>
          <a:p>
            <a:r>
              <a:rPr lang="en-US" dirty="0"/>
              <a:t>The Hebrews have thrived in Egypt</a:t>
            </a:r>
          </a:p>
          <a:p>
            <a:r>
              <a:rPr lang="en-US" dirty="0"/>
              <a:t>But a new king (Pharoah) is ruling that does not remember nor care about how Joseph saved the land and people </a:t>
            </a:r>
            <a:r>
              <a:rPr lang="en-US" dirty="0">
                <a:solidFill>
                  <a:schemeClr val="accent1"/>
                </a:solidFill>
              </a:rPr>
              <a:t>“Then a new king, to whom Joseph meant nothing, came to power in Egypt.”</a:t>
            </a:r>
          </a:p>
          <a:p>
            <a:r>
              <a:rPr lang="en-US" dirty="0"/>
              <a:t>Pharoah is scared that Hebrews will rebel </a:t>
            </a:r>
          </a:p>
          <a:p>
            <a:r>
              <a:rPr lang="en-US" dirty="0"/>
              <a:t>They are being oppressed and treated ruthlessly</a:t>
            </a:r>
          </a:p>
          <a:p>
            <a:r>
              <a:rPr lang="en-US" dirty="0"/>
              <a:t>Pharoah has ordered all newborn baby boys killed – specifically ordered this of Hebrew midwives</a:t>
            </a:r>
          </a:p>
          <a:p>
            <a:r>
              <a:rPr lang="en-US" dirty="0"/>
              <a:t>But they trust God and have defied his order</a:t>
            </a:r>
          </a:p>
          <a:p>
            <a:r>
              <a:rPr lang="en-US" dirty="0"/>
              <a:t>But Pharoah’s wickedness and fear continues</a:t>
            </a:r>
          </a:p>
          <a:p>
            <a:r>
              <a:rPr lang="en-US" dirty="0">
                <a:highlight>
                  <a:srgbClr val="FFFF00"/>
                </a:highlight>
              </a:rPr>
              <a:t>Note – Pharoah is not named but the Hebrew midwives are (Shiphrah and Puah)!</a:t>
            </a:r>
          </a:p>
        </p:txBody>
      </p:sp>
    </p:spTree>
    <p:extLst>
      <p:ext uri="{BB962C8B-B14F-4D97-AF65-F5344CB8AC3E}">
        <p14:creationId xmlns:p14="http://schemas.microsoft.com/office/powerpoint/2010/main" val="385687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2D3D-FECE-7D06-59CB-FDB1AD8F019F}"/>
              </a:ext>
            </a:extLst>
          </p:cNvPr>
          <p:cNvSpPr>
            <a:spLocks noGrp="1"/>
          </p:cNvSpPr>
          <p:nvPr>
            <p:ph type="title"/>
          </p:nvPr>
        </p:nvSpPr>
        <p:spPr/>
        <p:txBody>
          <a:bodyPr/>
          <a:lstStyle/>
          <a:p>
            <a:r>
              <a:rPr lang="en-US" dirty="0"/>
              <a:t>Moses is born</a:t>
            </a:r>
            <a:br>
              <a:rPr lang="en-US" dirty="0"/>
            </a:br>
            <a:r>
              <a:rPr lang="en-US" sz="3200" dirty="0"/>
              <a:t>Ex. 2</a:t>
            </a:r>
            <a:endParaRPr lang="en-US" dirty="0"/>
          </a:p>
        </p:txBody>
      </p:sp>
      <p:sp>
        <p:nvSpPr>
          <p:cNvPr id="3" name="Content Placeholder 2">
            <a:extLst>
              <a:ext uri="{FF2B5EF4-FFF2-40B4-BE49-F238E27FC236}">
                <a16:creationId xmlns:a16="http://schemas.microsoft.com/office/drawing/2014/main" id="{79DFC885-0A69-DB6E-2B57-8DD582BF2521}"/>
              </a:ext>
            </a:extLst>
          </p:cNvPr>
          <p:cNvSpPr>
            <a:spLocks noGrp="1"/>
          </p:cNvSpPr>
          <p:nvPr>
            <p:ph idx="1"/>
          </p:nvPr>
        </p:nvSpPr>
        <p:spPr>
          <a:xfrm>
            <a:off x="2589212" y="2133600"/>
            <a:ext cx="8779828" cy="4100290"/>
          </a:xfrm>
        </p:spPr>
        <p:txBody>
          <a:bodyPr>
            <a:normAutofit lnSpcReduction="10000"/>
          </a:bodyPr>
          <a:lstStyle/>
          <a:p>
            <a:r>
              <a:rPr lang="en-US" dirty="0"/>
              <a:t>A Levite and his wife have a son – a death sentence</a:t>
            </a:r>
          </a:p>
          <a:p>
            <a:r>
              <a:rPr lang="en-US" dirty="0"/>
              <a:t>They hid him and then made a basket (or, ark) for him and take him to the Nile</a:t>
            </a:r>
          </a:p>
          <a:p>
            <a:r>
              <a:rPr lang="en-US" dirty="0"/>
              <a:t>Pharoah’s daughter and her maid find him and raise him, she names him Moses (“drawn out”)</a:t>
            </a:r>
          </a:p>
          <a:p>
            <a:r>
              <a:rPr lang="en-US" dirty="0"/>
              <a:t>After Moses is grown, he identifies as Hebrew and rescues a Hebrew being beaten by an Egyptian and kills the Egyptian</a:t>
            </a:r>
          </a:p>
          <a:p>
            <a:r>
              <a:rPr lang="en-US" dirty="0"/>
              <a:t>The next day, Moses intervenes with two Hebrews fighting and is asked if he is going to kill one of them as well?</a:t>
            </a:r>
          </a:p>
          <a:p>
            <a:r>
              <a:rPr lang="en-US" dirty="0">
                <a:highlight>
                  <a:srgbClr val="FFFF00"/>
                </a:highlight>
              </a:rPr>
              <a:t>Pharoah wanted to kill Moses (who he would have known) but Moses fled to Midian (desert east of Red Sea)</a:t>
            </a:r>
          </a:p>
          <a:p>
            <a:r>
              <a:rPr lang="en-US" dirty="0"/>
              <a:t>Moses meets a priest of Midian (Reuel or Jethro) and marries Zipporah one of his 7 daughters</a:t>
            </a:r>
          </a:p>
        </p:txBody>
      </p:sp>
    </p:spTree>
    <p:extLst>
      <p:ext uri="{BB962C8B-B14F-4D97-AF65-F5344CB8AC3E}">
        <p14:creationId xmlns:p14="http://schemas.microsoft.com/office/powerpoint/2010/main" val="99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2F64-9004-FE60-4F84-FDEFD929B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65C2B-6412-A509-6FFC-B72FC50B38E9}"/>
              </a:ext>
            </a:extLst>
          </p:cNvPr>
          <p:cNvSpPr>
            <a:spLocks noGrp="1"/>
          </p:cNvSpPr>
          <p:nvPr>
            <p:ph type="title"/>
          </p:nvPr>
        </p:nvSpPr>
        <p:spPr/>
        <p:txBody>
          <a:bodyPr/>
          <a:lstStyle/>
          <a:p>
            <a:endParaRPr lang="en-US"/>
          </a:p>
        </p:txBody>
      </p:sp>
      <p:pic>
        <p:nvPicPr>
          <p:cNvPr id="5" name="Content Placeholder 4" descr="A map of the bible&#10;&#10;AI-generated content may be incorrect.">
            <a:extLst>
              <a:ext uri="{FF2B5EF4-FFF2-40B4-BE49-F238E27FC236}">
                <a16:creationId xmlns:a16="http://schemas.microsoft.com/office/drawing/2014/main" id="{0563EB9E-B05E-844A-0B5F-B23F407B12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779" y="-860409"/>
            <a:ext cx="8591738" cy="8591738"/>
          </a:xfrm>
        </p:spPr>
      </p:pic>
      <p:sp>
        <p:nvSpPr>
          <p:cNvPr id="3" name="Oval 2">
            <a:extLst>
              <a:ext uri="{FF2B5EF4-FFF2-40B4-BE49-F238E27FC236}">
                <a16:creationId xmlns:a16="http://schemas.microsoft.com/office/drawing/2014/main" id="{57B65BB0-693E-DF22-6BDA-EB0BD8E15240}"/>
              </a:ext>
            </a:extLst>
          </p:cNvPr>
          <p:cNvSpPr/>
          <p:nvPr/>
        </p:nvSpPr>
        <p:spPr>
          <a:xfrm>
            <a:off x="4391696" y="2833352"/>
            <a:ext cx="1043190" cy="595648"/>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DD00BC9-045F-ECB2-162C-32E2E7C5AA48}"/>
              </a:ext>
            </a:extLst>
          </p:cNvPr>
          <p:cNvSpPr/>
          <p:nvPr/>
        </p:nvSpPr>
        <p:spPr>
          <a:xfrm>
            <a:off x="7650051" y="5162281"/>
            <a:ext cx="811369" cy="401392"/>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26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E3E2E-3060-A3CA-E474-FADB7FAAE550}"/>
              </a:ext>
            </a:extLst>
          </p:cNvPr>
          <p:cNvSpPr>
            <a:spLocks noGrp="1"/>
          </p:cNvSpPr>
          <p:nvPr>
            <p:ph type="title"/>
          </p:nvPr>
        </p:nvSpPr>
        <p:spPr/>
        <p:txBody>
          <a:bodyPr/>
          <a:lstStyle/>
          <a:p>
            <a:r>
              <a:rPr lang="en-US" dirty="0"/>
              <a:t>Moses and the burning bush</a:t>
            </a:r>
            <a:br>
              <a:rPr lang="en-US" dirty="0"/>
            </a:br>
            <a:r>
              <a:rPr lang="en-US" sz="2800" dirty="0"/>
              <a:t>Ex. 3: 1 - 5</a:t>
            </a:r>
            <a:endParaRPr lang="en-US" dirty="0"/>
          </a:p>
        </p:txBody>
      </p:sp>
      <p:sp>
        <p:nvSpPr>
          <p:cNvPr id="3" name="Content Placeholder 2">
            <a:extLst>
              <a:ext uri="{FF2B5EF4-FFF2-40B4-BE49-F238E27FC236}">
                <a16:creationId xmlns:a16="http://schemas.microsoft.com/office/drawing/2014/main" id="{C3B713C6-4390-C79A-F010-01FBBE0A89AA}"/>
              </a:ext>
            </a:extLst>
          </p:cNvPr>
          <p:cNvSpPr>
            <a:spLocks noGrp="1"/>
          </p:cNvSpPr>
          <p:nvPr>
            <p:ph sz="half" idx="1"/>
          </p:nvPr>
        </p:nvSpPr>
        <p:spPr>
          <a:xfrm>
            <a:off x="1982709" y="1720158"/>
            <a:ext cx="5610284" cy="3646972"/>
          </a:xfrm>
        </p:spPr>
        <p:txBody>
          <a:bodyPr>
            <a:noAutofit/>
          </a:bodyPr>
          <a:lstStyle/>
          <a:p>
            <a:r>
              <a:rPr lang="en-US" sz="1600" dirty="0"/>
              <a:t>Now Moses was tending the flock of Jethro his father-in-law, the priest of Midian, and he led the flock to the far side of the wilderness and came to Horeb, [aka, Sinai] the mountain of God. </a:t>
            </a:r>
            <a:r>
              <a:rPr lang="en-US" sz="1600" b="1" baseline="30000" dirty="0"/>
              <a:t>2 </a:t>
            </a:r>
            <a:r>
              <a:rPr lang="en-US" sz="1600" dirty="0"/>
              <a:t>There the </a:t>
            </a:r>
            <a:r>
              <a:rPr lang="en-US" sz="1600" dirty="0">
                <a:highlight>
                  <a:srgbClr val="FFFF00"/>
                </a:highlight>
              </a:rPr>
              <a:t>angel of the L</a:t>
            </a:r>
            <a:r>
              <a:rPr lang="en-US" sz="1600" cap="small" dirty="0">
                <a:highlight>
                  <a:srgbClr val="FFFF00"/>
                </a:highlight>
              </a:rPr>
              <a:t>ord</a:t>
            </a:r>
            <a:r>
              <a:rPr lang="en-US" sz="1600" dirty="0">
                <a:highlight>
                  <a:srgbClr val="FFFF00"/>
                </a:highlight>
              </a:rPr>
              <a:t> </a:t>
            </a:r>
            <a:r>
              <a:rPr lang="en-US" sz="1600" dirty="0"/>
              <a:t>appeared to him in flames of fire from within a bush. Moses saw that though the bush was on fire it did not burn up.</a:t>
            </a:r>
            <a:r>
              <a:rPr lang="en-US" sz="1600" b="1" baseline="30000" dirty="0"/>
              <a:t>3 </a:t>
            </a:r>
            <a:r>
              <a:rPr lang="en-US" sz="1600" dirty="0"/>
              <a:t>So Moses thought, “I will go over and see this strange sight—why the bush does not burn up.”</a:t>
            </a:r>
          </a:p>
          <a:p>
            <a:r>
              <a:rPr lang="en-US" sz="1600" b="1" baseline="30000" dirty="0"/>
              <a:t>4 </a:t>
            </a:r>
            <a:r>
              <a:rPr lang="en-US" sz="1600" dirty="0"/>
              <a:t>When the L</a:t>
            </a:r>
            <a:r>
              <a:rPr lang="en-US" sz="1600" cap="small" dirty="0"/>
              <a:t>ord </a:t>
            </a:r>
            <a:r>
              <a:rPr lang="en-US" sz="1600" dirty="0"/>
              <a:t>saw that he had gone over to look, God called to him from within the bush, “Moses! Moses!”</a:t>
            </a:r>
          </a:p>
          <a:p>
            <a:r>
              <a:rPr lang="en-US" sz="1600" dirty="0"/>
              <a:t>And Moses said, “Here I am.”</a:t>
            </a:r>
          </a:p>
        </p:txBody>
      </p:sp>
      <p:pic>
        <p:nvPicPr>
          <p:cNvPr id="7" name="Content Placeholder 6" descr="A person kneeling in a desert&#10;&#10;AI-generated content may be incorrect.">
            <a:extLst>
              <a:ext uri="{FF2B5EF4-FFF2-40B4-BE49-F238E27FC236}">
                <a16:creationId xmlns:a16="http://schemas.microsoft.com/office/drawing/2014/main" id="{DE1A0BC9-9AC8-F6F6-7E8C-E945603F5103}"/>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92993" y="1720158"/>
            <a:ext cx="4515278" cy="3333780"/>
          </a:xfrm>
        </p:spPr>
      </p:pic>
      <p:sp>
        <p:nvSpPr>
          <p:cNvPr id="8" name="TextBox 7">
            <a:extLst>
              <a:ext uri="{FF2B5EF4-FFF2-40B4-BE49-F238E27FC236}">
                <a16:creationId xmlns:a16="http://schemas.microsoft.com/office/drawing/2014/main" id="{0DB0D473-F506-4590-DB82-F710EEC7F777}"/>
              </a:ext>
            </a:extLst>
          </p:cNvPr>
          <p:cNvSpPr txBox="1"/>
          <p:nvPr/>
        </p:nvSpPr>
        <p:spPr>
          <a:xfrm>
            <a:off x="7795033" y="4904765"/>
            <a:ext cx="4313238" cy="230832"/>
          </a:xfrm>
          <a:prstGeom prst="rect">
            <a:avLst/>
          </a:prstGeom>
          <a:noFill/>
        </p:spPr>
        <p:txBody>
          <a:bodyPr wrap="square" rtlCol="0">
            <a:spAutoFit/>
          </a:bodyPr>
          <a:lstStyle/>
          <a:p>
            <a:r>
              <a:rPr lang="en-US" sz="900">
                <a:hlinkClick r:id="rId3" tooltip="https://claudiomaranhao.blogspot.com/"/>
              </a:rPr>
              <a:t>This Photo</a:t>
            </a:r>
            <a:r>
              <a:rPr lang="en-US" sz="900"/>
              <a:t> by Unknown Author is licensed under </a:t>
            </a:r>
            <a:r>
              <a:rPr lang="en-US" sz="900">
                <a:hlinkClick r:id="rId4" tooltip="https://creativecommons.org/licenses/by-nc/3.0/"/>
              </a:rPr>
              <a:t>CC BY-NC</a:t>
            </a:r>
            <a:endParaRPr lang="en-US" sz="900"/>
          </a:p>
        </p:txBody>
      </p:sp>
      <p:sp>
        <p:nvSpPr>
          <p:cNvPr id="9" name="Content Placeholder 2">
            <a:extLst>
              <a:ext uri="{FF2B5EF4-FFF2-40B4-BE49-F238E27FC236}">
                <a16:creationId xmlns:a16="http://schemas.microsoft.com/office/drawing/2014/main" id="{552C77C7-68FA-3730-F7BC-A4DF7B91D654}"/>
              </a:ext>
            </a:extLst>
          </p:cNvPr>
          <p:cNvSpPr txBox="1">
            <a:spLocks/>
          </p:cNvSpPr>
          <p:nvPr/>
        </p:nvSpPr>
        <p:spPr>
          <a:xfrm>
            <a:off x="1982709" y="5474621"/>
            <a:ext cx="10125562" cy="10943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b="1" baseline="30000" dirty="0">
                <a:highlight>
                  <a:srgbClr val="FFFF00"/>
                </a:highlight>
              </a:rPr>
              <a:t>5 </a:t>
            </a:r>
            <a:r>
              <a:rPr lang="en-US" sz="1600" dirty="0">
                <a:highlight>
                  <a:srgbClr val="FFFF00"/>
                </a:highlight>
              </a:rPr>
              <a:t>“Do not come any closer,” God said. “Take off your sandals, for the place where you are standing is holy ground.” </a:t>
            </a:r>
            <a:r>
              <a:rPr lang="en-US" sz="1600" b="1" baseline="30000" dirty="0"/>
              <a:t>6 </a:t>
            </a:r>
            <a:r>
              <a:rPr lang="en-US" sz="1600" dirty="0"/>
              <a:t>Then he said, “I am the God of your father,</a:t>
            </a:r>
            <a:r>
              <a:rPr lang="en-US" sz="1600" baseline="30000" dirty="0"/>
              <a:t>[</a:t>
            </a:r>
            <a:r>
              <a:rPr lang="en-US" sz="1600" baseline="30000" dirty="0">
                <a:hlinkClick r:id="rId5" tooltip="See footnote a"/>
              </a:rPr>
              <a:t>a</a:t>
            </a:r>
            <a:r>
              <a:rPr lang="en-US" sz="1600" baseline="30000" dirty="0"/>
              <a:t>]</a:t>
            </a:r>
            <a:r>
              <a:rPr lang="en-US" sz="1600" dirty="0"/>
              <a:t> the God of Abraham, the God of Isaac and the God of Jacob.” At this, Moses hid his face, because he was afraid to look at God.</a:t>
            </a:r>
          </a:p>
        </p:txBody>
      </p:sp>
    </p:spTree>
    <p:extLst>
      <p:ext uri="{BB962C8B-B14F-4D97-AF65-F5344CB8AC3E}">
        <p14:creationId xmlns:p14="http://schemas.microsoft.com/office/powerpoint/2010/main" val="126101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8401-416F-4641-6706-81CF0917D16D}"/>
              </a:ext>
            </a:extLst>
          </p:cNvPr>
          <p:cNvSpPr>
            <a:spLocks noGrp="1"/>
          </p:cNvSpPr>
          <p:nvPr>
            <p:ph type="title"/>
          </p:nvPr>
        </p:nvSpPr>
        <p:spPr/>
        <p:txBody>
          <a:bodyPr/>
          <a:lstStyle/>
          <a:p>
            <a:r>
              <a:rPr lang="en-US" dirty="0"/>
              <a:t>I have heard their cry</a:t>
            </a:r>
            <a:br>
              <a:rPr lang="en-US" dirty="0"/>
            </a:br>
            <a:r>
              <a:rPr lang="en-US" sz="3200" dirty="0"/>
              <a:t>Ex. 3: 7 - 10</a:t>
            </a:r>
            <a:endParaRPr lang="en-US" dirty="0"/>
          </a:p>
        </p:txBody>
      </p:sp>
      <p:sp>
        <p:nvSpPr>
          <p:cNvPr id="3" name="Content Placeholder 2">
            <a:extLst>
              <a:ext uri="{FF2B5EF4-FFF2-40B4-BE49-F238E27FC236}">
                <a16:creationId xmlns:a16="http://schemas.microsoft.com/office/drawing/2014/main" id="{BB4223C2-9108-7F91-242E-B9B0FF7D2AB6}"/>
              </a:ext>
            </a:extLst>
          </p:cNvPr>
          <p:cNvSpPr>
            <a:spLocks noGrp="1"/>
          </p:cNvSpPr>
          <p:nvPr>
            <p:ph sz="half" idx="1"/>
          </p:nvPr>
        </p:nvSpPr>
        <p:spPr>
          <a:xfrm>
            <a:off x="2156559" y="1905000"/>
            <a:ext cx="5034814" cy="4791091"/>
          </a:xfrm>
        </p:spPr>
        <p:txBody>
          <a:bodyPr>
            <a:noAutofit/>
          </a:bodyPr>
          <a:lstStyle/>
          <a:p>
            <a:r>
              <a:rPr lang="en-US" b="1" baseline="30000" dirty="0">
                <a:solidFill>
                  <a:schemeClr val="accent1"/>
                </a:solidFill>
              </a:rPr>
              <a:t>7 </a:t>
            </a:r>
            <a:r>
              <a:rPr lang="en-US" dirty="0">
                <a:solidFill>
                  <a:schemeClr val="accent1"/>
                </a:solidFill>
              </a:rPr>
              <a:t>The L</a:t>
            </a:r>
            <a:r>
              <a:rPr lang="en-US" cap="small" dirty="0">
                <a:solidFill>
                  <a:schemeClr val="accent1"/>
                </a:solidFill>
              </a:rPr>
              <a:t>ord</a:t>
            </a:r>
            <a:r>
              <a:rPr lang="en-US" dirty="0">
                <a:solidFill>
                  <a:schemeClr val="accent1"/>
                </a:solidFill>
              </a:rPr>
              <a:t> said, “I have indeed seen the misery of my people in Egypt. I have heard them crying out because of their slave drivers, and I am concerned about their suffering. </a:t>
            </a:r>
            <a:r>
              <a:rPr lang="en-US" b="1" baseline="30000" dirty="0">
                <a:solidFill>
                  <a:schemeClr val="accent1"/>
                </a:solidFill>
              </a:rPr>
              <a:t>8 </a:t>
            </a:r>
            <a:r>
              <a:rPr lang="en-US" dirty="0">
                <a:solidFill>
                  <a:schemeClr val="accent1"/>
                </a:solidFill>
              </a:rPr>
              <a:t>So I have come down to rescue them from the hand of the Egyptians and to bring them up out of that </a:t>
            </a:r>
            <a:r>
              <a:rPr lang="en-US" dirty="0">
                <a:solidFill>
                  <a:schemeClr val="accent1"/>
                </a:solidFill>
                <a:highlight>
                  <a:srgbClr val="FFFF00"/>
                </a:highlight>
              </a:rPr>
              <a:t>land into a good and spacious land, a land flowing with milk and honey</a:t>
            </a:r>
            <a:r>
              <a:rPr lang="en-US" dirty="0">
                <a:solidFill>
                  <a:schemeClr val="accent1"/>
                </a:solidFill>
              </a:rPr>
              <a:t>—the home of the Canaanites, Hittites, Amorites, Perizzites, Hivites and Jebusites. </a:t>
            </a:r>
            <a:r>
              <a:rPr lang="en-US" b="1" baseline="30000" dirty="0">
                <a:solidFill>
                  <a:schemeClr val="accent1"/>
                </a:solidFill>
              </a:rPr>
              <a:t>9 </a:t>
            </a:r>
            <a:r>
              <a:rPr lang="en-US" dirty="0">
                <a:solidFill>
                  <a:schemeClr val="accent1"/>
                </a:solidFill>
              </a:rPr>
              <a:t>And now the cry of the Israelites has reached me, and I have seen the way the Egyptians are oppressing them. </a:t>
            </a:r>
            <a:r>
              <a:rPr lang="en-US" b="1" baseline="30000" dirty="0">
                <a:solidFill>
                  <a:schemeClr val="accent1"/>
                </a:solidFill>
              </a:rPr>
              <a:t>10</a:t>
            </a:r>
            <a:r>
              <a:rPr lang="en-US" b="1" baseline="30000" dirty="0">
                <a:solidFill>
                  <a:schemeClr val="accent1"/>
                </a:solidFill>
                <a:highlight>
                  <a:srgbClr val="00FF00"/>
                </a:highlight>
              </a:rPr>
              <a:t> </a:t>
            </a:r>
            <a:r>
              <a:rPr lang="en-US" dirty="0">
                <a:solidFill>
                  <a:schemeClr val="accent1"/>
                </a:solidFill>
                <a:highlight>
                  <a:srgbClr val="00FF00"/>
                </a:highlight>
              </a:rPr>
              <a:t>So now, go. I am sending you to Pharaoh to bring my people the Israelites out of Egypt.”</a:t>
            </a:r>
          </a:p>
        </p:txBody>
      </p:sp>
      <p:pic>
        <p:nvPicPr>
          <p:cNvPr id="6" name="Content Placeholder 5" descr="A painting of two people&#10;&#10;AI-generated content may be incorrect.">
            <a:extLst>
              <a:ext uri="{FF2B5EF4-FFF2-40B4-BE49-F238E27FC236}">
                <a16:creationId xmlns:a16="http://schemas.microsoft.com/office/drawing/2014/main" id="{C0BFA77E-548E-B101-78CF-5006599CB2AA}"/>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8208" y="334978"/>
            <a:ext cx="4313238" cy="3445859"/>
          </a:xfrm>
        </p:spPr>
      </p:pic>
      <p:sp>
        <p:nvSpPr>
          <p:cNvPr id="7" name="TextBox 6">
            <a:extLst>
              <a:ext uri="{FF2B5EF4-FFF2-40B4-BE49-F238E27FC236}">
                <a16:creationId xmlns:a16="http://schemas.microsoft.com/office/drawing/2014/main" id="{2A36556F-9451-F16A-69C5-268F9EB81CBE}"/>
              </a:ext>
            </a:extLst>
          </p:cNvPr>
          <p:cNvSpPr txBox="1"/>
          <p:nvPr/>
        </p:nvSpPr>
        <p:spPr>
          <a:xfrm>
            <a:off x="7724864" y="3780837"/>
            <a:ext cx="4313238" cy="230832"/>
          </a:xfrm>
          <a:prstGeom prst="rect">
            <a:avLst/>
          </a:prstGeom>
          <a:noFill/>
        </p:spPr>
        <p:txBody>
          <a:bodyPr wrap="square" rtlCol="0">
            <a:spAutoFit/>
          </a:bodyPr>
          <a:lstStyle/>
          <a:p>
            <a:r>
              <a:rPr lang="en-US" sz="900" dirty="0">
                <a:hlinkClick r:id="rId3" tooltip="https://medium.com/brasil/porque-paramos-de-conversar-com-espiritos-parte-i-a7bcfe335e02"/>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4" name="TextBox 3">
            <a:extLst>
              <a:ext uri="{FF2B5EF4-FFF2-40B4-BE49-F238E27FC236}">
                <a16:creationId xmlns:a16="http://schemas.microsoft.com/office/drawing/2014/main" id="{6EC0AC47-3CEB-A501-D56B-3475B24CA912}"/>
              </a:ext>
            </a:extLst>
          </p:cNvPr>
          <p:cNvSpPr txBox="1"/>
          <p:nvPr/>
        </p:nvSpPr>
        <p:spPr>
          <a:xfrm>
            <a:off x="7553739" y="4214698"/>
            <a:ext cx="4638261" cy="2308324"/>
          </a:xfrm>
          <a:prstGeom prst="rect">
            <a:avLst/>
          </a:prstGeom>
          <a:noFill/>
        </p:spPr>
        <p:txBody>
          <a:bodyPr wrap="square" rtlCol="0">
            <a:spAutoFit/>
          </a:bodyPr>
          <a:lstStyle/>
          <a:p>
            <a:pPr marL="285750" indent="-285750">
              <a:buFont typeface="Wingdings" pitchFamily="2" charset="2"/>
              <a:buChar char="Ø"/>
            </a:pPr>
            <a:r>
              <a:rPr lang="en-US" dirty="0"/>
              <a:t>Manifestation of God as fire</a:t>
            </a:r>
          </a:p>
          <a:p>
            <a:pPr marL="285750" indent="-285750">
              <a:buFont typeface="Wingdings" pitchFamily="2" charset="2"/>
              <a:buChar char="Ø"/>
            </a:pPr>
            <a:r>
              <a:rPr lang="en-US" dirty="0"/>
              <a:t>Angel of the </a:t>
            </a:r>
            <a:r>
              <a:rPr lang="en-US" cap="small" dirty="0"/>
              <a:t>Lord</a:t>
            </a:r>
            <a:r>
              <a:rPr lang="en-US" dirty="0"/>
              <a:t> refers to God</a:t>
            </a:r>
          </a:p>
          <a:p>
            <a:pPr marL="285750" indent="-285750">
              <a:buFont typeface="Wingdings" pitchFamily="2" charset="2"/>
              <a:buChar char="Ø"/>
            </a:pPr>
            <a:r>
              <a:rPr lang="en-US" dirty="0"/>
              <a:t>Introduction to the concept that the Holiness of God requires physical separation</a:t>
            </a:r>
          </a:p>
          <a:p>
            <a:pPr marL="285750" indent="-285750">
              <a:buFont typeface="Wingdings" pitchFamily="2" charset="2"/>
              <a:buChar char="Ø"/>
            </a:pPr>
            <a:r>
              <a:rPr lang="en-US" dirty="0"/>
              <a:t>Land “flowing with milk and honey” indicates fertility</a:t>
            </a:r>
          </a:p>
          <a:p>
            <a:pPr marL="285750" indent="-285750">
              <a:buFont typeface="Wingdings" pitchFamily="2" charset="2"/>
              <a:buChar char="Ø"/>
            </a:pPr>
            <a:r>
              <a:rPr lang="en-US" dirty="0"/>
              <a:t>God gives Moses a directive!</a:t>
            </a:r>
          </a:p>
        </p:txBody>
      </p:sp>
      <p:cxnSp>
        <p:nvCxnSpPr>
          <p:cNvPr id="8" name="Straight Arrow Connector 7">
            <a:extLst>
              <a:ext uri="{FF2B5EF4-FFF2-40B4-BE49-F238E27FC236}">
                <a16:creationId xmlns:a16="http://schemas.microsoft.com/office/drawing/2014/main" id="{F413F196-6ADC-960D-6EB4-7504A9BCFE47}"/>
              </a:ext>
            </a:extLst>
          </p:cNvPr>
          <p:cNvCxnSpPr>
            <a:cxnSpLocks/>
          </p:cNvCxnSpPr>
          <p:nvPr/>
        </p:nvCxnSpPr>
        <p:spPr>
          <a:xfrm>
            <a:off x="6529589" y="6362163"/>
            <a:ext cx="1024150" cy="0"/>
          </a:xfrm>
          <a:prstGeom prst="straightConnector1">
            <a:avLst/>
          </a:prstGeom>
          <a:ln>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2898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5828-00EA-DD2E-111F-07BAEFA126BC}"/>
              </a:ext>
            </a:extLst>
          </p:cNvPr>
          <p:cNvSpPr>
            <a:spLocks noGrp="1"/>
          </p:cNvSpPr>
          <p:nvPr>
            <p:ph type="title"/>
          </p:nvPr>
        </p:nvSpPr>
        <p:spPr/>
        <p:txBody>
          <a:bodyPr/>
          <a:lstStyle/>
          <a:p>
            <a:r>
              <a:rPr lang="en-US" dirty="0"/>
              <a:t>YHWH introduces Himself</a:t>
            </a:r>
            <a:br>
              <a:rPr lang="en-US" dirty="0"/>
            </a:br>
            <a:r>
              <a:rPr lang="en-US" sz="2800" dirty="0"/>
              <a:t>Ex. 3:11 -15</a:t>
            </a:r>
            <a:endParaRPr lang="en-US" dirty="0"/>
          </a:p>
        </p:txBody>
      </p:sp>
      <p:sp>
        <p:nvSpPr>
          <p:cNvPr id="4" name="Content Placeholder 3">
            <a:extLst>
              <a:ext uri="{FF2B5EF4-FFF2-40B4-BE49-F238E27FC236}">
                <a16:creationId xmlns:a16="http://schemas.microsoft.com/office/drawing/2014/main" id="{C20AD228-EF06-EB89-5D3D-4B1DCBC3C5AF}"/>
              </a:ext>
            </a:extLst>
          </p:cNvPr>
          <p:cNvSpPr>
            <a:spLocks noGrp="1"/>
          </p:cNvSpPr>
          <p:nvPr>
            <p:ph sz="half" idx="2"/>
          </p:nvPr>
        </p:nvSpPr>
        <p:spPr>
          <a:xfrm>
            <a:off x="2367637" y="1904999"/>
            <a:ext cx="9320780" cy="4721087"/>
          </a:xfrm>
        </p:spPr>
        <p:txBody>
          <a:bodyPr>
            <a:noAutofit/>
          </a:bodyPr>
          <a:lstStyle/>
          <a:p>
            <a:r>
              <a:rPr lang="en-US" sz="1600" b="1" baseline="30000" dirty="0"/>
              <a:t>11 </a:t>
            </a:r>
            <a:r>
              <a:rPr lang="en-US" sz="1600" dirty="0"/>
              <a:t>But Moses said to God, </a:t>
            </a:r>
            <a:r>
              <a:rPr lang="en-US" sz="1600" dirty="0">
                <a:highlight>
                  <a:srgbClr val="FFFF00"/>
                </a:highlight>
              </a:rPr>
              <a:t>“Who am I </a:t>
            </a:r>
            <a:r>
              <a:rPr lang="en-US" sz="1600" dirty="0"/>
              <a:t>that I should go to Pharaoh and bring the Israelites out of Egypt?”</a:t>
            </a:r>
          </a:p>
          <a:p>
            <a:r>
              <a:rPr lang="en-US" sz="1600" b="1" baseline="30000" dirty="0"/>
              <a:t>12 </a:t>
            </a:r>
            <a:r>
              <a:rPr lang="en-US" sz="1600" dirty="0"/>
              <a:t>And God said, </a:t>
            </a:r>
            <a:r>
              <a:rPr lang="en-US" sz="1600" dirty="0">
                <a:highlight>
                  <a:srgbClr val="00FF00"/>
                </a:highlight>
              </a:rPr>
              <a:t>“I will be with you. </a:t>
            </a:r>
            <a:r>
              <a:rPr lang="en-US" sz="1600" dirty="0"/>
              <a:t>And this will be the sign to you that it is I who have sent you: When you have brought the people out of Egypt, you</a:t>
            </a:r>
            <a:r>
              <a:rPr lang="en-US" sz="1600" baseline="30000" dirty="0"/>
              <a:t>[</a:t>
            </a:r>
            <a:r>
              <a:rPr lang="en-US" sz="1600" baseline="30000" dirty="0">
                <a:hlinkClick r:id="rId2" tooltip="See footnote b"/>
              </a:rPr>
              <a:t>b</a:t>
            </a:r>
            <a:r>
              <a:rPr lang="en-US" sz="1600" baseline="30000" dirty="0"/>
              <a:t>]</a:t>
            </a:r>
            <a:r>
              <a:rPr lang="en-US" sz="1600" dirty="0"/>
              <a:t> will worship God on this mountain.”</a:t>
            </a:r>
          </a:p>
          <a:p>
            <a:r>
              <a:rPr lang="en-US" sz="1600" b="1" baseline="30000" dirty="0"/>
              <a:t>13 </a:t>
            </a:r>
            <a:r>
              <a:rPr lang="en-US" sz="1600" dirty="0"/>
              <a:t>Moses said to God, </a:t>
            </a:r>
            <a:r>
              <a:rPr lang="en-US" sz="1600" dirty="0">
                <a:highlight>
                  <a:srgbClr val="FFFF00"/>
                </a:highlight>
              </a:rPr>
              <a:t>“Suppose I go </a:t>
            </a:r>
            <a:r>
              <a:rPr lang="en-US" sz="1600" dirty="0"/>
              <a:t>to the Israelites and say to them, ‘The God of your fathers has sent me to you,’ and they ask me, </a:t>
            </a:r>
            <a:r>
              <a:rPr lang="en-US" sz="1600" dirty="0">
                <a:highlight>
                  <a:srgbClr val="FFFF00"/>
                </a:highlight>
              </a:rPr>
              <a:t>‘What is his name?</a:t>
            </a:r>
            <a:r>
              <a:rPr lang="en-US" sz="1600" dirty="0"/>
              <a:t>’ Then what shall I tell them?”</a:t>
            </a:r>
          </a:p>
          <a:p>
            <a:r>
              <a:rPr lang="en-US" sz="1600" b="1" baseline="30000" dirty="0">
                <a:highlight>
                  <a:srgbClr val="00FF00"/>
                </a:highlight>
              </a:rPr>
              <a:t>14 </a:t>
            </a:r>
            <a:r>
              <a:rPr lang="en-US" sz="1600" dirty="0">
                <a:highlight>
                  <a:srgbClr val="00FF00"/>
                </a:highlight>
              </a:rPr>
              <a:t>God said to Moses, “</a:t>
            </a:r>
            <a:r>
              <a:rPr lang="en-US" sz="1600" cap="small" dirty="0">
                <a:highlight>
                  <a:srgbClr val="00FF00"/>
                </a:highlight>
              </a:rPr>
              <a:t>I am who I am [I will be what I will be] </a:t>
            </a:r>
            <a:r>
              <a:rPr lang="en-US" sz="1600" dirty="0">
                <a:highlight>
                  <a:srgbClr val="00FF00"/>
                </a:highlight>
              </a:rPr>
              <a:t>This is what you are to say to the Israelites: ‘I </a:t>
            </a:r>
            <a:r>
              <a:rPr lang="en-US" sz="1600" cap="small" dirty="0">
                <a:highlight>
                  <a:srgbClr val="00FF00"/>
                </a:highlight>
              </a:rPr>
              <a:t>am</a:t>
            </a:r>
            <a:r>
              <a:rPr lang="en-US" sz="1600" dirty="0">
                <a:highlight>
                  <a:srgbClr val="00FF00"/>
                </a:highlight>
              </a:rPr>
              <a:t> has sent me to you.’”</a:t>
            </a:r>
          </a:p>
          <a:p>
            <a:r>
              <a:rPr lang="en-US" sz="1600" b="1" baseline="30000" dirty="0"/>
              <a:t>15 </a:t>
            </a:r>
            <a:r>
              <a:rPr lang="en-US" sz="1600" dirty="0"/>
              <a:t>God also said to Moses, “Say to the Israelites, </a:t>
            </a:r>
            <a:r>
              <a:rPr lang="en-US" sz="1600" dirty="0">
                <a:highlight>
                  <a:srgbClr val="00FF00"/>
                </a:highlight>
              </a:rPr>
              <a:t>‘The L</a:t>
            </a:r>
            <a:r>
              <a:rPr lang="en-US" sz="1600" cap="small" dirty="0">
                <a:highlight>
                  <a:srgbClr val="00FF00"/>
                </a:highlight>
              </a:rPr>
              <a:t>ord [YHWH]</a:t>
            </a:r>
            <a:r>
              <a:rPr lang="en-US" sz="1600" dirty="0">
                <a:highlight>
                  <a:srgbClr val="00FF00"/>
                </a:highlight>
              </a:rPr>
              <a:t> the God of your fathers</a:t>
            </a:r>
            <a:r>
              <a:rPr lang="en-US" sz="1600" dirty="0"/>
              <a:t>—the God of Abraham, the God of Isaac and the God of Jacob—</a:t>
            </a:r>
            <a:r>
              <a:rPr lang="en-US" sz="1600" dirty="0">
                <a:highlight>
                  <a:srgbClr val="00FF00"/>
                </a:highlight>
              </a:rPr>
              <a:t>has sent me to you.’</a:t>
            </a:r>
          </a:p>
          <a:p>
            <a:r>
              <a:rPr lang="en-US" sz="1600" dirty="0"/>
              <a:t>“This is my name forever,</a:t>
            </a:r>
            <a:br>
              <a:rPr lang="en-US" sz="1600" dirty="0"/>
            </a:br>
            <a:r>
              <a:rPr lang="en-US" sz="1600" dirty="0"/>
              <a:t>    the name you shall call me</a:t>
            </a:r>
            <a:br>
              <a:rPr lang="en-US" sz="1600" dirty="0"/>
            </a:br>
            <a:r>
              <a:rPr lang="en-US" sz="1600" dirty="0"/>
              <a:t>    from generation to generation.</a:t>
            </a:r>
          </a:p>
          <a:p>
            <a:endParaRPr lang="en-US" sz="1600" dirty="0"/>
          </a:p>
        </p:txBody>
      </p:sp>
      <p:pic>
        <p:nvPicPr>
          <p:cNvPr id="5" name="Picture 4" descr="A black letter with a white background&#10;&#10;AI-generated content may be incorrect.">
            <a:extLst>
              <a:ext uri="{FF2B5EF4-FFF2-40B4-BE49-F238E27FC236}">
                <a16:creationId xmlns:a16="http://schemas.microsoft.com/office/drawing/2014/main" id="{C4E439B7-1EF9-7B18-E82B-FD94ECB00A2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3440" y="112066"/>
            <a:ext cx="3658560" cy="1410667"/>
          </a:xfrm>
          <a:prstGeom prst="rect">
            <a:avLst/>
          </a:prstGeom>
        </p:spPr>
      </p:pic>
      <p:sp>
        <p:nvSpPr>
          <p:cNvPr id="6" name="TextBox 5">
            <a:extLst>
              <a:ext uri="{FF2B5EF4-FFF2-40B4-BE49-F238E27FC236}">
                <a16:creationId xmlns:a16="http://schemas.microsoft.com/office/drawing/2014/main" id="{6B24B638-8620-00F3-A86E-EDCCC9D0A0D2}"/>
              </a:ext>
            </a:extLst>
          </p:cNvPr>
          <p:cNvSpPr txBox="1"/>
          <p:nvPr/>
        </p:nvSpPr>
        <p:spPr>
          <a:xfrm>
            <a:off x="8477573" y="1674166"/>
            <a:ext cx="3658560" cy="230832"/>
          </a:xfrm>
          <a:prstGeom prst="rect">
            <a:avLst/>
          </a:prstGeom>
          <a:noFill/>
        </p:spPr>
        <p:txBody>
          <a:bodyPr wrap="square" rtlCol="0">
            <a:spAutoFit/>
          </a:bodyPr>
          <a:lstStyle/>
          <a:p>
            <a:r>
              <a:rPr lang="en-US" sz="900" dirty="0">
                <a:hlinkClick r:id="rId4" tooltip="https://www.flickr.com/photos/ideacreamanuelapps/3535751050"/>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84476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13F2-2529-2AE4-04FD-85CF7617B1F4}"/>
              </a:ext>
            </a:extLst>
          </p:cNvPr>
          <p:cNvSpPr>
            <a:spLocks noGrp="1"/>
          </p:cNvSpPr>
          <p:nvPr>
            <p:ph type="title"/>
          </p:nvPr>
        </p:nvSpPr>
        <p:spPr/>
        <p:txBody>
          <a:bodyPr/>
          <a:lstStyle/>
          <a:p>
            <a:r>
              <a:rPr lang="en-US" dirty="0"/>
              <a:t>Moses continues to resist YHWH</a:t>
            </a:r>
            <a:br>
              <a:rPr lang="en-US" cap="small" dirty="0"/>
            </a:br>
            <a:r>
              <a:rPr lang="en-US" sz="3200" cap="small" dirty="0"/>
              <a:t>Ex. 4</a:t>
            </a:r>
            <a:endParaRPr lang="en-US" cap="small" dirty="0"/>
          </a:p>
        </p:txBody>
      </p:sp>
      <p:sp>
        <p:nvSpPr>
          <p:cNvPr id="3" name="Content Placeholder 2">
            <a:extLst>
              <a:ext uri="{FF2B5EF4-FFF2-40B4-BE49-F238E27FC236}">
                <a16:creationId xmlns:a16="http://schemas.microsoft.com/office/drawing/2014/main" id="{A22132B8-8C91-AB81-0B97-F8634060BEDE}"/>
              </a:ext>
            </a:extLst>
          </p:cNvPr>
          <p:cNvSpPr>
            <a:spLocks noGrp="1"/>
          </p:cNvSpPr>
          <p:nvPr>
            <p:ph idx="1"/>
          </p:nvPr>
        </p:nvSpPr>
        <p:spPr>
          <a:xfrm>
            <a:off x="2027583" y="2133599"/>
            <a:ext cx="9766851" cy="4724401"/>
          </a:xfrm>
        </p:spPr>
        <p:txBody>
          <a:bodyPr>
            <a:normAutofit lnSpcReduction="10000"/>
          </a:bodyPr>
          <a:lstStyle/>
          <a:p>
            <a:r>
              <a:rPr lang="en-US" b="1" baseline="30000" dirty="0"/>
              <a:t>1</a:t>
            </a:r>
            <a:r>
              <a:rPr lang="en-US" dirty="0"/>
              <a:t> Moses answered, “</a:t>
            </a:r>
            <a:r>
              <a:rPr lang="en-US" dirty="0">
                <a:highlight>
                  <a:srgbClr val="FFFF00"/>
                </a:highlight>
              </a:rPr>
              <a:t>What if they do not believe me </a:t>
            </a:r>
            <a:r>
              <a:rPr lang="en-US" dirty="0"/>
              <a:t>or listen to me and say, ‘The </a:t>
            </a:r>
            <a:r>
              <a:rPr lang="en-US" cap="small" dirty="0"/>
              <a:t>Lord</a:t>
            </a:r>
            <a:r>
              <a:rPr lang="en-US" dirty="0"/>
              <a:t> did not appear to you’?”</a:t>
            </a:r>
          </a:p>
          <a:p>
            <a:pPr lvl="1"/>
            <a:r>
              <a:rPr lang="en-US" b="1" baseline="30000" dirty="0"/>
              <a:t>5 </a:t>
            </a:r>
            <a:r>
              <a:rPr lang="en-US" dirty="0"/>
              <a:t>“This,” said the Lord, “is </a:t>
            </a:r>
            <a:r>
              <a:rPr lang="en-US" dirty="0">
                <a:highlight>
                  <a:srgbClr val="00FF00"/>
                </a:highlight>
              </a:rPr>
              <a:t>so that they may believe that the L</a:t>
            </a:r>
            <a:r>
              <a:rPr lang="en-US" cap="small" dirty="0">
                <a:highlight>
                  <a:srgbClr val="00FF00"/>
                </a:highlight>
              </a:rPr>
              <a:t>ord</a:t>
            </a:r>
            <a:r>
              <a:rPr lang="en-US" dirty="0"/>
              <a:t>, the God of their fathers—the God of Abraham, the God of Isaac and the God of Jacob—</a:t>
            </a:r>
            <a:r>
              <a:rPr lang="en-US" dirty="0">
                <a:highlight>
                  <a:srgbClr val="00FF00"/>
                </a:highlight>
              </a:rPr>
              <a:t>has appeared to you.” </a:t>
            </a:r>
          </a:p>
          <a:p>
            <a:endParaRPr lang="en-US" b="1" baseline="30000" dirty="0"/>
          </a:p>
          <a:p>
            <a:r>
              <a:rPr lang="en-US" b="1" baseline="30000" dirty="0"/>
              <a:t>10 </a:t>
            </a:r>
            <a:r>
              <a:rPr lang="en-US" dirty="0"/>
              <a:t>Moses said to the L</a:t>
            </a:r>
            <a:r>
              <a:rPr lang="en-US" cap="small" dirty="0"/>
              <a:t>ord</a:t>
            </a:r>
            <a:r>
              <a:rPr lang="en-US" dirty="0"/>
              <a:t>, “Pardon your servant, </a:t>
            </a:r>
            <a:r>
              <a:rPr lang="en-US" cap="small" dirty="0"/>
              <a:t>Lord</a:t>
            </a:r>
            <a:r>
              <a:rPr lang="en-US" dirty="0"/>
              <a:t>. </a:t>
            </a:r>
            <a:r>
              <a:rPr lang="en-US" dirty="0">
                <a:highlight>
                  <a:srgbClr val="FFFF00"/>
                </a:highlight>
              </a:rPr>
              <a:t>I have never been eloquent, </a:t>
            </a:r>
            <a:r>
              <a:rPr lang="en-US" dirty="0"/>
              <a:t>neither in the past nor since you have spoken to your servant. I am slow of speech and tongue.”</a:t>
            </a:r>
          </a:p>
          <a:p>
            <a:pPr lvl="1"/>
            <a:r>
              <a:rPr lang="en-US" b="1" baseline="30000" dirty="0"/>
              <a:t>11 </a:t>
            </a:r>
            <a:r>
              <a:rPr lang="en-US" dirty="0"/>
              <a:t>The </a:t>
            </a:r>
            <a:r>
              <a:rPr lang="en-US" cap="small" dirty="0"/>
              <a:t>Lord</a:t>
            </a:r>
            <a:r>
              <a:rPr lang="en-US" dirty="0"/>
              <a:t> said to him, “Who gave human beings their mouths? … </a:t>
            </a:r>
            <a:r>
              <a:rPr lang="en-US" b="1" baseline="30000" dirty="0"/>
              <a:t>12 </a:t>
            </a:r>
            <a:r>
              <a:rPr lang="en-US" dirty="0">
                <a:highlight>
                  <a:srgbClr val="00FF00"/>
                </a:highlight>
              </a:rPr>
              <a:t>Now go; I will help you speak and will teach you what to say.”</a:t>
            </a:r>
          </a:p>
          <a:p>
            <a:pPr marL="457200" lvl="1" indent="0">
              <a:buNone/>
            </a:pPr>
            <a:endParaRPr lang="en-US" dirty="0"/>
          </a:p>
          <a:p>
            <a:r>
              <a:rPr lang="en-US" b="1" baseline="30000" dirty="0"/>
              <a:t>13 </a:t>
            </a:r>
            <a:r>
              <a:rPr lang="en-US" dirty="0"/>
              <a:t>But Moses said, “Pardon your servant, </a:t>
            </a:r>
            <a:r>
              <a:rPr lang="en-US" cap="small" dirty="0"/>
              <a:t>Lord</a:t>
            </a:r>
            <a:r>
              <a:rPr lang="en-US" dirty="0"/>
              <a:t>. </a:t>
            </a:r>
            <a:r>
              <a:rPr lang="en-US" dirty="0">
                <a:highlight>
                  <a:srgbClr val="FFFF00"/>
                </a:highlight>
              </a:rPr>
              <a:t>Please send someone else.”</a:t>
            </a:r>
          </a:p>
          <a:p>
            <a:pPr lvl="1"/>
            <a:r>
              <a:rPr lang="en-US" b="1" baseline="30000" dirty="0">
                <a:highlight>
                  <a:srgbClr val="00FF00"/>
                </a:highlight>
              </a:rPr>
              <a:t>14 </a:t>
            </a:r>
            <a:r>
              <a:rPr lang="en-US" dirty="0">
                <a:highlight>
                  <a:srgbClr val="00FF00"/>
                </a:highlight>
              </a:rPr>
              <a:t>Then the </a:t>
            </a:r>
            <a:r>
              <a:rPr lang="en-US" cap="small" dirty="0">
                <a:highlight>
                  <a:srgbClr val="00FF00"/>
                </a:highlight>
              </a:rPr>
              <a:t>Lord’s</a:t>
            </a:r>
            <a:r>
              <a:rPr lang="en-US" dirty="0">
                <a:highlight>
                  <a:srgbClr val="00FF00"/>
                </a:highlight>
              </a:rPr>
              <a:t> anger burned against Moses and he said, “What about your brother, Aaron the Levite? I know he can speak well. He is already on his way to meet you, </a:t>
            </a:r>
            <a:r>
              <a:rPr lang="en-US" dirty="0"/>
              <a:t>and he will be glad to see you. </a:t>
            </a:r>
          </a:p>
          <a:p>
            <a:endParaRPr lang="en-US" dirty="0"/>
          </a:p>
        </p:txBody>
      </p:sp>
      <p:cxnSp>
        <p:nvCxnSpPr>
          <p:cNvPr id="5" name="Straight Connector 4">
            <a:extLst>
              <a:ext uri="{FF2B5EF4-FFF2-40B4-BE49-F238E27FC236}">
                <a16:creationId xmlns:a16="http://schemas.microsoft.com/office/drawing/2014/main" id="{EEC3208B-F021-98AE-EE13-3474F9D74DD8}"/>
              </a:ext>
            </a:extLst>
          </p:cNvPr>
          <p:cNvCxnSpPr/>
          <p:nvPr/>
        </p:nvCxnSpPr>
        <p:spPr>
          <a:xfrm>
            <a:off x="4094922" y="3442252"/>
            <a:ext cx="576469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5565E139-E983-0377-23AD-31F7CC89433A}"/>
              </a:ext>
            </a:extLst>
          </p:cNvPr>
          <p:cNvCxnSpPr/>
          <p:nvPr/>
        </p:nvCxnSpPr>
        <p:spPr>
          <a:xfrm>
            <a:off x="4094922" y="5135217"/>
            <a:ext cx="5764695"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607900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707</TotalTime>
  <Words>3917</Words>
  <Application>Microsoft Macintosh PowerPoint</Application>
  <PresentationFormat>Widescreen</PresentationFormat>
  <Paragraphs>283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Century Gothic</vt:lpstr>
      <vt:lpstr>system-ui</vt:lpstr>
      <vt:lpstr>Wingdings</vt:lpstr>
      <vt:lpstr>Wingdings 3</vt:lpstr>
      <vt:lpstr>Wisp</vt:lpstr>
      <vt:lpstr>Introduction to the Old Testament: Lesson 6 – The Exodus (Exodus 1 - 15)</vt:lpstr>
      <vt:lpstr>Class schedule</vt:lpstr>
      <vt:lpstr>The setting – Egyptian slavery Ex. 1</vt:lpstr>
      <vt:lpstr>Moses is born Ex. 2</vt:lpstr>
      <vt:lpstr>PowerPoint Presentation</vt:lpstr>
      <vt:lpstr>Moses and the burning bush Ex. 3: 1 - 5</vt:lpstr>
      <vt:lpstr>I have heard their cry Ex. 3: 7 - 10</vt:lpstr>
      <vt:lpstr>YHWH introduces Himself Ex. 3:11 -15</vt:lpstr>
      <vt:lpstr>Moses continues to resist YHWH Ex. 4</vt:lpstr>
      <vt:lpstr>Moses returns to Egypt (finally) Ex 4: 18-30</vt:lpstr>
      <vt:lpstr>Moses confronts Pharoah Ex. 5 - 7</vt:lpstr>
      <vt:lpstr>The Plagues Ex. 7 - 9</vt:lpstr>
      <vt:lpstr>More plagues Ex. 9 - 10</vt:lpstr>
      <vt:lpstr>The final plague Ex. 11-12</vt:lpstr>
      <vt:lpstr>Passover and Festival of Unleavened Bread (Ex. 12)</vt:lpstr>
      <vt:lpstr>The response Ex. 12 - 13</vt:lpstr>
      <vt:lpstr>YHWH leads the Israelites Ex. 12 - 14</vt:lpstr>
      <vt:lpstr>PowerPoint Presentation</vt:lpstr>
      <vt:lpstr>Parting of the Sea Ex. 14</vt:lpstr>
      <vt:lpstr>Crossing the sea Ex. 14</vt:lpstr>
      <vt:lpstr>Songs of Moses and Miriam Ex. 15</vt:lpstr>
      <vt:lpstr>But it doesn’t last long …  Ex. 15</vt:lpstr>
      <vt:lpstr>Timeline and preparation </vt:lpstr>
      <vt:lpstr>The Big Picture - Exodus</vt:lpstr>
      <vt:lpstr>Backup slides</vt:lpstr>
      <vt:lpstr>Key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Timothy Theiss</dc:creator>
  <cp:lastModifiedBy>Timothy Theiss</cp:lastModifiedBy>
  <cp:revision>26</cp:revision>
  <dcterms:created xsi:type="dcterms:W3CDTF">2025-05-12T13:11:28Z</dcterms:created>
  <dcterms:modified xsi:type="dcterms:W3CDTF">2025-08-25T14:56:49Z</dcterms:modified>
</cp:coreProperties>
</file>