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Average"/>
      <p:regular r:id="rId26"/>
    </p:embeddedFont>
    <p:embeddedFont>
      <p:font typeface="Oswald"/>
      <p:regular r:id="rId27"/>
      <p:bold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verage-regular.fntdata"/><Relationship Id="rId25" Type="http://schemas.openxmlformats.org/officeDocument/2006/relationships/slide" Target="slides/slide20.xml"/><Relationship Id="rId28" Type="http://schemas.openxmlformats.org/officeDocument/2006/relationships/font" Target="fonts/Oswald-bold.fntdata"/><Relationship Id="rId27"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34b6aea76a2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34b6aea76a2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4b6aea76a2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4b6aea76a2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4b6aea76a2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34b6aea76a2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4b6aea76a2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34b6aea76a2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4b6aea76a2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4b6aea76a2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4b6aea76a2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4b6aea76a2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4b6aea76a2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4b6aea76a2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4b6aea76a2_0_9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4b6aea76a2_0_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4b6aea76a2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4b6aea76a2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34b6aea76a2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34b6aea76a2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4b6aea76a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4b6aea76a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4b6aea76a2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4b6aea76a2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4b6aea76a2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4b6aea76a2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4b6aea76a2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4b6aea76a2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4b6aea76a2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4b6aea76a2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4b6aea76a2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4b6aea76a2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4b6aea76a2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4b6aea76a2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4b6aea76a2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4b6aea76a2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4b6aea76a2_0_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4b6aea76a2_0_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The Sons of Jacob</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Genesis 37-50</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2 (Genesis 44)</a:t>
            </a:r>
            <a:endParaRPr/>
          </a:p>
        </p:txBody>
      </p:sp>
      <p:sp>
        <p:nvSpPr>
          <p:cNvPr id="115" name="Google Shape;115;p22"/>
          <p:cNvSpPr txBox="1"/>
          <p:nvPr>
            <p:ph idx="1" type="body"/>
          </p:nvPr>
        </p:nvSpPr>
        <p:spPr>
          <a:xfrm>
            <a:off x="311700" y="1152475"/>
            <a:ext cx="8520600" cy="3783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500">
                <a:solidFill>
                  <a:schemeClr val="dk1"/>
                </a:solidFill>
              </a:rPr>
              <a:t>When his brothers were ready to leave, Joseph gave these instructions to his palace manager: “Fill each of their sacks with as much grain as they can carry, and put each man’s money back into his sack. Then put my personal silver cup at the top of the youngest brother’s sack, along with the money for his grain.” So the manager did as Joseph instructed him.</a:t>
            </a:r>
            <a:endParaRPr sz="1500">
              <a:solidFill>
                <a:schemeClr val="dk1"/>
              </a:solidFill>
            </a:endParaRPr>
          </a:p>
          <a:p>
            <a:pPr indent="0" lvl="0" marL="0" rtl="0" algn="l">
              <a:spcBef>
                <a:spcPts val="0"/>
              </a:spcBef>
              <a:spcAft>
                <a:spcPts val="0"/>
              </a:spcAft>
              <a:buNone/>
            </a:pPr>
            <a:r>
              <a:rPr lang="en" sz="1500">
                <a:solidFill>
                  <a:schemeClr val="dk1"/>
                </a:solidFill>
              </a:rPr>
              <a:t>…</a:t>
            </a:r>
            <a:endParaRPr sz="1500">
              <a:solidFill>
                <a:schemeClr val="dk1"/>
              </a:solidFill>
            </a:endParaRPr>
          </a:p>
          <a:p>
            <a:pPr indent="457200" lvl="0" marL="0" rtl="0" algn="l">
              <a:spcBef>
                <a:spcPts val="0"/>
              </a:spcBef>
              <a:spcAft>
                <a:spcPts val="0"/>
              </a:spcAft>
              <a:buNone/>
            </a:pPr>
            <a:r>
              <a:rPr lang="en" sz="1500">
                <a:solidFill>
                  <a:schemeClr val="dk1"/>
                </a:solidFill>
              </a:rPr>
              <a:t>“What are you talking about?” the brothers responded. “We are your servants and would never do such a thing! Didn’t we return the money we found in our sacks? We brought it back all the way from the land of Canaan. Why would we steal silver or gold from your master’s house? If you find his cup with any one of us, </a:t>
            </a:r>
            <a:r>
              <a:rPr lang="en" sz="1500" u="sng">
                <a:solidFill>
                  <a:schemeClr val="dk1"/>
                </a:solidFill>
              </a:rPr>
              <a:t>let that man die</a:t>
            </a:r>
            <a:r>
              <a:rPr lang="en" sz="1500">
                <a:solidFill>
                  <a:schemeClr val="dk1"/>
                </a:solidFill>
              </a:rPr>
              <a:t>. And all the rest of us, my lord, </a:t>
            </a:r>
            <a:r>
              <a:rPr lang="en" sz="1500" u="sng">
                <a:solidFill>
                  <a:schemeClr val="dk1"/>
                </a:solidFill>
              </a:rPr>
              <a:t>will be your slaves</a:t>
            </a:r>
            <a:r>
              <a:rPr lang="en" sz="1500">
                <a:solidFill>
                  <a:schemeClr val="dk1"/>
                </a:solidFill>
              </a:rPr>
              <a:t>.”</a:t>
            </a:r>
            <a:endParaRPr sz="1500">
              <a:solidFill>
                <a:schemeClr val="dk1"/>
              </a:solidFill>
            </a:endParaRPr>
          </a:p>
          <a:p>
            <a:pPr indent="457200" lvl="0" marL="0" rtl="0" algn="l">
              <a:spcBef>
                <a:spcPts val="0"/>
              </a:spcBef>
              <a:spcAft>
                <a:spcPts val="0"/>
              </a:spcAft>
              <a:buNone/>
            </a:pPr>
            <a:r>
              <a:rPr lang="en" sz="1500">
                <a:solidFill>
                  <a:schemeClr val="dk1"/>
                </a:solidFill>
              </a:rPr>
              <a:t>“That’s fair,” the man replied. “</a:t>
            </a:r>
            <a:r>
              <a:rPr lang="en" sz="1500" u="sng">
                <a:solidFill>
                  <a:schemeClr val="dk1"/>
                </a:solidFill>
              </a:rPr>
              <a:t>But only the one who stole the cup will be my slave.</a:t>
            </a:r>
            <a:r>
              <a:rPr lang="en" sz="1500">
                <a:solidFill>
                  <a:schemeClr val="dk1"/>
                </a:solidFill>
              </a:rPr>
              <a:t> The rest of you may go free.” They all quickly took their sacks from the backs of their donkeys and opened them. The palace manager searched the brothers’ sacks, from the oldest to the youngest. And the cup was found in Benjamin’s sack! When the brothers saw this, they tore their clothing in despair. Then they loaded their donkeys again and returned to the city.</a:t>
            </a:r>
            <a:endParaRPr sz="15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2 (Genesis 44)</a:t>
            </a:r>
            <a:endParaRPr/>
          </a:p>
        </p:txBody>
      </p:sp>
      <p:sp>
        <p:nvSpPr>
          <p:cNvPr id="121" name="Google Shape;121;p23"/>
          <p:cNvSpPr txBox="1"/>
          <p:nvPr>
            <p:ph idx="1" type="body"/>
          </p:nvPr>
        </p:nvSpPr>
        <p:spPr>
          <a:xfrm>
            <a:off x="311700" y="1152475"/>
            <a:ext cx="8520600" cy="3783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400">
                <a:solidFill>
                  <a:schemeClr val="dk1"/>
                </a:solidFill>
              </a:rPr>
              <a:t>Judah answered, “Oh, my lord, what can we say to you? How can we explain this? How can we prove our innocence? God is punishing us for our sins. My lord, we have </a:t>
            </a:r>
            <a:r>
              <a:rPr lang="en" sz="1400" u="sng">
                <a:solidFill>
                  <a:schemeClr val="dk1"/>
                </a:solidFill>
              </a:rPr>
              <a:t>all</a:t>
            </a:r>
            <a:r>
              <a:rPr lang="en" sz="1400">
                <a:solidFill>
                  <a:schemeClr val="dk1"/>
                </a:solidFill>
              </a:rPr>
              <a:t> returned to be your slaves—</a:t>
            </a:r>
            <a:r>
              <a:rPr lang="en" sz="1400" u="sng">
                <a:solidFill>
                  <a:schemeClr val="dk1"/>
                </a:solidFill>
              </a:rPr>
              <a:t>all of us</a:t>
            </a:r>
            <a:r>
              <a:rPr lang="en" sz="1400">
                <a:solidFill>
                  <a:schemeClr val="dk1"/>
                </a:solidFill>
              </a:rPr>
              <a:t>, not just our brother who had your cup in his sack.”</a:t>
            </a:r>
            <a:endParaRPr sz="1400">
              <a:solidFill>
                <a:schemeClr val="dk1"/>
              </a:solidFill>
            </a:endParaRPr>
          </a:p>
          <a:p>
            <a:pPr indent="457200" lvl="0" marL="0" rtl="0" algn="l">
              <a:spcBef>
                <a:spcPts val="0"/>
              </a:spcBef>
              <a:spcAft>
                <a:spcPts val="0"/>
              </a:spcAft>
              <a:buNone/>
            </a:pPr>
            <a:r>
              <a:rPr lang="en" sz="1400">
                <a:solidFill>
                  <a:schemeClr val="dk1"/>
                </a:solidFill>
              </a:rPr>
              <a:t>“No,” Joseph said. “I would never do such a thing! </a:t>
            </a:r>
            <a:r>
              <a:rPr lang="en" sz="1400" u="sng">
                <a:solidFill>
                  <a:schemeClr val="dk1"/>
                </a:solidFill>
              </a:rPr>
              <a:t>Only the man who stole the cup will be my slave</a:t>
            </a:r>
            <a:r>
              <a:rPr lang="en" sz="1400">
                <a:solidFill>
                  <a:schemeClr val="dk1"/>
                </a:solidFill>
              </a:rPr>
              <a:t>. The rest of you may go back to your father in peace.”</a:t>
            </a:r>
            <a:endParaRPr sz="1400">
              <a:solidFill>
                <a:schemeClr val="dk1"/>
              </a:solidFill>
            </a:endParaRPr>
          </a:p>
          <a:p>
            <a:pPr indent="0" lvl="0" marL="0" rtl="0" algn="l">
              <a:spcBef>
                <a:spcPts val="0"/>
              </a:spcBef>
              <a:spcAft>
                <a:spcPts val="0"/>
              </a:spcAft>
              <a:buNone/>
            </a:pPr>
            <a:r>
              <a:rPr lang="en" sz="1400">
                <a:solidFill>
                  <a:schemeClr val="dk1"/>
                </a:solidFill>
              </a:rPr>
              <a:t>Then Judah stepped forward and said, “Please, my lord, let your servant say just one word to you. Please, do not be angry with me, even though you are as powerful as Pharaoh himself.</a:t>
            </a:r>
            <a:endParaRPr sz="1400">
              <a:solidFill>
                <a:schemeClr val="dk1"/>
              </a:solidFill>
            </a:endParaRPr>
          </a:p>
          <a:p>
            <a:pPr indent="0" lvl="0" marL="0" rtl="0" algn="l">
              <a:spcBef>
                <a:spcPts val="0"/>
              </a:spcBef>
              <a:spcAft>
                <a:spcPts val="0"/>
              </a:spcAft>
              <a:buNone/>
            </a:pPr>
            <a:r>
              <a:rPr lang="en" sz="1400">
                <a:solidFill>
                  <a:schemeClr val="dk1"/>
                </a:solidFill>
              </a:rPr>
              <a:t>…</a:t>
            </a:r>
            <a:endParaRPr sz="1400">
              <a:solidFill>
                <a:schemeClr val="dk1"/>
              </a:solidFill>
            </a:endParaRPr>
          </a:p>
          <a:p>
            <a:pPr indent="457200" lvl="0" marL="0" rtl="0" algn="l">
              <a:spcBef>
                <a:spcPts val="0"/>
              </a:spcBef>
              <a:spcAft>
                <a:spcPts val="0"/>
              </a:spcAft>
              <a:buNone/>
            </a:pPr>
            <a:r>
              <a:rPr lang="en" sz="1400">
                <a:solidFill>
                  <a:schemeClr val="dk1"/>
                </a:solidFill>
              </a:rPr>
              <a:t>“And now, my lord, I cannot go back to my father without the boy. Our father’s life is bound up in the boy’s life. If he sees that the boy is not with us, our father will die. We, your servants, will indeed be responsible for sending that grieving, white-haired man to his grave. My lord, I guaranteed to my father that I would take care of the boy. I told him, ‘If I don’t bring him back to you, I will bear the blame forever.’</a:t>
            </a:r>
            <a:endParaRPr sz="1400">
              <a:solidFill>
                <a:schemeClr val="dk1"/>
              </a:solidFill>
            </a:endParaRPr>
          </a:p>
          <a:p>
            <a:pPr indent="457200" lvl="0" marL="0" rtl="0" algn="l">
              <a:spcBef>
                <a:spcPts val="0"/>
              </a:spcBef>
              <a:spcAft>
                <a:spcPts val="0"/>
              </a:spcAft>
              <a:buNone/>
            </a:pPr>
            <a:r>
              <a:rPr lang="en" sz="1400">
                <a:solidFill>
                  <a:schemeClr val="dk1"/>
                </a:solidFill>
              </a:rPr>
              <a:t>“So please, my lord, </a:t>
            </a:r>
            <a:r>
              <a:rPr lang="en" sz="1400" u="sng">
                <a:solidFill>
                  <a:schemeClr val="dk1"/>
                </a:solidFill>
              </a:rPr>
              <a:t>let me stay</a:t>
            </a:r>
            <a:r>
              <a:rPr lang="en" sz="1400">
                <a:solidFill>
                  <a:schemeClr val="dk1"/>
                </a:solidFill>
              </a:rPr>
              <a:t> here as a slave instead of the boy, and </a:t>
            </a:r>
            <a:r>
              <a:rPr lang="en" sz="1400" u="sng">
                <a:solidFill>
                  <a:schemeClr val="dk1"/>
                </a:solidFill>
              </a:rPr>
              <a:t>let the boy return</a:t>
            </a:r>
            <a:r>
              <a:rPr lang="en" sz="1400">
                <a:solidFill>
                  <a:schemeClr val="dk1"/>
                </a:solidFill>
              </a:rPr>
              <a:t> with his brothers. For how can I return to my father if the boy is not with me? I couldn’t bear to see the anguish this would cause my father!”</a:t>
            </a:r>
            <a:endParaRPr sz="1400">
              <a:solidFill>
                <a:schemeClr val="dk1"/>
              </a:solidFill>
            </a:endParaRPr>
          </a:p>
          <a:p>
            <a:pPr indent="0" lvl="0" marL="0" rtl="0" algn="l">
              <a:spcBef>
                <a:spcPts val="0"/>
              </a:spcBef>
              <a:spcAft>
                <a:spcPts val="0"/>
              </a:spcAft>
              <a:buNone/>
            </a:pPr>
            <a:r>
              <a:t/>
            </a:r>
            <a:endParaRPr sz="14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2</a:t>
            </a:r>
            <a:endParaRPr/>
          </a:p>
        </p:txBody>
      </p:sp>
      <p:sp>
        <p:nvSpPr>
          <p:cNvPr id="127" name="Google Shape;127;p24"/>
          <p:cNvSpPr txBox="1"/>
          <p:nvPr>
            <p:ph idx="1" type="body"/>
          </p:nvPr>
        </p:nvSpPr>
        <p:spPr>
          <a:xfrm>
            <a:off x="311700" y="1152475"/>
            <a:ext cx="8520600" cy="15039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Clr>
                <a:schemeClr val="dk1"/>
              </a:buClr>
              <a:buSzPts val="2600"/>
              <a:buChar char="●"/>
            </a:pPr>
            <a:r>
              <a:rPr lang="en" sz="2600">
                <a:solidFill>
                  <a:schemeClr val="dk1"/>
                </a:solidFill>
              </a:rPr>
              <a:t>Jacob refuses to send Benjamin down</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Reuben offers the life of his sons as a guarantee of Benjamin’s safety</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Finally, the famine is so severe that Benjamin will starve if he stays, so Jacob sends them all down</a:t>
            </a:r>
            <a:endParaRPr sz="2600">
              <a:solidFill>
                <a:schemeClr val="dk1"/>
              </a:solidFill>
            </a:endParaRPr>
          </a:p>
        </p:txBody>
      </p:sp>
      <p:sp>
        <p:nvSpPr>
          <p:cNvPr id="128" name="Google Shape;128;p24"/>
          <p:cNvSpPr txBox="1"/>
          <p:nvPr>
            <p:ph idx="1" type="body"/>
          </p:nvPr>
        </p:nvSpPr>
        <p:spPr>
          <a:xfrm>
            <a:off x="311700" y="3420925"/>
            <a:ext cx="8520600" cy="12366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Clr>
                <a:schemeClr val="dk1"/>
              </a:buClr>
              <a:buSzPts val="2600"/>
              <a:buChar char="●"/>
            </a:pPr>
            <a:r>
              <a:rPr lang="en" sz="2600">
                <a:solidFill>
                  <a:schemeClr val="dk1"/>
                </a:solidFill>
              </a:rPr>
              <a:t>Joseph tests his brothers again</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This time, Judah (the one who sold him into slavery) offers himself as a substitute sacrifice for Benjamin</a:t>
            </a:r>
            <a:endParaRPr sz="2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8">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3</a:t>
            </a:r>
            <a:endParaRPr/>
          </a:p>
        </p:txBody>
      </p:sp>
      <p:sp>
        <p:nvSpPr>
          <p:cNvPr id="134" name="Google Shape;134;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Clr>
                <a:schemeClr val="dk1"/>
              </a:buClr>
              <a:buSzPts val="2800"/>
              <a:buChar char="●"/>
            </a:pPr>
            <a:r>
              <a:rPr lang="en" sz="2800">
                <a:solidFill>
                  <a:schemeClr val="dk1"/>
                </a:solidFill>
              </a:rPr>
              <a:t>Joseph reveals himself to his brothers</a:t>
            </a:r>
            <a:endParaRPr sz="2800">
              <a:solidFill>
                <a:schemeClr val="dk1"/>
              </a:solidFill>
            </a:endParaRPr>
          </a:p>
          <a:p>
            <a:pPr indent="-406400" lvl="0" marL="457200" rtl="0" algn="l">
              <a:spcBef>
                <a:spcPts val="0"/>
              </a:spcBef>
              <a:spcAft>
                <a:spcPts val="0"/>
              </a:spcAft>
              <a:buClr>
                <a:schemeClr val="dk1"/>
              </a:buClr>
              <a:buSzPts val="2800"/>
              <a:buChar char="●"/>
            </a:pPr>
            <a:r>
              <a:rPr lang="en" sz="2800">
                <a:solidFill>
                  <a:schemeClr val="dk1"/>
                </a:solidFill>
              </a:rPr>
              <a:t>They reconcile</a:t>
            </a:r>
            <a:endParaRPr sz="2800">
              <a:solidFill>
                <a:schemeClr val="dk1"/>
              </a:solidFill>
            </a:endParaRPr>
          </a:p>
          <a:p>
            <a:pPr indent="-406400" lvl="0" marL="457200" rtl="0" algn="l">
              <a:spcBef>
                <a:spcPts val="0"/>
              </a:spcBef>
              <a:spcAft>
                <a:spcPts val="0"/>
              </a:spcAft>
              <a:buClr>
                <a:schemeClr val="dk1"/>
              </a:buClr>
              <a:buSzPts val="2800"/>
              <a:buChar char="●"/>
            </a:pPr>
            <a:r>
              <a:rPr lang="en" sz="2800">
                <a:solidFill>
                  <a:schemeClr val="dk1"/>
                </a:solidFill>
              </a:rPr>
              <a:t>He sends them back to Canaan to get Jacob (and everyone else)</a:t>
            </a:r>
            <a:endParaRPr sz="2800">
              <a:solidFill>
                <a:schemeClr val="dk1"/>
              </a:solidFill>
            </a:endParaRPr>
          </a:p>
          <a:p>
            <a:pPr indent="-406400" lvl="0" marL="457200" rtl="0" algn="l">
              <a:spcBef>
                <a:spcPts val="0"/>
              </a:spcBef>
              <a:spcAft>
                <a:spcPts val="0"/>
              </a:spcAft>
              <a:buClr>
                <a:schemeClr val="dk1"/>
              </a:buClr>
              <a:buSzPts val="2800"/>
              <a:buChar char="●"/>
            </a:pPr>
            <a:r>
              <a:rPr lang="en" sz="2800">
                <a:solidFill>
                  <a:schemeClr val="dk1"/>
                </a:solidFill>
              </a:rPr>
              <a:t>The brothers will live in Goshen*</a:t>
            </a:r>
            <a:endParaRPr sz="2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4">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III - Scenes 1&amp;2</a:t>
            </a:r>
            <a:endParaRPr/>
          </a:p>
        </p:txBody>
      </p:sp>
      <p:sp>
        <p:nvSpPr>
          <p:cNvPr id="140" name="Google Shape;140;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Clr>
                <a:schemeClr val="dk1"/>
              </a:buClr>
              <a:buSzPts val="2200"/>
              <a:buChar char="●"/>
            </a:pPr>
            <a:r>
              <a:rPr lang="en" sz="2200">
                <a:solidFill>
                  <a:schemeClr val="dk1"/>
                </a:solidFill>
              </a:rPr>
              <a:t>Judah leads the family of Jacob down out of Canaan and into Egypt</a:t>
            </a:r>
            <a:endParaRPr sz="22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Joseph’s wisdom ensures that his family lives in Goshen</a:t>
            </a:r>
            <a:endParaRPr sz="22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Joseph’s wisdom ensures that everyone in Egypt (and beyond) survives the severe famine</a:t>
            </a:r>
            <a:endParaRPr sz="22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Jacob meets not only Joseph, but Joseph’s TWO sons</a:t>
            </a:r>
            <a:endParaRPr sz="22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Jacob blesses the younger son, Ephraim, over the older son, Manasseh</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Ephraim means fruitfulness/blessing</a:t>
            </a:r>
            <a:endParaRPr sz="18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III - Scene 3 Blessings (Genesis 49)</a:t>
            </a:r>
            <a:endParaRPr/>
          </a:p>
        </p:txBody>
      </p:sp>
      <p:sp>
        <p:nvSpPr>
          <p:cNvPr id="146" name="Google Shape;146;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55600" lvl="0" marL="457200" rtl="0" algn="l">
              <a:lnSpc>
                <a:spcPct val="95000"/>
              </a:lnSpc>
              <a:spcBef>
                <a:spcPts val="0"/>
              </a:spcBef>
              <a:spcAft>
                <a:spcPts val="0"/>
              </a:spcAft>
              <a:buClr>
                <a:schemeClr val="dk1"/>
              </a:buClr>
              <a:buSzPts val="2000"/>
              <a:buChar char="●"/>
            </a:pPr>
            <a:r>
              <a:rPr lang="en" sz="2000">
                <a:solidFill>
                  <a:schemeClr val="dk1"/>
                </a:solidFill>
              </a:rPr>
              <a:t>Jacob curses Reuben, Simeon, and Levi (his first 3 sons)</a:t>
            </a:r>
            <a:endParaRPr sz="2000">
              <a:solidFill>
                <a:schemeClr val="dk1"/>
              </a:solidFill>
            </a:endParaRPr>
          </a:p>
          <a:p>
            <a:pPr indent="-355600" lvl="0" marL="457200" rtl="0" algn="l">
              <a:lnSpc>
                <a:spcPct val="95000"/>
              </a:lnSpc>
              <a:spcBef>
                <a:spcPts val="0"/>
              </a:spcBef>
              <a:spcAft>
                <a:spcPts val="0"/>
              </a:spcAft>
              <a:buClr>
                <a:schemeClr val="dk1"/>
              </a:buClr>
              <a:buSzPts val="2000"/>
              <a:buChar char="●"/>
            </a:pPr>
            <a:r>
              <a:rPr lang="en" sz="2000">
                <a:solidFill>
                  <a:schemeClr val="dk1"/>
                </a:solidFill>
              </a:rPr>
              <a:t>Jacob blesses Judah:</a:t>
            </a:r>
            <a:endParaRPr sz="2000">
              <a:solidFill>
                <a:schemeClr val="dk1"/>
              </a:solidFill>
            </a:endParaRPr>
          </a:p>
          <a:p>
            <a:pPr indent="457200" lvl="0" marL="0" rtl="0" algn="l">
              <a:lnSpc>
                <a:spcPct val="95000"/>
              </a:lnSpc>
              <a:spcBef>
                <a:spcPts val="1000"/>
              </a:spcBef>
              <a:spcAft>
                <a:spcPts val="0"/>
              </a:spcAft>
              <a:buNone/>
            </a:pPr>
            <a:r>
              <a:rPr lang="en" sz="1600">
                <a:solidFill>
                  <a:schemeClr val="dk1"/>
                </a:solidFill>
              </a:rPr>
              <a:t>“Judah, your brothers will praise you. You will grasp your enemies by the neck. All your relatives will bow before you. Judah, my son, is a young lion that has finished eating its prey. Like a lion he crouches and lies down; like a lioness—who dares to rouse him? The scepter will not depart from Judah, nor the ruler’s staff from his descendants, until the coming of the one to whom it belongs, the one whom all nations will honor. He ties his foal to a grapevine, the colt of his donkey to a choice vine. He washes his clothes in wine, his robes in the blood of grapes. His eyes are darker than wine, and his teeth are whiter than milk.”</a:t>
            </a:r>
            <a:endParaRPr sz="1600">
              <a:solidFill>
                <a:schemeClr val="dk1"/>
              </a:solidFill>
            </a:endParaRPr>
          </a:p>
          <a:p>
            <a:pPr indent="-355600" lvl="0" marL="457200" rtl="0" algn="l">
              <a:lnSpc>
                <a:spcPct val="95000"/>
              </a:lnSpc>
              <a:spcBef>
                <a:spcPts val="1000"/>
              </a:spcBef>
              <a:spcAft>
                <a:spcPts val="0"/>
              </a:spcAft>
              <a:buClr>
                <a:schemeClr val="dk1"/>
              </a:buClr>
              <a:buSzPts val="2000"/>
              <a:buChar char="●"/>
            </a:pPr>
            <a:r>
              <a:rPr lang="en" sz="2000">
                <a:solidFill>
                  <a:schemeClr val="dk1"/>
                </a:solidFill>
              </a:rPr>
              <a:t>Judah is associated here with military victory (lion), royal rule (scepter and staff), and ridiculous abundance (grapes and wine)</a:t>
            </a:r>
            <a:endParaRPr sz="20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III - Scene 3 Blessings (Genesis 49)</a:t>
            </a:r>
            <a:endParaRPr/>
          </a:p>
        </p:txBody>
      </p:sp>
      <p:sp>
        <p:nvSpPr>
          <p:cNvPr id="152" name="Google Shape;152;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lnSpc>
                <a:spcPct val="95000"/>
              </a:lnSpc>
              <a:spcBef>
                <a:spcPts val="0"/>
              </a:spcBef>
              <a:spcAft>
                <a:spcPts val="0"/>
              </a:spcAft>
              <a:buClr>
                <a:schemeClr val="dk1"/>
              </a:buClr>
              <a:buSzPts val="2000"/>
              <a:buChar char="●"/>
            </a:pPr>
            <a:r>
              <a:rPr lang="en" sz="2000">
                <a:solidFill>
                  <a:schemeClr val="dk1"/>
                </a:solidFill>
              </a:rPr>
              <a:t>Jacob speaks over his other sons</a:t>
            </a:r>
            <a:endParaRPr sz="2000">
              <a:solidFill>
                <a:schemeClr val="dk1"/>
              </a:solidFill>
            </a:endParaRPr>
          </a:p>
          <a:p>
            <a:pPr indent="-355600" lvl="0" marL="457200" rtl="0" algn="l">
              <a:lnSpc>
                <a:spcPct val="95000"/>
              </a:lnSpc>
              <a:spcBef>
                <a:spcPts val="0"/>
              </a:spcBef>
              <a:spcAft>
                <a:spcPts val="0"/>
              </a:spcAft>
              <a:buClr>
                <a:schemeClr val="dk1"/>
              </a:buClr>
              <a:buSzPts val="2000"/>
              <a:buChar char="●"/>
            </a:pPr>
            <a:r>
              <a:rPr lang="en" sz="2000">
                <a:solidFill>
                  <a:schemeClr val="dk1"/>
                </a:solidFill>
              </a:rPr>
              <a:t>Jacob blesses Joseph:</a:t>
            </a:r>
            <a:endParaRPr sz="2000">
              <a:solidFill>
                <a:schemeClr val="dk1"/>
              </a:solidFill>
            </a:endParaRPr>
          </a:p>
          <a:p>
            <a:pPr indent="457200" lvl="0" marL="0" rtl="0" algn="l">
              <a:lnSpc>
                <a:spcPct val="95000"/>
              </a:lnSpc>
              <a:spcBef>
                <a:spcPts val="1200"/>
              </a:spcBef>
              <a:spcAft>
                <a:spcPts val="0"/>
              </a:spcAft>
              <a:buNone/>
            </a:pPr>
            <a:r>
              <a:rPr lang="en" sz="1600">
                <a:solidFill>
                  <a:schemeClr val="dk1"/>
                </a:solidFill>
              </a:rPr>
              <a:t>“Joseph is the foal of a wild donkey, the foal of a wild donkey at a spring— one of the wild donkeys on the ridge. Archers attacked him savagely; they shot at him and harassed him. But his bow remained taut, and his arms were strengthened by the hands of the Mighty One of Jacob, by the Shepherd, the Rock of Israel. May the God of your father help you; May the Almighty bless you with the blessings of the heavens above, and blessings of the watery depths below, and blessings of the breasts and womb. May my fatherly blessings on you surpass the blessings of my ancestors, reaching to the heights of the eternal hills. May these blessings rest on the head of Joseph, who is a prince among his brothers.”</a:t>
            </a:r>
            <a:endParaRPr sz="1600">
              <a:solidFill>
                <a:schemeClr val="dk1"/>
              </a:solidFill>
            </a:endParaRPr>
          </a:p>
          <a:p>
            <a:pPr indent="-355600" lvl="0" marL="457200" rtl="0" algn="l">
              <a:lnSpc>
                <a:spcPct val="95000"/>
              </a:lnSpc>
              <a:spcBef>
                <a:spcPts val="1200"/>
              </a:spcBef>
              <a:spcAft>
                <a:spcPts val="0"/>
              </a:spcAft>
              <a:buClr>
                <a:schemeClr val="dk1"/>
              </a:buClr>
              <a:buSzPts val="2000"/>
              <a:buChar char="●"/>
            </a:pPr>
            <a:r>
              <a:rPr lang="en" sz="2000">
                <a:solidFill>
                  <a:schemeClr val="dk1"/>
                </a:solidFill>
              </a:rPr>
              <a:t>Joseph is associated here with military victory (taut bow and strong arm), royal rule (prince of his brothers), and ridiculous abundance (blessing surpassing ancestors)</a:t>
            </a:r>
            <a:endParaRPr sz="13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2">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Is this Story about?</a:t>
            </a:r>
            <a:endParaRPr/>
          </a:p>
        </p:txBody>
      </p:sp>
      <p:sp>
        <p:nvSpPr>
          <p:cNvPr id="158" name="Google Shape;158;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361950" lvl="0" marL="457200" rtl="0" algn="l">
              <a:spcBef>
                <a:spcPts val="0"/>
              </a:spcBef>
              <a:spcAft>
                <a:spcPts val="0"/>
              </a:spcAft>
              <a:buClr>
                <a:schemeClr val="dk1"/>
              </a:buClr>
              <a:buSzPts val="2100"/>
              <a:buChar char="●"/>
            </a:pPr>
            <a:r>
              <a:rPr lang="en" sz="2100">
                <a:solidFill>
                  <a:schemeClr val="dk1"/>
                </a:solidFill>
              </a:rPr>
              <a:t>Joseph or Judah?</a:t>
            </a:r>
            <a:endParaRPr sz="2100">
              <a:solidFill>
                <a:schemeClr val="dk1"/>
              </a:solidFill>
            </a:endParaRPr>
          </a:p>
          <a:p>
            <a:pPr indent="-361950" lvl="0" marL="457200" rtl="0" algn="l">
              <a:spcBef>
                <a:spcPts val="0"/>
              </a:spcBef>
              <a:spcAft>
                <a:spcPts val="0"/>
              </a:spcAft>
              <a:buClr>
                <a:schemeClr val="dk1"/>
              </a:buClr>
              <a:buSzPts val="2100"/>
              <a:buChar char="●"/>
            </a:pPr>
            <a:r>
              <a:rPr lang="en" sz="2100">
                <a:solidFill>
                  <a:schemeClr val="dk1"/>
                </a:solidFill>
              </a:rPr>
              <a:t>The TWO are the SAME</a:t>
            </a:r>
            <a:endParaRPr sz="2100">
              <a:solidFill>
                <a:schemeClr val="dk1"/>
              </a:solidFill>
            </a:endParaRPr>
          </a:p>
          <a:p>
            <a:pPr indent="-361950" lvl="0" marL="457200" rtl="0" algn="l">
              <a:spcBef>
                <a:spcPts val="0"/>
              </a:spcBef>
              <a:spcAft>
                <a:spcPts val="0"/>
              </a:spcAft>
              <a:buClr>
                <a:schemeClr val="dk1"/>
              </a:buClr>
              <a:buSzPts val="2100"/>
              <a:buChar char="●"/>
            </a:pPr>
            <a:r>
              <a:rPr lang="en" sz="2100">
                <a:solidFill>
                  <a:schemeClr val="dk1"/>
                </a:solidFill>
              </a:rPr>
              <a:t>The divided kingdom</a:t>
            </a:r>
            <a:endParaRPr sz="2100">
              <a:solidFill>
                <a:schemeClr val="dk1"/>
              </a:solidFill>
            </a:endParaRPr>
          </a:p>
          <a:p>
            <a:pPr indent="0" lvl="0" marL="0" rtl="0" algn="l">
              <a:spcBef>
                <a:spcPts val="1200"/>
              </a:spcBef>
              <a:spcAft>
                <a:spcPts val="1200"/>
              </a:spcAft>
              <a:buNone/>
            </a:pPr>
            <a:r>
              <a:rPr lang="en" sz="1700">
                <a:solidFill>
                  <a:schemeClr val="dk1"/>
                </a:solidFill>
              </a:rPr>
              <a:t>Again a message came to me from the Lord: “Son of man, take a piece of wood and carve on it these words: ‘This represents Judah and its allied tribes.’ Then take another piece and carve these words on it: ‘This represents Ephraim and the northern tribes of Israel.’ Now hold them together in your hand as if they were one piece of wood. When your people ask you what your actions mean, say to them, ‘This is what the Sovereign Lord says: I will take Ephraim and the northern tribes and join them to Judah. I will make them one piece of wood in my hand.’ -Ezekiel 37:15-19</a:t>
            </a:r>
            <a:endParaRPr sz="21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8">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3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Is this Story about?</a:t>
            </a:r>
            <a:endParaRPr/>
          </a:p>
        </p:txBody>
      </p:sp>
      <p:sp>
        <p:nvSpPr>
          <p:cNvPr id="164" name="Google Shape;164;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Clr>
                <a:schemeClr val="dk1"/>
              </a:buClr>
              <a:buSzPts val="2100"/>
              <a:buChar char="●"/>
            </a:pPr>
            <a:r>
              <a:rPr lang="en" sz="2100">
                <a:solidFill>
                  <a:schemeClr val="dk1"/>
                </a:solidFill>
              </a:rPr>
              <a:t>What has Judah done in this story?</a:t>
            </a:r>
            <a:endParaRPr sz="21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Offered himself as a substitution sacrifice</a:t>
            </a:r>
            <a:endParaRPr sz="2100">
              <a:solidFill>
                <a:schemeClr val="dk1"/>
              </a:solidFill>
            </a:endParaRPr>
          </a:p>
          <a:p>
            <a:pPr indent="-361950" lvl="0" marL="457200" rtl="0" algn="l">
              <a:spcBef>
                <a:spcPts val="0"/>
              </a:spcBef>
              <a:spcAft>
                <a:spcPts val="0"/>
              </a:spcAft>
              <a:buClr>
                <a:schemeClr val="dk1"/>
              </a:buClr>
              <a:buSzPts val="2100"/>
              <a:buChar char="●"/>
            </a:pPr>
            <a:r>
              <a:rPr lang="en" sz="2100">
                <a:solidFill>
                  <a:schemeClr val="dk1"/>
                </a:solidFill>
              </a:rPr>
              <a:t>What has Joseph done in this story?</a:t>
            </a:r>
            <a:endParaRPr sz="21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Betrayed by his own</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Sold for 20 pieces of silver</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Descended into a pit</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Only to rise again</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Rule over the world</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Save many lives</a:t>
            </a:r>
            <a:endParaRPr sz="17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4">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Is this Story about?</a:t>
            </a:r>
            <a:endParaRPr/>
          </a:p>
        </p:txBody>
      </p:sp>
      <p:sp>
        <p:nvSpPr>
          <p:cNvPr id="170" name="Google Shape;170;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Clr>
                <a:schemeClr val="dk1"/>
              </a:buClr>
              <a:buSzPts val="2100"/>
              <a:buChar char="●"/>
            </a:pPr>
            <a:r>
              <a:rPr lang="en" sz="2100">
                <a:solidFill>
                  <a:schemeClr val="dk1"/>
                </a:solidFill>
              </a:rPr>
              <a:t>Jesus</a:t>
            </a:r>
            <a:endParaRPr sz="21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Born into the royal line of Judah through Mary (Luke 3)</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Adopted into the royal line of Judah through Joseph (Matthew 1)</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Adopted father - Joseph (son of Jacob)</a:t>
            </a:r>
            <a:endParaRPr sz="1700">
              <a:solidFill>
                <a:schemeClr val="dk1"/>
              </a:solidFill>
            </a:endParaRPr>
          </a:p>
          <a:p>
            <a:pPr indent="-336550" lvl="1" marL="914400" rtl="0" algn="l">
              <a:spcBef>
                <a:spcPts val="0"/>
              </a:spcBef>
              <a:spcAft>
                <a:spcPts val="0"/>
              </a:spcAft>
              <a:buClr>
                <a:schemeClr val="dk1"/>
              </a:buClr>
              <a:buSzPts val="1700"/>
              <a:buChar char="○"/>
            </a:pPr>
            <a:r>
              <a:rPr lang="en" sz="1700">
                <a:solidFill>
                  <a:schemeClr val="dk1"/>
                </a:solidFill>
              </a:rPr>
              <a:t>Born in Bethlehem (Ephratah)</a:t>
            </a:r>
            <a:endParaRPr sz="1700">
              <a:solidFill>
                <a:schemeClr val="dk1"/>
              </a:solidFill>
            </a:endParaRPr>
          </a:p>
          <a:p>
            <a:pPr indent="-361950" lvl="0" marL="457200" rtl="0" algn="l">
              <a:spcBef>
                <a:spcPts val="0"/>
              </a:spcBef>
              <a:spcAft>
                <a:spcPts val="0"/>
              </a:spcAft>
              <a:buClr>
                <a:schemeClr val="dk1"/>
              </a:buClr>
              <a:buSzPts val="2100"/>
              <a:buChar char="●"/>
            </a:pPr>
            <a:r>
              <a:rPr lang="en" sz="2100">
                <a:solidFill>
                  <a:schemeClr val="dk1"/>
                </a:solidFill>
              </a:rPr>
              <a:t>Recall the dreams and doubling - the TWO are the SAME</a:t>
            </a:r>
            <a:endParaRPr sz="21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0">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Recap</a:t>
            </a:r>
            <a:endParaRPr/>
          </a:p>
        </p:txBody>
      </p:sp>
      <p:sp>
        <p:nvSpPr>
          <p:cNvPr id="66" name="Google Shape;66;p14"/>
          <p:cNvSpPr txBox="1"/>
          <p:nvPr>
            <p:ph idx="1" type="body"/>
          </p:nvPr>
        </p:nvSpPr>
        <p:spPr>
          <a:xfrm>
            <a:off x="311700" y="101772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Jacob is the chosen human representative, but he is also the snake</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His story tells in miniature the story of all humanity, wrestling with God</a:t>
            </a:r>
            <a:endParaRPr>
              <a:solidFill>
                <a:schemeClr val="dk1"/>
              </a:solidFill>
            </a:endParaRPr>
          </a:p>
        </p:txBody>
      </p:sp>
      <p:pic>
        <p:nvPicPr>
          <p:cNvPr id="67" name="Google Shape;67;p14" title="Screenshot 2025-06-01 at 8.53.23 AM.png"/>
          <p:cNvPicPr preferRelativeResize="0"/>
          <p:nvPr/>
        </p:nvPicPr>
        <p:blipFill>
          <a:blip r:embed="rId3">
            <a:alphaModFix/>
          </a:blip>
          <a:stretch>
            <a:fillRect/>
          </a:stretch>
        </p:blipFill>
        <p:spPr>
          <a:xfrm>
            <a:off x="1794188" y="1796850"/>
            <a:ext cx="5555627" cy="32202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50</a:t>
            </a:r>
            <a:endParaRPr/>
          </a:p>
        </p:txBody>
      </p:sp>
      <p:sp>
        <p:nvSpPr>
          <p:cNvPr id="176" name="Google Shape;176;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1950" lvl="0" marL="457200" rtl="0" algn="l">
              <a:spcBef>
                <a:spcPts val="0"/>
              </a:spcBef>
              <a:spcAft>
                <a:spcPts val="0"/>
              </a:spcAft>
              <a:buClr>
                <a:schemeClr val="dk1"/>
              </a:buClr>
              <a:buSzPts val="2100"/>
              <a:buChar char="●"/>
            </a:pPr>
            <a:r>
              <a:rPr lang="en" sz="2100">
                <a:solidFill>
                  <a:schemeClr val="dk1"/>
                </a:solidFill>
              </a:rPr>
              <a:t>After Jacob’s death, Joseph’s brothers question his forgiveness</a:t>
            </a:r>
            <a:endParaRPr sz="2100">
              <a:solidFill>
                <a:schemeClr val="dk1"/>
              </a:solidFill>
            </a:endParaRPr>
          </a:p>
          <a:p>
            <a:pPr indent="-361950" lvl="0" marL="457200" rtl="0" algn="l">
              <a:spcBef>
                <a:spcPts val="0"/>
              </a:spcBef>
              <a:spcAft>
                <a:spcPts val="0"/>
              </a:spcAft>
              <a:buClr>
                <a:schemeClr val="dk1"/>
              </a:buClr>
              <a:buSzPts val="2100"/>
              <a:buChar char="●"/>
            </a:pPr>
            <a:r>
              <a:rPr lang="en" sz="2100">
                <a:solidFill>
                  <a:schemeClr val="dk1"/>
                </a:solidFill>
              </a:rPr>
              <a:t>Joseph’s response summarizes this story, the whole Genesis scroll, and the whole Biblical story:</a:t>
            </a:r>
            <a:endParaRPr sz="2100">
              <a:solidFill>
                <a:schemeClr val="dk1"/>
              </a:solidFill>
            </a:endParaRPr>
          </a:p>
          <a:p>
            <a:pPr indent="0" lvl="0" marL="0" rtl="0" algn="l">
              <a:spcBef>
                <a:spcPts val="1200"/>
              </a:spcBef>
              <a:spcAft>
                <a:spcPts val="1200"/>
              </a:spcAft>
              <a:buNone/>
            </a:pPr>
            <a:r>
              <a:rPr lang="en" sz="2100">
                <a:solidFill>
                  <a:schemeClr val="dk1"/>
                </a:solidFill>
              </a:rPr>
              <a:t>But Joseph replied, “Don’t be afraid of me. Am I God, that I can punish you? </a:t>
            </a:r>
            <a:r>
              <a:rPr lang="en" sz="2100" u="sng">
                <a:solidFill>
                  <a:schemeClr val="dk1"/>
                </a:solidFill>
              </a:rPr>
              <a:t>You </a:t>
            </a:r>
            <a:r>
              <a:rPr lang="en" sz="2100" u="sng">
                <a:solidFill>
                  <a:schemeClr val="dk1"/>
                </a:solidFill>
              </a:rPr>
              <a:t>intended evil against</a:t>
            </a:r>
            <a:r>
              <a:rPr lang="en" sz="2100" u="sng">
                <a:solidFill>
                  <a:schemeClr val="dk1"/>
                </a:solidFill>
              </a:rPr>
              <a:t> me, but God intended it all for good.</a:t>
            </a:r>
            <a:r>
              <a:rPr lang="en" sz="2100">
                <a:solidFill>
                  <a:schemeClr val="dk1"/>
                </a:solidFill>
              </a:rPr>
              <a:t> He brought me to this position so I could save the lives of many people.”</a:t>
            </a:r>
            <a:endParaRPr sz="28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Outline and Overview</a:t>
            </a:r>
            <a:endParaRPr/>
          </a:p>
        </p:txBody>
      </p:sp>
      <p:sp>
        <p:nvSpPr>
          <p:cNvPr id="73" name="Google Shape;73;p15"/>
          <p:cNvSpPr txBox="1"/>
          <p:nvPr>
            <p:ph idx="1" type="body"/>
          </p:nvPr>
        </p:nvSpPr>
        <p:spPr>
          <a:xfrm>
            <a:off x="311700" y="1152475"/>
            <a:ext cx="8520600" cy="36825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523"/>
              <a:buNone/>
            </a:pPr>
            <a:r>
              <a:rPr b="1" lang="en" sz="1654">
                <a:solidFill>
                  <a:schemeClr val="dk1"/>
                </a:solidFill>
              </a:rPr>
              <a:t>Act I</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Joseph’s Dreams &amp; Betrayal</a:t>
            </a:r>
            <a:endParaRPr sz="1654">
              <a:solidFill>
                <a:schemeClr val="dk1"/>
              </a:solidFill>
            </a:endParaRPr>
          </a:p>
          <a:p>
            <a:pPr indent="457200" lvl="0" marL="457200" rtl="0" algn="l">
              <a:lnSpc>
                <a:spcPct val="115000"/>
              </a:lnSpc>
              <a:spcBef>
                <a:spcPts val="0"/>
              </a:spcBef>
              <a:spcAft>
                <a:spcPts val="0"/>
              </a:spcAft>
              <a:buSzPts val="523"/>
              <a:buNone/>
            </a:pPr>
            <a:r>
              <a:rPr b="1" lang="en" sz="1654">
                <a:solidFill>
                  <a:schemeClr val="dk1"/>
                </a:solidFill>
              </a:rPr>
              <a:t>Judah &amp; Tamar</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Joseph in Egypt</a:t>
            </a:r>
            <a:endParaRPr sz="1654">
              <a:solidFill>
                <a:schemeClr val="dk1"/>
              </a:solidFill>
            </a:endParaRPr>
          </a:p>
          <a:p>
            <a:pPr indent="0" lvl="0" marL="0" rtl="0" algn="l">
              <a:lnSpc>
                <a:spcPct val="115000"/>
              </a:lnSpc>
              <a:spcBef>
                <a:spcPts val="0"/>
              </a:spcBef>
              <a:spcAft>
                <a:spcPts val="0"/>
              </a:spcAft>
              <a:buSzPts val="523"/>
              <a:buNone/>
            </a:pPr>
            <a:r>
              <a:rPr b="1" lang="en" sz="1654">
                <a:solidFill>
                  <a:schemeClr val="dk1"/>
                </a:solidFill>
              </a:rPr>
              <a:t>Act II</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Joseph’s Brothers Go to Egypt</a:t>
            </a:r>
            <a:endParaRPr sz="1654">
              <a:solidFill>
                <a:schemeClr val="dk1"/>
              </a:solidFill>
            </a:endParaRPr>
          </a:p>
          <a:p>
            <a:pPr indent="457200" lvl="0" marL="457200" rtl="0" algn="l">
              <a:lnSpc>
                <a:spcPct val="115000"/>
              </a:lnSpc>
              <a:spcBef>
                <a:spcPts val="0"/>
              </a:spcBef>
              <a:spcAft>
                <a:spcPts val="0"/>
              </a:spcAft>
              <a:buSzPts val="523"/>
              <a:buNone/>
            </a:pPr>
            <a:r>
              <a:rPr b="1" lang="en" sz="1654">
                <a:solidFill>
                  <a:schemeClr val="dk1"/>
                </a:solidFill>
              </a:rPr>
              <a:t>Judah’s Sacrifice</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Joseph Reveals Himself</a:t>
            </a:r>
            <a:endParaRPr sz="1654">
              <a:solidFill>
                <a:schemeClr val="dk1"/>
              </a:solidFill>
            </a:endParaRPr>
          </a:p>
          <a:p>
            <a:pPr indent="0" lvl="0" marL="0" rtl="0" algn="l">
              <a:lnSpc>
                <a:spcPct val="115000"/>
              </a:lnSpc>
              <a:spcBef>
                <a:spcPts val="0"/>
              </a:spcBef>
              <a:spcAft>
                <a:spcPts val="0"/>
              </a:spcAft>
              <a:buSzPts val="523"/>
              <a:buNone/>
            </a:pPr>
            <a:r>
              <a:rPr b="1" lang="en" sz="1654">
                <a:solidFill>
                  <a:schemeClr val="dk1"/>
                </a:solidFill>
              </a:rPr>
              <a:t>Act III</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Judah Leads Jacob’s Family to Egypt</a:t>
            </a:r>
            <a:endParaRPr sz="1654">
              <a:solidFill>
                <a:schemeClr val="dk1"/>
              </a:solidFill>
            </a:endParaRPr>
          </a:p>
          <a:p>
            <a:pPr indent="457200" lvl="0" marL="457200" rtl="0" algn="l">
              <a:lnSpc>
                <a:spcPct val="115000"/>
              </a:lnSpc>
              <a:spcBef>
                <a:spcPts val="0"/>
              </a:spcBef>
              <a:spcAft>
                <a:spcPts val="0"/>
              </a:spcAft>
              <a:buSzPts val="523"/>
              <a:buNone/>
            </a:pPr>
            <a:r>
              <a:rPr b="1" lang="en" sz="1654">
                <a:solidFill>
                  <a:schemeClr val="dk1"/>
                </a:solidFill>
              </a:rPr>
              <a:t>Joseph Rescues Israel and Egypt</a:t>
            </a:r>
            <a:endParaRPr b="1" sz="1654">
              <a:solidFill>
                <a:schemeClr val="dk1"/>
              </a:solidFill>
            </a:endParaRPr>
          </a:p>
          <a:p>
            <a:pPr indent="457200" lvl="0" marL="0" rtl="0" algn="l">
              <a:lnSpc>
                <a:spcPct val="115000"/>
              </a:lnSpc>
              <a:spcBef>
                <a:spcPts val="0"/>
              </a:spcBef>
              <a:spcAft>
                <a:spcPts val="0"/>
              </a:spcAft>
              <a:buSzPts val="523"/>
              <a:buNone/>
            </a:pPr>
            <a:r>
              <a:rPr lang="en" sz="1654">
                <a:solidFill>
                  <a:schemeClr val="dk1"/>
                </a:solidFill>
              </a:rPr>
              <a:t>Jacob’s Blessings (especially for Judah and Joseph) and Death</a:t>
            </a:r>
            <a:endParaRPr sz="1654">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 - Scene 1</a:t>
            </a:r>
            <a:endParaRPr/>
          </a:p>
        </p:txBody>
      </p:sp>
      <p:sp>
        <p:nvSpPr>
          <p:cNvPr id="79" name="Google Shape;79;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Char char="●"/>
            </a:pPr>
            <a:r>
              <a:rPr lang="en">
                <a:solidFill>
                  <a:schemeClr val="dk1"/>
                </a:solidFill>
              </a:rPr>
              <a:t>Jacob singles Joseph out from among his brothers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Joseph dreams TWO dreams with the SAME meaning:</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Joseph is going to be elevated over his brothers (all creation?)</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Jacob sends Joseph to his brothers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brothers plan to kill Joseph, but Reuben says to throw him in a pit instead</a:t>
            </a:r>
            <a:endParaRPr>
              <a:solidFill>
                <a:schemeClr val="dk1"/>
              </a:solidFill>
            </a:endParaRPr>
          </a:p>
          <a:p>
            <a:pPr indent="-342900" lvl="0" marL="457200" rtl="0" algn="l">
              <a:spcBef>
                <a:spcPts val="0"/>
              </a:spcBef>
              <a:spcAft>
                <a:spcPts val="0"/>
              </a:spcAft>
              <a:buClr>
                <a:schemeClr val="dk1"/>
              </a:buClr>
              <a:buSzPts val="1800"/>
              <a:buChar char="●"/>
            </a:pPr>
            <a:r>
              <a:rPr lang="en" u="sng">
                <a:solidFill>
                  <a:schemeClr val="dk1"/>
                </a:solidFill>
              </a:rPr>
              <a:t>Judah</a:t>
            </a:r>
            <a:r>
              <a:rPr lang="en">
                <a:solidFill>
                  <a:schemeClr val="dk1"/>
                </a:solidFill>
              </a:rPr>
              <a:t> sees a way to get rich quick and sells Joseph to </a:t>
            </a:r>
            <a:r>
              <a:rPr lang="en" u="sng">
                <a:solidFill>
                  <a:schemeClr val="dk1"/>
                </a:solidFill>
              </a:rPr>
              <a:t>Ishmaelites</a:t>
            </a:r>
            <a:r>
              <a:rPr lang="en">
                <a:solidFill>
                  <a:schemeClr val="dk1"/>
                </a:solidFill>
              </a:rPr>
              <a:t> for 20 pieces of silver</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The brothers kill an animal and use its blood to fool Jacob</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9">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 - Scene 2</a:t>
            </a:r>
            <a:endParaRPr/>
          </a:p>
        </p:txBody>
      </p:sp>
      <p:sp>
        <p:nvSpPr>
          <p:cNvPr id="85" name="Google Shape;85;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Clr>
                <a:schemeClr val="dk1"/>
              </a:buClr>
              <a:buSzPts val="1800"/>
              <a:buChar char="●"/>
            </a:pPr>
            <a:r>
              <a:rPr lang="en">
                <a:solidFill>
                  <a:schemeClr val="dk1"/>
                </a:solidFill>
              </a:rPr>
              <a:t>Judah has 3 sons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His first born marries Tamar, then dies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His second born marries Tamar, but refuses to give her children, then dies</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Judah </a:t>
            </a:r>
            <a:r>
              <a:rPr lang="en" u="sng">
                <a:solidFill>
                  <a:schemeClr val="dk1"/>
                </a:solidFill>
              </a:rPr>
              <a:t>tells</a:t>
            </a:r>
            <a:r>
              <a:rPr lang="en">
                <a:solidFill>
                  <a:schemeClr val="dk1"/>
                </a:solidFill>
              </a:rPr>
              <a:t> Tamar she can marry his third born when he’s old enough (but he’s lying)</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Judah’s wife dies, he immediately goes to a party</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Tamar disguises herself as a prostitute</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Judah sleeps with her and gets her pregnant</a:t>
            </a:r>
            <a:endParaRPr>
              <a:solidFill>
                <a:schemeClr val="dk1"/>
              </a:solidFill>
            </a:endParaRPr>
          </a:p>
          <a:p>
            <a:pPr indent="-317500" lvl="1" marL="914400" rtl="0" algn="l">
              <a:spcBef>
                <a:spcPts val="0"/>
              </a:spcBef>
              <a:spcAft>
                <a:spcPts val="0"/>
              </a:spcAft>
              <a:buClr>
                <a:schemeClr val="dk1"/>
              </a:buClr>
              <a:buSzPts val="1400"/>
              <a:buChar char="○"/>
            </a:pPr>
            <a:r>
              <a:rPr lang="en">
                <a:solidFill>
                  <a:schemeClr val="dk1"/>
                </a:solidFill>
              </a:rPr>
              <a:t>When he tries to pay her and get his stuff back, she can’t be found</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When Judah finds out she’s pregnant, he wants to kill her (until she shows everyone his stuff)</a:t>
            </a:r>
            <a:endParaRPr>
              <a:solidFill>
                <a:schemeClr val="dk1"/>
              </a:solidFill>
            </a:endParaRPr>
          </a:p>
          <a:p>
            <a:pPr indent="-342900" lvl="0" marL="457200" rtl="0" algn="l">
              <a:spcBef>
                <a:spcPts val="0"/>
              </a:spcBef>
              <a:spcAft>
                <a:spcPts val="0"/>
              </a:spcAft>
              <a:buClr>
                <a:schemeClr val="dk1"/>
              </a:buClr>
              <a:buSzPts val="1800"/>
              <a:buChar char="●"/>
            </a:pPr>
            <a:r>
              <a:rPr lang="en">
                <a:solidFill>
                  <a:schemeClr val="dk1"/>
                </a:solidFill>
              </a:rPr>
              <a:t>Tamar gives birth to twins</a:t>
            </a:r>
            <a:endParaRPr>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5">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 - Scene 3 (Genesis 39)</a:t>
            </a:r>
            <a:endParaRPr/>
          </a:p>
        </p:txBody>
      </p:sp>
      <p:sp>
        <p:nvSpPr>
          <p:cNvPr id="91" name="Google Shape;91;p18"/>
          <p:cNvSpPr txBox="1"/>
          <p:nvPr>
            <p:ph idx="1" type="body"/>
          </p:nvPr>
        </p:nvSpPr>
        <p:spPr>
          <a:xfrm>
            <a:off x="311700" y="1152475"/>
            <a:ext cx="8520600" cy="37803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500">
                <a:solidFill>
                  <a:schemeClr val="dk1"/>
                </a:solidFill>
              </a:rPr>
              <a:t>Yhwh was with Joseph, so he succeeded in everything he did as he served in the home of his Egyptian master. Potiphar noticed this and realized that Yhwh was with Joseph, giving him success in everything he did. This pleased Potiphar, so he soon made Joseph his personal attendant. He put him in charge of his entire household and everything he owned. From the day Joseph was put in charge of his master’s household and property, Yhwh began to bless Potiphar’s household for Joseph’s sake. All his household affairs ran smoothly, and his crops and livestock flourished. So Potiphar gave Joseph complete administrative responsibility over everything he owned. With Joseph there, he didn’t worry about a thing—except what kind of food to eat!</a:t>
            </a:r>
            <a:endParaRPr sz="1500">
              <a:solidFill>
                <a:schemeClr val="dk1"/>
              </a:solidFill>
            </a:endParaRPr>
          </a:p>
          <a:p>
            <a:pPr indent="457200" lvl="0" marL="0" rtl="0" algn="l">
              <a:spcBef>
                <a:spcPts val="1200"/>
              </a:spcBef>
              <a:spcAft>
                <a:spcPts val="1200"/>
              </a:spcAft>
              <a:buNone/>
            </a:pPr>
            <a:r>
              <a:rPr lang="en" sz="1500">
                <a:solidFill>
                  <a:schemeClr val="dk1"/>
                </a:solidFill>
              </a:rPr>
              <a:t>Joseph was a very handsome and well-built young man, and Potiphar’s wife soon began to look at him lustfully. “Come and sleep with me,” she demanded. But Joseph refused. “Look,” he told her, “my master trusts me with everything in his entire household. No one here has more authority than I do. He has held back nothing from me except you, because you are his wife. How could I do such a wicked thing? It would be a great sin against God.”</a:t>
            </a:r>
            <a:endParaRPr sz="15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 - Scene 3</a:t>
            </a:r>
            <a:endParaRPr/>
          </a:p>
        </p:txBody>
      </p:sp>
      <p:sp>
        <p:nvSpPr>
          <p:cNvPr id="97" name="Google Shape;97;p19"/>
          <p:cNvSpPr txBox="1"/>
          <p:nvPr>
            <p:ph idx="1" type="body"/>
          </p:nvPr>
        </p:nvSpPr>
        <p:spPr>
          <a:xfrm>
            <a:off x="311700" y="1109375"/>
            <a:ext cx="8520600" cy="38265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Clr>
                <a:schemeClr val="dk1"/>
              </a:buClr>
              <a:buSzPts val="2000"/>
              <a:buChar char="●"/>
            </a:pPr>
            <a:r>
              <a:rPr lang="en" sz="2000">
                <a:solidFill>
                  <a:schemeClr val="dk1"/>
                </a:solidFill>
              </a:rPr>
              <a:t>Joseph is put in Potiphar’s house and excels</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rPr>
              <a:t>Potiphar’s wife tries to sleep with Joseph, but he refuses</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rPr>
              <a:t>She accuses him and Potiphar throws him in prison</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rPr>
              <a:t>In prison, Joseph is elevated again, just like he was in slavery</a:t>
            </a:r>
            <a:endParaRPr sz="20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rPr>
              <a:t>Pharaoh’s baker and </a:t>
            </a:r>
            <a:r>
              <a:rPr lang="en" sz="2000">
                <a:solidFill>
                  <a:schemeClr val="dk1"/>
                </a:solidFill>
              </a:rPr>
              <a:t>cupbearer are thrown in prison with him</a:t>
            </a:r>
            <a:endParaRPr sz="2000">
              <a:solidFill>
                <a:schemeClr val="dk1"/>
              </a:solidFill>
            </a:endParaRPr>
          </a:p>
          <a:p>
            <a:pPr indent="-330200" lvl="1" marL="914400" rtl="0" algn="l">
              <a:spcBef>
                <a:spcPts val="0"/>
              </a:spcBef>
              <a:spcAft>
                <a:spcPts val="0"/>
              </a:spcAft>
              <a:buClr>
                <a:schemeClr val="dk1"/>
              </a:buClr>
              <a:buSzPts val="1600"/>
              <a:buChar char="○"/>
            </a:pPr>
            <a:r>
              <a:rPr lang="en" sz="1600">
                <a:solidFill>
                  <a:schemeClr val="dk1"/>
                </a:solidFill>
              </a:rPr>
              <a:t>They have TWO dreams (one each)</a:t>
            </a:r>
            <a:endParaRPr sz="1600">
              <a:solidFill>
                <a:schemeClr val="dk1"/>
              </a:solidFill>
            </a:endParaRPr>
          </a:p>
          <a:p>
            <a:pPr indent="-330200" lvl="1" marL="914400" rtl="0" algn="l">
              <a:spcBef>
                <a:spcPts val="0"/>
              </a:spcBef>
              <a:spcAft>
                <a:spcPts val="0"/>
              </a:spcAft>
              <a:buClr>
                <a:schemeClr val="dk1"/>
              </a:buClr>
              <a:buSzPts val="1600"/>
              <a:buChar char="○"/>
            </a:pPr>
            <a:r>
              <a:rPr lang="en" sz="1600">
                <a:solidFill>
                  <a:schemeClr val="dk1"/>
                </a:solidFill>
              </a:rPr>
              <a:t>God interprets them through Joseph</a:t>
            </a:r>
            <a:endParaRPr sz="1600">
              <a:solidFill>
                <a:schemeClr val="dk1"/>
              </a:solidFill>
            </a:endParaRPr>
          </a:p>
          <a:p>
            <a:pPr indent="-330200" lvl="1" marL="914400" rtl="0" algn="l">
              <a:spcBef>
                <a:spcPts val="0"/>
              </a:spcBef>
              <a:spcAft>
                <a:spcPts val="0"/>
              </a:spcAft>
              <a:buClr>
                <a:schemeClr val="dk1"/>
              </a:buClr>
              <a:buSzPts val="1600"/>
              <a:buChar char="○"/>
            </a:pPr>
            <a:r>
              <a:rPr lang="en" sz="1600">
                <a:solidFill>
                  <a:schemeClr val="dk1"/>
                </a:solidFill>
              </a:rPr>
              <a:t>Pharaoh restores the cupbearer and executes the baker</a:t>
            </a:r>
            <a:endParaRPr sz="1600">
              <a:solidFill>
                <a:schemeClr val="dk1"/>
              </a:solidFill>
            </a:endParaRPr>
          </a:p>
          <a:p>
            <a:pPr indent="-355600" lvl="0" marL="457200" rtl="0" algn="l">
              <a:spcBef>
                <a:spcPts val="0"/>
              </a:spcBef>
              <a:spcAft>
                <a:spcPts val="0"/>
              </a:spcAft>
              <a:buClr>
                <a:schemeClr val="dk1"/>
              </a:buClr>
              <a:buSzPts val="2000"/>
              <a:buChar char="●"/>
            </a:pPr>
            <a:r>
              <a:rPr lang="en" sz="2000">
                <a:solidFill>
                  <a:schemeClr val="dk1"/>
                </a:solidFill>
              </a:rPr>
              <a:t>TWO years later, Pharaoh has TWO dreams with the SAME meaning:</a:t>
            </a:r>
            <a:endParaRPr sz="2000">
              <a:solidFill>
                <a:schemeClr val="dk1"/>
              </a:solidFill>
            </a:endParaRPr>
          </a:p>
          <a:p>
            <a:pPr indent="-330200" lvl="1" marL="914400" rtl="0" algn="l">
              <a:spcBef>
                <a:spcPts val="0"/>
              </a:spcBef>
              <a:spcAft>
                <a:spcPts val="0"/>
              </a:spcAft>
              <a:buClr>
                <a:schemeClr val="dk1"/>
              </a:buClr>
              <a:buSzPts val="1600"/>
              <a:buChar char="○"/>
            </a:pPr>
            <a:r>
              <a:rPr lang="en" sz="1600">
                <a:solidFill>
                  <a:schemeClr val="dk1"/>
                </a:solidFill>
              </a:rPr>
              <a:t>There will be 7 years of feast and then 7 years of famine</a:t>
            </a:r>
            <a:endParaRPr sz="1600">
              <a:solidFill>
                <a:schemeClr val="dk1"/>
              </a:solidFill>
            </a:endParaRPr>
          </a:p>
          <a:p>
            <a:pPr indent="-330200" lvl="1" marL="914400" rtl="0" algn="l">
              <a:spcBef>
                <a:spcPts val="0"/>
              </a:spcBef>
              <a:spcAft>
                <a:spcPts val="0"/>
              </a:spcAft>
              <a:buClr>
                <a:schemeClr val="dk1"/>
              </a:buClr>
              <a:buSzPts val="1600"/>
              <a:buChar char="○"/>
            </a:pPr>
            <a:r>
              <a:rPr lang="en" sz="1600">
                <a:solidFill>
                  <a:schemeClr val="dk1"/>
                </a:solidFill>
              </a:rPr>
              <a:t>Pharaoh elevates Joseph over all Egypt</a:t>
            </a:r>
            <a:endParaRPr sz="1600">
              <a:solidFill>
                <a:schemeClr val="dk1"/>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1</a:t>
            </a:r>
            <a:endParaRPr/>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Clr>
                <a:schemeClr val="dk1"/>
              </a:buClr>
              <a:buSzPts val="2200"/>
              <a:buChar char="●"/>
            </a:pPr>
            <a:r>
              <a:rPr lang="en" sz="2200">
                <a:solidFill>
                  <a:schemeClr val="dk1"/>
                </a:solidFill>
              </a:rPr>
              <a:t>The famine has come, so Jacob sends his sons (NOT Benjamin) down to Egypt for food</a:t>
            </a:r>
            <a:endParaRPr sz="22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Joseph recognizes his brothers, but disguises himself</a:t>
            </a:r>
            <a:endParaRPr sz="22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Joseph tests his brothers, seeing if they will sacrifice one brother</a:t>
            </a:r>
            <a:endParaRPr sz="22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The brothers (correctly) realize they’re being punished for what they did to Joseph</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Simeon is put in prison</a:t>
            </a:r>
            <a:endParaRPr sz="1800">
              <a:solidFill>
                <a:schemeClr val="dk1"/>
              </a:solidFill>
            </a:endParaRPr>
          </a:p>
          <a:p>
            <a:pPr indent="-342900" lvl="1" marL="914400" rtl="0" algn="l">
              <a:spcBef>
                <a:spcPts val="0"/>
              </a:spcBef>
              <a:spcAft>
                <a:spcPts val="0"/>
              </a:spcAft>
              <a:buClr>
                <a:schemeClr val="dk1"/>
              </a:buClr>
              <a:buSzPts val="1800"/>
              <a:buChar char="○"/>
            </a:pPr>
            <a:r>
              <a:rPr lang="en" sz="1800">
                <a:solidFill>
                  <a:schemeClr val="dk1"/>
                </a:solidFill>
              </a:rPr>
              <a:t>He will be released if they bring Benjamin</a:t>
            </a:r>
            <a:endParaRPr sz="1800">
              <a:solidFill>
                <a:schemeClr val="dk1"/>
              </a:solidFill>
            </a:endParaRPr>
          </a:p>
          <a:p>
            <a:pPr indent="-368300" lvl="0" marL="457200" rtl="0" algn="l">
              <a:spcBef>
                <a:spcPts val="0"/>
              </a:spcBef>
              <a:spcAft>
                <a:spcPts val="0"/>
              </a:spcAft>
              <a:buClr>
                <a:schemeClr val="dk1"/>
              </a:buClr>
              <a:buSzPts val="2200"/>
              <a:buChar char="●"/>
            </a:pPr>
            <a:r>
              <a:rPr lang="en" sz="2200">
                <a:solidFill>
                  <a:schemeClr val="dk1"/>
                </a:solidFill>
              </a:rPr>
              <a:t>The brothers go back up to Canaan</a:t>
            </a:r>
            <a:endParaRPr sz="22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Act II - Scene 2</a:t>
            </a:r>
            <a:endParaRPr/>
          </a:p>
        </p:txBody>
      </p:sp>
      <p:sp>
        <p:nvSpPr>
          <p:cNvPr id="109" name="Google Shape;109;p21"/>
          <p:cNvSpPr txBox="1"/>
          <p:nvPr>
            <p:ph idx="1" type="body"/>
          </p:nvPr>
        </p:nvSpPr>
        <p:spPr>
          <a:xfrm>
            <a:off x="311700" y="1152475"/>
            <a:ext cx="8520600" cy="2918400"/>
          </a:xfrm>
          <a:prstGeom prst="rect">
            <a:avLst/>
          </a:prstGeom>
        </p:spPr>
        <p:txBody>
          <a:bodyPr anchorCtr="0" anchor="t" bIns="91425" lIns="91425" spcFirstLastPara="1" rIns="91425" wrap="square" tIns="91425">
            <a:normAutofit/>
          </a:bodyPr>
          <a:lstStyle/>
          <a:p>
            <a:pPr indent="-393700" lvl="0" marL="457200" rtl="0" algn="l">
              <a:spcBef>
                <a:spcPts val="0"/>
              </a:spcBef>
              <a:spcAft>
                <a:spcPts val="0"/>
              </a:spcAft>
              <a:buClr>
                <a:schemeClr val="dk1"/>
              </a:buClr>
              <a:buSzPts val="2600"/>
              <a:buChar char="●"/>
            </a:pPr>
            <a:r>
              <a:rPr lang="en" sz="2600">
                <a:solidFill>
                  <a:schemeClr val="dk1"/>
                </a:solidFill>
              </a:rPr>
              <a:t>Jacob refuses to send Benjamin down</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Reuben offers the life of his sons as a </a:t>
            </a:r>
            <a:r>
              <a:rPr lang="en" sz="2600">
                <a:solidFill>
                  <a:schemeClr val="dk1"/>
                </a:solidFill>
              </a:rPr>
              <a:t>guarantee</a:t>
            </a:r>
            <a:r>
              <a:rPr lang="en" sz="2600">
                <a:solidFill>
                  <a:schemeClr val="dk1"/>
                </a:solidFill>
              </a:rPr>
              <a:t> of Benjamin’s safety</a:t>
            </a:r>
            <a:endParaRPr sz="2600">
              <a:solidFill>
                <a:schemeClr val="dk1"/>
              </a:solidFill>
            </a:endParaRPr>
          </a:p>
          <a:p>
            <a:pPr indent="-393700" lvl="0" marL="457200" rtl="0" algn="l">
              <a:spcBef>
                <a:spcPts val="0"/>
              </a:spcBef>
              <a:spcAft>
                <a:spcPts val="0"/>
              </a:spcAft>
              <a:buClr>
                <a:schemeClr val="dk1"/>
              </a:buClr>
              <a:buSzPts val="2600"/>
              <a:buChar char="●"/>
            </a:pPr>
            <a:r>
              <a:rPr lang="en" sz="2600">
                <a:solidFill>
                  <a:schemeClr val="dk1"/>
                </a:solidFill>
              </a:rPr>
              <a:t>Finally, the famine is so severe that Benjamin will starve if he stays, so Jacob sends them all down</a:t>
            </a:r>
            <a:endParaRPr sz="26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