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verage"/>
      <p:regular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d9aad24c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3d9aad24c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d9aad24c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3d9aad24c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d9aad24c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3d9aad24c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d9aad24c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d9aad24c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3d9aad24c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3d9aad24c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d9aad24c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d9aad24c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4e16d09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54e16d09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d9aad24ce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d9aad24ce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3d9aad24c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3d9aad24c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d9aad24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d9aad24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3d9aad24c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3d9aad24c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d9aad24c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d9aad24c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d9aad24c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d9aad24c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d9aad24c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d9aad24c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3d9aad24c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3d9aad24c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d9aad24c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d9aad24c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Abraham</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rPr>
              <a:t>Genesis 11b-25a</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16</a:t>
            </a:r>
            <a:endParaRPr/>
          </a:p>
        </p:txBody>
      </p:sp>
      <p:sp>
        <p:nvSpPr>
          <p:cNvPr id="114" name="Google Shape;114;p22"/>
          <p:cNvSpPr txBox="1"/>
          <p:nvPr>
            <p:ph idx="1" type="body"/>
          </p:nvPr>
        </p:nvSpPr>
        <p:spPr>
          <a:xfrm>
            <a:off x="311700" y="1152475"/>
            <a:ext cx="8520600" cy="38235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600">
                <a:solidFill>
                  <a:schemeClr val="dk1"/>
                </a:solidFill>
              </a:rPr>
              <a:t>Now Sarai, Abram’s wife, had not been able to bear children for him. But she had an </a:t>
            </a:r>
            <a:r>
              <a:rPr lang="en" sz="1600" u="sng">
                <a:solidFill>
                  <a:schemeClr val="dk1"/>
                </a:solidFill>
              </a:rPr>
              <a:t>Egyptian</a:t>
            </a:r>
            <a:r>
              <a:rPr lang="en" sz="1600">
                <a:solidFill>
                  <a:schemeClr val="dk1"/>
                </a:solidFill>
              </a:rPr>
              <a:t> servant named Hagar*. So Sarai said to Abram, “Yhwh has prevented me from having children. Go and sleep with my servant. Perhaps I can have children through her.” And Abram agreed with Sarai’s proposal. So Sarai, Abram’s wife, took Hagar the </a:t>
            </a:r>
            <a:r>
              <a:rPr lang="en" sz="1600" u="sng">
                <a:solidFill>
                  <a:schemeClr val="dk1"/>
                </a:solidFill>
              </a:rPr>
              <a:t>Egyptian</a:t>
            </a:r>
            <a:r>
              <a:rPr lang="en" sz="1600">
                <a:solidFill>
                  <a:schemeClr val="dk1"/>
                </a:solidFill>
              </a:rPr>
              <a:t> servant and gave her to Abram as a wife. (This happened ten years after Abram had settled in the land of Canaan.)</a:t>
            </a:r>
            <a:endParaRPr sz="1600">
              <a:solidFill>
                <a:schemeClr val="dk1"/>
              </a:solidFill>
            </a:endParaRPr>
          </a:p>
          <a:p>
            <a:pPr indent="457200" lvl="0" marL="0" rtl="0" algn="l">
              <a:spcBef>
                <a:spcPts val="0"/>
              </a:spcBef>
              <a:spcAft>
                <a:spcPts val="0"/>
              </a:spcAft>
              <a:buNone/>
            </a:pPr>
            <a:r>
              <a:rPr lang="en" sz="1600">
                <a:solidFill>
                  <a:schemeClr val="dk1"/>
                </a:solidFill>
              </a:rPr>
              <a:t>So Abram had sexual relations with Hagar, and she became pregnant. But when Hagar knew she was pregnant, she began to treat her mistress, Sarai, with contempt. Then Sarai said to Abram, “This is all your fault! I put my servant into your arms, but now that she’s pregnant she treats me with contempt. Yhwh will show who’s wrong—you or me!”</a:t>
            </a:r>
            <a:endParaRPr sz="1600">
              <a:solidFill>
                <a:schemeClr val="dk1"/>
              </a:solidFill>
            </a:endParaRPr>
          </a:p>
          <a:p>
            <a:pPr indent="457200" lvl="0" marL="0" rtl="0" algn="l">
              <a:spcBef>
                <a:spcPts val="0"/>
              </a:spcBef>
              <a:spcAft>
                <a:spcPts val="0"/>
              </a:spcAft>
              <a:buNone/>
            </a:pPr>
            <a:r>
              <a:rPr lang="en" sz="1600">
                <a:solidFill>
                  <a:schemeClr val="dk1"/>
                </a:solidFill>
              </a:rPr>
              <a:t>Abram replied, “Look, she is your servant, so deal with her as you see fit.” Then Sarai treated Hagar so harshly that she finally ran away.</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16</a:t>
            </a:r>
            <a:endParaRPr/>
          </a:p>
        </p:txBody>
      </p:sp>
      <p:sp>
        <p:nvSpPr>
          <p:cNvPr id="120" name="Google Shape;120;p23"/>
          <p:cNvSpPr txBox="1"/>
          <p:nvPr>
            <p:ph idx="1" type="body"/>
          </p:nvPr>
        </p:nvSpPr>
        <p:spPr>
          <a:xfrm>
            <a:off x="311700" y="1152475"/>
            <a:ext cx="8520600" cy="38235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400">
                <a:solidFill>
                  <a:schemeClr val="dk1"/>
                </a:solidFill>
              </a:rPr>
              <a:t>The angel of Yhwh found Hagar beside a spring of water in the wilderness, along the road to Shur. The angel said to her, “Hagar, Sarai’s servant, where have you come from, and where are you going?”</a:t>
            </a:r>
            <a:endParaRPr sz="1400">
              <a:solidFill>
                <a:schemeClr val="dk1"/>
              </a:solidFill>
            </a:endParaRPr>
          </a:p>
          <a:p>
            <a:pPr indent="457200" lvl="0" marL="0" rtl="0" algn="l">
              <a:spcBef>
                <a:spcPts val="0"/>
              </a:spcBef>
              <a:spcAft>
                <a:spcPts val="0"/>
              </a:spcAft>
              <a:buNone/>
            </a:pPr>
            <a:r>
              <a:rPr lang="en" sz="1400">
                <a:solidFill>
                  <a:schemeClr val="dk1"/>
                </a:solidFill>
              </a:rPr>
              <a:t>“I’m running away from my mistress, Sarai,” she replied.</a:t>
            </a:r>
            <a:endParaRPr sz="1400">
              <a:solidFill>
                <a:schemeClr val="dk1"/>
              </a:solidFill>
            </a:endParaRPr>
          </a:p>
          <a:p>
            <a:pPr indent="457200" lvl="0" marL="0" rtl="0" algn="l">
              <a:spcBef>
                <a:spcPts val="0"/>
              </a:spcBef>
              <a:spcAft>
                <a:spcPts val="0"/>
              </a:spcAft>
              <a:buNone/>
            </a:pPr>
            <a:r>
              <a:rPr lang="en" sz="1400">
                <a:solidFill>
                  <a:schemeClr val="dk1"/>
                </a:solidFill>
              </a:rPr>
              <a:t>The angel of Yhwh said to her, “Return to your mistress, and submit to her authority.” Then he added, “I will give you more descendants than you can count.”</a:t>
            </a:r>
            <a:endParaRPr sz="1400">
              <a:solidFill>
                <a:schemeClr val="dk1"/>
              </a:solidFill>
            </a:endParaRPr>
          </a:p>
          <a:p>
            <a:pPr indent="457200" lvl="0" marL="0" rtl="0" algn="l">
              <a:spcBef>
                <a:spcPts val="0"/>
              </a:spcBef>
              <a:spcAft>
                <a:spcPts val="0"/>
              </a:spcAft>
              <a:buNone/>
            </a:pPr>
            <a:r>
              <a:rPr lang="en" sz="1400">
                <a:solidFill>
                  <a:schemeClr val="dk1"/>
                </a:solidFill>
              </a:rPr>
              <a:t>And the angel also said, “You are now pregnant and will give birth to a son. You are to name him Ishmael (which means ‘God hears’*), for Yhwh has heard your cry of distress. This son of yours will be a wild man, as untamed as a wild donkey! He will raise his fist against everyone, and everyone will be against him. Yes, he will live in open hostility against all his relatives.”</a:t>
            </a:r>
            <a:endParaRPr sz="1400">
              <a:solidFill>
                <a:schemeClr val="dk1"/>
              </a:solidFill>
            </a:endParaRPr>
          </a:p>
          <a:p>
            <a:pPr indent="457200" lvl="0" marL="0" rtl="0" algn="l">
              <a:spcBef>
                <a:spcPts val="0"/>
              </a:spcBef>
              <a:spcAft>
                <a:spcPts val="0"/>
              </a:spcAft>
              <a:buNone/>
            </a:pPr>
            <a:r>
              <a:rPr lang="en" sz="1400">
                <a:solidFill>
                  <a:schemeClr val="dk1"/>
                </a:solidFill>
              </a:rPr>
              <a:t>Thereafter, Hagar used another name to refer to Yhwh, who had spoken to her. She said, “You are the God who sees me.” She also said, “Have I truly seen the One who sees me?” So that well was named Beer-lahai-roi (which means “well of the Living One who sees me”). It can still be found between Kadesh and Bered.</a:t>
            </a:r>
            <a:endParaRPr sz="1400">
              <a:solidFill>
                <a:schemeClr val="dk1"/>
              </a:solidFill>
            </a:endParaRPr>
          </a:p>
          <a:p>
            <a:pPr indent="457200" lvl="0" marL="0" rtl="0" algn="l">
              <a:spcBef>
                <a:spcPts val="0"/>
              </a:spcBef>
              <a:spcAft>
                <a:spcPts val="0"/>
              </a:spcAft>
              <a:buNone/>
            </a:pPr>
            <a:r>
              <a:rPr lang="en" sz="1400">
                <a:solidFill>
                  <a:schemeClr val="dk1"/>
                </a:solidFill>
              </a:rPr>
              <a:t>So Hagar gave Abram a son, and Abram named him Ishmael. Abram was eighty-six years old when Ishmael was born.</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17-21</a:t>
            </a:r>
            <a:endParaRPr/>
          </a:p>
        </p:txBody>
      </p:sp>
      <p:sp>
        <p:nvSpPr>
          <p:cNvPr id="126" name="Google Shape;126;p24"/>
          <p:cNvSpPr txBox="1"/>
          <p:nvPr>
            <p:ph idx="1" type="body"/>
          </p:nvPr>
        </p:nvSpPr>
        <p:spPr>
          <a:xfrm>
            <a:off x="311700" y="1152475"/>
            <a:ext cx="8520600" cy="3914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God comes back to renegotiate their contract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Now Abram has to be circumcised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changes his name to Abraham and Sarai’s name to Sarah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spells out that Sarah will be the mother of the promised son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intercedes for Sodom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Sodom is destroyed, but Lot is saved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lies to Abimelech (again!) in Gerar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Isaac is born (finally!)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Sarah sends Hagar away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pays attention to Hagar in the wilderness (again) and saves her life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deals peacefully with Abimelech</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 - Genesis 22</a:t>
            </a:r>
            <a:endParaRPr/>
          </a:p>
        </p:txBody>
      </p:sp>
      <p:sp>
        <p:nvSpPr>
          <p:cNvPr id="132" name="Google Shape;132;p25"/>
          <p:cNvSpPr txBox="1"/>
          <p:nvPr>
            <p:ph idx="1" type="body"/>
          </p:nvPr>
        </p:nvSpPr>
        <p:spPr>
          <a:xfrm>
            <a:off x="311700" y="1152475"/>
            <a:ext cx="8520600" cy="39042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solidFill>
                  <a:schemeClr val="dk1"/>
                </a:solidFill>
              </a:rPr>
              <a:t>Some time later, God tested Abraham’s faith.</a:t>
            </a:r>
            <a:endParaRPr sz="1200">
              <a:solidFill>
                <a:schemeClr val="dk1"/>
              </a:solidFill>
            </a:endParaRPr>
          </a:p>
          <a:p>
            <a:pPr indent="457200" lvl="0" marL="0" rtl="0" algn="l">
              <a:spcBef>
                <a:spcPts val="0"/>
              </a:spcBef>
              <a:spcAft>
                <a:spcPts val="0"/>
              </a:spcAft>
              <a:buNone/>
            </a:pPr>
            <a:r>
              <a:rPr lang="en" sz="1200">
                <a:solidFill>
                  <a:schemeClr val="dk1"/>
                </a:solidFill>
              </a:rPr>
              <a:t>“Abraham!” God called.</a:t>
            </a:r>
            <a:endParaRPr sz="1200">
              <a:solidFill>
                <a:schemeClr val="dk1"/>
              </a:solidFill>
            </a:endParaRPr>
          </a:p>
          <a:p>
            <a:pPr indent="457200" lvl="0" marL="0" rtl="0" algn="l">
              <a:spcBef>
                <a:spcPts val="0"/>
              </a:spcBef>
              <a:spcAft>
                <a:spcPts val="0"/>
              </a:spcAft>
              <a:buNone/>
            </a:pPr>
            <a:r>
              <a:rPr lang="en" sz="1200">
                <a:solidFill>
                  <a:schemeClr val="dk1"/>
                </a:solidFill>
              </a:rPr>
              <a:t>“Yes,” he replied. “Here I am.”</a:t>
            </a:r>
            <a:endParaRPr sz="1200">
              <a:solidFill>
                <a:schemeClr val="dk1"/>
              </a:solidFill>
            </a:endParaRPr>
          </a:p>
          <a:p>
            <a:pPr indent="457200" lvl="0" marL="0" rtl="0" algn="l">
              <a:spcBef>
                <a:spcPts val="0"/>
              </a:spcBef>
              <a:spcAft>
                <a:spcPts val="0"/>
              </a:spcAft>
              <a:buNone/>
            </a:pPr>
            <a:r>
              <a:rPr lang="en" sz="1200">
                <a:solidFill>
                  <a:schemeClr val="dk1"/>
                </a:solidFill>
              </a:rPr>
              <a:t>“Take your son, your only son—yes, Isaac, whom you love so much—and go to the land of Moriah. Go and sacrifice him as a burnt offering on one of the mountains, which I will show you.”</a:t>
            </a:r>
            <a:endParaRPr sz="1200">
              <a:solidFill>
                <a:schemeClr val="dk1"/>
              </a:solidFill>
            </a:endParaRPr>
          </a:p>
          <a:p>
            <a:pPr indent="457200" lvl="0" marL="0" rtl="0" algn="l">
              <a:spcBef>
                <a:spcPts val="0"/>
              </a:spcBef>
              <a:spcAft>
                <a:spcPts val="0"/>
              </a:spcAft>
              <a:buNone/>
            </a:pPr>
            <a:r>
              <a:rPr lang="en" sz="1200">
                <a:solidFill>
                  <a:schemeClr val="dk1"/>
                </a:solidFill>
              </a:rPr>
              <a:t>The next morning Abraham got up early. He saddled his donkey and took two of his servants with him, along with his son, Isaac. Then he chopped wood for a fire for a burnt offering and set out for the place God had told him about. On the third day of their journey, Abraham looked up and saw the place in the distance. “Stay here with the donkey,” Abraham told the servants. “The boy and I will travel a little farther. We will worship there, and then we will come right back.”</a:t>
            </a:r>
            <a:endParaRPr sz="1200">
              <a:solidFill>
                <a:schemeClr val="dk1"/>
              </a:solidFill>
            </a:endParaRPr>
          </a:p>
          <a:p>
            <a:pPr indent="457200" lvl="0" marL="0" rtl="0" algn="l">
              <a:spcBef>
                <a:spcPts val="0"/>
              </a:spcBef>
              <a:spcAft>
                <a:spcPts val="0"/>
              </a:spcAft>
              <a:buNone/>
            </a:pPr>
            <a:r>
              <a:rPr lang="en" sz="1200">
                <a:solidFill>
                  <a:schemeClr val="dk1"/>
                </a:solidFill>
              </a:rPr>
              <a:t>So Abraham placed the wood for the burnt offering on Isaac’s shoulders, while he himself carried the fire and the knife. As the two of them walked on together, Isaac turned to Abraham and said, “Father?”</a:t>
            </a:r>
            <a:endParaRPr sz="1200">
              <a:solidFill>
                <a:schemeClr val="dk1"/>
              </a:solidFill>
            </a:endParaRPr>
          </a:p>
          <a:p>
            <a:pPr indent="457200" lvl="0" marL="0" rtl="0" algn="l">
              <a:spcBef>
                <a:spcPts val="0"/>
              </a:spcBef>
              <a:spcAft>
                <a:spcPts val="0"/>
              </a:spcAft>
              <a:buNone/>
            </a:pPr>
            <a:r>
              <a:rPr lang="en" sz="1200">
                <a:solidFill>
                  <a:schemeClr val="dk1"/>
                </a:solidFill>
              </a:rPr>
              <a:t>“Yes, my son?” Abraham replied.</a:t>
            </a:r>
            <a:endParaRPr sz="1200">
              <a:solidFill>
                <a:schemeClr val="dk1"/>
              </a:solidFill>
            </a:endParaRPr>
          </a:p>
          <a:p>
            <a:pPr indent="457200" lvl="0" marL="0" rtl="0" algn="l">
              <a:spcBef>
                <a:spcPts val="0"/>
              </a:spcBef>
              <a:spcAft>
                <a:spcPts val="0"/>
              </a:spcAft>
              <a:buNone/>
            </a:pPr>
            <a:r>
              <a:rPr lang="en" sz="1200">
                <a:solidFill>
                  <a:schemeClr val="dk1"/>
                </a:solidFill>
              </a:rPr>
              <a:t>“We have the fire and the wood,” the boy said, “but where is the sheep for the burnt offering?”</a:t>
            </a:r>
            <a:endParaRPr sz="1200">
              <a:solidFill>
                <a:schemeClr val="dk1"/>
              </a:solidFill>
            </a:endParaRPr>
          </a:p>
          <a:p>
            <a:pPr indent="457200" lvl="0" marL="0" rtl="0" algn="l">
              <a:spcBef>
                <a:spcPts val="0"/>
              </a:spcBef>
              <a:spcAft>
                <a:spcPts val="0"/>
              </a:spcAft>
              <a:buNone/>
            </a:pPr>
            <a:r>
              <a:rPr lang="en" sz="1200">
                <a:solidFill>
                  <a:schemeClr val="dk1"/>
                </a:solidFill>
              </a:rPr>
              <a:t>“God will provide a sheep for the burnt offering, my son,” Abraham answered. And they both walked on together. When they arrived at the place where God had told him to go, Abraham built an altar and arranged the wood on it. Then he tied his son, Isaac, and laid him on the altar on top of the wood. And Abraham picked up the knife to kill his son as a sacrifice.</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TEST - Genesis 22</a:t>
            </a:r>
            <a:endParaRPr/>
          </a:p>
        </p:txBody>
      </p:sp>
      <p:sp>
        <p:nvSpPr>
          <p:cNvPr id="138" name="Google Shape;138;p26"/>
          <p:cNvSpPr txBox="1"/>
          <p:nvPr>
            <p:ph idx="1" type="body"/>
          </p:nvPr>
        </p:nvSpPr>
        <p:spPr>
          <a:xfrm>
            <a:off x="311700" y="1152475"/>
            <a:ext cx="8520600" cy="37329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400">
                <a:solidFill>
                  <a:schemeClr val="dk1"/>
                </a:solidFill>
              </a:rPr>
              <a:t>At that moment the angel of Yhwh called to him from heaven, “Abraham! Abraham!”</a:t>
            </a:r>
            <a:endParaRPr sz="1400">
              <a:solidFill>
                <a:schemeClr val="dk1"/>
              </a:solidFill>
            </a:endParaRPr>
          </a:p>
          <a:p>
            <a:pPr indent="457200" lvl="0" marL="0" rtl="0" algn="l">
              <a:spcBef>
                <a:spcPts val="0"/>
              </a:spcBef>
              <a:spcAft>
                <a:spcPts val="0"/>
              </a:spcAft>
              <a:buNone/>
            </a:pPr>
            <a:r>
              <a:rPr lang="en" sz="1400">
                <a:solidFill>
                  <a:schemeClr val="dk1"/>
                </a:solidFill>
              </a:rPr>
              <a:t>“Yes,” Abraham replied. “Here I am!”</a:t>
            </a:r>
            <a:endParaRPr sz="1400">
              <a:solidFill>
                <a:schemeClr val="dk1"/>
              </a:solidFill>
            </a:endParaRPr>
          </a:p>
          <a:p>
            <a:pPr indent="457200" lvl="0" marL="0" rtl="0" algn="l">
              <a:spcBef>
                <a:spcPts val="0"/>
              </a:spcBef>
              <a:spcAft>
                <a:spcPts val="0"/>
              </a:spcAft>
              <a:buNone/>
            </a:pPr>
            <a:r>
              <a:rPr lang="en" sz="1400">
                <a:solidFill>
                  <a:schemeClr val="dk1"/>
                </a:solidFill>
              </a:rPr>
              <a:t>“Don’t lay a hand on the boy!” the angel said. “Do not hurt him in any way, for now I know that you truly fear God. You have not withheld from me even your son, your only son.”</a:t>
            </a:r>
            <a:endParaRPr sz="1400">
              <a:solidFill>
                <a:schemeClr val="dk1"/>
              </a:solidFill>
            </a:endParaRPr>
          </a:p>
          <a:p>
            <a:pPr indent="457200" lvl="0" marL="0" rtl="0" algn="l">
              <a:spcBef>
                <a:spcPts val="0"/>
              </a:spcBef>
              <a:spcAft>
                <a:spcPts val="0"/>
              </a:spcAft>
              <a:buNone/>
            </a:pPr>
            <a:r>
              <a:rPr lang="en" sz="1400">
                <a:solidFill>
                  <a:schemeClr val="dk1"/>
                </a:solidFill>
              </a:rPr>
              <a:t>Then Abraham looked up and saw a ram caught by its horns in a thicket. So he took the ram and sacrificed it as a burnt offering in place of his son. Abraham named the place Yahweh-Yireh (which means “Yhwh will provide”). To this day, people still use that name as a proverb: “On the mountain of Yhwh it will be provided.”</a:t>
            </a:r>
            <a:endParaRPr sz="1400">
              <a:solidFill>
                <a:schemeClr val="dk1"/>
              </a:solidFill>
            </a:endParaRPr>
          </a:p>
          <a:p>
            <a:pPr indent="457200" lvl="0" marL="0" rtl="0" algn="l">
              <a:spcBef>
                <a:spcPts val="0"/>
              </a:spcBef>
              <a:spcAft>
                <a:spcPts val="0"/>
              </a:spcAft>
              <a:buNone/>
            </a:pPr>
            <a:r>
              <a:rPr lang="en" sz="1400">
                <a:solidFill>
                  <a:schemeClr val="dk1"/>
                </a:solidFill>
              </a:rPr>
              <a:t>Then the angel of Yhwh called again to Abraham from heaven. “This is what Yhwh says: Because you have obeyed me and have not withheld even your son, your only son, I swear by my own name that I will certainly bless you. I will multiply your descendants beyond number, like the stars in the sky and the sand on the seashore. Your descendants will conquer the cities of their enemies. And through your descendants all the nations of the earth will be blessed—all because you have obeyed me.”</a:t>
            </a:r>
            <a:endParaRPr sz="1400">
              <a:solidFill>
                <a:schemeClr val="dk1"/>
              </a:solidFill>
            </a:endParaRPr>
          </a:p>
          <a:p>
            <a:pPr indent="457200" lvl="0" marL="0" rtl="0" algn="l">
              <a:spcBef>
                <a:spcPts val="0"/>
              </a:spcBef>
              <a:spcAft>
                <a:spcPts val="0"/>
              </a:spcAft>
              <a:buClr>
                <a:schemeClr val="dk1"/>
              </a:buClr>
              <a:buSzPts val="1100"/>
              <a:buFont typeface="Arial"/>
              <a:buNone/>
            </a:pPr>
            <a:r>
              <a:rPr lang="en" sz="1400">
                <a:solidFill>
                  <a:schemeClr val="dk1"/>
                </a:solidFill>
              </a:rPr>
              <a:t>Then they returned to the servants and traveled back to Beersheba, where Abraham continued to live.</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23-25a</a:t>
            </a:r>
            <a:endParaRPr/>
          </a:p>
        </p:txBody>
      </p:sp>
      <p:sp>
        <p:nvSpPr>
          <p:cNvPr id="144" name="Google Shape;144;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Sarah dies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a:t>
            </a:r>
            <a:r>
              <a:rPr i="1" lang="en">
                <a:solidFill>
                  <a:schemeClr val="dk1"/>
                </a:solidFill>
              </a:rPr>
              <a:t>buys</a:t>
            </a:r>
            <a:r>
              <a:rPr lang="en">
                <a:solidFill>
                  <a:schemeClr val="dk1"/>
                </a:solidFill>
              </a:rPr>
              <a:t> land in Canaan to bury her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sends a servant to get a wife for Isaac from his homeland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dies and is buried with Sarah</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Is this Story about?</a:t>
            </a:r>
            <a:endParaRPr/>
          </a:p>
        </p:txBody>
      </p:sp>
      <p:sp>
        <p:nvSpPr>
          <p:cNvPr id="150" name="Google Shape;15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Abraham takes Isaac to Mount Moriah (just west of the Mount of Olives)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Isaac, the beloved only son, carries the wood on which he will be executed up the mountain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His life is ultimately spared thanks to a substitute sacrifice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Abraham, Yahweh’s chosen, human representative, trusts Yahweh (sometimes), and when he does, amazing things happen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Wouldn't it be wonderful if Yahweh had a chosen, human representative who trusted Him completely all of the time?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Week’s Class</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Jacob</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heel-grabbing trickster who gets tricked himself</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one named Israel</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one who wrestled with Yhwh (and lived to tell the tale)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Recap/Introduction</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Fall - Curse on two areas of productivity (barrenness and famine)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Flood - One man's righteousness saves his entire family</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Babylon (Babel)</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Today’s Theme - TRUST</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12:1-9</a:t>
            </a:r>
            <a:endParaRPr/>
          </a:p>
        </p:txBody>
      </p:sp>
      <p:sp>
        <p:nvSpPr>
          <p:cNvPr id="72" name="Google Shape;72;p15"/>
          <p:cNvSpPr txBox="1"/>
          <p:nvPr>
            <p:ph idx="1" type="body"/>
          </p:nvPr>
        </p:nvSpPr>
        <p:spPr>
          <a:xfrm>
            <a:off x="311700" y="1152475"/>
            <a:ext cx="8520600" cy="1715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solidFill>
                  <a:schemeClr val="dk1"/>
                </a:solidFill>
              </a:rPr>
              <a:t>Yhwh </a:t>
            </a:r>
            <a:r>
              <a:rPr lang="en" sz="1700">
                <a:solidFill>
                  <a:schemeClr val="dk1"/>
                </a:solidFill>
              </a:rPr>
              <a:t>had said to Abram, “</a:t>
            </a:r>
            <a:r>
              <a:rPr lang="en" sz="1700" u="sng">
                <a:solidFill>
                  <a:schemeClr val="dk1"/>
                </a:solidFill>
              </a:rPr>
              <a:t>Leave your native country, your </a:t>
            </a:r>
            <a:r>
              <a:rPr lang="en" sz="1700" u="sng">
                <a:solidFill>
                  <a:schemeClr val="dk1"/>
                </a:solidFill>
              </a:rPr>
              <a:t>relatives</a:t>
            </a:r>
            <a:r>
              <a:rPr lang="en" sz="1700" u="sng">
                <a:solidFill>
                  <a:schemeClr val="dk1"/>
                </a:solidFill>
              </a:rPr>
              <a:t>, and your father’s </a:t>
            </a:r>
            <a:r>
              <a:rPr lang="en" sz="1700" u="sng">
                <a:solidFill>
                  <a:schemeClr val="dk1"/>
                </a:solidFill>
              </a:rPr>
              <a:t>family</a:t>
            </a:r>
            <a:r>
              <a:rPr lang="en" sz="1700" u="sng">
                <a:solidFill>
                  <a:schemeClr val="dk1"/>
                </a:solidFill>
              </a:rPr>
              <a:t>, and go to the land that I will show you</a:t>
            </a:r>
            <a:r>
              <a:rPr lang="en" sz="1700">
                <a:solidFill>
                  <a:schemeClr val="dk1"/>
                </a:solidFill>
              </a:rPr>
              <a:t>. I will make you into a great nation. I will bless you and make you famous, and you will be a blessing to others. I will bless those who bless you and curse those who treat you with contempt. All the families on earth will be blessed through you.”</a:t>
            </a:r>
            <a:endParaRPr sz="2400"/>
          </a:p>
        </p:txBody>
      </p:sp>
      <p:sp>
        <p:nvSpPr>
          <p:cNvPr id="73" name="Google Shape;73;p15"/>
          <p:cNvSpPr txBox="1"/>
          <p:nvPr/>
        </p:nvSpPr>
        <p:spPr>
          <a:xfrm>
            <a:off x="311700" y="2868175"/>
            <a:ext cx="8520600" cy="164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700">
                <a:solidFill>
                  <a:schemeClr val="dk1"/>
                </a:solidFill>
              </a:rPr>
              <a:t>So Abram departed as the Lord had instructed, </a:t>
            </a:r>
            <a:r>
              <a:rPr lang="en" sz="1700" u="sng">
                <a:solidFill>
                  <a:schemeClr val="dk1"/>
                </a:solidFill>
              </a:rPr>
              <a:t>and Lot went with him</a:t>
            </a:r>
            <a:r>
              <a:rPr lang="en" sz="1700">
                <a:solidFill>
                  <a:schemeClr val="dk1"/>
                </a:solidFill>
              </a:rPr>
              <a:t>. Abram was seventy-five years old when he left Haran. </a:t>
            </a:r>
            <a:r>
              <a:rPr lang="en" sz="1700" u="sng">
                <a:solidFill>
                  <a:schemeClr val="dk1"/>
                </a:solidFill>
              </a:rPr>
              <a:t>He took his wife, Sarai, his nephew Lot, and all his wealth—his livestock and all the people he had taken into his household at Haran</a:t>
            </a:r>
            <a:r>
              <a:rPr lang="en" sz="1700">
                <a:solidFill>
                  <a:schemeClr val="dk1"/>
                </a:solidFill>
              </a:rPr>
              <a:t>—and headed for the land of Canaan.</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451525" y="-514375"/>
            <a:ext cx="8240950" cy="6396125"/>
          </a:xfrm>
          <a:prstGeom prst="rect">
            <a:avLst/>
          </a:prstGeom>
          <a:noFill/>
          <a:ln>
            <a:noFill/>
          </a:ln>
        </p:spPr>
      </p:pic>
      <p:sp>
        <p:nvSpPr>
          <p:cNvPr id="79" name="Google Shape;79;p16"/>
          <p:cNvSpPr/>
          <p:nvPr/>
        </p:nvSpPr>
        <p:spPr>
          <a:xfrm>
            <a:off x="5387575" y="3134500"/>
            <a:ext cx="1754700" cy="1422000"/>
          </a:xfrm>
          <a:prstGeom prst="rect">
            <a:avLst/>
          </a:prstGeom>
          <a:noFill/>
          <a:ln cap="flat" cmpd="sng" w="76200">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495738" y="0"/>
            <a:ext cx="8152513"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12:10-14:24</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Famine in Canaan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goes to Egypt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is scared for his life, so he lies about his wife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Pharaoh takes Sarai (and Abram gets rich in the process)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sends plagues on </a:t>
            </a:r>
            <a:r>
              <a:rPr lang="en">
                <a:solidFill>
                  <a:schemeClr val="dk1"/>
                </a:solidFill>
              </a:rPr>
              <a:t>Pharaoh</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Pharaoh lets both Abram and Sarai go (along with all their new stuff)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and Lot separate (because they have too much stuff and too many people)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has to rescue Lot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meets Melchizedek</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15</a:t>
            </a:r>
            <a:endParaRPr/>
          </a:p>
        </p:txBody>
      </p:sp>
      <p:sp>
        <p:nvSpPr>
          <p:cNvPr id="96" name="Google Shape;96;p19"/>
          <p:cNvSpPr txBox="1"/>
          <p:nvPr>
            <p:ph idx="1" type="body"/>
          </p:nvPr>
        </p:nvSpPr>
        <p:spPr>
          <a:xfrm>
            <a:off x="311700" y="1152475"/>
            <a:ext cx="8520600" cy="36420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900">
                <a:solidFill>
                  <a:schemeClr val="dk1"/>
                </a:solidFill>
              </a:rPr>
              <a:t>Some time later, Yhwh spoke to Abram in a vision and said to him, “Do not be afraid, Abram, for I will protect you, and your reward will be great.”</a:t>
            </a:r>
            <a:endParaRPr sz="1900">
              <a:solidFill>
                <a:schemeClr val="dk1"/>
              </a:solidFill>
            </a:endParaRPr>
          </a:p>
          <a:p>
            <a:pPr indent="457200" lvl="0" marL="0" rtl="0" algn="l">
              <a:spcBef>
                <a:spcPts val="0"/>
              </a:spcBef>
              <a:spcAft>
                <a:spcPts val="0"/>
              </a:spcAft>
              <a:buNone/>
            </a:pPr>
            <a:r>
              <a:rPr lang="en" sz="1900">
                <a:solidFill>
                  <a:schemeClr val="dk1"/>
                </a:solidFill>
              </a:rPr>
              <a:t>But Abram replied, “O Sovereign Lord, what good are all your blessings when I don’t even have a son? Since you’ve given me no children, Eliezer of Damascus, a servant in my household, will inherit all my wealth. You have given me no descendants of my own, so one of my servants will be my heir.”</a:t>
            </a:r>
            <a:endParaRPr sz="1900">
              <a:solidFill>
                <a:schemeClr val="dk1"/>
              </a:solidFill>
            </a:endParaRPr>
          </a:p>
          <a:p>
            <a:pPr indent="457200" lvl="0" marL="0" rtl="0" algn="l">
              <a:spcBef>
                <a:spcPts val="0"/>
              </a:spcBef>
              <a:spcAft>
                <a:spcPts val="0"/>
              </a:spcAft>
              <a:buNone/>
            </a:pPr>
            <a:r>
              <a:rPr lang="en" sz="1900">
                <a:solidFill>
                  <a:schemeClr val="dk1"/>
                </a:solidFill>
              </a:rPr>
              <a:t>Then Yhwh said to him, “No, your servant will not be your heir, for you will have a son of your own who will be your heir.” Then Yhwh took Abram outside and said to him, “Look up into the sky and count the stars if you can. That’s how many descendants you will have!”</a:t>
            </a:r>
            <a:endParaRPr sz="2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15</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l">
              <a:spcBef>
                <a:spcPts val="0"/>
              </a:spcBef>
              <a:spcAft>
                <a:spcPts val="1200"/>
              </a:spcAft>
              <a:buClr>
                <a:schemeClr val="dk1"/>
              </a:buClr>
              <a:buSzPts val="1100"/>
              <a:buFont typeface="Arial"/>
              <a:buNone/>
            </a:pPr>
            <a:r>
              <a:rPr lang="en" sz="4600">
                <a:solidFill>
                  <a:schemeClr val="dk1"/>
                </a:solidFill>
              </a:rPr>
              <a:t>And Abram trusted Yhwh, and Yhwh counted him as righteous because of his faith.</a:t>
            </a:r>
            <a:endParaRPr sz="5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TRUST - Genesis 15</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Abram trusts God, but…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He wants it “in writing”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tells Abram to cut animals in half</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puts Abram to sleep</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God Himself walks between the severed animals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Abram merely observes</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