
<file path=[Content_Types].xml><?xml version="1.0" encoding="utf-8"?>
<Types xmlns="http://schemas.openxmlformats.org/package/2006/content-types">
  <Default Extension="jpeg" ContentType="image/jpeg"/>
  <Default Extension="jpg" ContentType="image/jpeg"/>
  <Default Extension="jpg!d"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9" r:id="rId3"/>
    <p:sldId id="284" r:id="rId4"/>
    <p:sldId id="279" r:id="rId5"/>
    <p:sldId id="285" r:id="rId6"/>
    <p:sldId id="286" r:id="rId7"/>
    <p:sldId id="289" r:id="rId8"/>
    <p:sldId id="287" r:id="rId9"/>
    <p:sldId id="288" r:id="rId10"/>
    <p:sldId id="290" r:id="rId11"/>
    <p:sldId id="292" r:id="rId12"/>
    <p:sldId id="293" r:id="rId13"/>
    <p:sldId id="297" r:id="rId14"/>
    <p:sldId id="299" r:id="rId15"/>
    <p:sldId id="298" r:id="rId16"/>
    <p:sldId id="303" r:id="rId17"/>
    <p:sldId id="304" r:id="rId18"/>
    <p:sldId id="305" r:id="rId19"/>
    <p:sldId id="294" r:id="rId20"/>
    <p:sldId id="295" r:id="rId21"/>
    <p:sldId id="296" r:id="rId22"/>
    <p:sldId id="278"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016"/>
    <p:restoredTop sz="95610"/>
  </p:normalViewPr>
  <p:slideViewPr>
    <p:cSldViewPr snapToGrid="0">
      <p:cViewPr varScale="1">
        <p:scale>
          <a:sx n="120" d="100"/>
          <a:sy n="120" d="100"/>
        </p:scale>
        <p:origin x="200" y="344"/>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a:pPr/>
              <a:t>10/28/25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a:pPr/>
              <a:t>10/28/25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a:pPr/>
              <a:t>10/28/25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a:pPr/>
              <a:t>10/28/25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a:pPr/>
              <a:t>10/28/25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a:pPr/>
              <a:t>10/28/25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a:pPr/>
              <a:t>10/28/25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a:pPr/>
              <a:t>10/28/25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a:pPr/>
              <a:t>10/28/25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a:pPr/>
              <a:t>10/28/25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a:pPr/>
              <a:t>10/28/25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a:pPr/>
              <a:t>10/28/25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a:pPr/>
              <a:t>10/28/25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a:pPr/>
              <a:t>10/28/25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a:pPr/>
              <a:t>10/28/25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a:pPr/>
              <a:t>10/28/25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a:pPr/>
              <a:t>10/28/25</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pxfuel.com/en/free-photo-jtcic" TargetMode="External"/><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hyperlink" Target="https://creativecommons.org/licenses/by-nc-nd/3.0/" TargetMode="External"/><Relationship Id="rId5" Type="http://schemas.openxmlformats.org/officeDocument/2006/relationships/hyperlink" Target="https://journal.interpreterfoundation.org/adam-eve-the-book-of-moses-and-the-temple-the-story-of-receiving-christs-atonement/" TargetMode="Externa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hyperlink" Target="https://www.flickr.com/photos/profzucker/24047631220" TargetMode="External"/><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hyperlink" Target="https://creativecommons.org/licenses/by-nc-sa/3.0/"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lemonscottage.blogspot.com/2019/11/dreams.html" TargetMode="External"/><Relationship Id="rId2" Type="http://schemas.openxmlformats.org/officeDocument/2006/relationships/image" Target="../media/image12.jpg"/><Relationship Id="rId1" Type="http://schemas.openxmlformats.org/officeDocument/2006/relationships/slideLayout" Target="../slideLayouts/slideLayout2.xml"/><Relationship Id="rId4" Type="http://schemas.openxmlformats.org/officeDocument/2006/relationships/hyperlink" Target="https://creativecommons.org/licenses/by-nc-nd/3.0/"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pxhere.com/en/photo/1146699" TargetMode="External"/><Relationship Id="rId2" Type="http://schemas.openxmlformats.org/officeDocument/2006/relationships/image" Target="../media/image13.jpg!d"/><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hyperlink" Target="https://jesus-at-art.deviantart.com/art/Noah-s-Ark-After-the-Flood-585062876" TargetMode="External"/><Relationship Id="rId2" Type="http://schemas.openxmlformats.org/officeDocument/2006/relationships/image" Target="../media/image14.jpg"/><Relationship Id="rId1" Type="http://schemas.openxmlformats.org/officeDocument/2006/relationships/slideLayout" Target="../slideLayouts/slideLayout2.xml"/><Relationship Id="rId4" Type="http://schemas.openxmlformats.org/officeDocument/2006/relationships/hyperlink" Target="https://creativecommons.org/licenses/by-nd/3.0/"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hyperlink" Target="https://pxhere.com/es/photo/1159891" TargetMode="External"/><Relationship Id="rId2" Type="http://schemas.openxmlformats.org/officeDocument/2006/relationships/image" Target="../media/image15.jpeg"/><Relationship Id="rId1" Type="http://schemas.openxmlformats.org/officeDocument/2006/relationships/slideLayout" Target="../slideLayouts/slideLayout4.xml"/><Relationship Id="rId5" Type="http://schemas.openxmlformats.org/officeDocument/2006/relationships/hyperlink" Target="https://www.wallpaperflare.com/picture-genre-mythology-jacopo-bassano-entrance-of-animals-into-noah-s-ark-wallpaper-hdssf" TargetMode="External"/><Relationship Id="rId4" Type="http://schemas.openxmlformats.org/officeDocument/2006/relationships/image" Target="../media/image16.jpg"/></Relationships>
</file>

<file path=ppt/slides/_rels/slide18.xml.rels><?xml version="1.0" encoding="UTF-8" standalone="yes"?>
<Relationships xmlns="http://schemas.openxmlformats.org/package/2006/relationships"><Relationship Id="rId3" Type="http://schemas.openxmlformats.org/officeDocument/2006/relationships/hyperlink" Target="https://commons.wikimedia.org/wiki/Category:Noah_in_mosaics" TargetMode="External"/><Relationship Id="rId2" Type="http://schemas.openxmlformats.org/officeDocument/2006/relationships/image" Target="../media/image17.jpg"/><Relationship Id="rId1" Type="http://schemas.openxmlformats.org/officeDocument/2006/relationships/slideLayout" Target="../slideLayouts/slideLayout2.xml"/><Relationship Id="rId6" Type="http://schemas.openxmlformats.org/officeDocument/2006/relationships/hyperlink" Target="https://commons.wikimedia.org/wiki/Category:Drunken_Noah" TargetMode="External"/><Relationship Id="rId5" Type="http://schemas.openxmlformats.org/officeDocument/2006/relationships/image" Target="../media/image18.JPG"/><Relationship Id="rId4" Type="http://schemas.openxmlformats.org/officeDocument/2006/relationships/hyperlink" Target="https://creativecommons.org/licenses/by-sa/3.0/" TargetMode="External"/></Relationships>
</file>

<file path=ppt/slides/_rels/slide19.xml.rels><?xml version="1.0" encoding="UTF-8" standalone="yes"?>
<Relationships xmlns="http://schemas.openxmlformats.org/package/2006/relationships"><Relationship Id="rId2" Type="http://schemas.openxmlformats.org/officeDocument/2006/relationships/hyperlink" Target="https://www.biblegateway.com/passage/?search=genesis%2011&amp;version=ESV#fen-ESV-276a"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jhna.org/articles/come-let-us-make-a-city-and-a-tower-pieter-bruegel-the-elder-tower-of-babel-creation-harmonious-community-antwerp/" TargetMode="External"/><Relationship Id="rId2" Type="http://schemas.openxmlformats.org/officeDocument/2006/relationships/image" Target="../media/image19.jpg"/><Relationship Id="rId1" Type="http://schemas.openxmlformats.org/officeDocument/2006/relationships/slideLayout" Target="../slideLayouts/slideLayout4.xml"/><Relationship Id="rId4" Type="http://schemas.openxmlformats.org/officeDocument/2006/relationships/hyperlink" Target="https://creativecommons.org/licenses/by-nc/3.0/"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learn.e-limu.org/topic/view/?t=1001&amp;c=358" TargetMode="External"/><Relationship Id="rId2" Type="http://schemas.openxmlformats.org/officeDocument/2006/relationships/image" Target="../media/image20.jpg"/><Relationship Id="rId1" Type="http://schemas.openxmlformats.org/officeDocument/2006/relationships/slideLayout" Target="../slideLayouts/slideLayout2.xml"/><Relationship Id="rId4" Type="http://schemas.openxmlformats.org/officeDocument/2006/relationships/hyperlink" Target="https://creativecommons.org/licenses/by-nc-nd/3.0/"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flickr.com/photos/jpaudit/3972902859/" TargetMode="External"/><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hyperlink" Target="https://creativecommons.org/licenses/by-nc-sa/3.0/"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creativecommons.org/licenses/by/3.0/" TargetMode="External"/><Relationship Id="rId5" Type="http://schemas.openxmlformats.org/officeDocument/2006/relationships/hyperlink" Target="https://www.flickr.com/photos/mauritsverbiest/15223255614/" TargetMode="External"/><Relationship Id="rId4" Type="http://schemas.openxmlformats.org/officeDocument/2006/relationships/image" Target="../media/image2.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hyperlink" Target="http://metmuseum.org/collection/the-collection-online/search/226531" TargetMode="External"/><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8" Type="http://schemas.openxmlformats.org/officeDocument/2006/relationships/hyperlink" Target="https://en.wikipedia.org/wiki/Depiction_of_Jesus" TargetMode="External"/><Relationship Id="rId3" Type="http://schemas.openxmlformats.org/officeDocument/2006/relationships/slideLayout" Target="../slideLayouts/slideLayout4.xml"/><Relationship Id="rId7" Type="http://schemas.openxmlformats.org/officeDocument/2006/relationships/image" Target="../media/image6.jpg"/><Relationship Id="rId12" Type="http://schemas.openxmlformats.org/officeDocument/2006/relationships/image" Target="../media/image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hyperlink" Target="https://creativecommons.org/licenses/by-nc-sa/3.0/" TargetMode="External"/><Relationship Id="rId11" Type="http://schemas.openxmlformats.org/officeDocument/2006/relationships/hyperlink" Target="https://www.biblegateway.com/passage/?search=Genesis%203&amp;version=NIV#fen-NIV-71b" TargetMode="External"/><Relationship Id="rId5" Type="http://schemas.openxmlformats.org/officeDocument/2006/relationships/hyperlink" Target="https://plainbibleteaching.com/tag/death-of-christ/" TargetMode="External"/><Relationship Id="rId10" Type="http://schemas.openxmlformats.org/officeDocument/2006/relationships/hyperlink" Target="https://www.biblegateway.com/passage/?search=Genesis%203&amp;version=NIV#fen-NIV-71a" TargetMode="External"/><Relationship Id="rId4" Type="http://schemas.openxmlformats.org/officeDocument/2006/relationships/image" Target="../media/image5.jpg"/><Relationship Id="rId9" Type="http://schemas.openxmlformats.org/officeDocument/2006/relationships/hyperlink" Target="https://creativecommons.org/licenses/by-sa/3.0/" TargetMode="Externa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hyperlink" Target="http://www.metmuseum.org/art/collection/search/728467" TargetMode="External"/><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8" Type="http://schemas.openxmlformats.org/officeDocument/2006/relationships/hyperlink" Target="https://www.biblegateway.com/passage/?search=Genesis%203&amp;version=NIV#fen-NIV-80e" TargetMode="External"/><Relationship Id="rId3" Type="http://schemas.openxmlformats.org/officeDocument/2006/relationships/slideLayout" Target="../slideLayouts/slideLayout2.xml"/><Relationship Id="rId7" Type="http://schemas.openxmlformats.org/officeDocument/2006/relationships/hyperlink" Target="https://www.biblegateway.com/passage/?search=Genesis%203&amp;version=NIV#fen-NIV-76d" TargetMode="Externa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hyperlink" Target="https://www.biblegateway.com/passage/?search=Genesis%203&amp;version=NIV#fen-NIV-76c" TargetMode="External"/><Relationship Id="rId5" Type="http://schemas.openxmlformats.org/officeDocument/2006/relationships/hyperlink" Target="https://www.bridgemanimages.com/en-US/english-school/banishment-of-adam-and-eve-from-the-garden-of-eden-chromolitho/chromolithograph/asset/7185800" TargetMode="External"/><Relationship Id="rId4" Type="http://schemas.openxmlformats.org/officeDocument/2006/relationships/image" Target="../media/image8.jpg"/><Relationship Id="rId9"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24AF1-8F13-09BD-4186-BB2CD64CCFE5}"/>
              </a:ext>
            </a:extLst>
          </p:cNvPr>
          <p:cNvSpPr>
            <a:spLocks noGrp="1"/>
          </p:cNvSpPr>
          <p:nvPr>
            <p:ph type="ctrTitle"/>
          </p:nvPr>
        </p:nvSpPr>
        <p:spPr>
          <a:xfrm>
            <a:off x="1549401" y="1166219"/>
            <a:ext cx="10642599" cy="2262781"/>
          </a:xfrm>
        </p:spPr>
        <p:txBody>
          <a:bodyPr>
            <a:normAutofit/>
          </a:bodyPr>
          <a:lstStyle/>
          <a:p>
            <a:r>
              <a:rPr lang="en-US" sz="4400" dirty="0">
                <a:solidFill>
                  <a:schemeClr val="tx1"/>
                </a:solidFill>
              </a:rPr>
              <a:t>Introduction to the Old Testament:</a:t>
            </a:r>
            <a:br>
              <a:rPr lang="en-US" dirty="0">
                <a:solidFill>
                  <a:schemeClr val="tx1"/>
                </a:solidFill>
              </a:rPr>
            </a:br>
            <a:r>
              <a:rPr lang="en-US" sz="4000" dirty="0">
                <a:solidFill>
                  <a:schemeClr val="tx1"/>
                </a:solidFill>
              </a:rPr>
              <a:t>2 – The Fall, the Flood and Tower of Babel</a:t>
            </a:r>
            <a:endParaRPr lang="en-US" dirty="0">
              <a:solidFill>
                <a:schemeClr val="tx1"/>
              </a:solidFill>
            </a:endParaRPr>
          </a:p>
        </p:txBody>
      </p:sp>
      <p:sp>
        <p:nvSpPr>
          <p:cNvPr id="3" name="Subtitle 2">
            <a:extLst>
              <a:ext uri="{FF2B5EF4-FFF2-40B4-BE49-F238E27FC236}">
                <a16:creationId xmlns:a16="http://schemas.microsoft.com/office/drawing/2014/main" id="{19C46C6A-5379-0C29-683D-9A3FF8DA430A}"/>
              </a:ext>
            </a:extLst>
          </p:cNvPr>
          <p:cNvSpPr>
            <a:spLocks noGrp="1"/>
          </p:cNvSpPr>
          <p:nvPr>
            <p:ph type="subTitle" idx="1"/>
          </p:nvPr>
        </p:nvSpPr>
        <p:spPr/>
        <p:txBody>
          <a:bodyPr>
            <a:normAutofit/>
          </a:bodyPr>
          <a:lstStyle/>
          <a:p>
            <a:r>
              <a:rPr lang="en-US" dirty="0"/>
              <a:t>May 11</a:t>
            </a:r>
            <a:r>
              <a:rPr lang="en-US" baseline="30000" dirty="0"/>
              <a:t>th</a:t>
            </a:r>
            <a:r>
              <a:rPr lang="en-US" dirty="0"/>
              <a:t> 2025</a:t>
            </a:r>
          </a:p>
          <a:p>
            <a:r>
              <a:rPr lang="en-US" dirty="0"/>
              <a:t>Tim Theiss &amp; Derek Dunbar</a:t>
            </a:r>
          </a:p>
        </p:txBody>
      </p:sp>
    </p:spTree>
    <p:extLst>
      <p:ext uri="{BB962C8B-B14F-4D97-AF65-F5344CB8AC3E}">
        <p14:creationId xmlns:p14="http://schemas.microsoft.com/office/powerpoint/2010/main" val="8579962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F79CE-ADAA-7EC4-E096-BCC6C133BB4C}"/>
              </a:ext>
            </a:extLst>
          </p:cNvPr>
          <p:cNvSpPr>
            <a:spLocks noGrp="1"/>
          </p:cNvSpPr>
          <p:nvPr>
            <p:ph type="title"/>
          </p:nvPr>
        </p:nvSpPr>
        <p:spPr/>
        <p:txBody>
          <a:bodyPr/>
          <a:lstStyle/>
          <a:p>
            <a:r>
              <a:rPr lang="en-US" dirty="0"/>
              <a:t>Observations … </a:t>
            </a:r>
          </a:p>
        </p:txBody>
      </p:sp>
      <p:sp>
        <p:nvSpPr>
          <p:cNvPr id="3" name="Content Placeholder 2">
            <a:extLst>
              <a:ext uri="{FF2B5EF4-FFF2-40B4-BE49-F238E27FC236}">
                <a16:creationId xmlns:a16="http://schemas.microsoft.com/office/drawing/2014/main" id="{A8CF38DC-CF92-5958-B633-94454628BE2D}"/>
              </a:ext>
            </a:extLst>
          </p:cNvPr>
          <p:cNvSpPr>
            <a:spLocks noGrp="1"/>
          </p:cNvSpPr>
          <p:nvPr>
            <p:ph idx="1"/>
          </p:nvPr>
        </p:nvSpPr>
        <p:spPr>
          <a:xfrm>
            <a:off x="2279561" y="1510145"/>
            <a:ext cx="6184215" cy="5181600"/>
          </a:xfrm>
        </p:spPr>
        <p:txBody>
          <a:bodyPr>
            <a:normAutofit/>
          </a:bodyPr>
          <a:lstStyle/>
          <a:p>
            <a:r>
              <a:rPr lang="en-US" sz="2000" dirty="0"/>
              <a:t>Begin with mysterious and crafty creature, Serpent (aka, Satan or deceiver)</a:t>
            </a:r>
          </a:p>
          <a:p>
            <a:r>
              <a:rPr lang="en-US" sz="2000" dirty="0"/>
              <a:t>Uses deception and lies to Eve (actually, twists God’s words)</a:t>
            </a:r>
          </a:p>
          <a:p>
            <a:r>
              <a:rPr lang="en-US" sz="2000" dirty="0"/>
              <a:t>Eve </a:t>
            </a:r>
            <a:r>
              <a:rPr lang="en-US" sz="2000" dirty="0">
                <a:highlight>
                  <a:srgbClr val="00FF00"/>
                </a:highlight>
              </a:rPr>
              <a:t>saw</a:t>
            </a:r>
            <a:r>
              <a:rPr lang="en-US" sz="2000" dirty="0"/>
              <a:t> … </a:t>
            </a:r>
            <a:r>
              <a:rPr lang="en-US" sz="2000" dirty="0">
                <a:highlight>
                  <a:srgbClr val="FFFF00"/>
                </a:highlight>
              </a:rPr>
              <a:t>desired</a:t>
            </a:r>
            <a:r>
              <a:rPr lang="en-US" sz="2000" dirty="0"/>
              <a:t> … </a:t>
            </a:r>
            <a:r>
              <a:rPr lang="en-US" sz="2000" b="1" dirty="0">
                <a:solidFill>
                  <a:srgbClr val="FF0000"/>
                </a:solidFill>
                <a:highlight>
                  <a:srgbClr val="C0C0C0"/>
                </a:highlight>
              </a:rPr>
              <a:t>took</a:t>
            </a:r>
            <a:r>
              <a:rPr lang="en-US" sz="2000" dirty="0"/>
              <a:t>, then she and Adam tried to hide their sin</a:t>
            </a:r>
          </a:p>
          <a:p>
            <a:r>
              <a:rPr lang="en-US" sz="2000" dirty="0"/>
              <a:t>They defined good in their own eyes</a:t>
            </a:r>
          </a:p>
          <a:p>
            <a:r>
              <a:rPr lang="en-US" sz="2000" dirty="0"/>
              <a:t>So, they then lost their innocence and covered themselves</a:t>
            </a:r>
          </a:p>
          <a:p>
            <a:r>
              <a:rPr lang="en-US" sz="2000" dirty="0"/>
              <a:t>Adam tried to blame Eve and God; Eve blamed the serpent (blame shifting is still a thing)</a:t>
            </a:r>
          </a:p>
        </p:txBody>
      </p:sp>
      <p:pic>
        <p:nvPicPr>
          <p:cNvPr id="5" name="Picture 4" descr="A painting of a person and person&#10;&#10;AI-generated content may be incorrect.">
            <a:extLst>
              <a:ext uri="{FF2B5EF4-FFF2-40B4-BE49-F238E27FC236}">
                <a16:creationId xmlns:a16="http://schemas.microsoft.com/office/drawing/2014/main" id="{283D08BB-E0BD-3BD7-A12E-183F8E1DA6A7}"/>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9043573" y="140286"/>
            <a:ext cx="3148427" cy="3148427"/>
          </a:xfrm>
          <a:prstGeom prst="rect">
            <a:avLst/>
          </a:prstGeom>
        </p:spPr>
      </p:pic>
      <p:pic>
        <p:nvPicPr>
          <p:cNvPr id="13" name="Picture 12" descr="A painting of a person standing next to a group of people&#10;&#10;AI-generated content may be incorrect.">
            <a:extLst>
              <a:ext uri="{FF2B5EF4-FFF2-40B4-BE49-F238E27FC236}">
                <a16:creationId xmlns:a16="http://schemas.microsoft.com/office/drawing/2014/main" id="{314BB143-07AB-CC80-BC59-9EE14B565E23}"/>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8331200" y="3429000"/>
            <a:ext cx="3860800" cy="3429000"/>
          </a:xfrm>
          <a:prstGeom prst="rect">
            <a:avLst/>
          </a:prstGeom>
        </p:spPr>
      </p:pic>
      <p:sp>
        <p:nvSpPr>
          <p:cNvPr id="14" name="TextBox 13">
            <a:extLst>
              <a:ext uri="{FF2B5EF4-FFF2-40B4-BE49-F238E27FC236}">
                <a16:creationId xmlns:a16="http://schemas.microsoft.com/office/drawing/2014/main" id="{18581D4F-F39C-4503-F236-8B170E9ABD4D}"/>
              </a:ext>
            </a:extLst>
          </p:cNvPr>
          <p:cNvSpPr txBox="1"/>
          <p:nvPr/>
        </p:nvSpPr>
        <p:spPr>
          <a:xfrm>
            <a:off x="8331200" y="6602298"/>
            <a:ext cx="3860800" cy="230832"/>
          </a:xfrm>
          <a:prstGeom prst="rect">
            <a:avLst/>
          </a:prstGeom>
          <a:noFill/>
        </p:spPr>
        <p:txBody>
          <a:bodyPr wrap="square" rtlCol="0">
            <a:spAutoFit/>
          </a:bodyPr>
          <a:lstStyle/>
          <a:p>
            <a:r>
              <a:rPr lang="en-US" sz="900" dirty="0">
                <a:solidFill>
                  <a:schemeClr val="bg1"/>
                </a:solidFill>
                <a:hlinkClick r:id="rId5" tooltip="https://journal.interpreterfoundation.org/adam-eve-the-book-of-moses-and-the-temple-the-story-of-receiving-christs-atonement/">
                  <a:extLst>
                    <a:ext uri="{A12FA001-AC4F-418D-AE19-62706E023703}">
                      <ahyp:hlinkClr xmlns:ahyp="http://schemas.microsoft.com/office/drawing/2018/hyperlinkcolor" val="tx"/>
                    </a:ext>
                  </a:extLst>
                </a:hlinkClick>
              </a:rPr>
              <a:t>This Photo</a:t>
            </a:r>
            <a:r>
              <a:rPr lang="en-US" sz="900" dirty="0">
                <a:solidFill>
                  <a:schemeClr val="bg1"/>
                </a:solidFill>
              </a:rPr>
              <a:t> by Unknown Author is licensed under </a:t>
            </a:r>
            <a:r>
              <a:rPr lang="en-US" sz="900" dirty="0">
                <a:solidFill>
                  <a:schemeClr val="bg1"/>
                </a:solidFill>
                <a:hlinkClick r:id="rId6" tooltip="https://creativecommons.org/licenses/by-nc-nd/3.0/">
                  <a:extLst>
                    <a:ext uri="{A12FA001-AC4F-418D-AE19-62706E023703}">
                      <ahyp:hlinkClr xmlns:ahyp="http://schemas.microsoft.com/office/drawing/2018/hyperlinkcolor" val="tx"/>
                    </a:ext>
                  </a:extLst>
                </a:hlinkClick>
              </a:rPr>
              <a:t>CC BY-NC-ND</a:t>
            </a:r>
            <a:endParaRPr lang="en-US" sz="900" dirty="0">
              <a:solidFill>
                <a:schemeClr val="bg1"/>
              </a:solidFill>
            </a:endParaRPr>
          </a:p>
        </p:txBody>
      </p:sp>
    </p:spTree>
    <p:extLst>
      <p:ext uri="{BB962C8B-B14F-4D97-AF65-F5344CB8AC3E}">
        <p14:creationId xmlns:p14="http://schemas.microsoft.com/office/powerpoint/2010/main" val="239757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4F3EE25E-3DFD-A798-86A4-68D035DA0332}"/>
              </a:ext>
            </a:extLst>
          </p:cNvPr>
          <p:cNvGrpSpPr/>
          <p:nvPr/>
        </p:nvGrpSpPr>
        <p:grpSpPr>
          <a:xfrm>
            <a:off x="2488851" y="1306583"/>
            <a:ext cx="8735123" cy="5431673"/>
            <a:chOff x="559068" y="431818"/>
            <a:chExt cx="6489701" cy="4495800"/>
          </a:xfrm>
        </p:grpSpPr>
        <p:pic>
          <p:nvPicPr>
            <p:cNvPr id="15" name="Picture 14" descr="A painting of a waterfall&#10;&#10;AI-generated content may be incorrect.">
              <a:extLst>
                <a:ext uri="{FF2B5EF4-FFF2-40B4-BE49-F238E27FC236}">
                  <a16:creationId xmlns:a16="http://schemas.microsoft.com/office/drawing/2014/main" id="{553DFD40-D550-90D5-51D4-C687D7956B9F}"/>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559068" y="431818"/>
              <a:ext cx="6489700" cy="4495800"/>
            </a:xfrm>
            <a:prstGeom prst="rect">
              <a:avLst/>
            </a:prstGeom>
          </p:spPr>
        </p:pic>
        <p:sp>
          <p:nvSpPr>
            <p:cNvPr id="16" name="TextBox 15">
              <a:extLst>
                <a:ext uri="{FF2B5EF4-FFF2-40B4-BE49-F238E27FC236}">
                  <a16:creationId xmlns:a16="http://schemas.microsoft.com/office/drawing/2014/main" id="{6B249380-0CB6-6540-E3CA-E7D6540BC0D2}"/>
                </a:ext>
              </a:extLst>
            </p:cNvPr>
            <p:cNvSpPr txBox="1"/>
            <p:nvPr/>
          </p:nvSpPr>
          <p:spPr>
            <a:xfrm>
              <a:off x="4308576" y="4629032"/>
              <a:ext cx="2740193" cy="191060"/>
            </a:xfrm>
            <a:prstGeom prst="rect">
              <a:avLst/>
            </a:prstGeom>
            <a:noFill/>
          </p:spPr>
          <p:txBody>
            <a:bodyPr wrap="square" rtlCol="0">
              <a:spAutoFit/>
            </a:bodyPr>
            <a:lstStyle/>
            <a:p>
              <a:r>
                <a:rPr lang="en-US" sz="900" dirty="0">
                  <a:solidFill>
                    <a:schemeClr val="bg1"/>
                  </a:solidFill>
                  <a:hlinkClick r:id="rId3" tooltip="https://www.flickr.com/photos/profzucker/24047631220">
                    <a:extLst>
                      <a:ext uri="{A12FA001-AC4F-418D-AE19-62706E023703}">
                        <ahyp:hlinkClr xmlns:ahyp="http://schemas.microsoft.com/office/drawing/2018/hyperlinkcolor" val="tx"/>
                      </a:ext>
                    </a:extLst>
                  </a:hlinkClick>
                </a:rPr>
                <a:t>This Photo</a:t>
              </a:r>
              <a:r>
                <a:rPr lang="en-US" sz="900" dirty="0">
                  <a:solidFill>
                    <a:schemeClr val="bg1"/>
                  </a:solidFill>
                </a:rPr>
                <a:t> by Unknown Author is licensed under </a:t>
              </a:r>
              <a:r>
                <a:rPr lang="en-US" sz="900" dirty="0">
                  <a:solidFill>
                    <a:schemeClr val="bg1"/>
                  </a:solidFill>
                  <a:hlinkClick r:id="rId4" tooltip="https://creativecommons.org/licenses/by-nc-sa/3.0/">
                    <a:extLst>
                      <a:ext uri="{A12FA001-AC4F-418D-AE19-62706E023703}">
                        <ahyp:hlinkClr xmlns:ahyp="http://schemas.microsoft.com/office/drawing/2018/hyperlinkcolor" val="tx"/>
                      </a:ext>
                    </a:extLst>
                  </a:hlinkClick>
                </a:rPr>
                <a:t>CC BY-SA-NC</a:t>
              </a:r>
              <a:endParaRPr lang="en-US" sz="900" dirty="0">
                <a:solidFill>
                  <a:schemeClr val="bg1"/>
                </a:solidFill>
              </a:endParaRPr>
            </a:p>
          </p:txBody>
        </p:sp>
      </p:grpSp>
      <p:sp>
        <p:nvSpPr>
          <p:cNvPr id="2" name="Title 1">
            <a:extLst>
              <a:ext uri="{FF2B5EF4-FFF2-40B4-BE49-F238E27FC236}">
                <a16:creationId xmlns:a16="http://schemas.microsoft.com/office/drawing/2014/main" id="{ECC5B0CD-E572-71D8-AC7D-CC11E6A4E0FF}"/>
              </a:ext>
            </a:extLst>
          </p:cNvPr>
          <p:cNvSpPr>
            <a:spLocks noGrp="1"/>
          </p:cNvSpPr>
          <p:nvPr>
            <p:ph type="title"/>
          </p:nvPr>
        </p:nvSpPr>
        <p:spPr>
          <a:xfrm>
            <a:off x="2592925" y="624110"/>
            <a:ext cx="6617981" cy="1280890"/>
          </a:xfrm>
        </p:spPr>
        <p:txBody>
          <a:bodyPr/>
          <a:lstStyle/>
          <a:p>
            <a:r>
              <a:rPr lang="en-US" dirty="0"/>
              <a:t>More observations … </a:t>
            </a:r>
          </a:p>
        </p:txBody>
      </p:sp>
      <p:sp>
        <p:nvSpPr>
          <p:cNvPr id="3" name="Content Placeholder 2">
            <a:extLst>
              <a:ext uri="{FF2B5EF4-FFF2-40B4-BE49-F238E27FC236}">
                <a16:creationId xmlns:a16="http://schemas.microsoft.com/office/drawing/2014/main" id="{9FBC6940-3066-927E-2013-4FD8034AAA0B}"/>
              </a:ext>
            </a:extLst>
          </p:cNvPr>
          <p:cNvSpPr>
            <a:spLocks noGrp="1"/>
          </p:cNvSpPr>
          <p:nvPr>
            <p:ph idx="1"/>
          </p:nvPr>
        </p:nvSpPr>
        <p:spPr>
          <a:xfrm>
            <a:off x="2488851" y="2469982"/>
            <a:ext cx="8735122" cy="3777622"/>
          </a:xfrm>
        </p:spPr>
        <p:txBody>
          <a:bodyPr>
            <a:normAutofit/>
          </a:bodyPr>
          <a:lstStyle/>
          <a:p>
            <a:r>
              <a:rPr lang="en-US" sz="2000" dirty="0">
                <a:solidFill>
                  <a:schemeClr val="bg1"/>
                </a:solidFill>
              </a:rPr>
              <a:t>Declares that Satan and mankind will always be at odds, but an offspring of woman will prevail (a foreshadowing of Christ)</a:t>
            </a:r>
          </a:p>
          <a:p>
            <a:pPr lvl="1"/>
            <a:r>
              <a:rPr lang="en-US" sz="1800" dirty="0">
                <a:solidFill>
                  <a:schemeClr val="bg1"/>
                </a:solidFill>
              </a:rPr>
              <a:t>God provides a way out</a:t>
            </a:r>
          </a:p>
          <a:p>
            <a:r>
              <a:rPr lang="en-US" sz="2000" dirty="0">
                <a:solidFill>
                  <a:schemeClr val="bg1"/>
                </a:solidFill>
              </a:rPr>
              <a:t>God clothed Adam and Eve (use of animal skins implies a sacrifice had to occur)</a:t>
            </a:r>
          </a:p>
          <a:p>
            <a:r>
              <a:rPr lang="en-US" sz="2000" dirty="0">
                <a:solidFill>
                  <a:schemeClr val="bg1"/>
                </a:solidFill>
              </a:rPr>
              <a:t>Now with the knowledge of good/evil, God did not want man to have access to the tree of life</a:t>
            </a:r>
          </a:p>
          <a:p>
            <a:r>
              <a:rPr lang="en-US" sz="2000" dirty="0">
                <a:solidFill>
                  <a:schemeClr val="bg1"/>
                </a:solidFill>
              </a:rPr>
              <a:t>God banished Adam &amp; Eve from Eden with the entrance guarded by heavenly beings (cherubim)</a:t>
            </a:r>
          </a:p>
        </p:txBody>
      </p:sp>
      <p:sp>
        <p:nvSpPr>
          <p:cNvPr id="13" name="Content Placeholder 2">
            <a:extLst>
              <a:ext uri="{FF2B5EF4-FFF2-40B4-BE49-F238E27FC236}">
                <a16:creationId xmlns:a16="http://schemas.microsoft.com/office/drawing/2014/main" id="{90CACC40-F887-F7EC-8A67-DA09696117A8}"/>
              </a:ext>
            </a:extLst>
          </p:cNvPr>
          <p:cNvSpPr txBox="1">
            <a:spLocks/>
          </p:cNvSpPr>
          <p:nvPr/>
        </p:nvSpPr>
        <p:spPr>
          <a:xfrm>
            <a:off x="2488851" y="1885069"/>
            <a:ext cx="8218906" cy="95168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US" sz="2000" dirty="0">
                <a:solidFill>
                  <a:schemeClr val="bg1"/>
                </a:solidFill>
              </a:rPr>
              <a:t>God punishes the serpent, woman, man</a:t>
            </a:r>
          </a:p>
        </p:txBody>
      </p:sp>
    </p:spTree>
    <p:extLst>
      <p:ext uri="{BB962C8B-B14F-4D97-AF65-F5344CB8AC3E}">
        <p14:creationId xmlns:p14="http://schemas.microsoft.com/office/powerpoint/2010/main" val="3704515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01D44-1A01-80C0-27FD-2A493101DAB4}"/>
              </a:ext>
            </a:extLst>
          </p:cNvPr>
          <p:cNvSpPr>
            <a:spLocks noGrp="1"/>
          </p:cNvSpPr>
          <p:nvPr>
            <p:ph type="title"/>
          </p:nvPr>
        </p:nvSpPr>
        <p:spPr>
          <a:xfrm>
            <a:off x="2592925" y="649868"/>
            <a:ext cx="8911687" cy="1280890"/>
          </a:xfrm>
        </p:spPr>
        <p:txBody>
          <a:bodyPr/>
          <a:lstStyle/>
          <a:p>
            <a:r>
              <a:rPr lang="en-US" dirty="0"/>
              <a:t>The Big Picture</a:t>
            </a:r>
          </a:p>
        </p:txBody>
      </p:sp>
      <p:sp>
        <p:nvSpPr>
          <p:cNvPr id="3" name="Content Placeholder 2">
            <a:extLst>
              <a:ext uri="{FF2B5EF4-FFF2-40B4-BE49-F238E27FC236}">
                <a16:creationId xmlns:a16="http://schemas.microsoft.com/office/drawing/2014/main" id="{9D86E61B-5B6B-9097-9E6D-BF8047539AF4}"/>
              </a:ext>
            </a:extLst>
          </p:cNvPr>
          <p:cNvSpPr>
            <a:spLocks noGrp="1"/>
          </p:cNvSpPr>
          <p:nvPr>
            <p:ph idx="1"/>
          </p:nvPr>
        </p:nvSpPr>
        <p:spPr>
          <a:xfrm>
            <a:off x="2071876" y="3904840"/>
            <a:ext cx="9159443" cy="2854264"/>
          </a:xfrm>
        </p:spPr>
        <p:txBody>
          <a:bodyPr>
            <a:normAutofit/>
          </a:bodyPr>
          <a:lstStyle/>
          <a:p>
            <a:r>
              <a:rPr lang="en-US" sz="2000" dirty="0"/>
              <a:t>Man and woman and the deceiver are punished</a:t>
            </a:r>
          </a:p>
          <a:p>
            <a:r>
              <a:rPr lang="en-US" sz="2000" dirty="0"/>
              <a:t>God declares that strife will occur between mankind and the deceiver</a:t>
            </a:r>
          </a:p>
          <a:p>
            <a:r>
              <a:rPr lang="en-US" sz="2000" dirty="0"/>
              <a:t>God promises that someone will come who will prevail over the deceiver (a snake crusher)</a:t>
            </a:r>
          </a:p>
          <a:p>
            <a:r>
              <a:rPr lang="en-US" sz="2000" dirty="0"/>
              <a:t>Man and woman are now banished from Eden; thus tarnishing the close relationship between God and man</a:t>
            </a:r>
          </a:p>
          <a:p>
            <a:endParaRPr lang="en-US" sz="2000" dirty="0"/>
          </a:p>
        </p:txBody>
      </p:sp>
      <p:pic>
        <p:nvPicPr>
          <p:cNvPr id="5" name="Picture 4" descr="A person sitting in a garden&#10;&#10;AI-generated content may be incorrect.">
            <a:extLst>
              <a:ext uri="{FF2B5EF4-FFF2-40B4-BE49-F238E27FC236}">
                <a16:creationId xmlns:a16="http://schemas.microsoft.com/office/drawing/2014/main" id="{A0E41972-BF0A-DCA0-2FA9-B0DCA40773CB}"/>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512312" y="43806"/>
            <a:ext cx="5513349" cy="3675566"/>
          </a:xfrm>
          <a:prstGeom prst="rect">
            <a:avLst/>
          </a:prstGeom>
        </p:spPr>
      </p:pic>
      <p:sp>
        <p:nvSpPr>
          <p:cNvPr id="6" name="TextBox 5">
            <a:extLst>
              <a:ext uri="{FF2B5EF4-FFF2-40B4-BE49-F238E27FC236}">
                <a16:creationId xmlns:a16="http://schemas.microsoft.com/office/drawing/2014/main" id="{74276023-072D-CA33-C1F4-57ADE7CA0521}"/>
              </a:ext>
            </a:extLst>
          </p:cNvPr>
          <p:cNvSpPr txBox="1"/>
          <p:nvPr/>
        </p:nvSpPr>
        <p:spPr>
          <a:xfrm>
            <a:off x="7437863" y="3482931"/>
            <a:ext cx="3662246" cy="230832"/>
          </a:xfrm>
          <a:prstGeom prst="rect">
            <a:avLst/>
          </a:prstGeom>
          <a:noFill/>
        </p:spPr>
        <p:txBody>
          <a:bodyPr wrap="square" rtlCol="0">
            <a:spAutoFit/>
          </a:bodyPr>
          <a:lstStyle/>
          <a:p>
            <a:r>
              <a:rPr lang="en-US" sz="900" dirty="0">
                <a:solidFill>
                  <a:schemeClr val="bg1"/>
                </a:solidFill>
                <a:hlinkClick r:id="rId3" tooltip="https://lemonscottage.blogspot.com/2019/11/dreams.html">
                  <a:extLst>
                    <a:ext uri="{A12FA001-AC4F-418D-AE19-62706E023703}">
                      <ahyp:hlinkClr xmlns:ahyp="http://schemas.microsoft.com/office/drawing/2018/hyperlinkcolor" val="tx"/>
                    </a:ext>
                  </a:extLst>
                </a:hlinkClick>
              </a:rPr>
              <a:t>This Photo</a:t>
            </a:r>
            <a:r>
              <a:rPr lang="en-US" sz="900" dirty="0">
                <a:solidFill>
                  <a:schemeClr val="bg1"/>
                </a:solidFill>
              </a:rPr>
              <a:t> by Unknown Author is licensed under </a:t>
            </a:r>
            <a:r>
              <a:rPr lang="en-US" sz="900" dirty="0">
                <a:solidFill>
                  <a:schemeClr val="bg1"/>
                </a:solidFill>
                <a:hlinkClick r:id="rId4" tooltip="https://creativecommons.org/licenses/by-nc-nd/3.0/">
                  <a:extLst>
                    <a:ext uri="{A12FA001-AC4F-418D-AE19-62706E023703}">
                      <ahyp:hlinkClr xmlns:ahyp="http://schemas.microsoft.com/office/drawing/2018/hyperlinkcolor" val="tx"/>
                    </a:ext>
                  </a:extLst>
                </a:hlinkClick>
              </a:rPr>
              <a:t>CC BY-NC-ND</a:t>
            </a:r>
            <a:endParaRPr lang="en-US" sz="900" dirty="0">
              <a:solidFill>
                <a:schemeClr val="bg1"/>
              </a:solidFill>
            </a:endParaRPr>
          </a:p>
        </p:txBody>
      </p:sp>
      <p:sp>
        <p:nvSpPr>
          <p:cNvPr id="7" name="Content Placeholder 2">
            <a:extLst>
              <a:ext uri="{FF2B5EF4-FFF2-40B4-BE49-F238E27FC236}">
                <a16:creationId xmlns:a16="http://schemas.microsoft.com/office/drawing/2014/main" id="{0FD74EE5-67DF-744F-0F25-4CCD00836F09}"/>
              </a:ext>
            </a:extLst>
          </p:cNvPr>
          <p:cNvSpPr txBox="1">
            <a:spLocks/>
          </p:cNvSpPr>
          <p:nvPr/>
        </p:nvSpPr>
        <p:spPr>
          <a:xfrm>
            <a:off x="2071876" y="1526028"/>
            <a:ext cx="4333482" cy="240202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US" sz="2000" dirty="0"/>
              <a:t>Eden was a place created by God for man and God to be together, a kind of temple </a:t>
            </a:r>
          </a:p>
          <a:p>
            <a:r>
              <a:rPr lang="en-US" sz="2000" dirty="0"/>
              <a:t>A deceiver appears and tempts the woman, who partakes and convinces the man to do the same – the fall</a:t>
            </a:r>
          </a:p>
          <a:p>
            <a:pPr marL="0" indent="0">
              <a:buNone/>
            </a:pPr>
            <a:endParaRPr lang="en-US" sz="2000" dirty="0"/>
          </a:p>
        </p:txBody>
      </p:sp>
    </p:spTree>
    <p:extLst>
      <p:ext uri="{BB962C8B-B14F-4D97-AF65-F5344CB8AC3E}">
        <p14:creationId xmlns:p14="http://schemas.microsoft.com/office/powerpoint/2010/main" val="3752713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12638-0214-B5FD-B39C-841FBD333423}"/>
              </a:ext>
            </a:extLst>
          </p:cNvPr>
          <p:cNvSpPr>
            <a:spLocks noGrp="1"/>
          </p:cNvSpPr>
          <p:nvPr>
            <p:ph type="title"/>
          </p:nvPr>
        </p:nvSpPr>
        <p:spPr/>
        <p:txBody>
          <a:bodyPr>
            <a:normAutofit/>
          </a:bodyPr>
          <a:lstStyle/>
          <a:p>
            <a:r>
              <a:rPr lang="en-US" dirty="0"/>
              <a:t>Cain, Abel, Lamech, Genealogies</a:t>
            </a:r>
            <a:br>
              <a:rPr lang="en-US" dirty="0"/>
            </a:br>
            <a:r>
              <a:rPr lang="en-US" sz="3200" dirty="0"/>
              <a:t>Genesis 4 – 5</a:t>
            </a:r>
            <a:endParaRPr lang="en-US" dirty="0"/>
          </a:p>
        </p:txBody>
      </p:sp>
      <p:sp>
        <p:nvSpPr>
          <p:cNvPr id="3" name="Content Placeholder 2">
            <a:extLst>
              <a:ext uri="{FF2B5EF4-FFF2-40B4-BE49-F238E27FC236}">
                <a16:creationId xmlns:a16="http://schemas.microsoft.com/office/drawing/2014/main" id="{832F4D3A-5D1B-DA34-EA5D-FD7121CAD3A0}"/>
              </a:ext>
            </a:extLst>
          </p:cNvPr>
          <p:cNvSpPr>
            <a:spLocks noGrp="1"/>
          </p:cNvSpPr>
          <p:nvPr>
            <p:ph idx="1"/>
          </p:nvPr>
        </p:nvSpPr>
        <p:spPr>
          <a:xfrm>
            <a:off x="2410691" y="2133599"/>
            <a:ext cx="9490364" cy="4544292"/>
          </a:xfrm>
        </p:spPr>
        <p:txBody>
          <a:bodyPr>
            <a:normAutofit/>
          </a:bodyPr>
          <a:lstStyle/>
          <a:p>
            <a:r>
              <a:rPr lang="en-US" dirty="0"/>
              <a:t>After they leave Eden Adam and Eve have 2 sons: Cain and Abel</a:t>
            </a:r>
          </a:p>
          <a:p>
            <a:r>
              <a:rPr lang="en-US" dirty="0"/>
              <a:t>Cain is a gardener; Abel is a shepherd</a:t>
            </a:r>
          </a:p>
          <a:p>
            <a:r>
              <a:rPr lang="en-US" dirty="0"/>
              <a:t>Cain and Abel both offer sacrifices to God</a:t>
            </a:r>
          </a:p>
          <a:p>
            <a:r>
              <a:rPr lang="en-US" dirty="0"/>
              <a:t>Abel’s sacrifice is acceptable but Cain’s is not (don’t really know why)</a:t>
            </a:r>
          </a:p>
          <a:p>
            <a:r>
              <a:rPr lang="en-US" dirty="0"/>
              <a:t>God tells Cain that he can offer a pleasing sacrifice</a:t>
            </a:r>
          </a:p>
          <a:p>
            <a:r>
              <a:rPr lang="en-US" dirty="0"/>
              <a:t>Cain choses instead to kill Abel – tries to conceal his sin</a:t>
            </a:r>
          </a:p>
          <a:p>
            <a:r>
              <a:rPr lang="en-US" dirty="0"/>
              <a:t>God banishes Cain and sends him to wander but also protects him from vengeance</a:t>
            </a:r>
          </a:p>
          <a:p>
            <a:r>
              <a:rPr lang="en-US" dirty="0"/>
              <a:t>Cain marries and has children and becomes the ancestor of Lamech (first to take two wives) – wicked lineage</a:t>
            </a:r>
          </a:p>
          <a:p>
            <a:r>
              <a:rPr lang="en-US" dirty="0"/>
              <a:t>Adam and Eve have another son – Seth (and other children)</a:t>
            </a:r>
          </a:p>
          <a:p>
            <a:r>
              <a:rPr lang="en-US" dirty="0"/>
              <a:t>The lineage from Adam to Noah is given (long lives) </a:t>
            </a:r>
          </a:p>
          <a:p>
            <a:endParaRPr lang="en-US" dirty="0"/>
          </a:p>
          <a:p>
            <a:endParaRPr lang="en-US" dirty="0"/>
          </a:p>
        </p:txBody>
      </p:sp>
    </p:spTree>
    <p:extLst>
      <p:ext uri="{BB962C8B-B14F-4D97-AF65-F5344CB8AC3E}">
        <p14:creationId xmlns:p14="http://schemas.microsoft.com/office/powerpoint/2010/main" val="4106041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E2B7A-4A2D-1C18-EE50-CD4F19893757}"/>
              </a:ext>
            </a:extLst>
          </p:cNvPr>
          <p:cNvSpPr>
            <a:spLocks noGrp="1"/>
          </p:cNvSpPr>
          <p:nvPr>
            <p:ph type="title"/>
          </p:nvPr>
        </p:nvSpPr>
        <p:spPr>
          <a:xfrm>
            <a:off x="2166204" y="638620"/>
            <a:ext cx="8911687" cy="1502112"/>
          </a:xfrm>
        </p:spPr>
        <p:txBody>
          <a:bodyPr>
            <a:normAutofit fontScale="90000"/>
          </a:bodyPr>
          <a:lstStyle/>
          <a:p>
            <a:r>
              <a:rPr lang="en-US" dirty="0"/>
              <a:t>The flood (Genesis 6 – 10)</a:t>
            </a:r>
            <a:br>
              <a:rPr lang="en-US" dirty="0"/>
            </a:br>
            <a:r>
              <a:rPr lang="en-US" dirty="0"/>
              <a:t>Motivation (Gen. 6: 5-8)</a:t>
            </a:r>
            <a:br>
              <a:rPr lang="en-US" dirty="0"/>
            </a:br>
            <a:endParaRPr lang="en-US" dirty="0"/>
          </a:p>
        </p:txBody>
      </p:sp>
      <p:sp>
        <p:nvSpPr>
          <p:cNvPr id="4" name="Content Placeholder 3">
            <a:extLst>
              <a:ext uri="{FF2B5EF4-FFF2-40B4-BE49-F238E27FC236}">
                <a16:creationId xmlns:a16="http://schemas.microsoft.com/office/drawing/2014/main" id="{BC8FCBDA-F078-BDDB-C0B5-58EE52946BA4}"/>
              </a:ext>
            </a:extLst>
          </p:cNvPr>
          <p:cNvSpPr>
            <a:spLocks noGrp="1"/>
          </p:cNvSpPr>
          <p:nvPr>
            <p:ph sz="half" idx="1"/>
          </p:nvPr>
        </p:nvSpPr>
        <p:spPr>
          <a:xfrm>
            <a:off x="2008909" y="2133599"/>
            <a:ext cx="4894167" cy="4405745"/>
          </a:xfrm>
        </p:spPr>
        <p:txBody>
          <a:bodyPr>
            <a:noAutofit/>
          </a:bodyPr>
          <a:lstStyle/>
          <a:p>
            <a:r>
              <a:rPr lang="en-US" b="1" i="0" u="none" strike="noStrike" baseline="30000" dirty="0">
                <a:solidFill>
                  <a:srgbClr val="000000"/>
                </a:solidFill>
                <a:effectLst/>
              </a:rPr>
              <a:t>5 </a:t>
            </a:r>
            <a:r>
              <a:rPr lang="en-US" b="0" i="0" u="none" strike="noStrike" dirty="0">
                <a:solidFill>
                  <a:srgbClr val="000000"/>
                </a:solidFill>
                <a:effectLst/>
              </a:rPr>
              <a:t>The Lord saw how great the wickedness of the human race had become on the earth, </a:t>
            </a:r>
            <a:r>
              <a:rPr lang="en-US" b="0" i="0" u="none" strike="noStrike" dirty="0">
                <a:solidFill>
                  <a:srgbClr val="000000"/>
                </a:solidFill>
                <a:effectLst/>
                <a:highlight>
                  <a:srgbClr val="FFFF00"/>
                </a:highlight>
              </a:rPr>
              <a:t>and that every inclination of the thoughts of the human heart was only evil all the time</a:t>
            </a:r>
            <a:r>
              <a:rPr lang="en-US" b="0" i="0" u="none" strike="noStrike" dirty="0">
                <a:solidFill>
                  <a:srgbClr val="000000"/>
                </a:solidFill>
                <a:effectLst/>
              </a:rPr>
              <a:t>.</a:t>
            </a:r>
            <a:r>
              <a:rPr lang="en-US" b="0" i="0" u="none" strike="noStrike" dirty="0">
                <a:solidFill>
                  <a:schemeClr val="tx1"/>
                </a:solidFill>
                <a:effectLst/>
                <a:highlight>
                  <a:srgbClr val="FFFF00"/>
                </a:highlight>
              </a:rPr>
              <a:t> </a:t>
            </a:r>
            <a:r>
              <a:rPr lang="en-US" i="0" u="none" strike="noStrike" baseline="30000" dirty="0">
                <a:solidFill>
                  <a:schemeClr val="tx1"/>
                </a:solidFill>
                <a:effectLst/>
                <a:highlight>
                  <a:srgbClr val="FFFF00"/>
                </a:highlight>
              </a:rPr>
              <a:t>6 </a:t>
            </a:r>
            <a:r>
              <a:rPr lang="en-US" i="0" u="none" strike="noStrike" dirty="0">
                <a:solidFill>
                  <a:schemeClr val="tx1"/>
                </a:solidFill>
                <a:effectLst/>
                <a:highlight>
                  <a:srgbClr val="FFFF00"/>
                </a:highlight>
              </a:rPr>
              <a:t>The Lord regretted that he had made human beings on the earth, and his heart was deeply troubled. </a:t>
            </a:r>
            <a:r>
              <a:rPr lang="en-US" b="1" i="0" u="none" strike="noStrike" baseline="30000" dirty="0">
                <a:solidFill>
                  <a:srgbClr val="000000"/>
                </a:solidFill>
                <a:effectLst/>
              </a:rPr>
              <a:t>7 </a:t>
            </a:r>
            <a:r>
              <a:rPr lang="en-US" b="0" i="0" u="none" strike="noStrike" dirty="0">
                <a:solidFill>
                  <a:srgbClr val="000000"/>
                </a:solidFill>
                <a:effectLst/>
              </a:rPr>
              <a:t>So the Lord said, “I will wipe from the face of the earth the human race I have created—and with them the animals, the birds and the creatures that move along the ground—for I regret that I have made them.” </a:t>
            </a:r>
            <a:r>
              <a:rPr lang="en-US" b="1" i="0" u="none" strike="noStrike" baseline="30000" dirty="0">
                <a:solidFill>
                  <a:srgbClr val="000000"/>
                </a:solidFill>
                <a:effectLst/>
              </a:rPr>
              <a:t>8 </a:t>
            </a:r>
            <a:r>
              <a:rPr lang="en-US" b="0" i="0" u="none" strike="noStrike" dirty="0">
                <a:solidFill>
                  <a:srgbClr val="000000"/>
                </a:solidFill>
                <a:effectLst/>
              </a:rPr>
              <a:t>But Noah found favor in the eyes of the Lord.</a:t>
            </a:r>
            <a:endParaRPr lang="en-US" dirty="0"/>
          </a:p>
        </p:txBody>
      </p:sp>
      <p:sp>
        <p:nvSpPr>
          <p:cNvPr id="5" name="Content Placeholder 4">
            <a:extLst>
              <a:ext uri="{FF2B5EF4-FFF2-40B4-BE49-F238E27FC236}">
                <a16:creationId xmlns:a16="http://schemas.microsoft.com/office/drawing/2014/main" id="{217CA44A-C79C-98F2-F0E0-5F3BB1B6E2AD}"/>
              </a:ext>
            </a:extLst>
          </p:cNvPr>
          <p:cNvSpPr>
            <a:spLocks noGrp="1"/>
          </p:cNvSpPr>
          <p:nvPr>
            <p:ph sz="half" idx="2"/>
          </p:nvPr>
        </p:nvSpPr>
        <p:spPr>
          <a:xfrm>
            <a:off x="7389010" y="3752412"/>
            <a:ext cx="4673922" cy="2210506"/>
          </a:xfrm>
        </p:spPr>
        <p:txBody>
          <a:bodyPr>
            <a:normAutofit/>
          </a:bodyPr>
          <a:lstStyle/>
          <a:p>
            <a:r>
              <a:rPr lang="en-US" sz="2000" dirty="0">
                <a:solidFill>
                  <a:schemeClr val="accent1"/>
                </a:solidFill>
              </a:rPr>
              <a:t>Wickedness was rampant</a:t>
            </a:r>
          </a:p>
          <a:p>
            <a:r>
              <a:rPr lang="en-US" sz="2000" dirty="0">
                <a:solidFill>
                  <a:schemeClr val="accent1"/>
                </a:solidFill>
              </a:rPr>
              <a:t>God </a:t>
            </a:r>
            <a:r>
              <a:rPr lang="en-US" sz="2000" b="1" i="1" dirty="0">
                <a:solidFill>
                  <a:schemeClr val="accent1"/>
                </a:solidFill>
              </a:rPr>
              <a:t>regretted</a:t>
            </a:r>
            <a:r>
              <a:rPr lang="en-US" sz="2000" dirty="0">
                <a:solidFill>
                  <a:schemeClr val="accent1"/>
                </a:solidFill>
              </a:rPr>
              <a:t> He made mankind</a:t>
            </a:r>
          </a:p>
          <a:p>
            <a:r>
              <a:rPr lang="en-US" sz="2000" dirty="0">
                <a:solidFill>
                  <a:schemeClr val="accent1"/>
                </a:solidFill>
              </a:rPr>
              <a:t>Decides to destroy His creation and start over</a:t>
            </a:r>
          </a:p>
          <a:p>
            <a:r>
              <a:rPr lang="en-US" sz="2000" dirty="0">
                <a:solidFill>
                  <a:schemeClr val="accent1"/>
                </a:solidFill>
              </a:rPr>
              <a:t>But Noah is righteous</a:t>
            </a:r>
          </a:p>
          <a:p>
            <a:endParaRPr lang="en-US" dirty="0">
              <a:solidFill>
                <a:schemeClr val="accent1"/>
              </a:solidFill>
            </a:endParaRPr>
          </a:p>
        </p:txBody>
      </p:sp>
      <p:pic>
        <p:nvPicPr>
          <p:cNvPr id="7" name="Picture 6" descr="A sun shining through clouds&#10;&#10;AI-generated content may be incorrect.">
            <a:extLst>
              <a:ext uri="{FF2B5EF4-FFF2-40B4-BE49-F238E27FC236}">
                <a16:creationId xmlns:a16="http://schemas.microsoft.com/office/drawing/2014/main" id="{D308E6E1-DB33-2CA2-8E56-F18655394F19}"/>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389009" y="121678"/>
            <a:ext cx="4673923" cy="3505442"/>
          </a:xfrm>
          <a:prstGeom prst="rect">
            <a:avLst/>
          </a:prstGeom>
        </p:spPr>
      </p:pic>
    </p:spTree>
    <p:extLst>
      <p:ext uri="{BB962C8B-B14F-4D97-AF65-F5344CB8AC3E}">
        <p14:creationId xmlns:p14="http://schemas.microsoft.com/office/powerpoint/2010/main" val="1888250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833E5-2FC0-8886-608E-3862D87EDCE8}"/>
              </a:ext>
            </a:extLst>
          </p:cNvPr>
          <p:cNvSpPr>
            <a:spLocks noGrp="1"/>
          </p:cNvSpPr>
          <p:nvPr>
            <p:ph type="title"/>
          </p:nvPr>
        </p:nvSpPr>
        <p:spPr/>
        <p:txBody>
          <a:bodyPr/>
          <a:lstStyle/>
          <a:p>
            <a:r>
              <a:rPr lang="en-US" dirty="0"/>
              <a:t>Noah and the Flood</a:t>
            </a:r>
            <a:br>
              <a:rPr lang="en-US" dirty="0"/>
            </a:br>
            <a:r>
              <a:rPr lang="en-US" dirty="0"/>
              <a:t>Genesis 6 - 10</a:t>
            </a:r>
          </a:p>
        </p:txBody>
      </p:sp>
      <p:sp>
        <p:nvSpPr>
          <p:cNvPr id="3" name="Content Placeholder 2">
            <a:extLst>
              <a:ext uri="{FF2B5EF4-FFF2-40B4-BE49-F238E27FC236}">
                <a16:creationId xmlns:a16="http://schemas.microsoft.com/office/drawing/2014/main" id="{F30763C5-3849-400D-8E49-3DFF0BA4ED6C}"/>
              </a:ext>
            </a:extLst>
          </p:cNvPr>
          <p:cNvSpPr>
            <a:spLocks noGrp="1"/>
          </p:cNvSpPr>
          <p:nvPr>
            <p:ph idx="1"/>
          </p:nvPr>
        </p:nvSpPr>
        <p:spPr>
          <a:xfrm>
            <a:off x="1981791" y="3506692"/>
            <a:ext cx="9325697" cy="3135283"/>
          </a:xfrm>
        </p:spPr>
        <p:txBody>
          <a:bodyPr>
            <a:normAutofit/>
          </a:bodyPr>
          <a:lstStyle/>
          <a:p>
            <a:r>
              <a:rPr lang="en-US" dirty="0"/>
              <a:t>Noah obeys and fills the ark with all animals (7 pairs of clean, 1 pair of unclean animals)</a:t>
            </a:r>
          </a:p>
          <a:p>
            <a:r>
              <a:rPr lang="en-US" dirty="0"/>
              <a:t>The ark contains Noah, his wife, his sons (Shem, Ham &amp; Japeth) and their wives</a:t>
            </a:r>
          </a:p>
          <a:p>
            <a:r>
              <a:rPr lang="en-US" dirty="0"/>
              <a:t>God seals them in the ark and the flood begins</a:t>
            </a:r>
          </a:p>
          <a:p>
            <a:r>
              <a:rPr lang="en-US" dirty="0"/>
              <a:t>Everything on earth is destroyed</a:t>
            </a:r>
          </a:p>
          <a:p>
            <a:r>
              <a:rPr lang="en-US" dirty="0"/>
              <a:t>After several months, the water begins to recede</a:t>
            </a:r>
          </a:p>
          <a:p>
            <a:r>
              <a:rPr lang="en-US" dirty="0"/>
              <a:t>Another month or so later, the water is gone</a:t>
            </a:r>
          </a:p>
          <a:p>
            <a:r>
              <a:rPr lang="en-US" dirty="0"/>
              <a:t>Noah and his family are rescued and with the animals are released</a:t>
            </a:r>
          </a:p>
          <a:p>
            <a:endParaRPr lang="en-US" dirty="0"/>
          </a:p>
        </p:txBody>
      </p:sp>
      <p:pic>
        <p:nvPicPr>
          <p:cNvPr id="5" name="Picture 4" descr="A group of people standing on a wooden boat&#10;&#10;AI-generated content may be incorrect.">
            <a:extLst>
              <a:ext uri="{FF2B5EF4-FFF2-40B4-BE49-F238E27FC236}">
                <a16:creationId xmlns:a16="http://schemas.microsoft.com/office/drawing/2014/main" id="{265AF472-352F-4BDA-F761-1080673D18B0}"/>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575275" y="213359"/>
            <a:ext cx="4339633" cy="3230051"/>
          </a:xfrm>
          <a:prstGeom prst="rect">
            <a:avLst/>
          </a:prstGeom>
        </p:spPr>
      </p:pic>
      <p:sp>
        <p:nvSpPr>
          <p:cNvPr id="6" name="TextBox 5">
            <a:extLst>
              <a:ext uri="{FF2B5EF4-FFF2-40B4-BE49-F238E27FC236}">
                <a16:creationId xmlns:a16="http://schemas.microsoft.com/office/drawing/2014/main" id="{5B649818-34B9-57B7-8DC5-6035127D0A3F}"/>
              </a:ext>
            </a:extLst>
          </p:cNvPr>
          <p:cNvSpPr txBox="1"/>
          <p:nvPr/>
        </p:nvSpPr>
        <p:spPr>
          <a:xfrm>
            <a:off x="7920186" y="3235892"/>
            <a:ext cx="3872802" cy="230832"/>
          </a:xfrm>
          <a:prstGeom prst="rect">
            <a:avLst/>
          </a:prstGeom>
          <a:noFill/>
        </p:spPr>
        <p:txBody>
          <a:bodyPr wrap="square" rtlCol="0">
            <a:spAutoFit/>
          </a:bodyPr>
          <a:lstStyle/>
          <a:p>
            <a:r>
              <a:rPr lang="en-US" sz="900" dirty="0">
                <a:solidFill>
                  <a:schemeClr val="bg1"/>
                </a:solidFill>
                <a:hlinkClick r:id="rId3" tooltip="https://jesus-at-art.deviantart.com/art/Noah-s-Ark-After-the-Flood-585062876">
                  <a:extLst>
                    <a:ext uri="{A12FA001-AC4F-418D-AE19-62706E023703}">
                      <ahyp:hlinkClr xmlns:ahyp="http://schemas.microsoft.com/office/drawing/2018/hyperlinkcolor" val="tx"/>
                    </a:ext>
                  </a:extLst>
                </a:hlinkClick>
              </a:rPr>
              <a:t>This Photo</a:t>
            </a:r>
            <a:r>
              <a:rPr lang="en-US" sz="900" dirty="0">
                <a:solidFill>
                  <a:schemeClr val="bg1"/>
                </a:solidFill>
              </a:rPr>
              <a:t> by Unknown Author is licensed under </a:t>
            </a:r>
            <a:r>
              <a:rPr lang="en-US" sz="900" dirty="0">
                <a:solidFill>
                  <a:schemeClr val="bg1"/>
                </a:solidFill>
                <a:hlinkClick r:id="rId4" tooltip="https://creativecommons.org/licenses/by-nd/3.0/">
                  <a:extLst>
                    <a:ext uri="{A12FA001-AC4F-418D-AE19-62706E023703}">
                      <ahyp:hlinkClr xmlns:ahyp="http://schemas.microsoft.com/office/drawing/2018/hyperlinkcolor" val="tx"/>
                    </a:ext>
                  </a:extLst>
                </a:hlinkClick>
              </a:rPr>
              <a:t>CC BY-ND</a:t>
            </a:r>
            <a:endParaRPr lang="en-US" sz="900" dirty="0">
              <a:solidFill>
                <a:schemeClr val="bg1"/>
              </a:solidFill>
            </a:endParaRPr>
          </a:p>
        </p:txBody>
      </p:sp>
      <p:sp>
        <p:nvSpPr>
          <p:cNvPr id="7" name="Content Placeholder 2">
            <a:extLst>
              <a:ext uri="{FF2B5EF4-FFF2-40B4-BE49-F238E27FC236}">
                <a16:creationId xmlns:a16="http://schemas.microsoft.com/office/drawing/2014/main" id="{F2746C86-6227-42EE-8F57-9C887CFC888A}"/>
              </a:ext>
            </a:extLst>
          </p:cNvPr>
          <p:cNvSpPr txBox="1">
            <a:spLocks/>
          </p:cNvSpPr>
          <p:nvPr/>
        </p:nvSpPr>
        <p:spPr>
          <a:xfrm>
            <a:off x="1981791" y="2148109"/>
            <a:ext cx="5593484" cy="1280891"/>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US" dirty="0"/>
              <a:t>God tells Noah to build an ark because He is going to destroy the earth with a flood</a:t>
            </a:r>
          </a:p>
          <a:p>
            <a:r>
              <a:rPr lang="en-US" dirty="0"/>
              <a:t>God promises to protect Noah and his family (6: 18 – covenant)</a:t>
            </a:r>
          </a:p>
          <a:p>
            <a:endParaRPr lang="en-US" dirty="0"/>
          </a:p>
        </p:txBody>
      </p:sp>
    </p:spTree>
    <p:extLst>
      <p:ext uri="{BB962C8B-B14F-4D97-AF65-F5344CB8AC3E}">
        <p14:creationId xmlns:p14="http://schemas.microsoft.com/office/powerpoint/2010/main" val="1248853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F67603E-CB54-7A3A-A60F-4482A674AA8D}"/>
              </a:ext>
            </a:extLst>
          </p:cNvPr>
          <p:cNvSpPr>
            <a:spLocks noGrp="1"/>
          </p:cNvSpPr>
          <p:nvPr>
            <p:ph type="title"/>
          </p:nvPr>
        </p:nvSpPr>
        <p:spPr/>
        <p:txBody>
          <a:bodyPr/>
          <a:lstStyle/>
          <a:p>
            <a:r>
              <a:rPr lang="en-US" dirty="0"/>
              <a:t>God’s covenant with Noah</a:t>
            </a:r>
            <a:br>
              <a:rPr lang="en-US" dirty="0"/>
            </a:br>
            <a:r>
              <a:rPr lang="en-US" dirty="0"/>
              <a:t>Genesis 9: 8 - 17</a:t>
            </a:r>
          </a:p>
        </p:txBody>
      </p:sp>
      <p:sp>
        <p:nvSpPr>
          <p:cNvPr id="5" name="Content Placeholder 4">
            <a:extLst>
              <a:ext uri="{FF2B5EF4-FFF2-40B4-BE49-F238E27FC236}">
                <a16:creationId xmlns:a16="http://schemas.microsoft.com/office/drawing/2014/main" id="{688C2AFF-693E-7EFC-BD80-C2D2602DF039}"/>
              </a:ext>
            </a:extLst>
          </p:cNvPr>
          <p:cNvSpPr>
            <a:spLocks noGrp="1"/>
          </p:cNvSpPr>
          <p:nvPr>
            <p:ph sz="half" idx="1"/>
          </p:nvPr>
        </p:nvSpPr>
        <p:spPr>
          <a:xfrm>
            <a:off x="1911927" y="2161309"/>
            <a:ext cx="10155382" cy="4405746"/>
          </a:xfrm>
        </p:spPr>
        <p:txBody>
          <a:bodyPr>
            <a:noAutofit/>
          </a:bodyPr>
          <a:lstStyle/>
          <a:p>
            <a:r>
              <a:rPr lang="en-US" b="1" i="0" u="none" strike="noStrike" baseline="30000" dirty="0">
                <a:solidFill>
                  <a:srgbClr val="000000"/>
                </a:solidFill>
                <a:effectLst/>
              </a:rPr>
              <a:t>8 </a:t>
            </a:r>
            <a:r>
              <a:rPr lang="en-US" b="0" i="0" u="none" strike="noStrike" dirty="0">
                <a:solidFill>
                  <a:srgbClr val="000000"/>
                </a:solidFill>
                <a:effectLst/>
              </a:rPr>
              <a:t>Then God said to Noah and to his sons with him, </a:t>
            </a:r>
            <a:r>
              <a:rPr lang="en-US" b="1" i="0" u="none" strike="noStrike" baseline="30000" dirty="0">
                <a:solidFill>
                  <a:srgbClr val="000000"/>
                </a:solidFill>
                <a:effectLst/>
              </a:rPr>
              <a:t>9 </a:t>
            </a:r>
            <a:r>
              <a:rPr lang="en-US" b="0" i="0" u="none" strike="noStrike" dirty="0">
                <a:solidFill>
                  <a:srgbClr val="000000"/>
                </a:solidFill>
                <a:effectLst/>
              </a:rPr>
              <a:t>“Behold, </a:t>
            </a:r>
            <a:r>
              <a:rPr lang="en-US" b="0" i="0" u="none" strike="noStrike" dirty="0">
                <a:solidFill>
                  <a:srgbClr val="000000"/>
                </a:solidFill>
                <a:effectLst/>
                <a:highlight>
                  <a:srgbClr val="FFFF00"/>
                </a:highlight>
              </a:rPr>
              <a:t>I establish my covenant </a:t>
            </a:r>
            <a:r>
              <a:rPr lang="en-US" b="0" i="0" u="none" strike="noStrike" dirty="0">
                <a:solidFill>
                  <a:srgbClr val="000000"/>
                </a:solidFill>
                <a:effectLst/>
              </a:rPr>
              <a:t>with you and your offspring after you, </a:t>
            </a:r>
            <a:r>
              <a:rPr lang="en-US" b="1" i="0" u="none" strike="noStrike" baseline="30000" dirty="0">
                <a:solidFill>
                  <a:srgbClr val="000000"/>
                </a:solidFill>
                <a:effectLst/>
              </a:rPr>
              <a:t>10 </a:t>
            </a:r>
            <a:r>
              <a:rPr lang="en-US" b="0" i="0" u="none" strike="noStrike" dirty="0">
                <a:solidFill>
                  <a:srgbClr val="000000"/>
                </a:solidFill>
                <a:effectLst/>
              </a:rPr>
              <a:t>and with every living creature that is with you, the birds, the livestock, and every beast of the earth with you, as many as came out of the ark; it is for every beast of the earth. </a:t>
            </a:r>
            <a:r>
              <a:rPr lang="en-US" b="1" i="0" u="none" strike="noStrike" baseline="30000" dirty="0">
                <a:solidFill>
                  <a:srgbClr val="000000"/>
                </a:solidFill>
                <a:effectLst/>
              </a:rPr>
              <a:t>11 </a:t>
            </a:r>
            <a:r>
              <a:rPr lang="en-US" b="0" i="0" u="none" strike="noStrike" dirty="0">
                <a:solidFill>
                  <a:srgbClr val="000000"/>
                </a:solidFill>
                <a:effectLst/>
                <a:highlight>
                  <a:srgbClr val="FFFF00"/>
                </a:highlight>
              </a:rPr>
              <a:t>I establish my covenant with you, that never again shall all flesh be cut off by the waters of the flood, and never again shall there be a flood to destroy the earth.”</a:t>
            </a:r>
            <a:r>
              <a:rPr lang="en-US" b="0" i="0" u="none" strike="noStrike" dirty="0">
                <a:solidFill>
                  <a:srgbClr val="000000"/>
                </a:solidFill>
                <a:effectLst/>
              </a:rPr>
              <a:t> </a:t>
            </a:r>
            <a:r>
              <a:rPr lang="en-US" b="1" i="0" u="none" strike="noStrike" baseline="30000" dirty="0">
                <a:solidFill>
                  <a:srgbClr val="000000"/>
                </a:solidFill>
                <a:effectLst/>
              </a:rPr>
              <a:t>12 </a:t>
            </a:r>
            <a:r>
              <a:rPr lang="en-US" b="0" i="0" u="none" strike="noStrike" dirty="0">
                <a:solidFill>
                  <a:srgbClr val="000000"/>
                </a:solidFill>
                <a:effectLst/>
              </a:rPr>
              <a:t>And God said, “This is the sign of the </a:t>
            </a:r>
            <a:r>
              <a:rPr lang="en-US" b="0" i="0" u="none" strike="noStrike" dirty="0">
                <a:solidFill>
                  <a:srgbClr val="000000"/>
                </a:solidFill>
                <a:effectLst/>
                <a:highlight>
                  <a:srgbClr val="FFFF00"/>
                </a:highlight>
              </a:rPr>
              <a:t>covenant </a:t>
            </a:r>
            <a:r>
              <a:rPr lang="en-US" b="0" i="0" u="none" strike="noStrike" dirty="0">
                <a:solidFill>
                  <a:srgbClr val="000000"/>
                </a:solidFill>
                <a:effectLst/>
              </a:rPr>
              <a:t>that I make between me and you and every living creature that is with you, for all future generations: </a:t>
            </a:r>
            <a:r>
              <a:rPr lang="en-US" b="1" i="0" u="none" strike="noStrike" baseline="30000" dirty="0">
                <a:solidFill>
                  <a:srgbClr val="000000"/>
                </a:solidFill>
                <a:effectLst/>
              </a:rPr>
              <a:t>13 </a:t>
            </a:r>
            <a:r>
              <a:rPr lang="en-US" b="0" i="0" u="none" strike="noStrike" dirty="0">
                <a:solidFill>
                  <a:srgbClr val="000000"/>
                </a:solidFill>
                <a:effectLst/>
              </a:rPr>
              <a:t>I have set my bow in the cloud, and it shall be a sign of the </a:t>
            </a:r>
            <a:r>
              <a:rPr lang="en-US" b="0" i="0" u="none" strike="noStrike" dirty="0">
                <a:solidFill>
                  <a:srgbClr val="000000"/>
                </a:solidFill>
                <a:effectLst/>
                <a:highlight>
                  <a:srgbClr val="FFFF00"/>
                </a:highlight>
              </a:rPr>
              <a:t>covenant </a:t>
            </a:r>
            <a:r>
              <a:rPr lang="en-US" b="0" i="0" u="none" strike="noStrike" dirty="0">
                <a:solidFill>
                  <a:srgbClr val="000000"/>
                </a:solidFill>
                <a:effectLst/>
              </a:rPr>
              <a:t>between me and the earth. </a:t>
            </a:r>
            <a:r>
              <a:rPr lang="en-US" b="1" i="0" u="none" strike="noStrike" baseline="30000" dirty="0">
                <a:solidFill>
                  <a:srgbClr val="000000"/>
                </a:solidFill>
                <a:effectLst/>
              </a:rPr>
              <a:t>14 </a:t>
            </a:r>
            <a:r>
              <a:rPr lang="en-US" b="0" i="0" u="none" strike="noStrike" dirty="0">
                <a:solidFill>
                  <a:srgbClr val="000000"/>
                </a:solidFill>
                <a:effectLst/>
              </a:rPr>
              <a:t>When I bring clouds over the earth and the bow is seen in the clouds, </a:t>
            </a:r>
            <a:r>
              <a:rPr lang="en-US" b="1" i="0" u="none" strike="noStrike" baseline="30000" dirty="0">
                <a:solidFill>
                  <a:srgbClr val="000000"/>
                </a:solidFill>
                <a:effectLst/>
              </a:rPr>
              <a:t>15 </a:t>
            </a:r>
            <a:r>
              <a:rPr lang="en-US" b="0" i="0" u="none" strike="noStrike" dirty="0">
                <a:solidFill>
                  <a:srgbClr val="000000"/>
                </a:solidFill>
                <a:effectLst/>
              </a:rPr>
              <a:t>I will remember my </a:t>
            </a:r>
            <a:r>
              <a:rPr lang="en-US" b="0" i="0" u="none" strike="noStrike" dirty="0">
                <a:solidFill>
                  <a:srgbClr val="000000"/>
                </a:solidFill>
                <a:effectLst/>
                <a:highlight>
                  <a:srgbClr val="FFFF00"/>
                </a:highlight>
              </a:rPr>
              <a:t>covenant </a:t>
            </a:r>
            <a:r>
              <a:rPr lang="en-US" b="0" i="0" u="none" strike="noStrike" dirty="0">
                <a:solidFill>
                  <a:srgbClr val="000000"/>
                </a:solidFill>
                <a:effectLst/>
              </a:rPr>
              <a:t>that is between me and you and every living creature of all flesh. And the waters shall never again become a flood to destroy all flesh. </a:t>
            </a:r>
            <a:r>
              <a:rPr lang="en-US" b="1" i="0" u="none" strike="noStrike" baseline="30000" dirty="0">
                <a:solidFill>
                  <a:srgbClr val="000000"/>
                </a:solidFill>
                <a:effectLst/>
              </a:rPr>
              <a:t>16 </a:t>
            </a:r>
            <a:r>
              <a:rPr lang="en-US" b="0" i="0" u="none" strike="noStrike" dirty="0">
                <a:solidFill>
                  <a:srgbClr val="000000"/>
                </a:solidFill>
                <a:effectLst/>
              </a:rPr>
              <a:t>When the bow is in the clouds, I will see it and remember the</a:t>
            </a:r>
            <a:r>
              <a:rPr lang="en-US" b="0" i="0" u="none" strike="noStrike" dirty="0">
                <a:solidFill>
                  <a:srgbClr val="000000"/>
                </a:solidFill>
                <a:effectLst/>
                <a:highlight>
                  <a:srgbClr val="FFFF00"/>
                </a:highlight>
              </a:rPr>
              <a:t> everlasting covenant </a:t>
            </a:r>
            <a:r>
              <a:rPr lang="en-US" b="0" i="0" u="none" strike="noStrike" dirty="0">
                <a:solidFill>
                  <a:srgbClr val="000000"/>
                </a:solidFill>
                <a:effectLst/>
              </a:rPr>
              <a:t>between God and every living creature of all flesh that is on the earth.” </a:t>
            </a:r>
            <a:r>
              <a:rPr lang="en-US" b="1" i="0" u="none" strike="noStrike" baseline="30000" dirty="0">
                <a:solidFill>
                  <a:srgbClr val="000000"/>
                </a:solidFill>
                <a:effectLst/>
              </a:rPr>
              <a:t>17 </a:t>
            </a:r>
            <a:r>
              <a:rPr lang="en-US" b="0" i="0" u="none" strike="noStrike" dirty="0">
                <a:solidFill>
                  <a:srgbClr val="000000"/>
                </a:solidFill>
                <a:effectLst/>
              </a:rPr>
              <a:t>God said to Noah, </a:t>
            </a:r>
            <a:r>
              <a:rPr lang="en-US" b="0" i="0" u="none" strike="noStrike" dirty="0">
                <a:solidFill>
                  <a:srgbClr val="000000"/>
                </a:solidFill>
                <a:effectLst/>
                <a:highlight>
                  <a:srgbClr val="FFFF00"/>
                </a:highlight>
              </a:rPr>
              <a:t>“This is the sign of the covenant that I have established between me and all flesh that is on the earth.”</a:t>
            </a:r>
            <a:endParaRPr lang="en-US" dirty="0">
              <a:highlight>
                <a:srgbClr val="FFFF00"/>
              </a:highlight>
            </a:endParaRPr>
          </a:p>
        </p:txBody>
      </p:sp>
    </p:spTree>
    <p:extLst>
      <p:ext uri="{BB962C8B-B14F-4D97-AF65-F5344CB8AC3E}">
        <p14:creationId xmlns:p14="http://schemas.microsoft.com/office/powerpoint/2010/main" val="18505073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4EBBA-C04A-DE42-6AF4-F5AF520A19B7}"/>
              </a:ext>
            </a:extLst>
          </p:cNvPr>
          <p:cNvSpPr>
            <a:spLocks noGrp="1"/>
          </p:cNvSpPr>
          <p:nvPr>
            <p:ph type="title"/>
          </p:nvPr>
        </p:nvSpPr>
        <p:spPr/>
        <p:txBody>
          <a:bodyPr/>
          <a:lstStyle/>
          <a:p>
            <a:r>
              <a:rPr lang="en-US" dirty="0"/>
              <a:t>The first covenant</a:t>
            </a:r>
          </a:p>
        </p:txBody>
      </p:sp>
      <p:sp>
        <p:nvSpPr>
          <p:cNvPr id="3" name="Content Placeholder 2">
            <a:extLst>
              <a:ext uri="{FF2B5EF4-FFF2-40B4-BE49-F238E27FC236}">
                <a16:creationId xmlns:a16="http://schemas.microsoft.com/office/drawing/2014/main" id="{F8501131-1191-1ADB-4F9F-CEC22C62C4F2}"/>
              </a:ext>
            </a:extLst>
          </p:cNvPr>
          <p:cNvSpPr>
            <a:spLocks noGrp="1"/>
          </p:cNvSpPr>
          <p:nvPr>
            <p:ph sz="half" idx="1"/>
          </p:nvPr>
        </p:nvSpPr>
        <p:spPr>
          <a:xfrm>
            <a:off x="2462623" y="2133599"/>
            <a:ext cx="4313864" cy="4239491"/>
          </a:xfrm>
        </p:spPr>
        <p:txBody>
          <a:bodyPr>
            <a:normAutofit/>
          </a:bodyPr>
          <a:lstStyle/>
          <a:p>
            <a:r>
              <a:rPr lang="en-US" sz="2000" dirty="0"/>
              <a:t>God establishes the first recorded covenant with Noah</a:t>
            </a:r>
          </a:p>
          <a:p>
            <a:r>
              <a:rPr lang="en-US" sz="2000" dirty="0"/>
              <a:t>An unconditional covenant (Noah does not have to do anything)</a:t>
            </a:r>
          </a:p>
          <a:p>
            <a:r>
              <a:rPr lang="en-US" sz="2000" dirty="0"/>
              <a:t>It is an eternal covenant</a:t>
            </a:r>
          </a:p>
          <a:p>
            <a:r>
              <a:rPr lang="en-US" sz="2000" dirty="0"/>
              <a:t>And God provides a visible sign of this covenant</a:t>
            </a:r>
          </a:p>
          <a:p>
            <a:r>
              <a:rPr lang="en-US" sz="2000" dirty="0"/>
              <a:t>Never again will the earth be destroyed by water</a:t>
            </a:r>
          </a:p>
        </p:txBody>
      </p:sp>
      <p:pic>
        <p:nvPicPr>
          <p:cNvPr id="6" name="Content Placeholder 5" descr="A rainbow over a field&#10;&#10;AI-generated content may be incorrect.">
            <a:extLst>
              <a:ext uri="{FF2B5EF4-FFF2-40B4-BE49-F238E27FC236}">
                <a16:creationId xmlns:a16="http://schemas.microsoft.com/office/drawing/2014/main" id="{30E593A0-715D-7DA6-3C27-655593BD1E5D}"/>
              </a:ext>
            </a:extLst>
          </p:cNvPr>
          <p:cNvPicPr>
            <a:picLocks noGrp="1" noChangeAspect="1"/>
          </p:cNvPicPr>
          <p:nvPr>
            <p:ph sz="half" idx="2"/>
          </p:nvPr>
        </p:nvPicPr>
        <p:blipFill>
          <a:blip r:embed="rId2" cstate="hqprint">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6778981" y="4908334"/>
            <a:ext cx="5255868" cy="1949666"/>
          </a:xfrm>
        </p:spPr>
      </p:pic>
      <p:pic>
        <p:nvPicPr>
          <p:cNvPr id="8" name="Picture 7" descr="A painting of animals and people&#10;&#10;AI-generated content may be incorrect.">
            <a:extLst>
              <a:ext uri="{FF2B5EF4-FFF2-40B4-BE49-F238E27FC236}">
                <a16:creationId xmlns:a16="http://schemas.microsoft.com/office/drawing/2014/main" id="{6D872D5F-C240-34B1-B6BD-10D1AD8047EA}"/>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6903076" y="310203"/>
            <a:ext cx="5131773" cy="3454078"/>
          </a:xfrm>
          <a:prstGeom prst="rect">
            <a:avLst/>
          </a:prstGeom>
        </p:spPr>
      </p:pic>
    </p:spTree>
    <p:extLst>
      <p:ext uri="{BB962C8B-B14F-4D97-AF65-F5344CB8AC3E}">
        <p14:creationId xmlns:p14="http://schemas.microsoft.com/office/powerpoint/2010/main" val="24704430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5901D-F4AF-3DEE-9FAA-990312DC49C9}"/>
              </a:ext>
            </a:extLst>
          </p:cNvPr>
          <p:cNvSpPr>
            <a:spLocks noGrp="1"/>
          </p:cNvSpPr>
          <p:nvPr>
            <p:ph type="title"/>
          </p:nvPr>
        </p:nvSpPr>
        <p:spPr/>
        <p:txBody>
          <a:bodyPr/>
          <a:lstStyle/>
          <a:p>
            <a:r>
              <a:rPr lang="en-US" dirty="0"/>
              <a:t>Prologue to the Noah and the flood</a:t>
            </a:r>
            <a:br>
              <a:rPr lang="en-US" dirty="0"/>
            </a:br>
            <a:r>
              <a:rPr lang="en-US" sz="3200" dirty="0"/>
              <a:t>Genesis 9: 18 - 28</a:t>
            </a:r>
            <a:endParaRPr lang="en-US" dirty="0"/>
          </a:p>
        </p:txBody>
      </p:sp>
      <p:sp>
        <p:nvSpPr>
          <p:cNvPr id="3" name="Content Placeholder 2">
            <a:extLst>
              <a:ext uri="{FF2B5EF4-FFF2-40B4-BE49-F238E27FC236}">
                <a16:creationId xmlns:a16="http://schemas.microsoft.com/office/drawing/2014/main" id="{8C92C186-ED70-AE47-C90D-D4F62DEBF8C4}"/>
              </a:ext>
            </a:extLst>
          </p:cNvPr>
          <p:cNvSpPr>
            <a:spLocks noGrp="1"/>
          </p:cNvSpPr>
          <p:nvPr>
            <p:ph idx="1"/>
          </p:nvPr>
        </p:nvSpPr>
        <p:spPr>
          <a:xfrm>
            <a:off x="2589212" y="2133600"/>
            <a:ext cx="7469184" cy="3777622"/>
          </a:xfrm>
        </p:spPr>
        <p:txBody>
          <a:bodyPr/>
          <a:lstStyle/>
          <a:p>
            <a:r>
              <a:rPr lang="en-US" dirty="0"/>
              <a:t>The land was repopulated from the descendants of Shem, Ham and Japeth</a:t>
            </a:r>
          </a:p>
          <a:p>
            <a:r>
              <a:rPr lang="en-US" dirty="0"/>
              <a:t>Noah grew a vineyard, became drunk in his tent</a:t>
            </a:r>
          </a:p>
          <a:p>
            <a:r>
              <a:rPr lang="en-US" dirty="0"/>
              <a:t>What happens next is difficult to translate and interpret but clearly not good (“sketchy”)</a:t>
            </a:r>
          </a:p>
          <a:p>
            <a:r>
              <a:rPr lang="en-US" dirty="0"/>
              <a:t>Ham dishonored his father and as a result his son, Canaan is cursed by Noah</a:t>
            </a:r>
          </a:p>
        </p:txBody>
      </p:sp>
      <p:pic>
        <p:nvPicPr>
          <p:cNvPr id="14" name="Picture 13" descr="A mosaic of a person pouring water&#10;&#10;AI-generated content may be incorrect.">
            <a:extLst>
              <a:ext uri="{FF2B5EF4-FFF2-40B4-BE49-F238E27FC236}">
                <a16:creationId xmlns:a16="http://schemas.microsoft.com/office/drawing/2014/main" id="{D5B3BCAB-1F29-1903-AE25-2F1BA981E8B5}"/>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9755342" y="2124366"/>
            <a:ext cx="2199843" cy="3413549"/>
          </a:xfrm>
          <a:prstGeom prst="rect">
            <a:avLst/>
          </a:prstGeom>
        </p:spPr>
      </p:pic>
      <p:sp>
        <p:nvSpPr>
          <p:cNvPr id="15" name="TextBox 14">
            <a:extLst>
              <a:ext uri="{FF2B5EF4-FFF2-40B4-BE49-F238E27FC236}">
                <a16:creationId xmlns:a16="http://schemas.microsoft.com/office/drawing/2014/main" id="{6692F638-4817-864D-0CCB-D842825B299B}"/>
              </a:ext>
            </a:extLst>
          </p:cNvPr>
          <p:cNvSpPr txBox="1"/>
          <p:nvPr/>
        </p:nvSpPr>
        <p:spPr>
          <a:xfrm>
            <a:off x="9755342" y="5537915"/>
            <a:ext cx="2199843" cy="369332"/>
          </a:xfrm>
          <a:prstGeom prst="rect">
            <a:avLst/>
          </a:prstGeom>
          <a:noFill/>
        </p:spPr>
        <p:txBody>
          <a:bodyPr wrap="square" rtlCol="0">
            <a:spAutoFit/>
          </a:bodyPr>
          <a:lstStyle/>
          <a:p>
            <a:r>
              <a:rPr lang="en-US" sz="900" dirty="0">
                <a:hlinkClick r:id="rId3" tooltip="https://commons.wikimedia.org/wiki/Category:Noah_in_mosaics"/>
              </a:rPr>
              <a:t>This Photo</a:t>
            </a:r>
            <a:r>
              <a:rPr lang="en-US" sz="900" dirty="0"/>
              <a:t> by Unknown Author is licensed under </a:t>
            </a:r>
            <a:r>
              <a:rPr lang="en-US" sz="900" dirty="0">
                <a:hlinkClick r:id="rId4" tooltip="https://creativecommons.org/licenses/by-sa/3.0/"/>
              </a:rPr>
              <a:t>CC BY-SA</a:t>
            </a:r>
            <a:endParaRPr lang="en-US" sz="900" dirty="0"/>
          </a:p>
        </p:txBody>
      </p:sp>
      <p:pic>
        <p:nvPicPr>
          <p:cNvPr id="17" name="Picture 16" descr="A stone sculpture of a person&#10;&#10;AI-generated content may be incorrect.">
            <a:extLst>
              <a:ext uri="{FF2B5EF4-FFF2-40B4-BE49-F238E27FC236}">
                <a16:creationId xmlns:a16="http://schemas.microsoft.com/office/drawing/2014/main" id="{06B2ED0C-0397-0022-2089-5FB2D5E87B84}"/>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4894721" y="4335229"/>
            <a:ext cx="3437909" cy="2291939"/>
          </a:xfrm>
          <a:prstGeom prst="rect">
            <a:avLst/>
          </a:prstGeom>
        </p:spPr>
      </p:pic>
      <p:sp>
        <p:nvSpPr>
          <p:cNvPr id="18" name="TextBox 17">
            <a:extLst>
              <a:ext uri="{FF2B5EF4-FFF2-40B4-BE49-F238E27FC236}">
                <a16:creationId xmlns:a16="http://schemas.microsoft.com/office/drawing/2014/main" id="{61299BF2-AF25-E5BE-C584-2A72DDF4785C}"/>
              </a:ext>
            </a:extLst>
          </p:cNvPr>
          <p:cNvSpPr txBox="1"/>
          <p:nvPr/>
        </p:nvSpPr>
        <p:spPr>
          <a:xfrm>
            <a:off x="4971244" y="6627168"/>
            <a:ext cx="3671128" cy="230832"/>
          </a:xfrm>
          <a:prstGeom prst="rect">
            <a:avLst/>
          </a:prstGeom>
          <a:noFill/>
        </p:spPr>
        <p:txBody>
          <a:bodyPr wrap="square" rtlCol="0">
            <a:spAutoFit/>
          </a:bodyPr>
          <a:lstStyle/>
          <a:p>
            <a:r>
              <a:rPr lang="en-US" sz="900" dirty="0">
                <a:hlinkClick r:id="rId6" tooltip="https://commons.wikimedia.org/wiki/Category:Drunken_Noah"/>
              </a:rPr>
              <a:t>This Photo</a:t>
            </a:r>
            <a:r>
              <a:rPr lang="en-US" sz="900" dirty="0"/>
              <a:t> by Unknown Author is licensed under </a:t>
            </a:r>
            <a:r>
              <a:rPr lang="en-US" sz="900" dirty="0">
                <a:hlinkClick r:id="rId4" tooltip="https://creativecommons.org/licenses/by-sa/3.0/"/>
              </a:rPr>
              <a:t>CC BY-SA</a:t>
            </a:r>
            <a:endParaRPr lang="en-US" sz="900" dirty="0"/>
          </a:p>
        </p:txBody>
      </p:sp>
    </p:spTree>
    <p:extLst>
      <p:ext uri="{BB962C8B-B14F-4D97-AF65-F5344CB8AC3E}">
        <p14:creationId xmlns:p14="http://schemas.microsoft.com/office/powerpoint/2010/main" val="27817571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5DC70-92E2-237A-FA7F-99B2AB966619}"/>
              </a:ext>
            </a:extLst>
          </p:cNvPr>
          <p:cNvSpPr>
            <a:spLocks noGrp="1"/>
          </p:cNvSpPr>
          <p:nvPr>
            <p:ph type="title"/>
          </p:nvPr>
        </p:nvSpPr>
        <p:spPr/>
        <p:txBody>
          <a:bodyPr/>
          <a:lstStyle/>
          <a:p>
            <a:r>
              <a:rPr lang="en-US" dirty="0"/>
              <a:t>Genesis 11: 1– 9</a:t>
            </a:r>
            <a:br>
              <a:rPr lang="en-US" dirty="0"/>
            </a:br>
            <a:r>
              <a:rPr lang="en-US" dirty="0"/>
              <a:t>The Tower of Babel</a:t>
            </a:r>
          </a:p>
        </p:txBody>
      </p:sp>
      <p:sp>
        <p:nvSpPr>
          <p:cNvPr id="3" name="Content Placeholder 2">
            <a:extLst>
              <a:ext uri="{FF2B5EF4-FFF2-40B4-BE49-F238E27FC236}">
                <a16:creationId xmlns:a16="http://schemas.microsoft.com/office/drawing/2014/main" id="{8F3EC6C0-04BA-62E1-39B1-219DCCA260B6}"/>
              </a:ext>
            </a:extLst>
          </p:cNvPr>
          <p:cNvSpPr>
            <a:spLocks noGrp="1"/>
          </p:cNvSpPr>
          <p:nvPr>
            <p:ph idx="1"/>
          </p:nvPr>
        </p:nvSpPr>
        <p:spPr>
          <a:xfrm>
            <a:off x="1510145" y="2133599"/>
            <a:ext cx="9994467" cy="4350327"/>
          </a:xfrm>
        </p:spPr>
        <p:txBody>
          <a:bodyPr>
            <a:normAutofit/>
          </a:bodyPr>
          <a:lstStyle/>
          <a:p>
            <a:r>
              <a:rPr lang="en-US" b="0" i="0" u="none" strike="noStrike" dirty="0">
                <a:solidFill>
                  <a:srgbClr val="000000"/>
                </a:solidFill>
                <a:effectLst/>
              </a:rPr>
              <a:t>Now the whole earth had one language and the same words. </a:t>
            </a:r>
            <a:r>
              <a:rPr lang="en-US" b="1" i="0" u="none" strike="noStrike" baseline="30000" dirty="0">
                <a:solidFill>
                  <a:srgbClr val="000000"/>
                </a:solidFill>
                <a:effectLst/>
              </a:rPr>
              <a:t>2 </a:t>
            </a:r>
            <a:r>
              <a:rPr lang="en-US" b="0" i="0" u="none" strike="noStrike" dirty="0">
                <a:solidFill>
                  <a:srgbClr val="000000"/>
                </a:solidFill>
                <a:effectLst/>
              </a:rPr>
              <a:t>And as people migrated from the east, they found a plain in the land of Shinar and settled there. </a:t>
            </a:r>
            <a:r>
              <a:rPr lang="en-US" b="1" i="0" u="none" strike="noStrike" baseline="30000" dirty="0">
                <a:solidFill>
                  <a:srgbClr val="000000"/>
                </a:solidFill>
                <a:effectLst/>
              </a:rPr>
              <a:t>3 </a:t>
            </a:r>
            <a:r>
              <a:rPr lang="en-US" b="0" i="0" u="none" strike="noStrike" dirty="0">
                <a:solidFill>
                  <a:srgbClr val="000000"/>
                </a:solidFill>
                <a:effectLst/>
              </a:rPr>
              <a:t>And they said to one another, “Come, let us make bricks, and burn them thoroughly.” And they had brick for stone, and bitumen for mortar.</a:t>
            </a:r>
            <a:r>
              <a:rPr lang="en-US" b="1" i="0" u="none" strike="noStrike" baseline="30000" dirty="0">
                <a:solidFill>
                  <a:srgbClr val="000000"/>
                </a:solidFill>
                <a:effectLst/>
              </a:rPr>
              <a:t>4 </a:t>
            </a:r>
            <a:r>
              <a:rPr lang="en-US" b="0" i="0" u="none" strike="noStrike" dirty="0">
                <a:solidFill>
                  <a:srgbClr val="000000"/>
                </a:solidFill>
                <a:effectLst/>
              </a:rPr>
              <a:t>Then they said, </a:t>
            </a:r>
            <a:r>
              <a:rPr lang="en-US" b="0" i="0" u="none" strike="noStrike" dirty="0">
                <a:solidFill>
                  <a:srgbClr val="000000"/>
                </a:solidFill>
                <a:effectLst/>
                <a:highlight>
                  <a:srgbClr val="FFFF00"/>
                </a:highlight>
              </a:rPr>
              <a:t>“Come, let us build ourselves a city and a tower with its top in the heavens, and let us make a name for ourselves, lest we be dispersed over the face of the whole earth.” </a:t>
            </a:r>
            <a:r>
              <a:rPr lang="en-US" b="1" i="0" u="none" strike="noStrike" baseline="30000" dirty="0">
                <a:solidFill>
                  <a:srgbClr val="000000"/>
                </a:solidFill>
                <a:effectLst/>
              </a:rPr>
              <a:t>5 </a:t>
            </a:r>
            <a:r>
              <a:rPr lang="en-US" b="0" i="0" u="none" strike="noStrike" dirty="0">
                <a:solidFill>
                  <a:srgbClr val="000000"/>
                </a:solidFill>
                <a:effectLst/>
              </a:rPr>
              <a:t>And the Lord came down to see the city and the tower, which the children of man had built. </a:t>
            </a:r>
            <a:r>
              <a:rPr lang="en-US" b="1" i="0" u="none" strike="noStrike" baseline="30000" dirty="0">
                <a:solidFill>
                  <a:srgbClr val="000000"/>
                </a:solidFill>
                <a:effectLst/>
              </a:rPr>
              <a:t>6 </a:t>
            </a:r>
            <a:r>
              <a:rPr lang="en-US" b="0" i="0" u="none" strike="noStrike" dirty="0">
                <a:solidFill>
                  <a:srgbClr val="000000"/>
                </a:solidFill>
                <a:effectLst/>
              </a:rPr>
              <a:t>And the Lord said, “Behold, they are one people, and they have all one language, and this is only the beginning of what they will do. And nothing that they propose to do will now be impossible for them. </a:t>
            </a:r>
            <a:r>
              <a:rPr lang="en-US" b="1" i="0" u="none" strike="noStrike" baseline="30000" dirty="0">
                <a:solidFill>
                  <a:srgbClr val="000000"/>
                </a:solidFill>
                <a:effectLst/>
              </a:rPr>
              <a:t>7 </a:t>
            </a:r>
            <a:r>
              <a:rPr lang="en-US" b="0" i="0" u="none" strike="noStrike" dirty="0">
                <a:solidFill>
                  <a:srgbClr val="000000"/>
                </a:solidFill>
                <a:effectLst/>
              </a:rPr>
              <a:t>Come, let us go down and there confuse their language, so that they may not understand one another's speech.” </a:t>
            </a:r>
            <a:r>
              <a:rPr lang="en-US" b="1" i="0" u="none" strike="noStrike" baseline="30000" dirty="0">
                <a:solidFill>
                  <a:srgbClr val="000000"/>
                </a:solidFill>
                <a:effectLst/>
              </a:rPr>
              <a:t>8 </a:t>
            </a:r>
            <a:r>
              <a:rPr lang="en-US" b="0" i="0" u="none" strike="noStrike" dirty="0">
                <a:solidFill>
                  <a:srgbClr val="000000"/>
                </a:solidFill>
                <a:effectLst/>
              </a:rPr>
              <a:t>So the Lord dispersed them from there over the face of all the earth, and they left off building the city. </a:t>
            </a:r>
            <a:r>
              <a:rPr lang="en-US" b="1" i="0" u="none" strike="noStrike" baseline="30000" dirty="0">
                <a:solidFill>
                  <a:srgbClr val="000000"/>
                </a:solidFill>
                <a:effectLst/>
              </a:rPr>
              <a:t>9 </a:t>
            </a:r>
            <a:r>
              <a:rPr lang="en-US" b="0" i="0" u="none" strike="noStrike" dirty="0">
                <a:solidFill>
                  <a:srgbClr val="000000"/>
                </a:solidFill>
                <a:effectLst/>
              </a:rPr>
              <a:t>Therefore its name was called Babel, because there the Lord confused</a:t>
            </a:r>
            <a:r>
              <a:rPr lang="en-US" b="0" i="0" u="none" strike="noStrike" baseline="30000" dirty="0">
                <a:solidFill>
                  <a:srgbClr val="000000"/>
                </a:solidFill>
                <a:effectLst/>
              </a:rPr>
              <a:t>[</a:t>
            </a:r>
            <a:r>
              <a:rPr lang="en-US" b="0" i="0" u="none" strike="noStrike" baseline="30000" dirty="0">
                <a:solidFill>
                  <a:srgbClr val="517E90"/>
                </a:solidFill>
                <a:effectLst/>
                <a:hlinkClick r:id="rId2" tooltip="See footnote a"/>
              </a:rPr>
              <a:t>a</a:t>
            </a:r>
            <a:r>
              <a:rPr lang="en-US" b="0" i="0" u="none" strike="noStrike" baseline="30000" dirty="0">
                <a:solidFill>
                  <a:srgbClr val="000000"/>
                </a:solidFill>
                <a:effectLst/>
              </a:rPr>
              <a:t>]</a:t>
            </a:r>
            <a:r>
              <a:rPr lang="en-US" b="0" i="0" u="none" strike="noStrike" dirty="0">
                <a:solidFill>
                  <a:srgbClr val="000000"/>
                </a:solidFill>
                <a:effectLst/>
              </a:rPr>
              <a:t> the language of all the earth. And from there the Lord dispersed them over the face of all the earth.</a:t>
            </a:r>
            <a:endParaRPr lang="en-US" dirty="0"/>
          </a:p>
        </p:txBody>
      </p:sp>
    </p:spTree>
    <p:extLst>
      <p:ext uri="{BB962C8B-B14F-4D97-AF65-F5344CB8AC3E}">
        <p14:creationId xmlns:p14="http://schemas.microsoft.com/office/powerpoint/2010/main" val="1312396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233A8-EB15-D493-628D-2798B773D5CC}"/>
              </a:ext>
            </a:extLst>
          </p:cNvPr>
          <p:cNvSpPr>
            <a:spLocks noGrp="1"/>
          </p:cNvSpPr>
          <p:nvPr>
            <p:ph type="title"/>
          </p:nvPr>
        </p:nvSpPr>
        <p:spPr>
          <a:xfrm>
            <a:off x="2531965" y="148622"/>
            <a:ext cx="8911687" cy="1280890"/>
          </a:xfrm>
        </p:spPr>
        <p:txBody>
          <a:bodyPr/>
          <a:lstStyle/>
          <a:p>
            <a:r>
              <a:rPr lang="en-US" dirty="0"/>
              <a:t>Class schedule</a:t>
            </a:r>
          </a:p>
        </p:txBody>
      </p:sp>
      <p:graphicFrame>
        <p:nvGraphicFramePr>
          <p:cNvPr id="7" name="Content Placeholder 6">
            <a:extLst>
              <a:ext uri="{FF2B5EF4-FFF2-40B4-BE49-F238E27FC236}">
                <a16:creationId xmlns:a16="http://schemas.microsoft.com/office/drawing/2014/main" id="{E45EE2AB-FB15-15D7-E9D5-49C5EEF23471}"/>
              </a:ext>
            </a:extLst>
          </p:cNvPr>
          <p:cNvGraphicFramePr>
            <a:graphicFrameLocks noGrp="1"/>
          </p:cNvGraphicFramePr>
          <p:nvPr>
            <p:ph idx="1"/>
            <p:extLst>
              <p:ext uri="{D42A27DB-BD31-4B8C-83A1-F6EECF244321}">
                <p14:modId xmlns:p14="http://schemas.microsoft.com/office/powerpoint/2010/main" val="2496981027"/>
              </p:ext>
            </p:extLst>
          </p:nvPr>
        </p:nvGraphicFramePr>
        <p:xfrm>
          <a:off x="1903677" y="880503"/>
          <a:ext cx="9617763" cy="5745425"/>
        </p:xfrm>
        <a:graphic>
          <a:graphicData uri="http://schemas.openxmlformats.org/drawingml/2006/table">
            <a:tbl>
              <a:tblPr firstCol="1" bandRow="1">
                <a:tableStyleId>{00A15C55-8517-42AA-B614-E9B94910E393}</a:tableStyleId>
              </a:tblPr>
              <a:tblGrid>
                <a:gridCol w="648042">
                  <a:extLst>
                    <a:ext uri="{9D8B030D-6E8A-4147-A177-3AD203B41FA5}">
                      <a16:colId xmlns:a16="http://schemas.microsoft.com/office/drawing/2014/main" val="2384206751"/>
                    </a:ext>
                  </a:extLst>
                </a:gridCol>
                <a:gridCol w="5420455">
                  <a:extLst>
                    <a:ext uri="{9D8B030D-6E8A-4147-A177-3AD203B41FA5}">
                      <a16:colId xmlns:a16="http://schemas.microsoft.com/office/drawing/2014/main" val="4258851443"/>
                    </a:ext>
                  </a:extLst>
                </a:gridCol>
                <a:gridCol w="1262740">
                  <a:extLst>
                    <a:ext uri="{9D8B030D-6E8A-4147-A177-3AD203B41FA5}">
                      <a16:colId xmlns:a16="http://schemas.microsoft.com/office/drawing/2014/main" val="3272072174"/>
                    </a:ext>
                  </a:extLst>
                </a:gridCol>
                <a:gridCol w="2286526">
                  <a:extLst>
                    <a:ext uri="{9D8B030D-6E8A-4147-A177-3AD203B41FA5}">
                      <a16:colId xmlns:a16="http://schemas.microsoft.com/office/drawing/2014/main" val="97269928"/>
                    </a:ext>
                  </a:extLst>
                </a:gridCol>
              </a:tblGrid>
              <a:tr h="354556">
                <a:tc>
                  <a:txBody>
                    <a:bodyPr/>
                    <a:lstStyle/>
                    <a:p>
                      <a:pPr marL="0" marR="0">
                        <a:lnSpc>
                          <a:spcPct val="115000"/>
                        </a:lnSpc>
                        <a:spcAft>
                          <a:spcPts val="800"/>
                        </a:spcAft>
                      </a:pPr>
                      <a:r>
                        <a:rPr lang="en-US" sz="2000" b="1" kern="100" dirty="0">
                          <a:effectLst/>
                        </a:rPr>
                        <a:t>1</a:t>
                      </a:r>
                      <a:endParaRPr lang="en-US" sz="20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pPr>
                      <a:r>
                        <a:rPr lang="en-US" sz="2000" b="1" kern="100" dirty="0">
                          <a:effectLst/>
                        </a:rPr>
                        <a:t>Introduction/Creation</a:t>
                      </a:r>
                      <a:endParaRPr lang="en-US" sz="20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pPr>
                      <a:r>
                        <a:rPr lang="en-US" sz="2000" b="0" kern="100" dirty="0">
                          <a:effectLst/>
                        </a:rPr>
                        <a:t>Tim</a:t>
                      </a:r>
                      <a:endParaRPr lang="en-US" sz="2000" b="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pPr>
                      <a:r>
                        <a:rPr lang="en-US" sz="2000" b="0" kern="100" dirty="0">
                          <a:effectLst/>
                        </a:rPr>
                        <a:t>May 4</a:t>
                      </a:r>
                      <a:r>
                        <a:rPr lang="en-US" sz="2000" b="0" kern="100" baseline="30000" dirty="0">
                          <a:effectLst/>
                        </a:rPr>
                        <a:t>th</a:t>
                      </a:r>
                      <a:endParaRPr lang="en-US" sz="2000" b="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82742887"/>
                  </a:ext>
                </a:extLst>
              </a:tr>
              <a:tr h="349037">
                <a:tc>
                  <a:txBody>
                    <a:bodyPr/>
                    <a:lstStyle/>
                    <a:p>
                      <a:pPr marL="0" marR="0">
                        <a:lnSpc>
                          <a:spcPct val="115000"/>
                        </a:lnSpc>
                        <a:spcAft>
                          <a:spcPts val="800"/>
                        </a:spcAft>
                      </a:pPr>
                      <a:r>
                        <a:rPr lang="en-US" sz="2000" b="1" kern="100" dirty="0">
                          <a:effectLst/>
                        </a:rPr>
                        <a:t>2</a:t>
                      </a:r>
                      <a:endParaRPr lang="en-US" sz="20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pPr>
                      <a:r>
                        <a:rPr lang="en-US" sz="2000" b="1" kern="100" dirty="0">
                          <a:effectLst/>
                        </a:rPr>
                        <a:t>The Fall &amp; flood</a:t>
                      </a:r>
                      <a:endParaRPr lang="en-US" sz="20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pPr>
                      <a:r>
                        <a:rPr lang="en-US" sz="2000" b="0" kern="100" dirty="0">
                          <a:effectLst/>
                        </a:rPr>
                        <a:t>Tim</a:t>
                      </a:r>
                      <a:endParaRPr lang="en-US" sz="2000" b="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pPr>
                      <a:r>
                        <a:rPr lang="en-US" sz="2000" b="0" kern="100" dirty="0">
                          <a:effectLst/>
                        </a:rPr>
                        <a:t>May 11</a:t>
                      </a:r>
                      <a:r>
                        <a:rPr lang="en-US" sz="2000" b="0" kern="100" baseline="30000" dirty="0">
                          <a:effectLst/>
                        </a:rPr>
                        <a:t>th</a:t>
                      </a:r>
                      <a:endParaRPr lang="en-US" sz="2000" b="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7378667"/>
                  </a:ext>
                </a:extLst>
              </a:tr>
              <a:tr h="277554">
                <a:tc>
                  <a:txBody>
                    <a:bodyPr/>
                    <a:lstStyle/>
                    <a:p>
                      <a:pPr marL="0" marR="0">
                        <a:lnSpc>
                          <a:spcPct val="115000"/>
                        </a:lnSpc>
                        <a:spcAft>
                          <a:spcPts val="800"/>
                        </a:spcAft>
                      </a:pPr>
                      <a:r>
                        <a:rPr lang="en-US" sz="2000" b="1" kern="100" dirty="0">
                          <a:effectLst/>
                        </a:rPr>
                        <a:t>3</a:t>
                      </a:r>
                      <a:endParaRPr lang="en-US" sz="20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pPr>
                      <a:r>
                        <a:rPr lang="en-US" sz="2000" b="1" kern="100" dirty="0">
                          <a:effectLst/>
                        </a:rPr>
                        <a:t>Abram/Abraham</a:t>
                      </a:r>
                      <a:endParaRPr lang="en-US" sz="20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pPr>
                      <a:r>
                        <a:rPr lang="en-US" sz="2000" b="0" kern="100" dirty="0">
                          <a:effectLst/>
                        </a:rPr>
                        <a:t>Derek</a:t>
                      </a:r>
                      <a:endParaRPr lang="en-US" sz="2000" b="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pPr>
                      <a:r>
                        <a:rPr lang="en-US" sz="2000" b="0" kern="100" dirty="0">
                          <a:effectLst/>
                        </a:rPr>
                        <a:t>May 18</a:t>
                      </a:r>
                      <a:r>
                        <a:rPr lang="en-US" sz="2000" b="0" kern="100" baseline="30000" dirty="0">
                          <a:effectLst/>
                        </a:rPr>
                        <a:t>th</a:t>
                      </a:r>
                      <a:endParaRPr lang="en-US" sz="2000" b="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29779504"/>
                  </a:ext>
                </a:extLst>
              </a:tr>
              <a:tr h="277554">
                <a:tc>
                  <a:txBody>
                    <a:bodyPr/>
                    <a:lstStyle/>
                    <a:p>
                      <a:pPr marL="0" marR="0">
                        <a:lnSpc>
                          <a:spcPct val="115000"/>
                        </a:lnSpc>
                        <a:spcAft>
                          <a:spcPts val="800"/>
                        </a:spcAft>
                      </a:pPr>
                      <a:r>
                        <a:rPr lang="en-US" sz="2000" b="1" kern="100" dirty="0">
                          <a:effectLst/>
                        </a:rPr>
                        <a:t>4</a:t>
                      </a:r>
                      <a:endParaRPr lang="en-US" sz="20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pPr>
                      <a:r>
                        <a:rPr lang="en-US" sz="2000" b="1" kern="100" dirty="0">
                          <a:effectLst/>
                        </a:rPr>
                        <a:t>Jacob &amp; Issac</a:t>
                      </a:r>
                      <a:endParaRPr lang="en-US" sz="20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pPr>
                      <a:r>
                        <a:rPr lang="en-US" sz="2000" b="0" kern="100" dirty="0">
                          <a:effectLst/>
                        </a:rPr>
                        <a:t>Derek</a:t>
                      </a:r>
                      <a:endParaRPr lang="en-US" sz="2000" b="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pPr>
                      <a:r>
                        <a:rPr lang="en-US" sz="2000" b="0" kern="100" dirty="0">
                          <a:effectLst/>
                        </a:rPr>
                        <a:t>May 25</a:t>
                      </a:r>
                      <a:r>
                        <a:rPr lang="en-US" sz="2000" b="0" kern="100" baseline="30000" dirty="0">
                          <a:effectLst/>
                        </a:rPr>
                        <a:t>th</a:t>
                      </a:r>
                      <a:endParaRPr lang="en-US" sz="2000" b="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80526713"/>
                  </a:ext>
                </a:extLst>
              </a:tr>
              <a:tr h="277554">
                <a:tc>
                  <a:txBody>
                    <a:bodyPr/>
                    <a:lstStyle/>
                    <a:p>
                      <a:pPr marL="0" marR="0">
                        <a:lnSpc>
                          <a:spcPct val="115000"/>
                        </a:lnSpc>
                        <a:spcAft>
                          <a:spcPts val="800"/>
                        </a:spcAft>
                      </a:pPr>
                      <a:r>
                        <a:rPr lang="en-US" sz="2000" b="1" kern="100" dirty="0">
                          <a:effectLst/>
                        </a:rPr>
                        <a:t>5</a:t>
                      </a:r>
                      <a:endParaRPr lang="en-US" sz="20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lvl="0" indent="0" algn="l" defTabSz="457200" rtl="0" eaLnBrk="1" fontAlgn="auto" latinLnBrk="0" hangingPunct="1">
                        <a:lnSpc>
                          <a:spcPct val="115000"/>
                        </a:lnSpc>
                        <a:spcBef>
                          <a:spcPts val="0"/>
                        </a:spcBef>
                        <a:spcAft>
                          <a:spcPts val="800"/>
                        </a:spcAft>
                        <a:buClrTx/>
                        <a:buSzTx/>
                        <a:buFontTx/>
                        <a:buNone/>
                        <a:tabLst/>
                        <a:defRPr/>
                      </a:pPr>
                      <a:r>
                        <a:rPr lang="en-US" sz="2000" b="1" kern="100" dirty="0">
                          <a:effectLst/>
                          <a:latin typeface="Aptos" panose="020B0004020202020204" pitchFamily="34" charset="0"/>
                          <a:ea typeface="Aptos" panose="020B0004020202020204" pitchFamily="34" charset="0"/>
                          <a:cs typeface="Times New Roman" panose="02020603050405020304" pitchFamily="18" charset="0"/>
                        </a:rPr>
                        <a:t>Joseph</a:t>
                      </a:r>
                    </a:p>
                  </a:txBody>
                  <a:tcPr marL="68580" marR="68580" marT="0" marB="0"/>
                </a:tc>
                <a:tc>
                  <a:txBody>
                    <a:bodyPr/>
                    <a:lstStyle/>
                    <a:p>
                      <a:pPr marL="0" marR="0">
                        <a:lnSpc>
                          <a:spcPct val="115000"/>
                        </a:lnSpc>
                        <a:spcAft>
                          <a:spcPts val="800"/>
                        </a:spcAft>
                      </a:pPr>
                      <a:r>
                        <a:rPr lang="en-US" sz="2000" b="0" kern="100" dirty="0">
                          <a:effectLst/>
                        </a:rPr>
                        <a:t>Derek</a:t>
                      </a:r>
                      <a:endParaRPr lang="en-US" sz="2000" b="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pPr>
                      <a:r>
                        <a:rPr lang="en-US" sz="2000" b="0" kern="100" dirty="0">
                          <a:effectLst/>
                        </a:rPr>
                        <a:t>June 1</a:t>
                      </a:r>
                      <a:r>
                        <a:rPr lang="en-US" sz="2000" b="0" kern="100" baseline="30000" dirty="0">
                          <a:effectLst/>
                        </a:rPr>
                        <a:t>st</a:t>
                      </a:r>
                      <a:endParaRPr lang="en-US" sz="2000" b="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13863235"/>
                  </a:ext>
                </a:extLst>
              </a:tr>
              <a:tr h="277554">
                <a:tc>
                  <a:txBody>
                    <a:bodyPr/>
                    <a:lstStyle/>
                    <a:p>
                      <a:pPr marL="0" marR="0">
                        <a:lnSpc>
                          <a:spcPct val="115000"/>
                        </a:lnSpc>
                        <a:spcAft>
                          <a:spcPts val="800"/>
                        </a:spcAft>
                      </a:pPr>
                      <a:r>
                        <a:rPr lang="en-US" sz="2000" b="1" kern="100" dirty="0">
                          <a:effectLst/>
                        </a:rPr>
                        <a:t>6</a:t>
                      </a:r>
                      <a:endParaRPr lang="en-US" sz="20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lvl="0" indent="0" algn="l" defTabSz="457200" rtl="0" eaLnBrk="1" fontAlgn="auto" latinLnBrk="0" hangingPunct="1">
                        <a:lnSpc>
                          <a:spcPct val="115000"/>
                        </a:lnSpc>
                        <a:spcBef>
                          <a:spcPts val="0"/>
                        </a:spcBef>
                        <a:spcAft>
                          <a:spcPts val="800"/>
                        </a:spcAft>
                        <a:buClrTx/>
                        <a:buSzTx/>
                        <a:buFontTx/>
                        <a:buNone/>
                        <a:tabLst/>
                        <a:defRPr/>
                      </a:pPr>
                      <a:r>
                        <a:rPr lang="en-US" sz="2000" b="1" kern="100" dirty="0">
                          <a:effectLst/>
                        </a:rPr>
                        <a:t>Moses – Pharoah and the Exodus</a:t>
                      </a:r>
                      <a:endParaRPr lang="en-US" sz="20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pPr>
                      <a:r>
                        <a:rPr lang="en-US" sz="2000" b="0" kern="100" dirty="0">
                          <a:effectLst/>
                        </a:rPr>
                        <a:t>Tim</a:t>
                      </a:r>
                      <a:endParaRPr lang="en-US" sz="2000" b="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pPr>
                      <a:r>
                        <a:rPr lang="en-US" sz="2000" b="0" kern="100" dirty="0">
                          <a:effectLst/>
                        </a:rPr>
                        <a:t>June 8</a:t>
                      </a:r>
                      <a:r>
                        <a:rPr lang="en-US" sz="2000" b="0" kern="100" baseline="30000" dirty="0">
                          <a:effectLst/>
                        </a:rPr>
                        <a:t>th</a:t>
                      </a:r>
                      <a:endParaRPr lang="en-US" sz="2000" b="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09678956"/>
                  </a:ext>
                </a:extLst>
              </a:tr>
              <a:tr h="365277">
                <a:tc>
                  <a:txBody>
                    <a:bodyPr/>
                    <a:lstStyle/>
                    <a:p>
                      <a:pPr marL="0" marR="0">
                        <a:lnSpc>
                          <a:spcPct val="115000"/>
                        </a:lnSpc>
                        <a:spcAft>
                          <a:spcPts val="800"/>
                        </a:spcAft>
                      </a:pPr>
                      <a:r>
                        <a:rPr lang="en-US" sz="2000" b="1" kern="100" dirty="0">
                          <a:effectLst/>
                        </a:rPr>
                        <a:t>7</a:t>
                      </a:r>
                      <a:endParaRPr lang="en-US" sz="20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lvl="0" indent="0" algn="l" defTabSz="457200" rtl="0" eaLnBrk="1" fontAlgn="auto" latinLnBrk="0" hangingPunct="1">
                        <a:lnSpc>
                          <a:spcPct val="115000"/>
                        </a:lnSpc>
                        <a:spcBef>
                          <a:spcPts val="0"/>
                        </a:spcBef>
                        <a:spcAft>
                          <a:spcPts val="800"/>
                        </a:spcAft>
                        <a:buClrTx/>
                        <a:buSzTx/>
                        <a:buFontTx/>
                        <a:buNone/>
                        <a:tabLst/>
                        <a:defRPr/>
                      </a:pPr>
                      <a:r>
                        <a:rPr lang="en-US" sz="2000" b="1" kern="100" dirty="0">
                          <a:effectLst/>
                        </a:rPr>
                        <a:t>Moses – The Law</a:t>
                      </a:r>
                      <a:endParaRPr lang="en-US" sz="20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pPr>
                      <a:r>
                        <a:rPr lang="en-US" sz="2000" b="0" kern="100" dirty="0">
                          <a:effectLst/>
                        </a:rPr>
                        <a:t>Derek</a:t>
                      </a:r>
                      <a:endParaRPr lang="en-US" sz="2000" b="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pPr>
                      <a:r>
                        <a:rPr lang="en-US" sz="2000" b="0" kern="100" dirty="0">
                          <a:effectLst/>
                        </a:rPr>
                        <a:t>June 15</a:t>
                      </a:r>
                      <a:r>
                        <a:rPr lang="en-US" sz="2000" b="0" kern="100" baseline="30000" dirty="0">
                          <a:effectLst/>
                        </a:rPr>
                        <a:t>th</a:t>
                      </a:r>
                      <a:endParaRPr lang="en-US" sz="2000" b="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81144807"/>
                  </a:ext>
                </a:extLst>
              </a:tr>
              <a:tr h="277554">
                <a:tc>
                  <a:txBody>
                    <a:bodyPr/>
                    <a:lstStyle/>
                    <a:p>
                      <a:pPr marL="0" marR="0">
                        <a:lnSpc>
                          <a:spcPct val="115000"/>
                        </a:lnSpc>
                        <a:spcAft>
                          <a:spcPts val="800"/>
                        </a:spcAft>
                      </a:pPr>
                      <a:r>
                        <a:rPr lang="en-US" sz="2000" b="1" kern="100" dirty="0">
                          <a:effectLst/>
                        </a:rPr>
                        <a:t>8</a:t>
                      </a:r>
                      <a:endParaRPr lang="en-US" sz="20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pPr>
                      <a:r>
                        <a:rPr lang="en-US" sz="2000" b="1" kern="100" dirty="0">
                          <a:effectLst/>
                          <a:latin typeface="Aptos" panose="020B0004020202020204" pitchFamily="34" charset="0"/>
                          <a:ea typeface="Aptos" panose="020B0004020202020204" pitchFamily="34" charset="0"/>
                          <a:cs typeface="Times New Roman" panose="02020603050405020304" pitchFamily="18" charset="0"/>
                        </a:rPr>
                        <a:t>Wilderness wanderings – the Pentateuch</a:t>
                      </a:r>
                    </a:p>
                  </a:txBody>
                  <a:tcPr marL="68580" marR="68580" marT="0" marB="0"/>
                </a:tc>
                <a:tc>
                  <a:txBody>
                    <a:bodyPr/>
                    <a:lstStyle/>
                    <a:p>
                      <a:pPr marL="0" marR="0">
                        <a:lnSpc>
                          <a:spcPct val="115000"/>
                        </a:lnSpc>
                        <a:spcAft>
                          <a:spcPts val="800"/>
                        </a:spcAft>
                      </a:pPr>
                      <a:r>
                        <a:rPr lang="en-US" sz="2000" b="0" kern="100" dirty="0">
                          <a:effectLst/>
                        </a:rPr>
                        <a:t>Derek</a:t>
                      </a:r>
                      <a:endParaRPr lang="en-US" sz="2000" b="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pPr>
                      <a:r>
                        <a:rPr lang="en-US" sz="2000" b="0" kern="100" dirty="0">
                          <a:effectLst/>
                        </a:rPr>
                        <a:t>June 22</a:t>
                      </a:r>
                      <a:r>
                        <a:rPr lang="en-US" sz="2000" b="0" kern="100" baseline="30000" dirty="0">
                          <a:effectLst/>
                        </a:rPr>
                        <a:t>nd</a:t>
                      </a:r>
                      <a:endParaRPr lang="en-US" sz="2000" b="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3277063"/>
                  </a:ext>
                </a:extLst>
              </a:tr>
              <a:tr h="277554">
                <a:tc>
                  <a:txBody>
                    <a:bodyPr/>
                    <a:lstStyle/>
                    <a:p>
                      <a:pPr marL="0" marR="0">
                        <a:lnSpc>
                          <a:spcPct val="115000"/>
                        </a:lnSpc>
                        <a:spcAft>
                          <a:spcPts val="800"/>
                        </a:spcAft>
                      </a:pPr>
                      <a:r>
                        <a:rPr lang="en-US" sz="2000" b="1" kern="100" dirty="0">
                          <a:effectLst/>
                        </a:rPr>
                        <a:t>9</a:t>
                      </a:r>
                      <a:endParaRPr lang="en-US" sz="20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lvl="0" indent="0" algn="l" defTabSz="457200" rtl="0" eaLnBrk="1" fontAlgn="auto" latinLnBrk="0" hangingPunct="1">
                        <a:lnSpc>
                          <a:spcPct val="115000"/>
                        </a:lnSpc>
                        <a:spcBef>
                          <a:spcPts val="0"/>
                        </a:spcBef>
                        <a:spcAft>
                          <a:spcPts val="800"/>
                        </a:spcAft>
                        <a:buClrTx/>
                        <a:buSzTx/>
                        <a:buFontTx/>
                        <a:buNone/>
                        <a:tabLst/>
                        <a:defRPr/>
                      </a:pPr>
                      <a:r>
                        <a:rPr lang="en-US" sz="2000" b="1" kern="100" dirty="0">
                          <a:effectLst/>
                        </a:rPr>
                        <a:t>Joshua, Judges &amp; Ruth</a:t>
                      </a:r>
                      <a:endParaRPr lang="en-US" sz="20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pPr>
                      <a:r>
                        <a:rPr lang="en-US" sz="2000" b="0" kern="100" dirty="0">
                          <a:effectLst/>
                        </a:rPr>
                        <a:t>Tim</a:t>
                      </a:r>
                      <a:endParaRPr lang="en-US" sz="2000" b="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pPr>
                      <a:r>
                        <a:rPr lang="en-US" sz="2000" b="0" kern="100" dirty="0">
                          <a:effectLst/>
                        </a:rPr>
                        <a:t>June 29</a:t>
                      </a:r>
                      <a:r>
                        <a:rPr lang="en-US" sz="2000" b="0" kern="100" baseline="30000" dirty="0">
                          <a:effectLst/>
                        </a:rPr>
                        <a:t>th</a:t>
                      </a:r>
                      <a:endParaRPr lang="en-US" sz="2000" b="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98195108"/>
                  </a:ext>
                </a:extLst>
              </a:tr>
              <a:tr h="357157">
                <a:tc>
                  <a:txBody>
                    <a:bodyPr/>
                    <a:lstStyle/>
                    <a:p>
                      <a:pPr marL="0" marR="0">
                        <a:lnSpc>
                          <a:spcPct val="115000"/>
                        </a:lnSpc>
                        <a:spcAft>
                          <a:spcPts val="800"/>
                        </a:spcAft>
                      </a:pPr>
                      <a:r>
                        <a:rPr lang="en-US" sz="2000" b="1" kern="100" dirty="0">
                          <a:effectLst/>
                        </a:rPr>
                        <a:t>10</a:t>
                      </a:r>
                      <a:endParaRPr lang="en-US" sz="20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lvl="0" indent="0" algn="l" defTabSz="457200" rtl="0" eaLnBrk="1" fontAlgn="auto" latinLnBrk="0" hangingPunct="1">
                        <a:lnSpc>
                          <a:spcPct val="115000"/>
                        </a:lnSpc>
                        <a:spcBef>
                          <a:spcPts val="0"/>
                        </a:spcBef>
                        <a:spcAft>
                          <a:spcPts val="800"/>
                        </a:spcAft>
                        <a:buClrTx/>
                        <a:buSzTx/>
                        <a:buFontTx/>
                        <a:buNone/>
                        <a:tabLst/>
                        <a:defRPr/>
                      </a:pPr>
                      <a:r>
                        <a:rPr lang="en-US" sz="2000" b="1" kern="100" dirty="0">
                          <a:effectLst/>
                        </a:rPr>
                        <a:t>Samuel, Saul &amp; David’s anointing</a:t>
                      </a:r>
                      <a:endParaRPr lang="en-US" sz="20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pPr>
                      <a:r>
                        <a:rPr lang="en-US" sz="2000" b="0" kern="100" dirty="0">
                          <a:effectLst/>
                        </a:rPr>
                        <a:t>Tim</a:t>
                      </a:r>
                      <a:endParaRPr lang="en-US" sz="2000" b="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pPr>
                      <a:r>
                        <a:rPr lang="en-US" sz="2000" b="0" kern="100" dirty="0">
                          <a:effectLst/>
                        </a:rPr>
                        <a:t>July 6</a:t>
                      </a:r>
                      <a:r>
                        <a:rPr lang="en-US" sz="2000" b="0" kern="100" baseline="30000" dirty="0">
                          <a:effectLst/>
                        </a:rPr>
                        <a:t>th</a:t>
                      </a:r>
                      <a:endParaRPr lang="en-US" sz="2000" b="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52829060"/>
                  </a:ext>
                </a:extLst>
              </a:tr>
              <a:tr h="277554">
                <a:tc>
                  <a:txBody>
                    <a:bodyPr/>
                    <a:lstStyle/>
                    <a:p>
                      <a:pPr marL="0" marR="0">
                        <a:lnSpc>
                          <a:spcPct val="115000"/>
                        </a:lnSpc>
                        <a:spcAft>
                          <a:spcPts val="800"/>
                        </a:spcAft>
                      </a:pPr>
                      <a:r>
                        <a:rPr lang="en-US" sz="2000" b="1" kern="100" dirty="0">
                          <a:effectLst/>
                        </a:rPr>
                        <a:t>11</a:t>
                      </a:r>
                      <a:endParaRPr lang="en-US" sz="20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lvl="0" indent="0" algn="l" defTabSz="457200" rtl="0" eaLnBrk="1" fontAlgn="auto" latinLnBrk="0" hangingPunct="1">
                        <a:lnSpc>
                          <a:spcPct val="115000"/>
                        </a:lnSpc>
                        <a:spcBef>
                          <a:spcPts val="0"/>
                        </a:spcBef>
                        <a:spcAft>
                          <a:spcPts val="800"/>
                        </a:spcAft>
                        <a:buClrTx/>
                        <a:buSzTx/>
                        <a:buFontTx/>
                        <a:buNone/>
                        <a:tabLst/>
                        <a:defRPr/>
                      </a:pPr>
                      <a:r>
                        <a:rPr lang="en-US" sz="2000" b="1" kern="100" dirty="0">
                          <a:effectLst/>
                        </a:rPr>
                        <a:t>David as King – the temple</a:t>
                      </a:r>
                      <a:endParaRPr lang="en-US" sz="20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pPr>
                      <a:r>
                        <a:rPr lang="en-US" sz="2000" b="0" kern="100" dirty="0">
                          <a:effectLst/>
                          <a:latin typeface="Aptos" panose="020B0004020202020204" pitchFamily="34" charset="0"/>
                          <a:ea typeface="Aptos" panose="020B0004020202020204" pitchFamily="34" charset="0"/>
                          <a:cs typeface="Times New Roman" panose="02020603050405020304" pitchFamily="18" charset="0"/>
                        </a:rPr>
                        <a:t>Tim</a:t>
                      </a:r>
                    </a:p>
                  </a:txBody>
                  <a:tcPr marL="68580" marR="68580" marT="0" marB="0"/>
                </a:tc>
                <a:tc>
                  <a:txBody>
                    <a:bodyPr/>
                    <a:lstStyle/>
                    <a:p>
                      <a:pPr marL="0" marR="0">
                        <a:lnSpc>
                          <a:spcPct val="115000"/>
                        </a:lnSpc>
                        <a:spcAft>
                          <a:spcPts val="800"/>
                        </a:spcAft>
                      </a:pPr>
                      <a:r>
                        <a:rPr lang="en-US" sz="2000" b="0" kern="100" dirty="0">
                          <a:effectLst/>
                        </a:rPr>
                        <a:t>July 13</a:t>
                      </a:r>
                      <a:r>
                        <a:rPr lang="en-US" sz="2000" b="0" kern="100" baseline="30000" dirty="0">
                          <a:effectLst/>
                        </a:rPr>
                        <a:t>th</a:t>
                      </a:r>
                      <a:endParaRPr lang="en-US" sz="2000" b="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77018676"/>
                  </a:ext>
                </a:extLst>
              </a:tr>
              <a:tr h="277554">
                <a:tc>
                  <a:txBody>
                    <a:bodyPr/>
                    <a:lstStyle/>
                    <a:p>
                      <a:pPr marL="0" marR="0">
                        <a:lnSpc>
                          <a:spcPct val="115000"/>
                        </a:lnSpc>
                        <a:spcAft>
                          <a:spcPts val="800"/>
                        </a:spcAft>
                      </a:pPr>
                      <a:r>
                        <a:rPr lang="en-US" sz="2000" b="1" kern="100" dirty="0">
                          <a:effectLst/>
                        </a:rPr>
                        <a:t>12</a:t>
                      </a:r>
                      <a:endParaRPr lang="en-US" sz="20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lvl="0" indent="0" algn="l" defTabSz="457200" rtl="0" eaLnBrk="1" fontAlgn="auto" latinLnBrk="0" hangingPunct="1">
                        <a:lnSpc>
                          <a:spcPct val="115000"/>
                        </a:lnSpc>
                        <a:spcBef>
                          <a:spcPts val="0"/>
                        </a:spcBef>
                        <a:spcAft>
                          <a:spcPts val="800"/>
                        </a:spcAft>
                        <a:buClrTx/>
                        <a:buSzTx/>
                        <a:buFontTx/>
                        <a:buNone/>
                        <a:tabLst/>
                        <a:defRPr/>
                      </a:pPr>
                      <a:r>
                        <a:rPr lang="en-US" sz="2000" b="1" kern="100" dirty="0">
                          <a:effectLst/>
                          <a:latin typeface="Aptos" panose="020B0004020202020204" pitchFamily="34" charset="0"/>
                          <a:ea typeface="Aptos" panose="020B0004020202020204" pitchFamily="34" charset="0"/>
                          <a:cs typeface="Times New Roman" panose="02020603050405020304" pitchFamily="18" charset="0"/>
                        </a:rPr>
                        <a:t>Wisdom Literature (poetry)</a:t>
                      </a:r>
                    </a:p>
                  </a:txBody>
                  <a:tcPr marL="68580" marR="68580" marT="0" marB="0"/>
                </a:tc>
                <a:tc>
                  <a:txBody>
                    <a:bodyPr/>
                    <a:lstStyle/>
                    <a:p>
                      <a:pPr marL="0" marR="0">
                        <a:lnSpc>
                          <a:spcPct val="115000"/>
                        </a:lnSpc>
                        <a:spcAft>
                          <a:spcPts val="800"/>
                        </a:spcAft>
                      </a:pPr>
                      <a:r>
                        <a:rPr lang="en-US" sz="2000" b="0" kern="100" dirty="0">
                          <a:effectLst/>
                          <a:latin typeface="Aptos" panose="020B0004020202020204" pitchFamily="34" charset="0"/>
                          <a:ea typeface="Aptos" panose="020B0004020202020204" pitchFamily="34" charset="0"/>
                          <a:cs typeface="Times New Roman" panose="02020603050405020304" pitchFamily="18" charset="0"/>
                        </a:rPr>
                        <a:t>TBD</a:t>
                      </a:r>
                    </a:p>
                  </a:txBody>
                  <a:tcPr marL="68580" marR="68580" marT="0" marB="0"/>
                </a:tc>
                <a:tc>
                  <a:txBody>
                    <a:bodyPr/>
                    <a:lstStyle/>
                    <a:p>
                      <a:pPr marL="0" marR="0">
                        <a:lnSpc>
                          <a:spcPct val="115000"/>
                        </a:lnSpc>
                        <a:spcAft>
                          <a:spcPts val="800"/>
                        </a:spcAft>
                      </a:pPr>
                      <a:r>
                        <a:rPr lang="en-US" sz="2000" b="0" kern="100" dirty="0">
                          <a:effectLst/>
                        </a:rPr>
                        <a:t>July 20</a:t>
                      </a:r>
                      <a:r>
                        <a:rPr lang="en-US" sz="2000" b="0" kern="100" baseline="30000" dirty="0">
                          <a:effectLst/>
                        </a:rPr>
                        <a:t>th</a:t>
                      </a:r>
                      <a:endParaRPr lang="en-US" sz="2000" b="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64370012"/>
                  </a:ext>
                </a:extLst>
              </a:tr>
              <a:tr h="277554">
                <a:tc>
                  <a:txBody>
                    <a:bodyPr/>
                    <a:lstStyle/>
                    <a:p>
                      <a:pPr marL="0" marR="0">
                        <a:lnSpc>
                          <a:spcPct val="115000"/>
                        </a:lnSpc>
                        <a:spcAft>
                          <a:spcPts val="800"/>
                        </a:spcAft>
                      </a:pPr>
                      <a:r>
                        <a:rPr lang="en-US" sz="2000" b="1" kern="100" dirty="0">
                          <a:effectLst/>
                        </a:rPr>
                        <a:t>13</a:t>
                      </a:r>
                      <a:endParaRPr lang="en-US" sz="20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lvl="0" indent="0" algn="l" defTabSz="457200" rtl="0" eaLnBrk="1" fontAlgn="auto" latinLnBrk="0" hangingPunct="1">
                        <a:lnSpc>
                          <a:spcPct val="115000"/>
                        </a:lnSpc>
                        <a:spcBef>
                          <a:spcPts val="0"/>
                        </a:spcBef>
                        <a:spcAft>
                          <a:spcPts val="800"/>
                        </a:spcAft>
                        <a:buClrTx/>
                        <a:buSzTx/>
                        <a:buFontTx/>
                        <a:buNone/>
                        <a:tabLst/>
                        <a:defRPr/>
                      </a:pPr>
                      <a:r>
                        <a:rPr lang="en-US" sz="2000" b="1" kern="100" dirty="0">
                          <a:effectLst/>
                        </a:rPr>
                        <a:t>Soloman &amp; the Divided Kingdom</a:t>
                      </a:r>
                      <a:endParaRPr lang="en-US" sz="20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pPr>
                      <a:r>
                        <a:rPr lang="en-US" sz="2000" b="0" kern="100" dirty="0">
                          <a:effectLst/>
                          <a:latin typeface="Aptos" panose="020B0004020202020204" pitchFamily="34" charset="0"/>
                          <a:ea typeface="Aptos" panose="020B0004020202020204" pitchFamily="34" charset="0"/>
                          <a:cs typeface="Times New Roman" panose="02020603050405020304" pitchFamily="18" charset="0"/>
                        </a:rPr>
                        <a:t>Tim</a:t>
                      </a:r>
                    </a:p>
                  </a:txBody>
                  <a:tcPr marL="68580" marR="68580" marT="0" marB="0"/>
                </a:tc>
                <a:tc>
                  <a:txBody>
                    <a:bodyPr/>
                    <a:lstStyle/>
                    <a:p>
                      <a:pPr marL="0" marR="0">
                        <a:lnSpc>
                          <a:spcPct val="115000"/>
                        </a:lnSpc>
                        <a:spcAft>
                          <a:spcPts val="800"/>
                        </a:spcAft>
                      </a:pPr>
                      <a:r>
                        <a:rPr lang="en-US" sz="2000" b="0" kern="100" dirty="0">
                          <a:effectLst/>
                        </a:rPr>
                        <a:t>July 27</a:t>
                      </a:r>
                      <a:r>
                        <a:rPr lang="en-US" sz="2000" b="0" kern="100" baseline="30000" dirty="0">
                          <a:effectLst/>
                        </a:rPr>
                        <a:t>th</a:t>
                      </a:r>
                      <a:r>
                        <a:rPr lang="en-US" sz="2000" b="0" kern="100" dirty="0">
                          <a:effectLst/>
                        </a:rPr>
                        <a:t> </a:t>
                      </a:r>
                      <a:endParaRPr lang="en-US" sz="2000" b="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80819565"/>
                  </a:ext>
                </a:extLst>
              </a:tr>
              <a:tr h="277554">
                <a:tc>
                  <a:txBody>
                    <a:bodyPr/>
                    <a:lstStyle/>
                    <a:p>
                      <a:pPr marL="0" marR="0">
                        <a:lnSpc>
                          <a:spcPct val="115000"/>
                        </a:lnSpc>
                        <a:spcAft>
                          <a:spcPts val="800"/>
                        </a:spcAft>
                      </a:pPr>
                      <a:r>
                        <a:rPr lang="en-US" sz="2000" b="1" kern="100" dirty="0">
                          <a:effectLst/>
                          <a:latin typeface="Aptos" panose="020B0004020202020204" pitchFamily="34" charset="0"/>
                          <a:ea typeface="Aptos" panose="020B0004020202020204" pitchFamily="34" charset="0"/>
                          <a:cs typeface="Times New Roman" panose="02020603050405020304" pitchFamily="18" charset="0"/>
                        </a:rPr>
                        <a:t>14</a:t>
                      </a:r>
                    </a:p>
                  </a:txBody>
                  <a:tcPr marL="68580" marR="68580" marT="0" marB="0"/>
                </a:tc>
                <a:tc>
                  <a:txBody>
                    <a:bodyPr/>
                    <a:lstStyle/>
                    <a:p>
                      <a:pPr marL="0" marR="0">
                        <a:lnSpc>
                          <a:spcPct val="115000"/>
                        </a:lnSpc>
                        <a:spcAft>
                          <a:spcPts val="800"/>
                        </a:spcAft>
                      </a:pPr>
                      <a:r>
                        <a:rPr lang="en-US" sz="2000" b="1" kern="100" dirty="0">
                          <a:effectLst/>
                          <a:latin typeface="Aptos" panose="020B0004020202020204" pitchFamily="34" charset="0"/>
                          <a:ea typeface="Aptos" panose="020B0004020202020204" pitchFamily="34" charset="0"/>
                          <a:cs typeface="Times New Roman" panose="02020603050405020304" pitchFamily="18" charset="0"/>
                        </a:rPr>
                        <a:t>Major &amp; Minor prophets</a:t>
                      </a:r>
                    </a:p>
                  </a:txBody>
                  <a:tcPr marL="68580" marR="68580" marT="0" marB="0"/>
                </a:tc>
                <a:tc>
                  <a:txBody>
                    <a:bodyPr/>
                    <a:lstStyle/>
                    <a:p>
                      <a:pPr marL="0" marR="0">
                        <a:lnSpc>
                          <a:spcPct val="115000"/>
                        </a:lnSpc>
                        <a:spcAft>
                          <a:spcPts val="800"/>
                        </a:spcAft>
                      </a:pPr>
                      <a:r>
                        <a:rPr lang="en-US" sz="2000" b="0" kern="100" dirty="0">
                          <a:effectLst/>
                          <a:latin typeface="Aptos" panose="020B0004020202020204" pitchFamily="34" charset="0"/>
                          <a:ea typeface="Aptos" panose="020B0004020202020204" pitchFamily="34" charset="0"/>
                          <a:cs typeface="Times New Roman" panose="02020603050405020304" pitchFamily="18" charset="0"/>
                        </a:rPr>
                        <a:t>Tim</a:t>
                      </a:r>
                    </a:p>
                  </a:txBody>
                  <a:tcPr marL="68580" marR="68580" marT="0" marB="0"/>
                </a:tc>
                <a:tc>
                  <a:txBody>
                    <a:bodyPr/>
                    <a:lstStyle/>
                    <a:p>
                      <a:pPr marL="0" marR="0">
                        <a:lnSpc>
                          <a:spcPct val="115000"/>
                        </a:lnSpc>
                        <a:spcAft>
                          <a:spcPts val="800"/>
                        </a:spcAft>
                      </a:pPr>
                      <a:r>
                        <a:rPr lang="en-US" sz="2000" b="0" kern="100" dirty="0">
                          <a:effectLst/>
                          <a:latin typeface="Aptos" panose="020B0004020202020204" pitchFamily="34" charset="0"/>
                          <a:ea typeface="Aptos" panose="020B0004020202020204" pitchFamily="34" charset="0"/>
                          <a:cs typeface="Times New Roman" panose="02020603050405020304" pitchFamily="18" charset="0"/>
                        </a:rPr>
                        <a:t>Aug 3</a:t>
                      </a:r>
                      <a:r>
                        <a:rPr lang="en-US" sz="2000" b="0" kern="100" baseline="30000" dirty="0">
                          <a:effectLst/>
                          <a:latin typeface="Aptos" panose="020B0004020202020204" pitchFamily="34" charset="0"/>
                          <a:ea typeface="Aptos" panose="020B0004020202020204" pitchFamily="34" charset="0"/>
                          <a:cs typeface="Times New Roman" panose="02020603050405020304" pitchFamily="18" charset="0"/>
                        </a:rPr>
                        <a:t>rd</a:t>
                      </a:r>
                      <a:r>
                        <a:rPr lang="en-US" sz="2000" b="0" kern="100" dirty="0">
                          <a:effectLst/>
                          <a:latin typeface="Aptos" panose="020B0004020202020204" pitchFamily="34" charset="0"/>
                          <a:ea typeface="Aptos" panose="020B0004020202020204" pitchFamily="34" charset="0"/>
                          <a:cs typeface="Times New Roman" panose="02020603050405020304" pitchFamily="18" charset="0"/>
                        </a:rPr>
                        <a:t> </a:t>
                      </a:r>
                    </a:p>
                  </a:txBody>
                  <a:tcPr marL="68580" marR="68580" marT="0" marB="0"/>
                </a:tc>
                <a:extLst>
                  <a:ext uri="{0D108BD9-81ED-4DB2-BD59-A6C34878D82A}">
                    <a16:rowId xmlns:a16="http://schemas.microsoft.com/office/drawing/2014/main" val="1969520599"/>
                  </a:ext>
                </a:extLst>
              </a:tr>
              <a:tr h="277554">
                <a:tc>
                  <a:txBody>
                    <a:bodyPr/>
                    <a:lstStyle/>
                    <a:p>
                      <a:pPr marL="0" marR="0">
                        <a:lnSpc>
                          <a:spcPct val="115000"/>
                        </a:lnSpc>
                        <a:spcAft>
                          <a:spcPts val="800"/>
                        </a:spcAft>
                      </a:pPr>
                      <a:r>
                        <a:rPr lang="en-US" sz="2000" b="1" kern="100" dirty="0">
                          <a:effectLst/>
                          <a:latin typeface="Aptos" panose="020B0004020202020204" pitchFamily="34" charset="0"/>
                          <a:ea typeface="Aptos" panose="020B0004020202020204" pitchFamily="34" charset="0"/>
                          <a:cs typeface="Times New Roman" panose="02020603050405020304" pitchFamily="18" charset="0"/>
                        </a:rPr>
                        <a:t>15</a:t>
                      </a:r>
                    </a:p>
                  </a:txBody>
                  <a:tcPr marL="68580" marR="68580" marT="0" marB="0"/>
                </a:tc>
                <a:tc>
                  <a:txBody>
                    <a:bodyPr/>
                    <a:lstStyle/>
                    <a:p>
                      <a:pPr marL="0" marR="0" lvl="0" indent="0" algn="l" defTabSz="457200" rtl="0" eaLnBrk="1" fontAlgn="auto" latinLnBrk="0" hangingPunct="1">
                        <a:lnSpc>
                          <a:spcPct val="115000"/>
                        </a:lnSpc>
                        <a:spcBef>
                          <a:spcPts val="0"/>
                        </a:spcBef>
                        <a:spcAft>
                          <a:spcPts val="800"/>
                        </a:spcAft>
                        <a:buClrTx/>
                        <a:buSzTx/>
                        <a:buFontTx/>
                        <a:buNone/>
                        <a:tabLst/>
                        <a:defRPr/>
                      </a:pPr>
                      <a:r>
                        <a:rPr lang="en-US" sz="2000" b="1" kern="100" dirty="0">
                          <a:effectLst/>
                        </a:rPr>
                        <a:t>Daniel – the Exile</a:t>
                      </a:r>
                      <a:endParaRPr lang="en-US" sz="20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pPr>
                      <a:r>
                        <a:rPr lang="en-US" sz="2000" b="0" kern="100" dirty="0">
                          <a:effectLst/>
                          <a:latin typeface="Aptos" panose="020B0004020202020204" pitchFamily="34" charset="0"/>
                          <a:ea typeface="Aptos" panose="020B0004020202020204" pitchFamily="34" charset="0"/>
                          <a:cs typeface="Times New Roman" panose="02020603050405020304" pitchFamily="18" charset="0"/>
                        </a:rPr>
                        <a:t>Derek</a:t>
                      </a:r>
                    </a:p>
                  </a:txBody>
                  <a:tcPr marL="68580" marR="68580" marT="0" marB="0"/>
                </a:tc>
                <a:tc>
                  <a:txBody>
                    <a:bodyPr/>
                    <a:lstStyle/>
                    <a:p>
                      <a:pPr marL="0" marR="0">
                        <a:lnSpc>
                          <a:spcPct val="115000"/>
                        </a:lnSpc>
                        <a:spcAft>
                          <a:spcPts val="800"/>
                        </a:spcAft>
                      </a:pPr>
                      <a:r>
                        <a:rPr lang="en-US" sz="2000" b="0" kern="100" dirty="0">
                          <a:effectLst/>
                          <a:latin typeface="Aptos" panose="020B0004020202020204" pitchFamily="34" charset="0"/>
                          <a:ea typeface="Aptos" panose="020B0004020202020204" pitchFamily="34" charset="0"/>
                          <a:cs typeface="Times New Roman" panose="02020603050405020304" pitchFamily="18" charset="0"/>
                        </a:rPr>
                        <a:t>Aug 10</a:t>
                      </a:r>
                      <a:r>
                        <a:rPr lang="en-US" sz="2000" b="0" kern="100" baseline="30000" dirty="0">
                          <a:effectLst/>
                          <a:latin typeface="Aptos" panose="020B0004020202020204" pitchFamily="34" charset="0"/>
                          <a:ea typeface="Aptos" panose="020B0004020202020204" pitchFamily="34" charset="0"/>
                          <a:cs typeface="Times New Roman" panose="02020603050405020304" pitchFamily="18" charset="0"/>
                        </a:rPr>
                        <a:t>th</a:t>
                      </a:r>
                      <a:endParaRPr lang="en-US" sz="2000" b="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70635016"/>
                  </a:ext>
                </a:extLst>
              </a:tr>
              <a:tr h="277554">
                <a:tc>
                  <a:txBody>
                    <a:bodyPr/>
                    <a:lstStyle/>
                    <a:p>
                      <a:pPr marL="0" marR="0">
                        <a:lnSpc>
                          <a:spcPct val="115000"/>
                        </a:lnSpc>
                        <a:spcAft>
                          <a:spcPts val="800"/>
                        </a:spcAft>
                      </a:pPr>
                      <a:r>
                        <a:rPr lang="en-US" sz="2000" b="1" kern="100" dirty="0">
                          <a:effectLst/>
                          <a:latin typeface="Aptos" panose="020B0004020202020204" pitchFamily="34" charset="0"/>
                          <a:ea typeface="Aptos" panose="020B0004020202020204" pitchFamily="34" charset="0"/>
                          <a:cs typeface="Times New Roman" panose="02020603050405020304" pitchFamily="18" charset="0"/>
                        </a:rPr>
                        <a:t>16</a:t>
                      </a:r>
                    </a:p>
                  </a:txBody>
                  <a:tcPr marL="68580" marR="68580" marT="0" marB="0"/>
                </a:tc>
                <a:tc>
                  <a:txBody>
                    <a:bodyPr/>
                    <a:lstStyle/>
                    <a:p>
                      <a:pPr marL="0" marR="0" lvl="0" indent="0" algn="l" defTabSz="457200" rtl="0" eaLnBrk="1" fontAlgn="auto" latinLnBrk="0" hangingPunct="1">
                        <a:lnSpc>
                          <a:spcPct val="115000"/>
                        </a:lnSpc>
                        <a:spcBef>
                          <a:spcPts val="0"/>
                        </a:spcBef>
                        <a:spcAft>
                          <a:spcPts val="800"/>
                        </a:spcAft>
                        <a:buClrTx/>
                        <a:buSzTx/>
                        <a:buFontTx/>
                        <a:buNone/>
                        <a:tabLst/>
                        <a:defRPr/>
                      </a:pPr>
                      <a:r>
                        <a:rPr lang="en-US" sz="2000" b="1" kern="100" dirty="0">
                          <a:effectLst/>
                        </a:rPr>
                        <a:t>Ezra/Nehemiah – return from Exile</a:t>
                      </a:r>
                      <a:endParaRPr lang="en-US" sz="20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pPr>
                      <a:r>
                        <a:rPr lang="en-US" sz="2000" b="0" kern="100" dirty="0">
                          <a:effectLst/>
                          <a:latin typeface="Aptos" panose="020B0004020202020204" pitchFamily="34" charset="0"/>
                          <a:ea typeface="Aptos" panose="020B0004020202020204" pitchFamily="34" charset="0"/>
                          <a:cs typeface="Times New Roman" panose="02020603050405020304" pitchFamily="18" charset="0"/>
                        </a:rPr>
                        <a:t>Derek</a:t>
                      </a:r>
                    </a:p>
                  </a:txBody>
                  <a:tcPr marL="68580" marR="68580" marT="0" marB="0"/>
                </a:tc>
                <a:tc>
                  <a:txBody>
                    <a:bodyPr/>
                    <a:lstStyle/>
                    <a:p>
                      <a:pPr marL="0" marR="0">
                        <a:lnSpc>
                          <a:spcPct val="115000"/>
                        </a:lnSpc>
                        <a:spcAft>
                          <a:spcPts val="800"/>
                        </a:spcAft>
                      </a:pPr>
                      <a:r>
                        <a:rPr lang="en-US" sz="2000" b="0" kern="100" dirty="0">
                          <a:effectLst/>
                          <a:latin typeface="Aptos" panose="020B0004020202020204" pitchFamily="34" charset="0"/>
                          <a:ea typeface="Aptos" panose="020B0004020202020204" pitchFamily="34" charset="0"/>
                          <a:cs typeface="Times New Roman" panose="02020603050405020304" pitchFamily="18" charset="0"/>
                        </a:rPr>
                        <a:t>Aug 17</a:t>
                      </a:r>
                      <a:r>
                        <a:rPr lang="en-US" sz="2000" b="0" kern="100" baseline="30000" dirty="0">
                          <a:effectLst/>
                          <a:latin typeface="Aptos" panose="020B0004020202020204" pitchFamily="34" charset="0"/>
                          <a:ea typeface="Aptos" panose="020B0004020202020204" pitchFamily="34" charset="0"/>
                          <a:cs typeface="Times New Roman" panose="02020603050405020304" pitchFamily="18" charset="0"/>
                        </a:rPr>
                        <a:t>th</a:t>
                      </a:r>
                      <a:r>
                        <a:rPr lang="en-US" sz="2000" b="0" kern="100" dirty="0">
                          <a:effectLst/>
                          <a:latin typeface="Aptos" panose="020B0004020202020204" pitchFamily="34" charset="0"/>
                          <a:ea typeface="Aptos" panose="020B0004020202020204" pitchFamily="34" charset="0"/>
                          <a:cs typeface="Times New Roman" panose="02020603050405020304" pitchFamily="18" charset="0"/>
                        </a:rPr>
                        <a:t> </a:t>
                      </a:r>
                    </a:p>
                  </a:txBody>
                  <a:tcPr marL="68580" marR="68580" marT="0" marB="0"/>
                </a:tc>
                <a:extLst>
                  <a:ext uri="{0D108BD9-81ED-4DB2-BD59-A6C34878D82A}">
                    <a16:rowId xmlns:a16="http://schemas.microsoft.com/office/drawing/2014/main" val="49182485"/>
                  </a:ext>
                </a:extLst>
              </a:tr>
              <a:tr h="277554">
                <a:tc>
                  <a:txBody>
                    <a:bodyPr/>
                    <a:lstStyle/>
                    <a:p>
                      <a:pPr marL="0" marR="0">
                        <a:lnSpc>
                          <a:spcPct val="115000"/>
                        </a:lnSpc>
                        <a:spcAft>
                          <a:spcPts val="800"/>
                        </a:spcAft>
                      </a:pPr>
                      <a:r>
                        <a:rPr lang="en-US" sz="2000" b="1" kern="100" dirty="0">
                          <a:effectLst/>
                          <a:latin typeface="Aptos" panose="020B0004020202020204" pitchFamily="34" charset="0"/>
                          <a:ea typeface="Aptos" panose="020B0004020202020204" pitchFamily="34" charset="0"/>
                          <a:cs typeface="Times New Roman" panose="02020603050405020304" pitchFamily="18" charset="0"/>
                        </a:rPr>
                        <a:t>17</a:t>
                      </a:r>
                    </a:p>
                  </a:txBody>
                  <a:tcPr marL="68580" marR="68580" marT="0" marB="0"/>
                </a:tc>
                <a:tc>
                  <a:txBody>
                    <a:bodyPr/>
                    <a:lstStyle/>
                    <a:p>
                      <a:pPr marL="0" marR="0" lvl="0" indent="0" algn="l" defTabSz="457200" rtl="0" eaLnBrk="1" fontAlgn="auto" latinLnBrk="0" hangingPunct="1">
                        <a:lnSpc>
                          <a:spcPct val="115000"/>
                        </a:lnSpc>
                        <a:spcBef>
                          <a:spcPts val="0"/>
                        </a:spcBef>
                        <a:spcAft>
                          <a:spcPts val="800"/>
                        </a:spcAft>
                        <a:buClrTx/>
                        <a:buSzTx/>
                        <a:buFontTx/>
                        <a:buNone/>
                        <a:tabLst/>
                        <a:defRPr/>
                      </a:pPr>
                      <a:r>
                        <a:rPr lang="en-US" sz="2000" b="1" kern="100" dirty="0">
                          <a:effectLst/>
                        </a:rPr>
                        <a:t>Q&amp;A – wrap up</a:t>
                      </a:r>
                      <a:endParaRPr lang="en-US" sz="20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pPr>
                      <a:r>
                        <a:rPr lang="en-US" sz="2000" b="0" kern="100" dirty="0">
                          <a:effectLst/>
                          <a:latin typeface="Aptos" panose="020B0004020202020204" pitchFamily="34" charset="0"/>
                          <a:ea typeface="Aptos" panose="020B0004020202020204" pitchFamily="34" charset="0"/>
                          <a:cs typeface="Times New Roman" panose="02020603050405020304" pitchFamily="18" charset="0"/>
                        </a:rPr>
                        <a:t>Both</a:t>
                      </a:r>
                    </a:p>
                  </a:txBody>
                  <a:tcPr marL="68580" marR="68580" marT="0" marB="0"/>
                </a:tc>
                <a:tc>
                  <a:txBody>
                    <a:bodyPr/>
                    <a:lstStyle/>
                    <a:p>
                      <a:pPr marL="0" marR="0">
                        <a:lnSpc>
                          <a:spcPct val="115000"/>
                        </a:lnSpc>
                        <a:spcAft>
                          <a:spcPts val="800"/>
                        </a:spcAft>
                      </a:pPr>
                      <a:r>
                        <a:rPr lang="en-US" sz="2000" b="0" kern="100" dirty="0">
                          <a:effectLst/>
                          <a:latin typeface="Aptos" panose="020B0004020202020204" pitchFamily="34" charset="0"/>
                          <a:ea typeface="Aptos" panose="020B0004020202020204" pitchFamily="34" charset="0"/>
                          <a:cs typeface="Times New Roman" panose="02020603050405020304" pitchFamily="18" charset="0"/>
                        </a:rPr>
                        <a:t>Aug 24</a:t>
                      </a:r>
                      <a:r>
                        <a:rPr lang="en-US" sz="2000" b="0" kern="100" baseline="30000" dirty="0">
                          <a:effectLst/>
                          <a:latin typeface="Aptos" panose="020B0004020202020204" pitchFamily="34" charset="0"/>
                          <a:ea typeface="Aptos" panose="020B0004020202020204" pitchFamily="34" charset="0"/>
                          <a:cs typeface="Times New Roman" panose="02020603050405020304" pitchFamily="18" charset="0"/>
                        </a:rPr>
                        <a:t>th</a:t>
                      </a:r>
                      <a:r>
                        <a:rPr lang="en-US" sz="2000" b="0" kern="100" dirty="0">
                          <a:effectLst/>
                          <a:latin typeface="Aptos" panose="020B0004020202020204" pitchFamily="34" charset="0"/>
                          <a:ea typeface="Aptos" panose="020B0004020202020204" pitchFamily="34" charset="0"/>
                          <a:cs typeface="Times New Roman" panose="02020603050405020304" pitchFamily="18" charset="0"/>
                        </a:rPr>
                        <a:t> </a:t>
                      </a:r>
                    </a:p>
                  </a:txBody>
                  <a:tcPr marL="68580" marR="68580" marT="0" marB="0"/>
                </a:tc>
                <a:extLst>
                  <a:ext uri="{0D108BD9-81ED-4DB2-BD59-A6C34878D82A}">
                    <a16:rowId xmlns:a16="http://schemas.microsoft.com/office/drawing/2014/main" val="1572489717"/>
                  </a:ext>
                </a:extLst>
              </a:tr>
            </a:tbl>
          </a:graphicData>
        </a:graphic>
      </p:graphicFrame>
      <p:sp>
        <p:nvSpPr>
          <p:cNvPr id="3" name="Oval 2">
            <a:extLst>
              <a:ext uri="{FF2B5EF4-FFF2-40B4-BE49-F238E27FC236}">
                <a16:creationId xmlns:a16="http://schemas.microsoft.com/office/drawing/2014/main" id="{22FAB7E8-D92D-6F90-7BF3-9477E6E605AF}"/>
              </a:ext>
            </a:extLst>
          </p:cNvPr>
          <p:cNvSpPr/>
          <p:nvPr/>
        </p:nvSpPr>
        <p:spPr>
          <a:xfrm>
            <a:off x="1763486" y="1138335"/>
            <a:ext cx="3489649" cy="587828"/>
          </a:xfrm>
          <a:prstGeom prst="ellipse">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7273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BD94C-CC1F-575E-6DA8-E5B38EEBC690}"/>
              </a:ext>
            </a:extLst>
          </p:cNvPr>
          <p:cNvSpPr>
            <a:spLocks noGrp="1"/>
          </p:cNvSpPr>
          <p:nvPr>
            <p:ph type="title"/>
          </p:nvPr>
        </p:nvSpPr>
        <p:spPr/>
        <p:txBody>
          <a:bodyPr/>
          <a:lstStyle/>
          <a:p>
            <a:r>
              <a:rPr lang="en-US" dirty="0"/>
              <a:t>Details on the story of Babel</a:t>
            </a:r>
          </a:p>
        </p:txBody>
      </p:sp>
      <p:sp>
        <p:nvSpPr>
          <p:cNvPr id="3" name="Content Placeholder 2">
            <a:extLst>
              <a:ext uri="{FF2B5EF4-FFF2-40B4-BE49-F238E27FC236}">
                <a16:creationId xmlns:a16="http://schemas.microsoft.com/office/drawing/2014/main" id="{DA8DDD6D-65A0-287C-4D1A-A38DD2C09D25}"/>
              </a:ext>
            </a:extLst>
          </p:cNvPr>
          <p:cNvSpPr>
            <a:spLocks noGrp="1"/>
          </p:cNvSpPr>
          <p:nvPr>
            <p:ph sz="half" idx="1"/>
          </p:nvPr>
        </p:nvSpPr>
        <p:spPr>
          <a:xfrm>
            <a:off x="2589212" y="1502494"/>
            <a:ext cx="3303362" cy="4366388"/>
          </a:xfrm>
        </p:spPr>
        <p:txBody>
          <a:bodyPr>
            <a:normAutofit/>
          </a:bodyPr>
          <a:lstStyle/>
          <a:p>
            <a:r>
              <a:rPr lang="en-US" dirty="0"/>
              <a:t>This is the origin story for the city of Babylon (plain of Shinar)</a:t>
            </a:r>
          </a:p>
          <a:p>
            <a:r>
              <a:rPr lang="en-US" dirty="0"/>
              <a:t>Desire for them to make themselves a city for themselves with a tower leading to heaven</a:t>
            </a:r>
          </a:p>
          <a:p>
            <a:r>
              <a:rPr lang="en-US" dirty="0"/>
              <a:t>Thus, the city and its residents were dispersed by God</a:t>
            </a:r>
          </a:p>
          <a:p>
            <a:r>
              <a:rPr lang="en-US" dirty="0"/>
              <a:t>Babel is in fact Babylon and becomes the archetype of a city devoted to itself and evil</a:t>
            </a:r>
          </a:p>
          <a:p>
            <a:endParaRPr lang="en-US" dirty="0"/>
          </a:p>
          <a:p>
            <a:endParaRPr lang="en-US" dirty="0"/>
          </a:p>
        </p:txBody>
      </p:sp>
      <p:pic>
        <p:nvPicPr>
          <p:cNvPr id="5" name="Picture 4" descr="A painting of a tower of babel&#10;&#10;AI-generated content may be incorrect.">
            <a:extLst>
              <a:ext uri="{FF2B5EF4-FFF2-40B4-BE49-F238E27FC236}">
                <a16:creationId xmlns:a16="http://schemas.microsoft.com/office/drawing/2014/main" id="{10066BEB-6483-79CA-7649-4A809DD315A4}"/>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299427" y="1462099"/>
            <a:ext cx="6103491" cy="4366389"/>
          </a:xfrm>
          <a:prstGeom prst="rect">
            <a:avLst/>
          </a:prstGeom>
        </p:spPr>
      </p:pic>
      <p:sp>
        <p:nvSpPr>
          <p:cNvPr id="6" name="TextBox 5">
            <a:extLst>
              <a:ext uri="{FF2B5EF4-FFF2-40B4-BE49-F238E27FC236}">
                <a16:creationId xmlns:a16="http://schemas.microsoft.com/office/drawing/2014/main" id="{599AACD6-8983-17BF-1B21-E1971EE4E281}"/>
              </a:ext>
            </a:extLst>
          </p:cNvPr>
          <p:cNvSpPr txBox="1"/>
          <p:nvPr/>
        </p:nvSpPr>
        <p:spPr>
          <a:xfrm>
            <a:off x="6407626" y="5816514"/>
            <a:ext cx="4410938" cy="230832"/>
          </a:xfrm>
          <a:prstGeom prst="rect">
            <a:avLst/>
          </a:prstGeom>
          <a:noFill/>
        </p:spPr>
        <p:txBody>
          <a:bodyPr wrap="square" rtlCol="0">
            <a:spAutoFit/>
          </a:bodyPr>
          <a:lstStyle/>
          <a:p>
            <a:r>
              <a:rPr lang="en-US" sz="900" dirty="0">
                <a:hlinkClick r:id="rId3" tooltip="https://jhna.org/articles/come-let-us-make-a-city-and-a-tower-pieter-bruegel-the-elder-tower-of-babel-creation-harmonious-community-antwerp/"/>
              </a:rPr>
              <a:t>This Photo</a:t>
            </a:r>
            <a:r>
              <a:rPr lang="en-US" sz="900" dirty="0"/>
              <a:t> by Unknown Author is licensed under </a:t>
            </a:r>
            <a:r>
              <a:rPr lang="en-US" sz="900" dirty="0">
                <a:hlinkClick r:id="rId4" tooltip="https://creativecommons.org/licenses/by-nc/3.0/"/>
              </a:rPr>
              <a:t>CC BY-NC</a:t>
            </a:r>
            <a:endParaRPr lang="en-US" sz="900" dirty="0"/>
          </a:p>
        </p:txBody>
      </p:sp>
    </p:spTree>
    <p:extLst>
      <p:ext uri="{BB962C8B-B14F-4D97-AF65-F5344CB8AC3E}">
        <p14:creationId xmlns:p14="http://schemas.microsoft.com/office/powerpoint/2010/main" val="11858855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4C367-DC07-EEB7-9417-813B74433185}"/>
              </a:ext>
            </a:extLst>
          </p:cNvPr>
          <p:cNvSpPr>
            <a:spLocks noGrp="1"/>
          </p:cNvSpPr>
          <p:nvPr>
            <p:ph type="title"/>
          </p:nvPr>
        </p:nvSpPr>
        <p:spPr/>
        <p:txBody>
          <a:bodyPr/>
          <a:lstStyle/>
          <a:p>
            <a:r>
              <a:rPr lang="en-US" dirty="0"/>
              <a:t>The Big Picture</a:t>
            </a:r>
          </a:p>
        </p:txBody>
      </p:sp>
      <p:sp>
        <p:nvSpPr>
          <p:cNvPr id="4" name="Content Placeholder 3">
            <a:extLst>
              <a:ext uri="{FF2B5EF4-FFF2-40B4-BE49-F238E27FC236}">
                <a16:creationId xmlns:a16="http://schemas.microsoft.com/office/drawing/2014/main" id="{0BDE07D7-2916-057B-FCE8-EFE8AC58F0DF}"/>
              </a:ext>
            </a:extLst>
          </p:cNvPr>
          <p:cNvSpPr>
            <a:spLocks noGrp="1"/>
          </p:cNvSpPr>
          <p:nvPr>
            <p:ph idx="1"/>
          </p:nvPr>
        </p:nvSpPr>
        <p:spPr>
          <a:xfrm>
            <a:off x="2589212" y="2900218"/>
            <a:ext cx="8915400" cy="3777622"/>
          </a:xfrm>
        </p:spPr>
        <p:txBody>
          <a:bodyPr>
            <a:normAutofit fontScale="92500" lnSpcReduction="10000"/>
          </a:bodyPr>
          <a:lstStyle/>
          <a:p>
            <a:r>
              <a:rPr lang="en-US" sz="2000" dirty="0"/>
              <a:t>The fall of Eve and Adam begins a pattern of mankind’s sin (see, desire, take)</a:t>
            </a:r>
          </a:p>
          <a:p>
            <a:r>
              <a:rPr lang="en-US" sz="2000" dirty="0"/>
              <a:t>It shows God’s punishment for sin &amp; a willingness to provide a way out</a:t>
            </a:r>
          </a:p>
          <a:p>
            <a:r>
              <a:rPr lang="en-US" sz="2000" dirty="0"/>
              <a:t>In the flood, God regrets He made man and decides to destroy all creation</a:t>
            </a:r>
          </a:p>
          <a:p>
            <a:r>
              <a:rPr lang="en-US" sz="2000" dirty="0"/>
              <a:t>But God saves Noah, a righteous man, and his family</a:t>
            </a:r>
          </a:p>
          <a:p>
            <a:r>
              <a:rPr lang="en-US" sz="2000" dirty="0"/>
              <a:t>God shows a willingness to make binding covenants with mankind for man’s benefit</a:t>
            </a:r>
          </a:p>
          <a:p>
            <a:r>
              <a:rPr lang="en-US" sz="2000" dirty="0"/>
              <a:t>Mankind continues their trend of devotion to themselves and not God</a:t>
            </a:r>
          </a:p>
          <a:p>
            <a:r>
              <a:rPr lang="en-US" sz="2000" dirty="0"/>
              <a:t>This overview previews man’s tendency for sin and destruction but God’s willingness to provide an(other) way of escape </a:t>
            </a:r>
          </a:p>
        </p:txBody>
      </p:sp>
      <p:pic>
        <p:nvPicPr>
          <p:cNvPr id="8" name="Picture 7" descr="A bright light in space&#10;&#10;AI-generated content may be incorrect.">
            <a:extLst>
              <a:ext uri="{FF2B5EF4-FFF2-40B4-BE49-F238E27FC236}">
                <a16:creationId xmlns:a16="http://schemas.microsoft.com/office/drawing/2014/main" id="{622C047D-BFA5-2D8C-8234-67743429AE12}"/>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197600" y="107075"/>
            <a:ext cx="5862780" cy="2677336"/>
          </a:xfrm>
          <a:prstGeom prst="rect">
            <a:avLst/>
          </a:prstGeom>
        </p:spPr>
      </p:pic>
      <p:sp>
        <p:nvSpPr>
          <p:cNvPr id="9" name="TextBox 8">
            <a:extLst>
              <a:ext uri="{FF2B5EF4-FFF2-40B4-BE49-F238E27FC236}">
                <a16:creationId xmlns:a16="http://schemas.microsoft.com/office/drawing/2014/main" id="{BE5ADA4A-25B3-01D8-849D-1B7FF1AD9FC1}"/>
              </a:ext>
            </a:extLst>
          </p:cNvPr>
          <p:cNvSpPr txBox="1"/>
          <p:nvPr/>
        </p:nvSpPr>
        <p:spPr>
          <a:xfrm>
            <a:off x="8382000" y="2552463"/>
            <a:ext cx="3810000" cy="230832"/>
          </a:xfrm>
          <a:prstGeom prst="rect">
            <a:avLst/>
          </a:prstGeom>
          <a:noFill/>
        </p:spPr>
        <p:txBody>
          <a:bodyPr wrap="square" rtlCol="0">
            <a:spAutoFit/>
          </a:bodyPr>
          <a:lstStyle/>
          <a:p>
            <a:r>
              <a:rPr lang="en-US" sz="900" dirty="0">
                <a:solidFill>
                  <a:schemeClr val="bg1"/>
                </a:solidFill>
                <a:hlinkClick r:id="rId3" tooltip="https://learn.e-limu.org/topic/view/?t=1001&amp;c=358">
                  <a:extLst>
                    <a:ext uri="{A12FA001-AC4F-418D-AE19-62706E023703}">
                      <ahyp:hlinkClr xmlns:ahyp="http://schemas.microsoft.com/office/drawing/2018/hyperlinkcolor" val="tx"/>
                    </a:ext>
                  </a:extLst>
                </a:hlinkClick>
              </a:rPr>
              <a:t>This Photo</a:t>
            </a:r>
            <a:r>
              <a:rPr lang="en-US" sz="900" dirty="0">
                <a:solidFill>
                  <a:schemeClr val="bg1"/>
                </a:solidFill>
              </a:rPr>
              <a:t> by Unknown Author is licensed under </a:t>
            </a:r>
            <a:r>
              <a:rPr lang="en-US" sz="900" dirty="0">
                <a:solidFill>
                  <a:schemeClr val="bg1"/>
                </a:solidFill>
                <a:hlinkClick r:id="rId4" tooltip="https://creativecommons.org/licenses/by-nc-nd/3.0/">
                  <a:extLst>
                    <a:ext uri="{A12FA001-AC4F-418D-AE19-62706E023703}">
                      <ahyp:hlinkClr xmlns:ahyp="http://schemas.microsoft.com/office/drawing/2018/hyperlinkcolor" val="tx"/>
                    </a:ext>
                  </a:extLst>
                </a:hlinkClick>
              </a:rPr>
              <a:t>CC BY-NC-ND</a:t>
            </a:r>
            <a:endParaRPr lang="en-US" sz="900" dirty="0">
              <a:solidFill>
                <a:schemeClr val="bg1"/>
              </a:solidFill>
            </a:endParaRPr>
          </a:p>
        </p:txBody>
      </p:sp>
    </p:spTree>
    <p:extLst>
      <p:ext uri="{BB962C8B-B14F-4D97-AF65-F5344CB8AC3E}">
        <p14:creationId xmlns:p14="http://schemas.microsoft.com/office/powerpoint/2010/main" val="3291290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E8BC0-6DCC-C4AE-AC50-FE19EE695ED4}"/>
              </a:ext>
            </a:extLst>
          </p:cNvPr>
          <p:cNvSpPr>
            <a:spLocks noGrp="1"/>
          </p:cNvSpPr>
          <p:nvPr>
            <p:ph type="title"/>
          </p:nvPr>
        </p:nvSpPr>
        <p:spPr/>
        <p:txBody>
          <a:bodyPr/>
          <a:lstStyle/>
          <a:p>
            <a:r>
              <a:rPr lang="en-US" dirty="0"/>
              <a:t>Next week’s </a:t>
            </a:r>
            <a:r>
              <a:rPr lang="en-US"/>
              <a:t>class – Abram (Derek)</a:t>
            </a:r>
            <a:endParaRPr lang="en-US" dirty="0"/>
          </a:p>
        </p:txBody>
      </p:sp>
      <p:sp>
        <p:nvSpPr>
          <p:cNvPr id="3" name="Content Placeholder 2">
            <a:extLst>
              <a:ext uri="{FF2B5EF4-FFF2-40B4-BE49-F238E27FC236}">
                <a16:creationId xmlns:a16="http://schemas.microsoft.com/office/drawing/2014/main" id="{085BDE05-73F3-0849-0C7A-14C0178230C4}"/>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28747607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BD165-4EC2-C1F6-798D-271585B64F3B}"/>
              </a:ext>
            </a:extLst>
          </p:cNvPr>
          <p:cNvSpPr>
            <a:spLocks noGrp="1"/>
          </p:cNvSpPr>
          <p:nvPr>
            <p:ph type="title"/>
          </p:nvPr>
        </p:nvSpPr>
        <p:spPr/>
        <p:txBody>
          <a:bodyPr/>
          <a:lstStyle/>
          <a:p>
            <a:r>
              <a:rPr lang="en-US" dirty="0"/>
              <a:t>Last week … Creation!</a:t>
            </a:r>
          </a:p>
        </p:txBody>
      </p:sp>
      <p:sp>
        <p:nvSpPr>
          <p:cNvPr id="3" name="Content Placeholder 2">
            <a:extLst>
              <a:ext uri="{FF2B5EF4-FFF2-40B4-BE49-F238E27FC236}">
                <a16:creationId xmlns:a16="http://schemas.microsoft.com/office/drawing/2014/main" id="{A65DE86A-A40F-06A7-677C-D8320F305886}"/>
              </a:ext>
            </a:extLst>
          </p:cNvPr>
          <p:cNvSpPr>
            <a:spLocks noGrp="1"/>
          </p:cNvSpPr>
          <p:nvPr>
            <p:ph idx="1"/>
          </p:nvPr>
        </p:nvSpPr>
        <p:spPr>
          <a:xfrm>
            <a:off x="1608229" y="3171061"/>
            <a:ext cx="10222482" cy="3255498"/>
          </a:xfrm>
        </p:spPr>
        <p:txBody>
          <a:bodyPr>
            <a:normAutofit/>
          </a:bodyPr>
          <a:lstStyle/>
          <a:p>
            <a:r>
              <a:rPr lang="en-US" dirty="0"/>
              <a:t>God is shown as more active and personal in the second Creation account (formed …  breathed … placed … made … caused)</a:t>
            </a:r>
          </a:p>
          <a:p>
            <a:r>
              <a:rPr lang="en-US" b="1" dirty="0"/>
              <a:t>Man and woman were created In God’s image to rule over the world </a:t>
            </a:r>
            <a:r>
              <a:rPr lang="en-US" b="1" i="1" u="sng" dirty="0"/>
              <a:t>with</a:t>
            </a:r>
            <a:r>
              <a:rPr lang="en-US" b="1" dirty="0"/>
              <a:t> God</a:t>
            </a:r>
            <a:r>
              <a:rPr lang="en-US" b="1" dirty="0">
                <a:highlight>
                  <a:srgbClr val="FFFF00"/>
                </a:highlight>
              </a:rPr>
              <a:t> (we have purpose!)</a:t>
            </a:r>
          </a:p>
          <a:p>
            <a:r>
              <a:rPr lang="en-US" dirty="0"/>
              <a:t>These narratives are in stark contrast to other ancient creation narratives from surrounding civilizations</a:t>
            </a:r>
          </a:p>
          <a:p>
            <a:pPr lvl="1"/>
            <a:r>
              <a:rPr lang="en-US" dirty="0"/>
              <a:t>Their gods are not noble in purpose; the gods are erratic in nature</a:t>
            </a:r>
          </a:p>
          <a:p>
            <a:pPr lvl="1"/>
            <a:r>
              <a:rPr lang="en-US" dirty="0"/>
              <a:t>Constantly fighting with their creation over supremacy</a:t>
            </a:r>
          </a:p>
          <a:p>
            <a:pPr lvl="1"/>
            <a:r>
              <a:rPr lang="en-US" dirty="0"/>
              <a:t>Man is created to serve their gods</a:t>
            </a:r>
          </a:p>
        </p:txBody>
      </p:sp>
      <p:sp>
        <p:nvSpPr>
          <p:cNvPr id="7" name="Content Placeholder 2">
            <a:extLst>
              <a:ext uri="{FF2B5EF4-FFF2-40B4-BE49-F238E27FC236}">
                <a16:creationId xmlns:a16="http://schemas.microsoft.com/office/drawing/2014/main" id="{EA175AF2-CAE4-CB05-DE81-73B0B66A2D9D}"/>
              </a:ext>
            </a:extLst>
          </p:cNvPr>
          <p:cNvSpPr txBox="1">
            <a:spLocks/>
          </p:cNvSpPr>
          <p:nvPr/>
        </p:nvSpPr>
        <p:spPr>
          <a:xfrm>
            <a:off x="1608229" y="1418890"/>
            <a:ext cx="6423306" cy="1752171"/>
          </a:xfrm>
          <a:prstGeom prst="rect">
            <a:avLst/>
          </a:prstGeom>
        </p:spPr>
        <p:txBody>
          <a:bodyPr vert="horz" lIns="91440" tIns="45720" rIns="91440" bIns="45720" rtlCol="0">
            <a:normAutofit fontScale="925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US" sz="1900" dirty="0"/>
              <a:t>The process of creation is described as moving from chaos to order</a:t>
            </a:r>
          </a:p>
          <a:p>
            <a:r>
              <a:rPr lang="en-US" sz="1900" dirty="0"/>
              <a:t>God spoke the world and all within it into existence</a:t>
            </a:r>
          </a:p>
          <a:p>
            <a:r>
              <a:rPr lang="en-US" sz="1900" dirty="0"/>
              <a:t>The creation was declared “good” but man was declared “very good”</a:t>
            </a:r>
          </a:p>
        </p:txBody>
      </p:sp>
      <p:pic>
        <p:nvPicPr>
          <p:cNvPr id="4" name="Picture 3" descr="A ceiling with a painting of a creation of adam&#10;&#10;AI-generated content may be incorrect.">
            <a:extLst>
              <a:ext uri="{FF2B5EF4-FFF2-40B4-BE49-F238E27FC236}">
                <a16:creationId xmlns:a16="http://schemas.microsoft.com/office/drawing/2014/main" id="{7024EC37-0BAE-9B97-4A2A-4ED79B20994B}"/>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187176" y="81648"/>
            <a:ext cx="4004824" cy="3003617"/>
          </a:xfrm>
          <a:prstGeom prst="rect">
            <a:avLst/>
          </a:prstGeom>
        </p:spPr>
      </p:pic>
      <p:sp>
        <p:nvSpPr>
          <p:cNvPr id="5" name="TextBox 4">
            <a:extLst>
              <a:ext uri="{FF2B5EF4-FFF2-40B4-BE49-F238E27FC236}">
                <a16:creationId xmlns:a16="http://schemas.microsoft.com/office/drawing/2014/main" id="{7585342C-5674-086B-3412-0C2ED1D6A9C3}"/>
              </a:ext>
            </a:extLst>
          </p:cNvPr>
          <p:cNvSpPr txBox="1"/>
          <p:nvPr/>
        </p:nvSpPr>
        <p:spPr>
          <a:xfrm>
            <a:off x="8152927" y="2873972"/>
            <a:ext cx="5626571" cy="230832"/>
          </a:xfrm>
          <a:prstGeom prst="rect">
            <a:avLst/>
          </a:prstGeom>
          <a:noFill/>
        </p:spPr>
        <p:txBody>
          <a:bodyPr wrap="square" rtlCol="0">
            <a:spAutoFit/>
          </a:bodyPr>
          <a:lstStyle/>
          <a:p>
            <a:r>
              <a:rPr lang="en-US" sz="900" dirty="0">
                <a:hlinkClick r:id="rId3" tooltip="https://www.flickr.com/photos/jpaudit/3972902859/"/>
              </a:rPr>
              <a:t>This Photo</a:t>
            </a:r>
            <a:r>
              <a:rPr lang="en-US" sz="900" dirty="0"/>
              <a:t> by Unknown Author is licensed under </a:t>
            </a:r>
            <a:r>
              <a:rPr lang="en-US" sz="900" dirty="0">
                <a:hlinkClick r:id="rId4" tooltip="https://creativecommons.org/licenses/by-nc-sa/3.0/"/>
              </a:rPr>
              <a:t>CC BY-SA-NC</a:t>
            </a:r>
            <a:endParaRPr lang="en-US" sz="900" dirty="0"/>
          </a:p>
        </p:txBody>
      </p:sp>
    </p:spTree>
    <p:extLst>
      <p:ext uri="{BB962C8B-B14F-4D97-AF65-F5344CB8AC3E}">
        <p14:creationId xmlns:p14="http://schemas.microsoft.com/office/powerpoint/2010/main" val="2018325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F3B99-99EE-0D84-4562-0E6C84BD20B2}"/>
              </a:ext>
            </a:extLst>
          </p:cNvPr>
          <p:cNvSpPr>
            <a:spLocks noGrp="1"/>
          </p:cNvSpPr>
          <p:nvPr>
            <p:ph type="title"/>
          </p:nvPr>
        </p:nvSpPr>
        <p:spPr/>
        <p:txBody>
          <a:bodyPr/>
          <a:lstStyle/>
          <a:p>
            <a:r>
              <a:rPr lang="en-US" dirty="0"/>
              <a:t>Some things to remember about Eden</a:t>
            </a:r>
            <a:br>
              <a:rPr lang="en-US" dirty="0"/>
            </a:br>
            <a:r>
              <a:rPr lang="en-US" sz="2400" dirty="0"/>
              <a:t>Genesis 2: 8-9; 15-17; 25 </a:t>
            </a:r>
            <a:endParaRPr lang="en-US" dirty="0"/>
          </a:p>
        </p:txBody>
      </p:sp>
      <p:sp>
        <p:nvSpPr>
          <p:cNvPr id="4" name="Content Placeholder 3">
            <a:extLst>
              <a:ext uri="{FF2B5EF4-FFF2-40B4-BE49-F238E27FC236}">
                <a16:creationId xmlns:a16="http://schemas.microsoft.com/office/drawing/2014/main" id="{D011E8D4-A1D7-D327-A51F-1CDC44DB8736}"/>
              </a:ext>
            </a:extLst>
          </p:cNvPr>
          <p:cNvSpPr>
            <a:spLocks noGrp="1"/>
          </p:cNvSpPr>
          <p:nvPr>
            <p:ph sz="half" idx="1"/>
          </p:nvPr>
        </p:nvSpPr>
        <p:spPr>
          <a:xfrm>
            <a:off x="1888984" y="2116258"/>
            <a:ext cx="3661809" cy="4632271"/>
          </a:xfrm>
        </p:spPr>
        <p:txBody>
          <a:bodyPr>
            <a:normAutofit lnSpcReduction="10000"/>
          </a:bodyPr>
          <a:lstStyle/>
          <a:p>
            <a:r>
              <a:rPr lang="en-US" dirty="0">
                <a:solidFill>
                  <a:srgbClr val="0070C0"/>
                </a:solidFill>
              </a:rPr>
              <a:t>God planted a garden - Eden</a:t>
            </a:r>
          </a:p>
          <a:p>
            <a:r>
              <a:rPr lang="en-US" dirty="0">
                <a:solidFill>
                  <a:srgbClr val="0070C0"/>
                </a:solidFill>
              </a:rPr>
              <a:t>God made plants and fruit trees spring up – all for Adam and Eve</a:t>
            </a:r>
          </a:p>
          <a:p>
            <a:r>
              <a:rPr lang="en-US" dirty="0">
                <a:solidFill>
                  <a:srgbClr val="0070C0"/>
                </a:solidFill>
              </a:rPr>
              <a:t>In the middle of Eden are two trees:</a:t>
            </a:r>
          </a:p>
          <a:p>
            <a:r>
              <a:rPr lang="en-US" b="1" dirty="0">
                <a:solidFill>
                  <a:schemeClr val="accent4"/>
                </a:solidFill>
              </a:rPr>
              <a:t>tree of life </a:t>
            </a:r>
            <a:r>
              <a:rPr lang="en-US" dirty="0"/>
              <a:t>&amp;</a:t>
            </a:r>
          </a:p>
          <a:p>
            <a:r>
              <a:rPr lang="en-US" b="1" dirty="0">
                <a:solidFill>
                  <a:schemeClr val="accent1"/>
                </a:solidFill>
              </a:rPr>
              <a:t>tree of knowledge of good and evil (commanded not to eat)</a:t>
            </a:r>
          </a:p>
          <a:p>
            <a:r>
              <a:rPr lang="en-US" dirty="0">
                <a:solidFill>
                  <a:srgbClr val="0070C0"/>
                </a:solidFill>
              </a:rPr>
              <a:t>Woman created as a helper and companion</a:t>
            </a:r>
          </a:p>
          <a:p>
            <a:r>
              <a:rPr lang="en-US" dirty="0">
                <a:solidFill>
                  <a:srgbClr val="0070C0"/>
                </a:solidFill>
              </a:rPr>
              <a:t>Adam &amp; Eve lived in innocence</a:t>
            </a:r>
          </a:p>
        </p:txBody>
      </p:sp>
      <p:sp>
        <p:nvSpPr>
          <p:cNvPr id="5" name="Content Placeholder 4">
            <a:extLst>
              <a:ext uri="{FF2B5EF4-FFF2-40B4-BE49-F238E27FC236}">
                <a16:creationId xmlns:a16="http://schemas.microsoft.com/office/drawing/2014/main" id="{666D1034-CBD8-FF82-88CA-27F5E0F1C4A9}"/>
              </a:ext>
            </a:extLst>
          </p:cNvPr>
          <p:cNvSpPr>
            <a:spLocks noGrp="1"/>
          </p:cNvSpPr>
          <p:nvPr>
            <p:ph sz="half" idx="2"/>
          </p:nvPr>
        </p:nvSpPr>
        <p:spPr>
          <a:xfrm>
            <a:off x="5434885" y="1786805"/>
            <a:ext cx="6757115" cy="2056039"/>
          </a:xfrm>
        </p:spPr>
        <p:txBody>
          <a:bodyPr>
            <a:noAutofit/>
          </a:bodyPr>
          <a:lstStyle/>
          <a:p>
            <a:pPr algn="l"/>
            <a:r>
              <a:rPr lang="en-US" b="1" i="0" u="none" strike="noStrike" baseline="30000" dirty="0">
                <a:solidFill>
                  <a:srgbClr val="000000"/>
                </a:solidFill>
                <a:effectLst/>
              </a:rPr>
              <a:t>8 </a:t>
            </a:r>
            <a:r>
              <a:rPr lang="en-US" b="0" i="0" u="none" strike="noStrike" dirty="0">
                <a:solidFill>
                  <a:srgbClr val="000000"/>
                </a:solidFill>
                <a:effectLst/>
              </a:rPr>
              <a:t>Now the Lord God had planted a garden in the east, in Eden; and there he put the man he had formed. </a:t>
            </a:r>
            <a:r>
              <a:rPr lang="en-US" b="1" i="0" u="none" strike="noStrike" baseline="30000" dirty="0">
                <a:solidFill>
                  <a:srgbClr val="000000"/>
                </a:solidFill>
                <a:effectLst/>
              </a:rPr>
              <a:t>9 </a:t>
            </a:r>
            <a:r>
              <a:rPr lang="en-US" b="0" i="0" u="none" strike="noStrike" dirty="0">
                <a:solidFill>
                  <a:srgbClr val="000000"/>
                </a:solidFill>
                <a:effectLst/>
                <a:highlight>
                  <a:srgbClr val="FFFF00"/>
                </a:highlight>
              </a:rPr>
              <a:t>The Lord God made all kinds of trees grow out of the ground—trees that were pleasing to the eye and good for food</a:t>
            </a:r>
            <a:r>
              <a:rPr lang="en-US" b="0" i="0" u="none" strike="noStrike" dirty="0">
                <a:solidFill>
                  <a:srgbClr val="000000"/>
                </a:solidFill>
                <a:effectLst/>
              </a:rPr>
              <a:t>. In the middle of the garden were the tree of life and the tree of the knowledge of good and evil.</a:t>
            </a:r>
          </a:p>
        </p:txBody>
      </p:sp>
      <p:sp>
        <p:nvSpPr>
          <p:cNvPr id="3" name="Content Placeholder 3">
            <a:extLst>
              <a:ext uri="{FF2B5EF4-FFF2-40B4-BE49-F238E27FC236}">
                <a16:creationId xmlns:a16="http://schemas.microsoft.com/office/drawing/2014/main" id="{D7268A97-3982-6523-3566-4CF79763BAD7}"/>
              </a:ext>
            </a:extLst>
          </p:cNvPr>
          <p:cNvSpPr txBox="1">
            <a:spLocks/>
          </p:cNvSpPr>
          <p:nvPr/>
        </p:nvSpPr>
        <p:spPr>
          <a:xfrm>
            <a:off x="5434885" y="3842845"/>
            <a:ext cx="6236038" cy="2056039"/>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US" b="1" baseline="30000" dirty="0">
                <a:solidFill>
                  <a:srgbClr val="000000"/>
                </a:solidFill>
              </a:rPr>
              <a:t>15 </a:t>
            </a:r>
            <a:r>
              <a:rPr lang="en-US" dirty="0">
                <a:solidFill>
                  <a:srgbClr val="000000"/>
                </a:solidFill>
              </a:rPr>
              <a:t>The Lord God took the man and put him in the Garden of Eden to work it and take care of it. </a:t>
            </a:r>
            <a:r>
              <a:rPr lang="en-US" b="1" baseline="30000" dirty="0">
                <a:solidFill>
                  <a:srgbClr val="000000"/>
                </a:solidFill>
              </a:rPr>
              <a:t>16 </a:t>
            </a:r>
            <a:r>
              <a:rPr lang="en-US" dirty="0">
                <a:solidFill>
                  <a:srgbClr val="000000"/>
                </a:solidFill>
              </a:rPr>
              <a:t>And the Lord God commanded the man, “You are free to eat from any tree in the garden; </a:t>
            </a:r>
            <a:r>
              <a:rPr lang="en-US" b="1" baseline="30000" dirty="0">
                <a:solidFill>
                  <a:srgbClr val="000000"/>
                </a:solidFill>
              </a:rPr>
              <a:t>17 </a:t>
            </a:r>
            <a:r>
              <a:rPr lang="en-US" dirty="0">
                <a:solidFill>
                  <a:srgbClr val="000000"/>
                </a:solidFill>
              </a:rPr>
              <a:t>but you must not eat from the tree of the knowledge of good and evil, for when you eat from it you will certainly die.”</a:t>
            </a:r>
            <a:endParaRPr lang="en-US" dirty="0"/>
          </a:p>
        </p:txBody>
      </p:sp>
      <p:sp>
        <p:nvSpPr>
          <p:cNvPr id="7" name="TextBox 6">
            <a:extLst>
              <a:ext uri="{FF2B5EF4-FFF2-40B4-BE49-F238E27FC236}">
                <a16:creationId xmlns:a16="http://schemas.microsoft.com/office/drawing/2014/main" id="{1A837DF1-EF22-666C-436A-E6F8C674D846}"/>
              </a:ext>
            </a:extLst>
          </p:cNvPr>
          <p:cNvSpPr txBox="1"/>
          <p:nvPr/>
        </p:nvSpPr>
        <p:spPr>
          <a:xfrm>
            <a:off x="5821250" y="5910724"/>
            <a:ext cx="5928295" cy="646331"/>
          </a:xfrm>
          <a:prstGeom prst="rect">
            <a:avLst/>
          </a:prstGeom>
          <a:noFill/>
        </p:spPr>
        <p:txBody>
          <a:bodyPr wrap="square">
            <a:spAutoFit/>
          </a:bodyPr>
          <a:lstStyle/>
          <a:p>
            <a:pPr algn="l"/>
            <a:r>
              <a:rPr lang="en-US" b="1" i="0" u="none" strike="noStrike" baseline="30000" dirty="0">
                <a:solidFill>
                  <a:srgbClr val="000000"/>
                </a:solidFill>
                <a:effectLst/>
              </a:rPr>
              <a:t>25 </a:t>
            </a:r>
            <a:r>
              <a:rPr lang="en-US" b="0" i="0" u="none" strike="noStrike" dirty="0">
                <a:solidFill>
                  <a:srgbClr val="000000"/>
                </a:solidFill>
                <a:effectLst/>
              </a:rPr>
              <a:t>Adam and his wife were both naked, and they felt no shame.</a:t>
            </a:r>
          </a:p>
        </p:txBody>
      </p:sp>
      <p:cxnSp>
        <p:nvCxnSpPr>
          <p:cNvPr id="9" name="Straight Connector 8">
            <a:extLst>
              <a:ext uri="{FF2B5EF4-FFF2-40B4-BE49-F238E27FC236}">
                <a16:creationId xmlns:a16="http://schemas.microsoft.com/office/drawing/2014/main" id="{8A0B2A8B-0614-1D49-E84F-B59AA3641EA0}"/>
              </a:ext>
            </a:extLst>
          </p:cNvPr>
          <p:cNvCxnSpPr/>
          <p:nvPr/>
        </p:nvCxnSpPr>
        <p:spPr>
          <a:xfrm>
            <a:off x="5434885" y="3842844"/>
            <a:ext cx="652958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01D83382-2BBE-B7A7-6AD4-D07D5620C8E8}"/>
              </a:ext>
            </a:extLst>
          </p:cNvPr>
          <p:cNvCxnSpPr/>
          <p:nvPr/>
        </p:nvCxnSpPr>
        <p:spPr>
          <a:xfrm>
            <a:off x="5434885" y="5898884"/>
            <a:ext cx="652958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749429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BE31D-EE76-85D7-E2AB-12CDE24A3360}"/>
              </a:ext>
            </a:extLst>
          </p:cNvPr>
          <p:cNvSpPr>
            <a:spLocks noGrp="1"/>
          </p:cNvSpPr>
          <p:nvPr>
            <p:ph type="title"/>
          </p:nvPr>
        </p:nvSpPr>
        <p:spPr/>
        <p:txBody>
          <a:bodyPr/>
          <a:lstStyle/>
          <a:p>
            <a:r>
              <a:rPr lang="en-US" dirty="0"/>
              <a:t>The Fall</a:t>
            </a:r>
            <a:br>
              <a:rPr lang="en-US" dirty="0"/>
            </a:br>
            <a:r>
              <a:rPr lang="en-US" sz="3200" dirty="0"/>
              <a:t>Genesis 3:1-7</a:t>
            </a:r>
            <a:endParaRPr lang="en-US" dirty="0"/>
          </a:p>
        </p:txBody>
      </p:sp>
      <p:sp>
        <p:nvSpPr>
          <p:cNvPr id="3" name="Content Placeholder 2">
            <a:extLst>
              <a:ext uri="{FF2B5EF4-FFF2-40B4-BE49-F238E27FC236}">
                <a16:creationId xmlns:a16="http://schemas.microsoft.com/office/drawing/2014/main" id="{F4A04A5F-9073-4033-F2F8-99374627E7A1}"/>
              </a:ext>
            </a:extLst>
          </p:cNvPr>
          <p:cNvSpPr>
            <a:spLocks noGrp="1"/>
          </p:cNvSpPr>
          <p:nvPr>
            <p:ph idx="1"/>
          </p:nvPr>
        </p:nvSpPr>
        <p:spPr>
          <a:xfrm>
            <a:off x="1666112" y="3300813"/>
            <a:ext cx="10367844" cy="3434549"/>
          </a:xfrm>
        </p:spPr>
        <p:txBody>
          <a:bodyPr>
            <a:noAutofit/>
          </a:bodyPr>
          <a:lstStyle/>
          <a:p>
            <a:pPr algn="l">
              <a:buNone/>
            </a:pPr>
            <a:r>
              <a:rPr lang="en-US" b="1" i="0" u="none" strike="noStrike" baseline="30000" dirty="0">
                <a:solidFill>
                  <a:srgbClr val="000000"/>
                </a:solidFill>
                <a:effectLst/>
              </a:rPr>
              <a:t>2 </a:t>
            </a:r>
            <a:r>
              <a:rPr lang="en-US" b="0" i="0" u="none" strike="noStrike" dirty="0">
                <a:solidFill>
                  <a:srgbClr val="000000"/>
                </a:solidFill>
                <a:effectLst/>
              </a:rPr>
              <a:t>The woman said to the serpent, “We may eat fruit from the trees in the garden, </a:t>
            </a:r>
            <a:r>
              <a:rPr lang="en-US" b="1" i="0" u="none" strike="noStrike" baseline="30000" dirty="0">
                <a:solidFill>
                  <a:srgbClr val="000000"/>
                </a:solidFill>
                <a:effectLst/>
              </a:rPr>
              <a:t>3 </a:t>
            </a:r>
            <a:r>
              <a:rPr lang="en-US" b="0" i="0" u="none" strike="noStrike" dirty="0">
                <a:solidFill>
                  <a:srgbClr val="000000"/>
                </a:solidFill>
                <a:effectLst/>
              </a:rPr>
              <a:t>but God did say, ‘You must not eat fruit from the tree that is in the middle of the garden, and you must not touch it, or you will die.’”</a:t>
            </a:r>
          </a:p>
          <a:p>
            <a:pPr algn="l">
              <a:buNone/>
            </a:pPr>
            <a:r>
              <a:rPr lang="en-US" b="1" i="0" u="none" strike="noStrike" baseline="30000" dirty="0">
                <a:solidFill>
                  <a:srgbClr val="000000"/>
                </a:solidFill>
                <a:effectLst/>
              </a:rPr>
              <a:t>4 </a:t>
            </a:r>
            <a:r>
              <a:rPr lang="en-US" b="0" i="0" u="none" strike="noStrike" dirty="0">
                <a:solidFill>
                  <a:srgbClr val="000000"/>
                </a:solidFill>
                <a:effectLst/>
              </a:rPr>
              <a:t>“You will not certainly die,” the serpent said to the woman. </a:t>
            </a:r>
            <a:r>
              <a:rPr lang="en-US" b="1" i="0" u="none" strike="noStrike" baseline="30000" dirty="0">
                <a:solidFill>
                  <a:srgbClr val="000000"/>
                </a:solidFill>
                <a:effectLst/>
              </a:rPr>
              <a:t>5 </a:t>
            </a:r>
            <a:r>
              <a:rPr lang="en-US" b="0" i="0" u="none" strike="noStrike" dirty="0">
                <a:solidFill>
                  <a:srgbClr val="000000"/>
                </a:solidFill>
                <a:effectLst/>
              </a:rPr>
              <a:t>“For God knows that when you eat from it your eyes will be opened, and you will be like God, knowing good and evil.”</a:t>
            </a:r>
          </a:p>
          <a:p>
            <a:pPr algn="l"/>
            <a:r>
              <a:rPr lang="en-US" b="1" i="0" u="none" strike="noStrike" baseline="30000" dirty="0">
                <a:solidFill>
                  <a:srgbClr val="000000"/>
                </a:solidFill>
                <a:effectLst/>
              </a:rPr>
              <a:t>6 </a:t>
            </a:r>
            <a:r>
              <a:rPr lang="en-US" b="0" i="0" u="none" strike="noStrike" dirty="0">
                <a:solidFill>
                  <a:srgbClr val="000000"/>
                </a:solidFill>
                <a:effectLst/>
              </a:rPr>
              <a:t>When the woman </a:t>
            </a:r>
            <a:r>
              <a:rPr lang="en-US" b="0" i="0" u="none" strike="noStrike" dirty="0">
                <a:solidFill>
                  <a:srgbClr val="000000"/>
                </a:solidFill>
                <a:effectLst/>
                <a:highlight>
                  <a:srgbClr val="00FF00"/>
                </a:highlight>
              </a:rPr>
              <a:t>saw</a:t>
            </a:r>
            <a:r>
              <a:rPr lang="en-US" b="0" i="0" u="none" strike="noStrike" dirty="0">
                <a:solidFill>
                  <a:srgbClr val="000000"/>
                </a:solidFill>
                <a:effectLst/>
              </a:rPr>
              <a:t> that the fruit of the </a:t>
            </a:r>
            <a:r>
              <a:rPr lang="en-US" b="0" i="0" u="none" strike="noStrike" dirty="0">
                <a:solidFill>
                  <a:srgbClr val="000000"/>
                </a:solidFill>
                <a:effectLst/>
                <a:highlight>
                  <a:srgbClr val="FFFF00"/>
                </a:highlight>
              </a:rPr>
              <a:t>tree was good for food</a:t>
            </a:r>
            <a:r>
              <a:rPr lang="en-US" b="0" i="0" u="none" strike="noStrike" dirty="0">
                <a:solidFill>
                  <a:srgbClr val="000000"/>
                </a:solidFill>
                <a:effectLst/>
              </a:rPr>
              <a:t> and </a:t>
            </a:r>
            <a:r>
              <a:rPr lang="en-US" b="0" i="0" u="none" strike="noStrike" dirty="0">
                <a:solidFill>
                  <a:srgbClr val="000000"/>
                </a:solidFill>
                <a:effectLst/>
                <a:highlight>
                  <a:srgbClr val="FFFF00"/>
                </a:highlight>
              </a:rPr>
              <a:t>pleasing to the eye</a:t>
            </a:r>
            <a:r>
              <a:rPr lang="en-US" b="0" i="0" u="none" strike="noStrike" dirty="0">
                <a:solidFill>
                  <a:srgbClr val="000000"/>
                </a:solidFill>
                <a:effectLst/>
              </a:rPr>
              <a:t>, and also </a:t>
            </a:r>
            <a:r>
              <a:rPr lang="en-US" b="0" i="0" u="none" strike="noStrike" dirty="0">
                <a:solidFill>
                  <a:srgbClr val="000000"/>
                </a:solidFill>
                <a:effectLst/>
                <a:highlight>
                  <a:srgbClr val="FFFF00"/>
                </a:highlight>
              </a:rPr>
              <a:t>desirable</a:t>
            </a:r>
            <a:r>
              <a:rPr lang="en-US" b="0" i="0" u="none" strike="noStrike" dirty="0">
                <a:solidFill>
                  <a:srgbClr val="000000"/>
                </a:solidFill>
                <a:effectLst/>
              </a:rPr>
              <a:t> for gaining wisdom, she </a:t>
            </a:r>
            <a:r>
              <a:rPr lang="en-US" b="1" i="0" u="none" strike="noStrike" dirty="0">
                <a:solidFill>
                  <a:srgbClr val="FF0000"/>
                </a:solidFill>
                <a:effectLst/>
                <a:highlight>
                  <a:srgbClr val="C0C0C0"/>
                </a:highlight>
              </a:rPr>
              <a:t>took</a:t>
            </a:r>
            <a:r>
              <a:rPr lang="en-US" b="0" i="0" u="none" strike="noStrike" dirty="0">
                <a:solidFill>
                  <a:srgbClr val="000000"/>
                </a:solidFill>
                <a:effectLst/>
                <a:highlight>
                  <a:srgbClr val="C0C0C0"/>
                </a:highlight>
              </a:rPr>
              <a:t> </a:t>
            </a:r>
            <a:r>
              <a:rPr lang="en-US" b="0" i="0" u="none" strike="noStrike" dirty="0">
                <a:solidFill>
                  <a:srgbClr val="000000"/>
                </a:solidFill>
                <a:effectLst/>
              </a:rPr>
              <a:t>some and ate it. She also gave some to her husband, who was with her, and he ate it.</a:t>
            </a:r>
            <a:r>
              <a:rPr lang="en-US" b="1" i="0" u="none" strike="noStrike" baseline="30000" dirty="0">
                <a:solidFill>
                  <a:srgbClr val="000000"/>
                </a:solidFill>
                <a:effectLst/>
              </a:rPr>
              <a:t>7 </a:t>
            </a:r>
            <a:r>
              <a:rPr lang="en-US" b="0" i="0" u="none" strike="noStrike" dirty="0">
                <a:solidFill>
                  <a:srgbClr val="000000"/>
                </a:solidFill>
                <a:effectLst/>
              </a:rPr>
              <a:t>Then the eyes of both of them were opened, and they realized they were naked; so they sewed fig leaves together and made coverings for themselves.</a:t>
            </a:r>
          </a:p>
          <a:p>
            <a:pPr algn="l"/>
            <a:endParaRPr lang="en-US" b="0" i="0" u="none" strike="noStrike" dirty="0">
              <a:solidFill>
                <a:srgbClr val="000000"/>
              </a:solidFill>
              <a:effectLst/>
            </a:endParaRPr>
          </a:p>
        </p:txBody>
      </p:sp>
      <p:pic>
        <p:nvPicPr>
          <p:cNvPr id="4" name="Picture 3" descr="A painting of animals and birds&#10;&#10;AI-generated content may be incorrect.">
            <a:extLst>
              <a:ext uri="{FF2B5EF4-FFF2-40B4-BE49-F238E27FC236}">
                <a16:creationId xmlns:a16="http://schemas.microsoft.com/office/drawing/2014/main" id="{40B54B06-C0C1-C514-89DA-49189E03F1D7}"/>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7838081" y="122638"/>
            <a:ext cx="4283896" cy="3204354"/>
          </a:xfrm>
          <a:prstGeom prst="rect">
            <a:avLst/>
          </a:prstGeom>
        </p:spPr>
      </p:pic>
      <p:sp>
        <p:nvSpPr>
          <p:cNvPr id="5" name="TextBox 4">
            <a:extLst>
              <a:ext uri="{FF2B5EF4-FFF2-40B4-BE49-F238E27FC236}">
                <a16:creationId xmlns:a16="http://schemas.microsoft.com/office/drawing/2014/main" id="{BBCD3EA8-940B-4533-D8BF-9D4ABCDBE03E}"/>
              </a:ext>
            </a:extLst>
          </p:cNvPr>
          <p:cNvSpPr txBox="1"/>
          <p:nvPr/>
        </p:nvSpPr>
        <p:spPr>
          <a:xfrm>
            <a:off x="8326793" y="2992865"/>
            <a:ext cx="3495769" cy="230832"/>
          </a:xfrm>
          <a:prstGeom prst="rect">
            <a:avLst/>
          </a:prstGeom>
          <a:noFill/>
        </p:spPr>
        <p:txBody>
          <a:bodyPr wrap="square" rtlCol="0">
            <a:spAutoFit/>
          </a:bodyPr>
          <a:lstStyle/>
          <a:p>
            <a:r>
              <a:rPr lang="en-US" sz="900" dirty="0">
                <a:solidFill>
                  <a:schemeClr val="bg1"/>
                </a:solidFill>
                <a:hlinkClick r:id="rId5" tooltip="https://www.flickr.com/photos/mauritsverbiest/15223255614/">
                  <a:extLst>
                    <a:ext uri="{A12FA001-AC4F-418D-AE19-62706E023703}">
                      <ahyp:hlinkClr xmlns:ahyp="http://schemas.microsoft.com/office/drawing/2018/hyperlinkcolor" val="tx"/>
                    </a:ext>
                  </a:extLst>
                </a:hlinkClick>
              </a:rPr>
              <a:t>This Photo</a:t>
            </a:r>
            <a:r>
              <a:rPr lang="en-US" sz="900" dirty="0">
                <a:solidFill>
                  <a:schemeClr val="bg1"/>
                </a:solidFill>
              </a:rPr>
              <a:t> by Unknown Author is licensed under </a:t>
            </a:r>
            <a:r>
              <a:rPr lang="en-US" sz="900" dirty="0">
                <a:solidFill>
                  <a:schemeClr val="bg1"/>
                </a:solidFill>
                <a:hlinkClick r:id="rId6" tooltip="https://creativecommons.org/licenses/by/3.0/">
                  <a:extLst>
                    <a:ext uri="{A12FA001-AC4F-418D-AE19-62706E023703}">
                      <ahyp:hlinkClr xmlns:ahyp="http://schemas.microsoft.com/office/drawing/2018/hyperlinkcolor" val="tx"/>
                    </a:ext>
                  </a:extLst>
                </a:hlinkClick>
              </a:rPr>
              <a:t>CC BY</a:t>
            </a:r>
            <a:endParaRPr lang="en-US" sz="900" dirty="0">
              <a:solidFill>
                <a:schemeClr val="bg1"/>
              </a:solidFill>
            </a:endParaRPr>
          </a:p>
        </p:txBody>
      </p:sp>
      <p:sp>
        <p:nvSpPr>
          <p:cNvPr id="7" name="TextBox 6">
            <a:extLst>
              <a:ext uri="{FF2B5EF4-FFF2-40B4-BE49-F238E27FC236}">
                <a16:creationId xmlns:a16="http://schemas.microsoft.com/office/drawing/2014/main" id="{202088C6-30DF-5441-58DF-2BCE5B45C55E}"/>
              </a:ext>
            </a:extLst>
          </p:cNvPr>
          <p:cNvSpPr txBox="1"/>
          <p:nvPr/>
        </p:nvSpPr>
        <p:spPr>
          <a:xfrm>
            <a:off x="1666112" y="1981599"/>
            <a:ext cx="6171969" cy="1200329"/>
          </a:xfrm>
          <a:prstGeom prst="rect">
            <a:avLst/>
          </a:prstGeom>
          <a:noFill/>
        </p:spPr>
        <p:txBody>
          <a:bodyPr wrap="square">
            <a:spAutoFit/>
          </a:bodyPr>
          <a:lstStyle/>
          <a:p>
            <a:pPr marL="285750" indent="-285750">
              <a:buFont typeface="Wingdings" pitchFamily="2" charset="2"/>
              <a:buChar char="Ø"/>
            </a:pPr>
            <a:r>
              <a:rPr lang="en-US" b="0" i="0" u="none" strike="noStrike" dirty="0">
                <a:solidFill>
                  <a:srgbClr val="000000"/>
                </a:solidFill>
                <a:effectLst/>
              </a:rPr>
              <a:t>Now the serpent was more crafty than any of the wild animals the Lord God had made. He said to the woman, “Did God really say, ‘You must not eat from any tree in the garden’?”</a:t>
            </a:r>
          </a:p>
        </p:txBody>
      </p:sp>
      <p:pic>
        <p:nvPicPr>
          <p:cNvPr id="6" name="Gen 3:1-7.m4a">
            <a:hlinkClick r:id="" action="ppaction://media"/>
            <a:extLst>
              <a:ext uri="{FF2B5EF4-FFF2-40B4-BE49-F238E27FC236}">
                <a16:creationId xmlns:a16="http://schemas.microsoft.com/office/drawing/2014/main" id="{CA368F8E-91DD-863E-1EAE-1F34A661AB2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86535" y="-8900"/>
            <a:ext cx="633010" cy="633010"/>
          </a:xfrm>
          <a:prstGeom prst="rect">
            <a:avLst/>
          </a:prstGeom>
        </p:spPr>
      </p:pic>
    </p:spTree>
    <p:extLst>
      <p:ext uri="{BB962C8B-B14F-4D97-AF65-F5344CB8AC3E}">
        <p14:creationId xmlns:p14="http://schemas.microsoft.com/office/powerpoint/2010/main" val="3034656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23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B9C97-941D-A7BB-BD43-C34F34B37D68}"/>
              </a:ext>
            </a:extLst>
          </p:cNvPr>
          <p:cNvSpPr>
            <a:spLocks noGrp="1"/>
          </p:cNvSpPr>
          <p:nvPr>
            <p:ph type="title"/>
          </p:nvPr>
        </p:nvSpPr>
        <p:spPr/>
        <p:txBody>
          <a:bodyPr/>
          <a:lstStyle/>
          <a:p>
            <a:r>
              <a:rPr lang="en-US" dirty="0"/>
              <a:t>Confrontation</a:t>
            </a:r>
            <a:br>
              <a:rPr lang="en-US" dirty="0"/>
            </a:br>
            <a:r>
              <a:rPr lang="en-US" sz="2800" dirty="0"/>
              <a:t>Genesis 3: 8 - 13</a:t>
            </a:r>
            <a:endParaRPr lang="en-US" dirty="0"/>
          </a:p>
        </p:txBody>
      </p:sp>
      <p:sp>
        <p:nvSpPr>
          <p:cNvPr id="3" name="Content Placeholder 2">
            <a:extLst>
              <a:ext uri="{FF2B5EF4-FFF2-40B4-BE49-F238E27FC236}">
                <a16:creationId xmlns:a16="http://schemas.microsoft.com/office/drawing/2014/main" id="{83919BC1-9465-15F3-4C57-0A07A01CE7BE}"/>
              </a:ext>
            </a:extLst>
          </p:cNvPr>
          <p:cNvSpPr>
            <a:spLocks noGrp="1"/>
          </p:cNvSpPr>
          <p:nvPr>
            <p:ph idx="1"/>
          </p:nvPr>
        </p:nvSpPr>
        <p:spPr>
          <a:xfrm>
            <a:off x="1416677" y="1772194"/>
            <a:ext cx="10775324" cy="2954351"/>
          </a:xfrm>
        </p:spPr>
        <p:txBody>
          <a:bodyPr>
            <a:normAutofit lnSpcReduction="10000"/>
          </a:bodyPr>
          <a:lstStyle/>
          <a:p>
            <a:pPr algn="l">
              <a:buNone/>
            </a:pPr>
            <a:r>
              <a:rPr lang="en-US" b="1" i="0" u="none" strike="noStrike" baseline="30000" dirty="0">
                <a:solidFill>
                  <a:srgbClr val="000000"/>
                </a:solidFill>
                <a:effectLst/>
              </a:rPr>
              <a:t>8 </a:t>
            </a:r>
            <a:r>
              <a:rPr lang="en-US" b="0" i="0" u="none" strike="noStrike" dirty="0">
                <a:solidFill>
                  <a:srgbClr val="000000"/>
                </a:solidFill>
                <a:effectLst/>
              </a:rPr>
              <a:t>Then the man and his wife heard the sound of the Lord God as he was walking in the garden in the cool of the day, and they hid from the Lord God among the trees of the garden. </a:t>
            </a:r>
            <a:r>
              <a:rPr lang="en-US" b="1" i="0" u="none" strike="noStrike" baseline="30000" dirty="0">
                <a:solidFill>
                  <a:srgbClr val="000000"/>
                </a:solidFill>
                <a:effectLst/>
              </a:rPr>
              <a:t>9 </a:t>
            </a:r>
            <a:r>
              <a:rPr lang="en-US" b="0" i="0" u="none" strike="noStrike" dirty="0">
                <a:solidFill>
                  <a:srgbClr val="000000"/>
                </a:solidFill>
                <a:effectLst/>
              </a:rPr>
              <a:t>But the Lord God called to the man, “Where are you?”</a:t>
            </a:r>
          </a:p>
          <a:p>
            <a:pPr algn="l">
              <a:buNone/>
            </a:pPr>
            <a:r>
              <a:rPr lang="en-US" b="1" i="0" u="none" strike="noStrike" baseline="30000" dirty="0">
                <a:solidFill>
                  <a:srgbClr val="000000"/>
                </a:solidFill>
                <a:effectLst/>
              </a:rPr>
              <a:t>10 </a:t>
            </a:r>
            <a:r>
              <a:rPr lang="en-US" b="0" i="0" u="none" strike="noStrike" dirty="0">
                <a:solidFill>
                  <a:srgbClr val="000000"/>
                </a:solidFill>
                <a:effectLst/>
              </a:rPr>
              <a:t>He answered, “I heard you in the garden, and I was afraid because I was naked; so I hid.”</a:t>
            </a:r>
          </a:p>
          <a:p>
            <a:pPr algn="l">
              <a:buNone/>
            </a:pPr>
            <a:r>
              <a:rPr lang="en-US" b="1" i="0" u="none" strike="noStrike" baseline="30000" dirty="0">
                <a:solidFill>
                  <a:srgbClr val="000000"/>
                </a:solidFill>
                <a:effectLst/>
              </a:rPr>
              <a:t>11 </a:t>
            </a:r>
            <a:r>
              <a:rPr lang="en-US" b="0" i="0" u="none" strike="noStrike" dirty="0">
                <a:solidFill>
                  <a:srgbClr val="000000"/>
                </a:solidFill>
                <a:effectLst/>
              </a:rPr>
              <a:t>And he said, “Who told you that you were naked? Have you eaten from the tree that I commanded you not to eat from?”</a:t>
            </a:r>
          </a:p>
          <a:p>
            <a:pPr algn="l">
              <a:buNone/>
            </a:pPr>
            <a:r>
              <a:rPr lang="en-US" b="1" i="0" u="none" strike="noStrike" baseline="30000" dirty="0">
                <a:solidFill>
                  <a:srgbClr val="000000"/>
                </a:solidFill>
                <a:effectLst/>
              </a:rPr>
              <a:t>12 </a:t>
            </a:r>
            <a:r>
              <a:rPr lang="en-US" b="0" i="0" u="none" strike="noStrike" dirty="0">
                <a:solidFill>
                  <a:srgbClr val="000000"/>
                </a:solidFill>
                <a:effectLst/>
              </a:rPr>
              <a:t>The man said, “The woman you put here with me—she gave me some fruit from the tree, and I ate it.”</a:t>
            </a:r>
          </a:p>
          <a:p>
            <a:pPr algn="l"/>
            <a:r>
              <a:rPr lang="en-US" b="1" i="0" u="none" strike="noStrike" baseline="30000" dirty="0">
                <a:solidFill>
                  <a:srgbClr val="000000"/>
                </a:solidFill>
                <a:effectLst/>
              </a:rPr>
              <a:t>13 </a:t>
            </a:r>
            <a:r>
              <a:rPr lang="en-US" b="0" i="0" u="none" strike="noStrike" dirty="0">
                <a:solidFill>
                  <a:srgbClr val="000000"/>
                </a:solidFill>
                <a:effectLst/>
              </a:rPr>
              <a:t>Then the Lord God said to the woman, “What is this you have done?”</a:t>
            </a:r>
          </a:p>
          <a:p>
            <a:endParaRPr lang="en-US" dirty="0"/>
          </a:p>
        </p:txBody>
      </p:sp>
      <p:pic>
        <p:nvPicPr>
          <p:cNvPr id="17" name="Picture 16" descr="A close-up of a tapestry&#10;&#10;AI-generated content may be incorrect.">
            <a:extLst>
              <a:ext uri="{FF2B5EF4-FFF2-40B4-BE49-F238E27FC236}">
                <a16:creationId xmlns:a16="http://schemas.microsoft.com/office/drawing/2014/main" id="{C13BAA6B-71EE-6EEE-8422-63AE4D240867}"/>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4657859" y="4572000"/>
            <a:ext cx="7315200" cy="2286000"/>
          </a:xfrm>
          <a:prstGeom prst="rect">
            <a:avLst/>
          </a:prstGeom>
        </p:spPr>
      </p:pic>
      <p:pic>
        <p:nvPicPr>
          <p:cNvPr id="5" name="Gen3:8-13.m4a">
            <a:hlinkClick r:id="" action="ppaction://media"/>
            <a:extLst>
              <a:ext uri="{FF2B5EF4-FFF2-40B4-BE49-F238E27FC236}">
                <a16:creationId xmlns:a16="http://schemas.microsoft.com/office/drawing/2014/main" id="{3E27ACE0-0488-96FD-7E60-E2D1A502DDC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98329" y="45992"/>
            <a:ext cx="578118" cy="578118"/>
          </a:xfrm>
          <a:prstGeom prst="rect">
            <a:avLst/>
          </a:prstGeom>
        </p:spPr>
      </p:pic>
    </p:spTree>
    <p:extLst>
      <p:ext uri="{BB962C8B-B14F-4D97-AF65-F5344CB8AC3E}">
        <p14:creationId xmlns:p14="http://schemas.microsoft.com/office/powerpoint/2010/main" val="1966700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86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8730CEE-AD76-E3E5-48CE-F30B876D55A2}"/>
              </a:ext>
            </a:extLst>
          </p:cNvPr>
          <p:cNvSpPr>
            <a:spLocks noGrp="1"/>
          </p:cNvSpPr>
          <p:nvPr>
            <p:ph type="title"/>
          </p:nvPr>
        </p:nvSpPr>
        <p:spPr>
          <a:xfrm>
            <a:off x="2592925" y="624109"/>
            <a:ext cx="5109870" cy="1509489"/>
          </a:xfrm>
        </p:spPr>
        <p:txBody>
          <a:bodyPr/>
          <a:lstStyle/>
          <a:p>
            <a:r>
              <a:rPr lang="en-US" dirty="0"/>
              <a:t>Punishment</a:t>
            </a:r>
            <a:br>
              <a:rPr lang="en-US" dirty="0"/>
            </a:br>
            <a:r>
              <a:rPr lang="en-US" sz="2800" dirty="0"/>
              <a:t>Genesis 3: 14 - 16</a:t>
            </a:r>
            <a:endParaRPr lang="en-US" dirty="0"/>
          </a:p>
        </p:txBody>
      </p:sp>
      <p:pic>
        <p:nvPicPr>
          <p:cNvPr id="17" name="Content Placeholder 16" descr="A close-up of a stone sculpture&#10;&#10;AI-generated content may be incorrect.">
            <a:extLst>
              <a:ext uri="{FF2B5EF4-FFF2-40B4-BE49-F238E27FC236}">
                <a16:creationId xmlns:a16="http://schemas.microsoft.com/office/drawing/2014/main" id="{09CCFC83-BF27-DBEB-A732-ACD13B0CAF31}"/>
              </a:ext>
            </a:extLst>
          </p:cNvPr>
          <p:cNvPicPr>
            <a:picLocks noGrp="1" noChangeAspect="1"/>
          </p:cNvPicPr>
          <p:nvPr>
            <p:ph sz="half" idx="2"/>
          </p:nvPr>
        </p:nvPicPr>
        <p:blipFill>
          <a:blip r:embed="rId4">
            <a:extLst>
              <a:ext uri="{837473B0-CC2E-450A-ABE3-18F120FF3D39}">
                <a1611:picAttrSrcUrl xmlns:a1611="http://schemas.microsoft.com/office/drawing/2016/11/main" r:id="rId5"/>
              </a:ext>
            </a:extLst>
          </a:blip>
          <a:stretch>
            <a:fillRect/>
          </a:stretch>
        </p:blipFill>
        <p:spPr>
          <a:xfrm>
            <a:off x="7871240" y="418641"/>
            <a:ext cx="4106550" cy="2566593"/>
          </a:xfrm>
        </p:spPr>
      </p:pic>
      <p:sp>
        <p:nvSpPr>
          <p:cNvPr id="18" name="TextBox 17">
            <a:extLst>
              <a:ext uri="{FF2B5EF4-FFF2-40B4-BE49-F238E27FC236}">
                <a16:creationId xmlns:a16="http://schemas.microsoft.com/office/drawing/2014/main" id="{6E8F7C70-4852-599F-0B21-CAC038965BBA}"/>
              </a:ext>
            </a:extLst>
          </p:cNvPr>
          <p:cNvSpPr txBox="1"/>
          <p:nvPr/>
        </p:nvSpPr>
        <p:spPr>
          <a:xfrm>
            <a:off x="7832998" y="2931681"/>
            <a:ext cx="4313238" cy="230832"/>
          </a:xfrm>
          <a:prstGeom prst="rect">
            <a:avLst/>
          </a:prstGeom>
          <a:noFill/>
        </p:spPr>
        <p:txBody>
          <a:bodyPr wrap="square" rtlCol="0">
            <a:spAutoFit/>
          </a:bodyPr>
          <a:lstStyle/>
          <a:p>
            <a:r>
              <a:rPr lang="en-US" sz="900" dirty="0">
                <a:hlinkClick r:id="rId5" tooltip="https://plainbibleteaching.com/tag/death-of-christ/"/>
              </a:rPr>
              <a:t>This Photo</a:t>
            </a:r>
            <a:r>
              <a:rPr lang="en-US" sz="900" dirty="0"/>
              <a:t> by Unknown Author is licensed under </a:t>
            </a:r>
            <a:r>
              <a:rPr lang="en-US" sz="900" dirty="0">
                <a:hlinkClick r:id="rId6" tooltip="https://creativecommons.org/licenses/by-nc-sa/3.0/"/>
              </a:rPr>
              <a:t>CC BY-SA-NC</a:t>
            </a:r>
            <a:endParaRPr lang="en-US" sz="900" dirty="0"/>
          </a:p>
        </p:txBody>
      </p:sp>
      <p:pic>
        <p:nvPicPr>
          <p:cNvPr id="20" name="Picture 19" descr="A mosaic of a person holding a sign&#10;&#10;AI-generated content may be incorrect.">
            <a:extLst>
              <a:ext uri="{FF2B5EF4-FFF2-40B4-BE49-F238E27FC236}">
                <a16:creationId xmlns:a16="http://schemas.microsoft.com/office/drawing/2014/main" id="{47B5DEEA-CF12-79FE-3054-95FCAA633C6F}"/>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7880689" y="3108960"/>
            <a:ext cx="4112786" cy="3459579"/>
          </a:xfrm>
          <a:prstGeom prst="rect">
            <a:avLst/>
          </a:prstGeom>
        </p:spPr>
      </p:pic>
      <p:sp>
        <p:nvSpPr>
          <p:cNvPr id="21" name="TextBox 20">
            <a:extLst>
              <a:ext uri="{FF2B5EF4-FFF2-40B4-BE49-F238E27FC236}">
                <a16:creationId xmlns:a16="http://schemas.microsoft.com/office/drawing/2014/main" id="{CF0A1E3C-1D8A-D533-8B98-5F65FC545C04}"/>
              </a:ext>
            </a:extLst>
          </p:cNvPr>
          <p:cNvSpPr txBox="1"/>
          <p:nvPr/>
        </p:nvSpPr>
        <p:spPr>
          <a:xfrm>
            <a:off x="7985760" y="6576849"/>
            <a:ext cx="4007714" cy="230832"/>
          </a:xfrm>
          <a:prstGeom prst="rect">
            <a:avLst/>
          </a:prstGeom>
          <a:noFill/>
        </p:spPr>
        <p:txBody>
          <a:bodyPr wrap="square" rtlCol="0">
            <a:spAutoFit/>
          </a:bodyPr>
          <a:lstStyle/>
          <a:p>
            <a:r>
              <a:rPr lang="en-US" sz="900" dirty="0">
                <a:hlinkClick r:id="rId8" tooltip="https://en.wikipedia.org/wiki/Depiction_of_Jesus"/>
              </a:rPr>
              <a:t>This Photo</a:t>
            </a:r>
            <a:r>
              <a:rPr lang="en-US" sz="900" dirty="0"/>
              <a:t> by Unknown Author is licensed under </a:t>
            </a:r>
            <a:r>
              <a:rPr lang="en-US" sz="900" dirty="0">
                <a:hlinkClick r:id="rId9" tooltip="https://creativecommons.org/licenses/by-sa/3.0/"/>
              </a:rPr>
              <a:t>CC BY-SA</a:t>
            </a:r>
            <a:endParaRPr lang="en-US" sz="900" dirty="0"/>
          </a:p>
        </p:txBody>
      </p:sp>
      <p:sp>
        <p:nvSpPr>
          <p:cNvPr id="5" name="Content Placeholder 4">
            <a:extLst>
              <a:ext uri="{FF2B5EF4-FFF2-40B4-BE49-F238E27FC236}">
                <a16:creationId xmlns:a16="http://schemas.microsoft.com/office/drawing/2014/main" id="{F10E0218-7E7B-55AE-169B-11E8DE0E8B17}"/>
              </a:ext>
            </a:extLst>
          </p:cNvPr>
          <p:cNvSpPr>
            <a:spLocks noGrp="1"/>
          </p:cNvSpPr>
          <p:nvPr>
            <p:ph sz="half" idx="1"/>
          </p:nvPr>
        </p:nvSpPr>
        <p:spPr>
          <a:xfrm>
            <a:off x="1906073" y="2133599"/>
            <a:ext cx="5293217" cy="4443249"/>
          </a:xfrm>
        </p:spPr>
        <p:txBody>
          <a:bodyPr>
            <a:normAutofit/>
          </a:bodyPr>
          <a:lstStyle/>
          <a:p>
            <a:pPr>
              <a:buNone/>
            </a:pPr>
            <a:r>
              <a:rPr lang="en-US" b="0" i="0" u="none" strike="noStrike" dirty="0">
                <a:solidFill>
                  <a:srgbClr val="000000"/>
                </a:solidFill>
                <a:effectLst/>
              </a:rPr>
              <a:t>The woman said, “The serpent deceived me, and I ate.”</a:t>
            </a:r>
            <a:endParaRPr lang="en-US" b="1" i="0" u="none" strike="noStrike" baseline="30000" dirty="0">
              <a:solidFill>
                <a:srgbClr val="000000"/>
              </a:solidFill>
              <a:effectLst/>
            </a:endParaRPr>
          </a:p>
          <a:p>
            <a:pPr algn="l">
              <a:buNone/>
            </a:pPr>
            <a:r>
              <a:rPr lang="en-US" b="1" i="0" u="none" strike="noStrike" baseline="30000" dirty="0">
                <a:solidFill>
                  <a:srgbClr val="000000"/>
                </a:solidFill>
                <a:effectLst/>
              </a:rPr>
              <a:t>14 </a:t>
            </a:r>
            <a:r>
              <a:rPr lang="en-US" b="0" i="0" u="none" strike="noStrike" dirty="0">
                <a:solidFill>
                  <a:srgbClr val="000000"/>
                </a:solidFill>
                <a:effectLst/>
              </a:rPr>
              <a:t>So the Lord God said to the serpent, “Because you have done this,</a:t>
            </a:r>
          </a:p>
          <a:p>
            <a:pPr algn="l"/>
            <a:r>
              <a:rPr lang="en-US" b="0" i="0" u="none" strike="noStrike" dirty="0">
                <a:solidFill>
                  <a:srgbClr val="000000"/>
                </a:solidFill>
                <a:effectLst/>
              </a:rPr>
              <a:t>“Cursed are you above all livestock</a:t>
            </a:r>
            <a:br>
              <a:rPr lang="en-US" b="0" i="0" u="none" strike="noStrike" dirty="0">
                <a:solidFill>
                  <a:srgbClr val="000000"/>
                </a:solidFill>
                <a:effectLst/>
              </a:rPr>
            </a:br>
            <a:r>
              <a:rPr lang="en-US" b="0" i="0" u="none" strike="noStrike" dirty="0">
                <a:solidFill>
                  <a:srgbClr val="000000"/>
                </a:solidFill>
                <a:effectLst/>
              </a:rPr>
              <a:t>    and all wild animals!</a:t>
            </a:r>
            <a:br>
              <a:rPr lang="en-US" b="0" i="0" u="none" strike="noStrike" dirty="0">
                <a:solidFill>
                  <a:srgbClr val="000000"/>
                </a:solidFill>
                <a:effectLst/>
              </a:rPr>
            </a:br>
            <a:r>
              <a:rPr lang="en-US" b="0" i="0" u="none" strike="noStrike" dirty="0">
                <a:solidFill>
                  <a:srgbClr val="000000"/>
                </a:solidFill>
                <a:effectLst/>
              </a:rPr>
              <a:t>You will crawl on your belly</a:t>
            </a:r>
            <a:br>
              <a:rPr lang="en-US" b="0" i="0" u="none" strike="noStrike" dirty="0">
                <a:solidFill>
                  <a:srgbClr val="000000"/>
                </a:solidFill>
                <a:effectLst/>
              </a:rPr>
            </a:br>
            <a:r>
              <a:rPr lang="en-US" b="0" i="0" u="none" strike="noStrike" dirty="0">
                <a:solidFill>
                  <a:srgbClr val="000000"/>
                </a:solidFill>
                <a:effectLst/>
              </a:rPr>
              <a:t>    and you will eat dust</a:t>
            </a:r>
            <a:br>
              <a:rPr lang="en-US" b="0" i="0" u="none" strike="noStrike" dirty="0">
                <a:solidFill>
                  <a:srgbClr val="000000"/>
                </a:solidFill>
                <a:effectLst/>
              </a:rPr>
            </a:br>
            <a:r>
              <a:rPr lang="en-US" b="0" i="0" u="none" strike="noStrike" dirty="0">
                <a:solidFill>
                  <a:srgbClr val="000000"/>
                </a:solidFill>
                <a:effectLst/>
              </a:rPr>
              <a:t>    all the days of your life.</a:t>
            </a:r>
            <a:br>
              <a:rPr lang="en-US" b="0" i="0" u="none" strike="noStrike" dirty="0">
                <a:solidFill>
                  <a:srgbClr val="000000"/>
                </a:solidFill>
                <a:effectLst/>
              </a:rPr>
            </a:br>
            <a:r>
              <a:rPr lang="en-US" b="1" i="0" u="none" strike="noStrike" baseline="30000" dirty="0">
                <a:solidFill>
                  <a:srgbClr val="000000"/>
                </a:solidFill>
                <a:effectLst/>
              </a:rPr>
              <a:t>15 </a:t>
            </a:r>
            <a:r>
              <a:rPr lang="en-US" b="0" i="0" u="none" strike="noStrike" dirty="0">
                <a:solidFill>
                  <a:srgbClr val="000000"/>
                </a:solidFill>
                <a:effectLst/>
                <a:highlight>
                  <a:srgbClr val="FFFF00"/>
                </a:highlight>
              </a:rPr>
              <a:t>And I will put enmity</a:t>
            </a:r>
            <a:br>
              <a:rPr lang="en-US" b="0" i="0" u="none" strike="noStrike" dirty="0">
                <a:solidFill>
                  <a:srgbClr val="000000"/>
                </a:solidFill>
                <a:effectLst/>
                <a:highlight>
                  <a:srgbClr val="FFFF00"/>
                </a:highlight>
              </a:rPr>
            </a:br>
            <a:r>
              <a:rPr lang="en-US" b="0" i="0" u="none" strike="noStrike" dirty="0">
                <a:solidFill>
                  <a:srgbClr val="000000"/>
                </a:solidFill>
                <a:effectLst/>
                <a:highlight>
                  <a:srgbClr val="FFFF00"/>
                </a:highlight>
              </a:rPr>
              <a:t>    between you and the woman,</a:t>
            </a:r>
            <a:br>
              <a:rPr lang="en-US" b="0" i="0" u="none" strike="noStrike" dirty="0">
                <a:solidFill>
                  <a:srgbClr val="000000"/>
                </a:solidFill>
                <a:effectLst/>
                <a:highlight>
                  <a:srgbClr val="FFFF00"/>
                </a:highlight>
              </a:rPr>
            </a:br>
            <a:r>
              <a:rPr lang="en-US" b="0" i="0" u="none" strike="noStrike" dirty="0">
                <a:solidFill>
                  <a:srgbClr val="000000"/>
                </a:solidFill>
                <a:effectLst/>
                <a:highlight>
                  <a:srgbClr val="FFFF00"/>
                </a:highlight>
              </a:rPr>
              <a:t>    and between your offspring</a:t>
            </a:r>
            <a:r>
              <a:rPr lang="en-US" b="0" i="0" u="none" strike="noStrike" baseline="30000" dirty="0">
                <a:solidFill>
                  <a:srgbClr val="000000"/>
                </a:solidFill>
                <a:effectLst/>
                <a:highlight>
                  <a:srgbClr val="FFFF00"/>
                </a:highlight>
              </a:rPr>
              <a:t>[</a:t>
            </a:r>
            <a:r>
              <a:rPr lang="en-US" b="0" i="0" u="none" strike="noStrike" baseline="30000" dirty="0">
                <a:solidFill>
                  <a:srgbClr val="517E90"/>
                </a:solidFill>
                <a:effectLst/>
                <a:highlight>
                  <a:srgbClr val="FFFF00"/>
                </a:highlight>
                <a:hlinkClick r:id="rId10" tooltip="See footnote a"/>
              </a:rPr>
              <a:t>a</a:t>
            </a:r>
            <a:r>
              <a:rPr lang="en-US" b="0" i="0" u="none" strike="noStrike" baseline="30000" dirty="0">
                <a:solidFill>
                  <a:srgbClr val="000000"/>
                </a:solidFill>
                <a:effectLst/>
                <a:highlight>
                  <a:srgbClr val="FFFF00"/>
                </a:highlight>
              </a:rPr>
              <a:t>]</a:t>
            </a:r>
            <a:r>
              <a:rPr lang="en-US" b="0" i="0" u="none" strike="noStrike" dirty="0">
                <a:solidFill>
                  <a:srgbClr val="000000"/>
                </a:solidFill>
                <a:effectLst/>
                <a:highlight>
                  <a:srgbClr val="FFFF00"/>
                </a:highlight>
              </a:rPr>
              <a:t> and hers;</a:t>
            </a:r>
            <a:br>
              <a:rPr lang="en-US" b="0" i="0" u="none" strike="noStrike" dirty="0">
                <a:solidFill>
                  <a:srgbClr val="000000"/>
                </a:solidFill>
                <a:effectLst/>
                <a:highlight>
                  <a:srgbClr val="FFFF00"/>
                </a:highlight>
              </a:rPr>
            </a:br>
            <a:r>
              <a:rPr lang="en-US" b="0" i="0" u="none" strike="noStrike" dirty="0">
                <a:solidFill>
                  <a:srgbClr val="000000"/>
                </a:solidFill>
                <a:effectLst/>
                <a:highlight>
                  <a:srgbClr val="FFFF00"/>
                </a:highlight>
              </a:rPr>
              <a:t>he will crush</a:t>
            </a:r>
            <a:r>
              <a:rPr lang="en-US" b="0" i="0" u="none" strike="noStrike" baseline="30000" dirty="0">
                <a:solidFill>
                  <a:srgbClr val="000000"/>
                </a:solidFill>
                <a:effectLst/>
                <a:highlight>
                  <a:srgbClr val="FFFF00"/>
                </a:highlight>
              </a:rPr>
              <a:t>[</a:t>
            </a:r>
            <a:r>
              <a:rPr lang="en-US" b="0" i="0" u="none" strike="noStrike" baseline="30000" dirty="0">
                <a:solidFill>
                  <a:srgbClr val="517E90"/>
                </a:solidFill>
                <a:effectLst/>
                <a:highlight>
                  <a:srgbClr val="FFFF00"/>
                </a:highlight>
                <a:hlinkClick r:id="rId11" tooltip="See footnote b"/>
              </a:rPr>
              <a:t>b</a:t>
            </a:r>
            <a:r>
              <a:rPr lang="en-US" b="0" i="0" u="none" strike="noStrike" baseline="30000" dirty="0">
                <a:solidFill>
                  <a:srgbClr val="000000"/>
                </a:solidFill>
                <a:effectLst/>
                <a:highlight>
                  <a:srgbClr val="FFFF00"/>
                </a:highlight>
              </a:rPr>
              <a:t>]</a:t>
            </a:r>
            <a:r>
              <a:rPr lang="en-US" b="0" i="0" u="none" strike="noStrike" dirty="0">
                <a:solidFill>
                  <a:srgbClr val="000000"/>
                </a:solidFill>
                <a:effectLst/>
                <a:highlight>
                  <a:srgbClr val="FFFF00"/>
                </a:highlight>
              </a:rPr>
              <a:t> your head,</a:t>
            </a:r>
            <a:br>
              <a:rPr lang="en-US" b="0" i="0" u="none" strike="noStrike" dirty="0">
                <a:solidFill>
                  <a:srgbClr val="000000"/>
                </a:solidFill>
                <a:effectLst/>
                <a:highlight>
                  <a:srgbClr val="FFFF00"/>
                </a:highlight>
              </a:rPr>
            </a:br>
            <a:r>
              <a:rPr lang="en-US" b="0" i="0" u="none" strike="noStrike" dirty="0">
                <a:solidFill>
                  <a:srgbClr val="000000"/>
                </a:solidFill>
                <a:effectLst/>
                <a:highlight>
                  <a:srgbClr val="FFFF00"/>
                </a:highlight>
              </a:rPr>
              <a:t>    and you will strike his heel.”</a:t>
            </a:r>
          </a:p>
          <a:p>
            <a:endParaRPr lang="en-US" dirty="0"/>
          </a:p>
        </p:txBody>
      </p:sp>
      <p:pic>
        <p:nvPicPr>
          <p:cNvPr id="2" name="Gen 3:14-15.m4a">
            <a:hlinkClick r:id="" action="ppaction://media"/>
            <a:extLst>
              <a:ext uri="{FF2B5EF4-FFF2-40B4-BE49-F238E27FC236}">
                <a16:creationId xmlns:a16="http://schemas.microsoft.com/office/drawing/2014/main" id="{8B1C47C3-AD33-A994-FC63-D12C01A8C759}"/>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418185" y="85702"/>
            <a:ext cx="538408" cy="538408"/>
          </a:xfrm>
          <a:prstGeom prst="rect">
            <a:avLst/>
          </a:prstGeom>
        </p:spPr>
      </p:pic>
    </p:spTree>
    <p:extLst>
      <p:ext uri="{BB962C8B-B14F-4D97-AF65-F5344CB8AC3E}">
        <p14:creationId xmlns:p14="http://schemas.microsoft.com/office/powerpoint/2010/main" val="2162274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9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3867EDF-72F2-9E7B-8463-9E77D59A685B}"/>
              </a:ext>
            </a:extLst>
          </p:cNvPr>
          <p:cNvSpPr>
            <a:spLocks noGrp="1"/>
          </p:cNvSpPr>
          <p:nvPr>
            <p:ph type="title"/>
          </p:nvPr>
        </p:nvSpPr>
        <p:spPr/>
        <p:txBody>
          <a:bodyPr/>
          <a:lstStyle/>
          <a:p>
            <a:r>
              <a:rPr lang="en-US" dirty="0"/>
              <a:t>Woman and Man punished</a:t>
            </a:r>
            <a:br>
              <a:rPr lang="en-US" dirty="0"/>
            </a:br>
            <a:r>
              <a:rPr lang="en-US" sz="3200" dirty="0"/>
              <a:t>Genesis 3: 16 - 19</a:t>
            </a:r>
            <a:endParaRPr lang="en-US" dirty="0"/>
          </a:p>
        </p:txBody>
      </p:sp>
      <p:sp>
        <p:nvSpPr>
          <p:cNvPr id="3" name="Content Placeholder 2">
            <a:extLst>
              <a:ext uri="{FF2B5EF4-FFF2-40B4-BE49-F238E27FC236}">
                <a16:creationId xmlns:a16="http://schemas.microsoft.com/office/drawing/2014/main" id="{6DCC98D3-361B-5847-1DF0-34BEC33CDCEC}"/>
              </a:ext>
            </a:extLst>
          </p:cNvPr>
          <p:cNvSpPr>
            <a:spLocks noGrp="1"/>
          </p:cNvSpPr>
          <p:nvPr>
            <p:ph sz="half" idx="1"/>
          </p:nvPr>
        </p:nvSpPr>
        <p:spPr>
          <a:xfrm>
            <a:off x="6288579" y="1592617"/>
            <a:ext cx="5650136" cy="4641273"/>
          </a:xfrm>
        </p:spPr>
        <p:txBody>
          <a:bodyPr>
            <a:normAutofit/>
          </a:bodyPr>
          <a:lstStyle/>
          <a:p>
            <a:pPr algn="l">
              <a:buNone/>
            </a:pPr>
            <a:r>
              <a:rPr lang="en-US" b="1" i="0" u="none" strike="noStrike" baseline="30000" dirty="0">
                <a:solidFill>
                  <a:srgbClr val="000000"/>
                </a:solidFill>
                <a:effectLst/>
              </a:rPr>
              <a:t>17 </a:t>
            </a:r>
            <a:r>
              <a:rPr lang="en-US" b="0" i="0" u="none" strike="noStrike" dirty="0">
                <a:solidFill>
                  <a:srgbClr val="000000"/>
                </a:solidFill>
                <a:effectLst/>
              </a:rPr>
              <a:t>To Adam he said, “Because you listened to your wife and ate fruit from the tree about which I commanded you, ‘You must not eat from it,’</a:t>
            </a:r>
          </a:p>
          <a:p>
            <a:pPr algn="l"/>
            <a:r>
              <a:rPr lang="en-US" b="0" i="0" u="none" strike="noStrike" dirty="0">
                <a:solidFill>
                  <a:srgbClr val="000000"/>
                </a:solidFill>
                <a:effectLst/>
              </a:rPr>
              <a:t>“Cursed is the ground because of you;</a:t>
            </a:r>
            <a:br>
              <a:rPr lang="en-US" b="0" i="0" u="none" strike="noStrike" dirty="0">
                <a:solidFill>
                  <a:srgbClr val="000000"/>
                </a:solidFill>
                <a:effectLst/>
              </a:rPr>
            </a:br>
            <a:r>
              <a:rPr lang="en-US" b="0" i="0" u="none" strike="noStrike" dirty="0">
                <a:solidFill>
                  <a:srgbClr val="000000"/>
                </a:solidFill>
                <a:effectLst/>
              </a:rPr>
              <a:t>    through painful toil you will eat food from it</a:t>
            </a:r>
            <a:br>
              <a:rPr lang="en-US" b="0" i="0" u="none" strike="noStrike" dirty="0">
                <a:solidFill>
                  <a:srgbClr val="000000"/>
                </a:solidFill>
                <a:effectLst/>
              </a:rPr>
            </a:br>
            <a:r>
              <a:rPr lang="en-US" b="0" i="0" u="none" strike="noStrike" dirty="0">
                <a:solidFill>
                  <a:srgbClr val="000000"/>
                </a:solidFill>
                <a:effectLst/>
              </a:rPr>
              <a:t>    all the days of your life.</a:t>
            </a:r>
            <a:br>
              <a:rPr lang="en-US" b="0" i="0" u="none" strike="noStrike" dirty="0">
                <a:solidFill>
                  <a:srgbClr val="000000"/>
                </a:solidFill>
                <a:effectLst/>
              </a:rPr>
            </a:br>
            <a:r>
              <a:rPr lang="en-US" b="1" i="0" u="none" strike="noStrike" baseline="30000" dirty="0">
                <a:solidFill>
                  <a:srgbClr val="000000"/>
                </a:solidFill>
                <a:effectLst/>
              </a:rPr>
              <a:t>18 </a:t>
            </a:r>
            <a:r>
              <a:rPr lang="en-US" b="0" i="0" u="none" strike="noStrike" dirty="0">
                <a:solidFill>
                  <a:srgbClr val="000000"/>
                </a:solidFill>
                <a:effectLst/>
              </a:rPr>
              <a:t>It will produce thorns and thistles for you,</a:t>
            </a:r>
            <a:br>
              <a:rPr lang="en-US" b="0" i="0" u="none" strike="noStrike" dirty="0">
                <a:solidFill>
                  <a:srgbClr val="000000"/>
                </a:solidFill>
                <a:effectLst/>
              </a:rPr>
            </a:br>
            <a:r>
              <a:rPr lang="en-US" b="0" i="0" u="none" strike="noStrike" dirty="0">
                <a:solidFill>
                  <a:srgbClr val="000000"/>
                </a:solidFill>
                <a:effectLst/>
              </a:rPr>
              <a:t>    and you will eat the plants of the field.</a:t>
            </a:r>
            <a:br>
              <a:rPr lang="en-US" b="0" i="0" u="none" strike="noStrike" dirty="0">
                <a:solidFill>
                  <a:srgbClr val="000000"/>
                </a:solidFill>
                <a:effectLst/>
              </a:rPr>
            </a:br>
            <a:r>
              <a:rPr lang="en-US" b="1" i="0" u="none" strike="noStrike" baseline="30000" dirty="0">
                <a:solidFill>
                  <a:srgbClr val="000000"/>
                </a:solidFill>
                <a:effectLst/>
              </a:rPr>
              <a:t>19 </a:t>
            </a:r>
            <a:r>
              <a:rPr lang="en-US" b="0" i="0" u="none" strike="noStrike" dirty="0">
                <a:solidFill>
                  <a:srgbClr val="000000"/>
                </a:solidFill>
                <a:effectLst/>
              </a:rPr>
              <a:t>By the sweat of your brow</a:t>
            </a:r>
            <a:br>
              <a:rPr lang="en-US" b="0" i="0" u="none" strike="noStrike" dirty="0">
                <a:solidFill>
                  <a:srgbClr val="000000"/>
                </a:solidFill>
                <a:effectLst/>
              </a:rPr>
            </a:br>
            <a:r>
              <a:rPr lang="en-US" b="0" i="0" u="none" strike="noStrike" dirty="0">
                <a:solidFill>
                  <a:srgbClr val="000000"/>
                </a:solidFill>
                <a:effectLst/>
              </a:rPr>
              <a:t>    you will eat your food</a:t>
            </a:r>
            <a:br>
              <a:rPr lang="en-US" b="0" i="0" u="none" strike="noStrike" dirty="0">
                <a:solidFill>
                  <a:srgbClr val="000000"/>
                </a:solidFill>
                <a:effectLst/>
              </a:rPr>
            </a:br>
            <a:r>
              <a:rPr lang="en-US" b="0" i="0" u="none" strike="noStrike" dirty="0">
                <a:solidFill>
                  <a:srgbClr val="000000"/>
                </a:solidFill>
                <a:effectLst/>
              </a:rPr>
              <a:t>until you return to the ground,</a:t>
            </a:r>
            <a:br>
              <a:rPr lang="en-US" b="0" i="0" u="none" strike="noStrike" dirty="0">
                <a:solidFill>
                  <a:srgbClr val="000000"/>
                </a:solidFill>
                <a:effectLst/>
              </a:rPr>
            </a:br>
            <a:r>
              <a:rPr lang="en-US" b="0" i="0" u="none" strike="noStrike" dirty="0">
                <a:solidFill>
                  <a:srgbClr val="000000"/>
                </a:solidFill>
                <a:effectLst/>
              </a:rPr>
              <a:t>    since from it you were taken;</a:t>
            </a:r>
            <a:br>
              <a:rPr lang="en-US" b="0" i="0" u="none" strike="noStrike" dirty="0">
                <a:solidFill>
                  <a:srgbClr val="000000"/>
                </a:solidFill>
                <a:effectLst/>
              </a:rPr>
            </a:br>
            <a:r>
              <a:rPr lang="en-US" b="0" i="0" u="none" strike="noStrike" dirty="0">
                <a:solidFill>
                  <a:srgbClr val="000000"/>
                </a:solidFill>
                <a:effectLst/>
              </a:rPr>
              <a:t>for dust you are</a:t>
            </a:r>
            <a:br>
              <a:rPr lang="en-US" b="0" i="0" u="none" strike="noStrike" dirty="0">
                <a:solidFill>
                  <a:srgbClr val="000000"/>
                </a:solidFill>
                <a:effectLst/>
              </a:rPr>
            </a:br>
            <a:r>
              <a:rPr lang="en-US" b="0" i="0" u="none" strike="noStrike" dirty="0">
                <a:solidFill>
                  <a:srgbClr val="000000"/>
                </a:solidFill>
                <a:effectLst/>
              </a:rPr>
              <a:t>    and to dust you will return.”</a:t>
            </a:r>
          </a:p>
          <a:p>
            <a:endParaRPr lang="en-US" dirty="0"/>
          </a:p>
        </p:txBody>
      </p:sp>
      <p:sp>
        <p:nvSpPr>
          <p:cNvPr id="2" name="Content Placeholder 4">
            <a:extLst>
              <a:ext uri="{FF2B5EF4-FFF2-40B4-BE49-F238E27FC236}">
                <a16:creationId xmlns:a16="http://schemas.microsoft.com/office/drawing/2014/main" id="{50590A55-E9BF-5A28-0CE2-729F1A4F90EA}"/>
              </a:ext>
            </a:extLst>
          </p:cNvPr>
          <p:cNvSpPr txBox="1">
            <a:spLocks/>
          </p:cNvSpPr>
          <p:nvPr/>
        </p:nvSpPr>
        <p:spPr>
          <a:xfrm>
            <a:off x="1723318" y="1421533"/>
            <a:ext cx="4565261" cy="2889438"/>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a:buFont typeface="Wingdings 3" charset="2"/>
              <a:buNone/>
            </a:pPr>
            <a:endParaRPr lang="en-US" b="1" baseline="30000" dirty="0">
              <a:solidFill>
                <a:srgbClr val="000000"/>
              </a:solidFill>
            </a:endParaRPr>
          </a:p>
          <a:p>
            <a:pPr algn="l">
              <a:buNone/>
            </a:pPr>
            <a:r>
              <a:rPr lang="en-US" b="1" i="0" u="none" strike="noStrike" baseline="30000" dirty="0">
                <a:solidFill>
                  <a:srgbClr val="000000"/>
                </a:solidFill>
                <a:effectLst/>
              </a:rPr>
              <a:t>16 </a:t>
            </a:r>
            <a:r>
              <a:rPr lang="en-US" b="0" i="0" u="none" strike="noStrike" dirty="0">
                <a:solidFill>
                  <a:srgbClr val="000000"/>
                </a:solidFill>
                <a:effectLst/>
              </a:rPr>
              <a:t>To the woman he said,</a:t>
            </a:r>
          </a:p>
          <a:p>
            <a:pPr algn="l"/>
            <a:r>
              <a:rPr lang="en-US" b="0" i="0" u="none" strike="noStrike" dirty="0">
                <a:solidFill>
                  <a:srgbClr val="000000"/>
                </a:solidFill>
                <a:effectLst/>
              </a:rPr>
              <a:t>“I will make your pains in childbearing very severe;</a:t>
            </a:r>
            <a:br>
              <a:rPr lang="en-US" b="0" i="0" u="none" strike="noStrike" dirty="0">
                <a:solidFill>
                  <a:srgbClr val="000000"/>
                </a:solidFill>
                <a:effectLst/>
              </a:rPr>
            </a:br>
            <a:r>
              <a:rPr lang="en-US" b="0" i="0" u="none" strike="noStrike" dirty="0">
                <a:solidFill>
                  <a:srgbClr val="000000"/>
                </a:solidFill>
                <a:effectLst/>
              </a:rPr>
              <a:t>    with painful labor you will give birth to children.</a:t>
            </a:r>
            <a:br>
              <a:rPr lang="en-US" b="0" i="0" u="none" strike="noStrike" dirty="0">
                <a:solidFill>
                  <a:srgbClr val="000000"/>
                </a:solidFill>
                <a:effectLst/>
              </a:rPr>
            </a:br>
            <a:r>
              <a:rPr lang="en-US" b="0" i="0" u="none" strike="noStrike" dirty="0">
                <a:solidFill>
                  <a:srgbClr val="000000"/>
                </a:solidFill>
                <a:effectLst/>
              </a:rPr>
              <a:t>Your desire will be for your husband,</a:t>
            </a:r>
            <a:br>
              <a:rPr lang="en-US" b="0" i="0" u="none" strike="noStrike" dirty="0">
                <a:solidFill>
                  <a:srgbClr val="000000"/>
                </a:solidFill>
                <a:effectLst/>
              </a:rPr>
            </a:br>
            <a:r>
              <a:rPr lang="en-US" b="0" i="0" u="none" strike="noStrike" dirty="0">
                <a:solidFill>
                  <a:srgbClr val="000000"/>
                </a:solidFill>
                <a:effectLst/>
              </a:rPr>
              <a:t>    and he will rule over you.”</a:t>
            </a:r>
          </a:p>
          <a:p>
            <a:endParaRPr lang="en-US" dirty="0"/>
          </a:p>
        </p:txBody>
      </p:sp>
      <p:pic>
        <p:nvPicPr>
          <p:cNvPr id="12" name="Picture 11" descr="A drawing of a person and a child&#10;&#10;AI-generated content may be incorrect.">
            <a:extLst>
              <a:ext uri="{FF2B5EF4-FFF2-40B4-BE49-F238E27FC236}">
                <a16:creationId xmlns:a16="http://schemas.microsoft.com/office/drawing/2014/main" id="{ADD4AAB5-6AE8-FD8D-FC82-58040173D1A9}"/>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1888958" y="3968562"/>
            <a:ext cx="3792388" cy="2889438"/>
          </a:xfrm>
          <a:prstGeom prst="rect">
            <a:avLst/>
          </a:prstGeom>
        </p:spPr>
      </p:pic>
      <p:pic>
        <p:nvPicPr>
          <p:cNvPr id="6" name="Gen 3:16-19.m4a">
            <a:hlinkClick r:id="" action="ppaction://media"/>
            <a:extLst>
              <a:ext uri="{FF2B5EF4-FFF2-40B4-BE49-F238E27FC236}">
                <a16:creationId xmlns:a16="http://schemas.microsoft.com/office/drawing/2014/main" id="{3BCEA434-05B7-3852-6400-2AB198E6DBD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87900" y="79867"/>
            <a:ext cx="598978" cy="598978"/>
          </a:xfrm>
          <a:prstGeom prst="rect">
            <a:avLst/>
          </a:prstGeom>
        </p:spPr>
      </p:pic>
    </p:spTree>
    <p:extLst>
      <p:ext uri="{BB962C8B-B14F-4D97-AF65-F5344CB8AC3E}">
        <p14:creationId xmlns:p14="http://schemas.microsoft.com/office/powerpoint/2010/main" val="1721349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14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ainting of two angels&#10;&#10;AI-generated content may be incorrect.">
            <a:extLst>
              <a:ext uri="{FF2B5EF4-FFF2-40B4-BE49-F238E27FC236}">
                <a16:creationId xmlns:a16="http://schemas.microsoft.com/office/drawing/2014/main" id="{29400C80-6EF4-35C7-033C-A6704E86F932}"/>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7680977" y="191877"/>
            <a:ext cx="4381496" cy="6474246"/>
          </a:xfrm>
          <a:prstGeom prst="rect">
            <a:avLst/>
          </a:prstGeom>
        </p:spPr>
      </p:pic>
      <p:sp>
        <p:nvSpPr>
          <p:cNvPr id="2" name="Title 1">
            <a:extLst>
              <a:ext uri="{FF2B5EF4-FFF2-40B4-BE49-F238E27FC236}">
                <a16:creationId xmlns:a16="http://schemas.microsoft.com/office/drawing/2014/main" id="{0AFE3187-602F-A6DF-2EBE-5E423006CCC6}"/>
              </a:ext>
            </a:extLst>
          </p:cNvPr>
          <p:cNvSpPr>
            <a:spLocks noGrp="1"/>
          </p:cNvSpPr>
          <p:nvPr>
            <p:ph type="title"/>
          </p:nvPr>
        </p:nvSpPr>
        <p:spPr>
          <a:xfrm>
            <a:off x="2592925" y="409977"/>
            <a:ext cx="8911687" cy="1280890"/>
          </a:xfrm>
        </p:spPr>
        <p:txBody>
          <a:bodyPr/>
          <a:lstStyle/>
          <a:p>
            <a:r>
              <a:rPr lang="en-US" dirty="0"/>
              <a:t>Banished</a:t>
            </a:r>
            <a:br>
              <a:rPr lang="en-US" dirty="0"/>
            </a:br>
            <a:r>
              <a:rPr lang="en-US" sz="2800" dirty="0"/>
              <a:t>Genesis 3: 20 - 24</a:t>
            </a:r>
            <a:endParaRPr lang="en-US" dirty="0"/>
          </a:p>
        </p:txBody>
      </p:sp>
      <p:sp>
        <p:nvSpPr>
          <p:cNvPr id="3" name="Content Placeholder 2">
            <a:extLst>
              <a:ext uri="{FF2B5EF4-FFF2-40B4-BE49-F238E27FC236}">
                <a16:creationId xmlns:a16="http://schemas.microsoft.com/office/drawing/2014/main" id="{A0AA43A0-07B2-E0C3-59AC-86EB9A0AD757}"/>
              </a:ext>
            </a:extLst>
          </p:cNvPr>
          <p:cNvSpPr>
            <a:spLocks noGrp="1"/>
          </p:cNvSpPr>
          <p:nvPr>
            <p:ph idx="1"/>
          </p:nvPr>
        </p:nvSpPr>
        <p:spPr>
          <a:xfrm>
            <a:off x="2035064" y="1549399"/>
            <a:ext cx="5212403" cy="5116723"/>
          </a:xfrm>
        </p:spPr>
        <p:txBody>
          <a:bodyPr>
            <a:noAutofit/>
          </a:bodyPr>
          <a:lstStyle/>
          <a:p>
            <a:pPr algn="l">
              <a:buNone/>
            </a:pPr>
            <a:r>
              <a:rPr lang="en-US" b="1" i="0" u="none" strike="noStrike" baseline="30000" dirty="0">
                <a:solidFill>
                  <a:srgbClr val="000000"/>
                </a:solidFill>
                <a:effectLst/>
              </a:rPr>
              <a:t>20 </a:t>
            </a:r>
            <a:r>
              <a:rPr lang="en-US" b="0" i="0" u="none" strike="noStrike" dirty="0">
                <a:solidFill>
                  <a:srgbClr val="000000"/>
                </a:solidFill>
                <a:effectLst/>
              </a:rPr>
              <a:t>Adam</a:t>
            </a:r>
            <a:r>
              <a:rPr lang="en-US" b="0" i="0" u="none" strike="noStrike" baseline="30000" dirty="0">
                <a:solidFill>
                  <a:srgbClr val="000000"/>
                </a:solidFill>
                <a:effectLst/>
              </a:rPr>
              <a:t>[</a:t>
            </a:r>
            <a:r>
              <a:rPr lang="en-US" b="0" i="0" u="none" strike="noStrike" baseline="30000" dirty="0">
                <a:solidFill>
                  <a:srgbClr val="517E90"/>
                </a:solidFill>
                <a:effectLst/>
                <a:hlinkClick r:id="rId6" tooltip="See footnote c"/>
              </a:rPr>
              <a:t>c</a:t>
            </a:r>
            <a:r>
              <a:rPr lang="en-US" b="0" i="0" u="none" strike="noStrike" baseline="30000" dirty="0">
                <a:solidFill>
                  <a:srgbClr val="000000"/>
                </a:solidFill>
                <a:effectLst/>
              </a:rPr>
              <a:t>]</a:t>
            </a:r>
            <a:r>
              <a:rPr lang="en-US" b="0" i="0" u="none" strike="noStrike" dirty="0">
                <a:solidFill>
                  <a:srgbClr val="000000"/>
                </a:solidFill>
                <a:effectLst/>
              </a:rPr>
              <a:t> named his wife Eve,</a:t>
            </a:r>
            <a:r>
              <a:rPr lang="en-US" b="0" i="0" u="none" strike="noStrike" baseline="30000" dirty="0">
                <a:solidFill>
                  <a:srgbClr val="000000"/>
                </a:solidFill>
                <a:effectLst/>
              </a:rPr>
              <a:t>[</a:t>
            </a:r>
            <a:r>
              <a:rPr lang="en-US" b="0" i="0" u="none" strike="noStrike" baseline="30000" dirty="0">
                <a:solidFill>
                  <a:srgbClr val="517E90"/>
                </a:solidFill>
                <a:effectLst/>
                <a:hlinkClick r:id="rId7" tooltip="See footnote d"/>
              </a:rPr>
              <a:t>d</a:t>
            </a:r>
            <a:r>
              <a:rPr lang="en-US" b="0" i="0" u="none" strike="noStrike" baseline="30000" dirty="0">
                <a:solidFill>
                  <a:srgbClr val="000000"/>
                </a:solidFill>
                <a:effectLst/>
              </a:rPr>
              <a:t>]</a:t>
            </a:r>
            <a:r>
              <a:rPr lang="en-US" b="0" i="0" u="none" strike="noStrike" dirty="0">
                <a:solidFill>
                  <a:srgbClr val="000000"/>
                </a:solidFill>
                <a:effectLst/>
              </a:rPr>
              <a:t> because she would become the mother of all the living.</a:t>
            </a:r>
          </a:p>
          <a:p>
            <a:pPr algn="l"/>
            <a:r>
              <a:rPr lang="en-US" b="1" i="0" u="none" strike="noStrike" baseline="30000" dirty="0">
                <a:solidFill>
                  <a:srgbClr val="000000"/>
                </a:solidFill>
                <a:effectLst/>
                <a:highlight>
                  <a:srgbClr val="FFFF00"/>
                </a:highlight>
              </a:rPr>
              <a:t>21 </a:t>
            </a:r>
            <a:r>
              <a:rPr lang="en-US" b="0" i="0" u="none" strike="noStrike" dirty="0">
                <a:solidFill>
                  <a:srgbClr val="000000"/>
                </a:solidFill>
                <a:effectLst/>
                <a:highlight>
                  <a:srgbClr val="FFFF00"/>
                </a:highlight>
              </a:rPr>
              <a:t>The Lord God made garments of skin for Adam and his wife and clothed them. </a:t>
            </a:r>
            <a:r>
              <a:rPr lang="en-US" b="1" i="0" u="none" strike="noStrike" baseline="30000" dirty="0">
                <a:solidFill>
                  <a:srgbClr val="000000"/>
                </a:solidFill>
                <a:effectLst/>
              </a:rPr>
              <a:t>22 </a:t>
            </a:r>
            <a:r>
              <a:rPr lang="en-US" b="0" i="0" u="none" strike="noStrike" dirty="0">
                <a:solidFill>
                  <a:srgbClr val="000000"/>
                </a:solidFill>
                <a:effectLst/>
              </a:rPr>
              <a:t>And the Lord God said, “The man has now become like one of us, knowing good and evil. He must not be allowed to reach out his hand and take also from the tree of life and eat, and live forever.” </a:t>
            </a:r>
            <a:r>
              <a:rPr lang="en-US" b="1" i="0" u="none" strike="noStrike" baseline="30000" dirty="0">
                <a:solidFill>
                  <a:srgbClr val="000000"/>
                </a:solidFill>
                <a:effectLst/>
              </a:rPr>
              <a:t>23 </a:t>
            </a:r>
            <a:r>
              <a:rPr lang="en-US" b="0" i="0" u="none" strike="noStrike" dirty="0">
                <a:solidFill>
                  <a:srgbClr val="000000"/>
                </a:solidFill>
                <a:effectLst/>
              </a:rPr>
              <a:t>So the Lord God banished him from the Garden of Eden to work the ground from which he had been taken. </a:t>
            </a:r>
            <a:r>
              <a:rPr lang="en-US" b="1" i="0" u="none" strike="noStrike" baseline="30000" dirty="0">
                <a:solidFill>
                  <a:srgbClr val="000000"/>
                </a:solidFill>
                <a:effectLst/>
              </a:rPr>
              <a:t>24 </a:t>
            </a:r>
            <a:r>
              <a:rPr lang="en-US" b="0" i="0" u="none" strike="noStrike" dirty="0">
                <a:solidFill>
                  <a:srgbClr val="000000"/>
                </a:solidFill>
                <a:effectLst/>
              </a:rPr>
              <a:t>After he drove the man out, he placed on the east side</a:t>
            </a:r>
            <a:r>
              <a:rPr lang="en-US" b="0" i="0" u="none" strike="noStrike" baseline="30000" dirty="0">
                <a:solidFill>
                  <a:srgbClr val="000000"/>
                </a:solidFill>
                <a:effectLst/>
              </a:rPr>
              <a:t>[</a:t>
            </a:r>
            <a:r>
              <a:rPr lang="en-US" b="0" i="0" u="none" strike="noStrike" baseline="30000" dirty="0">
                <a:solidFill>
                  <a:srgbClr val="517E90"/>
                </a:solidFill>
                <a:effectLst/>
                <a:hlinkClick r:id="rId8" tooltip="See footnote e"/>
              </a:rPr>
              <a:t>e</a:t>
            </a:r>
            <a:r>
              <a:rPr lang="en-US" b="0" i="0" u="none" strike="noStrike" baseline="30000" dirty="0">
                <a:solidFill>
                  <a:srgbClr val="000000"/>
                </a:solidFill>
                <a:effectLst/>
              </a:rPr>
              <a:t>]</a:t>
            </a:r>
            <a:r>
              <a:rPr lang="en-US" b="0" i="0" u="none" strike="noStrike" dirty="0">
                <a:solidFill>
                  <a:srgbClr val="000000"/>
                </a:solidFill>
                <a:effectLst/>
              </a:rPr>
              <a:t> of the Garden of Eden cherubim and a flaming sword flashing back and forth to guard the way to the tree of life.</a:t>
            </a:r>
          </a:p>
          <a:p>
            <a:pPr>
              <a:buNone/>
            </a:pPr>
            <a:br>
              <a:rPr lang="en-US" dirty="0">
                <a:effectLst/>
              </a:rPr>
            </a:br>
            <a:endParaRPr lang="en-US" dirty="0">
              <a:effectLst/>
            </a:endParaRPr>
          </a:p>
          <a:p>
            <a:endParaRPr lang="en-US" dirty="0"/>
          </a:p>
        </p:txBody>
      </p:sp>
      <p:pic>
        <p:nvPicPr>
          <p:cNvPr id="9" name="Gen 3:20-24.m4a">
            <a:hlinkClick r:id="" action="ppaction://media"/>
            <a:extLst>
              <a:ext uri="{FF2B5EF4-FFF2-40B4-BE49-F238E27FC236}">
                <a16:creationId xmlns:a16="http://schemas.microsoft.com/office/drawing/2014/main" id="{7EBD2CE5-E976-D963-4F05-15C3527C683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85450" y="67614"/>
            <a:ext cx="603876" cy="603876"/>
          </a:xfrm>
          <a:prstGeom prst="rect">
            <a:avLst/>
          </a:prstGeom>
        </p:spPr>
      </p:pic>
    </p:spTree>
    <p:extLst>
      <p:ext uri="{BB962C8B-B14F-4D97-AF65-F5344CB8AC3E}">
        <p14:creationId xmlns:p14="http://schemas.microsoft.com/office/powerpoint/2010/main" val="604893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96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3611</TotalTime>
  <Words>3093</Words>
  <Application>Microsoft Macintosh PowerPoint</Application>
  <PresentationFormat>Widescreen</PresentationFormat>
  <Paragraphs>207</Paragraphs>
  <Slides>22</Slides>
  <Notes>0</Notes>
  <HiddenSlides>0</HiddenSlides>
  <MMClips>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Aptos</vt:lpstr>
      <vt:lpstr>Arial</vt:lpstr>
      <vt:lpstr>Century Gothic</vt:lpstr>
      <vt:lpstr>Wingdings</vt:lpstr>
      <vt:lpstr>Wingdings 3</vt:lpstr>
      <vt:lpstr>Wisp</vt:lpstr>
      <vt:lpstr>Introduction to the Old Testament: 2 – The Fall, the Flood and Tower of Babel</vt:lpstr>
      <vt:lpstr>Class schedule</vt:lpstr>
      <vt:lpstr>Last week … Creation!</vt:lpstr>
      <vt:lpstr>Some things to remember about Eden Genesis 2: 8-9; 15-17; 25 </vt:lpstr>
      <vt:lpstr>The Fall Genesis 3:1-7</vt:lpstr>
      <vt:lpstr>Confrontation Genesis 3: 8 - 13</vt:lpstr>
      <vt:lpstr>Punishment Genesis 3: 14 - 16</vt:lpstr>
      <vt:lpstr>Woman and Man punished Genesis 3: 16 - 19</vt:lpstr>
      <vt:lpstr>Banished Genesis 3: 20 - 24</vt:lpstr>
      <vt:lpstr>Observations … </vt:lpstr>
      <vt:lpstr>More observations … </vt:lpstr>
      <vt:lpstr>The Big Picture</vt:lpstr>
      <vt:lpstr>Cain, Abel, Lamech, Genealogies Genesis 4 – 5</vt:lpstr>
      <vt:lpstr>The flood (Genesis 6 – 10) Motivation (Gen. 6: 5-8) </vt:lpstr>
      <vt:lpstr>Noah and the Flood Genesis 6 - 10</vt:lpstr>
      <vt:lpstr>God’s covenant with Noah Genesis 9: 8 - 17</vt:lpstr>
      <vt:lpstr>The first covenant</vt:lpstr>
      <vt:lpstr>Prologue to the Noah and the flood Genesis 9: 18 - 28</vt:lpstr>
      <vt:lpstr>Genesis 11: 1– 9 The Tower of Babel</vt:lpstr>
      <vt:lpstr>Details on the story of Babel</vt:lpstr>
      <vt:lpstr>The Big Picture</vt:lpstr>
      <vt:lpstr>Next week’s class – Abram (Derek)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Timothy Theiss</dc:creator>
  <cp:lastModifiedBy>Timothy Theiss</cp:lastModifiedBy>
  <cp:revision>57</cp:revision>
  <dcterms:created xsi:type="dcterms:W3CDTF">2025-02-09T22:00:16Z</dcterms:created>
  <dcterms:modified xsi:type="dcterms:W3CDTF">2025-10-28T17:34:02Z</dcterms:modified>
</cp:coreProperties>
</file>