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329" r:id="rId3"/>
    <p:sldId id="341" r:id="rId4"/>
    <p:sldId id="346" r:id="rId5"/>
    <p:sldId id="342" r:id="rId6"/>
    <p:sldId id="270" r:id="rId7"/>
    <p:sldId id="343" r:id="rId8"/>
    <p:sldId id="344" r:id="rId9"/>
    <p:sldId id="345" r:id="rId10"/>
    <p:sldId id="334" r:id="rId11"/>
    <p:sldId id="33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122"/>
    <p:restoredTop sz="95610"/>
  </p:normalViewPr>
  <p:slideViewPr>
    <p:cSldViewPr snapToGrid="0">
      <p:cViewPr varScale="1">
        <p:scale>
          <a:sx n="137" d="100"/>
          <a:sy n="137" d="100"/>
        </p:scale>
        <p:origin x="25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15DA0-E857-BC4E-87DC-7EDE8DFB7EA4}" type="datetimeFigureOut">
              <a:rPr lang="en-US" smtClean="0"/>
              <a:t>8/27/25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7A048-711A-4241-9FA4-9E4BEDF75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5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pPr/>
              <a:t>8/27/25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24AF1-8F13-09BD-4186-BB2CD64CC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401" y="1166219"/>
            <a:ext cx="10642599" cy="226278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Introduction to the Old Testament: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Class 17 </a:t>
            </a:r>
            <a:r>
              <a:rPr lang="en-US" sz="4000" dirty="0">
                <a:solidFill>
                  <a:schemeClr val="tx1"/>
                </a:solidFill>
              </a:rPr>
              <a:t>– Wrap up/Apocrypha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46C6A-5379-0C29-683D-9A3FF8DA43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Aug 31</a:t>
            </a:r>
            <a:r>
              <a:rPr lang="en-US" baseline="30000" dirty="0"/>
              <a:t>st</a:t>
            </a:r>
            <a:r>
              <a:rPr lang="en-US" dirty="0"/>
              <a:t> , 2025</a:t>
            </a:r>
          </a:p>
          <a:p>
            <a:r>
              <a:rPr lang="en-US" dirty="0"/>
              <a:t>Tim Theiss &amp; Derek Dunbar</a:t>
            </a:r>
          </a:p>
        </p:txBody>
      </p:sp>
    </p:spTree>
    <p:extLst>
      <p:ext uri="{BB962C8B-B14F-4D97-AF65-F5344CB8AC3E}">
        <p14:creationId xmlns:p14="http://schemas.microsoft.com/office/powerpoint/2010/main" val="857996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A257-75EB-37E2-1297-B1B782DB7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Jonah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22DC0-D407-807A-DDC2-8CB1F2E72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9083" y="1479996"/>
            <a:ext cx="6084521" cy="5217017"/>
          </a:xfrm>
        </p:spPr>
        <p:txBody>
          <a:bodyPr>
            <a:noAutofit/>
          </a:bodyPr>
          <a:lstStyle/>
          <a:p>
            <a:r>
              <a:rPr lang="en-US" sz="1600" dirty="0"/>
              <a:t>Only prophetic book written about the prophet and not of his teachings or writings – narrative style</a:t>
            </a:r>
          </a:p>
          <a:p>
            <a:r>
              <a:rPr lang="en-US" sz="1600" dirty="0"/>
              <a:t>Jonah was prophet during Jeroboam II (Israel) but commanded to preach to Israel’s enemies – Assyrians</a:t>
            </a:r>
          </a:p>
          <a:p>
            <a:r>
              <a:rPr lang="en-US" sz="1600" dirty="0"/>
              <a:t>Tried to run away from God but to no avail </a:t>
            </a:r>
          </a:p>
          <a:p>
            <a:r>
              <a:rPr lang="en-US" sz="1600" dirty="0"/>
              <a:t>Jonah reluctantly preaches in Ninevah</a:t>
            </a:r>
          </a:p>
          <a:p>
            <a:r>
              <a:rPr lang="en-US" sz="1600" dirty="0"/>
              <a:t>The Assyrians do repent </a:t>
            </a:r>
            <a:r>
              <a:rPr lang="en-US" sz="1600" i="1" dirty="0"/>
              <a:t>much to Jonah’s disappointment </a:t>
            </a:r>
            <a:r>
              <a:rPr lang="en-US" sz="1600" dirty="0"/>
              <a:t>and avoid God’s wrath and punishment</a:t>
            </a:r>
          </a:p>
          <a:p>
            <a:r>
              <a:rPr lang="en-US" sz="1600" dirty="0"/>
              <a:t>Claims he ran because he knew God would be merciful</a:t>
            </a:r>
          </a:p>
          <a:p>
            <a:r>
              <a:rPr lang="en-US" sz="1600" dirty="0"/>
              <a:t>God chastises Jonah for his hard heart and expresses his concern for the lost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And should I not have concern for the great city of Nineveh, in which there are more than a hundred and twenty thousand people who cannot tell their right hand from their left—and also many animals?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ACD2CA-359F-BE5C-1F4A-4B29E0897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869" y="66396"/>
            <a:ext cx="3075026" cy="46176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844014-785C-AD66-CD76-1C6902706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605" y="4483626"/>
            <a:ext cx="3957290" cy="237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51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4D18D-2917-628E-8112-E07F92F37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4606366" cy="1280890"/>
          </a:xfrm>
        </p:spPr>
        <p:txBody>
          <a:bodyPr/>
          <a:lstStyle/>
          <a:p>
            <a:r>
              <a:rPr lang="en-US" dirty="0"/>
              <a:t>Amos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080B6-1690-C5BA-4E48-68A389651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9261" y="1451854"/>
            <a:ext cx="5901403" cy="5155008"/>
          </a:xfrm>
        </p:spPr>
        <p:txBody>
          <a:bodyPr>
            <a:noAutofit/>
          </a:bodyPr>
          <a:lstStyle/>
          <a:p>
            <a:r>
              <a:rPr lang="en-US" dirty="0"/>
              <a:t>Shepard and fig grower in Judah near border with Israel – called during Jeroboam II</a:t>
            </a:r>
          </a:p>
          <a:p>
            <a:r>
              <a:rPr lang="en-US" dirty="0"/>
              <a:t>Begins by calling out surrounding kingdoms but targets Israel</a:t>
            </a:r>
          </a:p>
          <a:p>
            <a:r>
              <a:rPr lang="en-US" dirty="0"/>
              <a:t>Calls out the social injustice that was prevalent</a:t>
            </a:r>
          </a:p>
          <a:p>
            <a:r>
              <a:rPr lang="en-US" dirty="0"/>
              <a:t>Highlights the idolatry that was prevalent – not acceptable</a:t>
            </a:r>
          </a:p>
          <a:p>
            <a:r>
              <a:rPr lang="en-US" dirty="0"/>
              <a:t>Amos sees visions of the LORD a plumb line meaning true judgement is coming</a:t>
            </a:r>
          </a:p>
          <a:p>
            <a:r>
              <a:rPr lang="en-US" dirty="0"/>
              <a:t>Prophesies Israel will be taken into exile by Assyria</a:t>
            </a:r>
          </a:p>
          <a:p>
            <a:r>
              <a:rPr lang="en-US" dirty="0"/>
              <a:t>The high priest of Israel tries to have Amos sent back to Judah; Amos prophesies against him</a:t>
            </a:r>
          </a:p>
          <a:p>
            <a:r>
              <a:rPr lang="en-US" dirty="0"/>
              <a:t>Predicts Israel’s destruction but ultimate restoration through a Messiah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9F962-1476-A056-5836-453B0F1DB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0664" y="3245080"/>
            <a:ext cx="4551336" cy="3271630"/>
          </a:xfrm>
        </p:spPr>
        <p:txBody>
          <a:bodyPr>
            <a:noAutofit/>
          </a:bodyPr>
          <a:lstStyle/>
          <a:p>
            <a:r>
              <a:rPr lang="en-US" baseline="30000" dirty="0">
                <a:solidFill>
                  <a:schemeClr val="accent1"/>
                </a:solidFill>
              </a:rPr>
              <a:t>22</a:t>
            </a:r>
            <a:r>
              <a:rPr lang="en-US" dirty="0">
                <a:solidFill>
                  <a:schemeClr val="accent1"/>
                </a:solidFill>
              </a:rPr>
              <a:t>Even though you bring me burnt offerings and grain offerings, I will not accept them.</a:t>
            </a:r>
          </a:p>
          <a:p>
            <a:r>
              <a:rPr lang="en-US" baseline="30000" dirty="0">
                <a:solidFill>
                  <a:schemeClr val="accent1"/>
                </a:solidFill>
              </a:rPr>
              <a:t>9:14</a:t>
            </a:r>
            <a:r>
              <a:rPr lang="en-US" dirty="0">
                <a:solidFill>
                  <a:schemeClr val="accent1"/>
                </a:solidFill>
              </a:rPr>
              <a:t> … and I will bring my people Israel back from exile. “They will rebuild the ruined cities and live in them. They will plant vineyards and drink their wine; </a:t>
            </a:r>
            <a:r>
              <a:rPr lang="en-US" baseline="30000" dirty="0">
                <a:solidFill>
                  <a:schemeClr val="accent1"/>
                </a:solidFill>
              </a:rPr>
              <a:t>15</a:t>
            </a:r>
            <a:r>
              <a:rPr lang="en-US" dirty="0">
                <a:solidFill>
                  <a:schemeClr val="accent1"/>
                </a:solidFill>
              </a:rPr>
              <a:t>I will plant Israel in their own land, never again to be uprooted from the land I have given them,”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E90533-5469-125A-8189-A1A600A80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345" y="0"/>
            <a:ext cx="2299929" cy="2782305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B1BECDE-6C15-42C7-1968-14C405AED4ED}"/>
              </a:ext>
            </a:extLst>
          </p:cNvPr>
          <p:cNvSpPr txBox="1">
            <a:spLocks/>
          </p:cNvSpPr>
          <p:nvPr/>
        </p:nvSpPr>
        <p:spPr>
          <a:xfrm>
            <a:off x="7640664" y="624110"/>
            <a:ext cx="2417681" cy="2620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dirty="0">
                <a:solidFill>
                  <a:schemeClr val="accent1"/>
                </a:solidFill>
              </a:rPr>
              <a:t>5:1 </a:t>
            </a:r>
            <a:r>
              <a:rPr lang="en-US" dirty="0">
                <a:solidFill>
                  <a:schemeClr val="accent1"/>
                </a:solidFill>
              </a:rPr>
              <a:t>Woe to you who long for the day of the Lord!  Why do you long for the day of the Lord?  That day will be darkness, not light.</a:t>
            </a:r>
          </a:p>
        </p:txBody>
      </p:sp>
    </p:spTree>
    <p:extLst>
      <p:ext uri="{BB962C8B-B14F-4D97-AF65-F5344CB8AC3E}">
        <p14:creationId xmlns:p14="http://schemas.microsoft.com/office/powerpoint/2010/main" val="202143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4AFA50FD-0A6D-7AD7-23CC-D0A76BCEFE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091536"/>
              </p:ext>
            </p:extLst>
          </p:nvPr>
        </p:nvGraphicFramePr>
        <p:xfrm>
          <a:off x="1999082" y="982252"/>
          <a:ext cx="9617763" cy="5640344"/>
        </p:xfrm>
        <a:graphic>
          <a:graphicData uri="http://schemas.openxmlformats.org/drawingml/2006/table">
            <a:tbl>
              <a:tblPr firstCol="1" bandRow="1">
                <a:tableStyleId>{00A15C55-8517-42AA-B614-E9B94910E393}</a:tableStyleId>
              </a:tblPr>
              <a:tblGrid>
                <a:gridCol w="648042">
                  <a:extLst>
                    <a:ext uri="{9D8B030D-6E8A-4147-A177-3AD203B41FA5}">
                      <a16:colId xmlns:a16="http://schemas.microsoft.com/office/drawing/2014/main" val="2384206751"/>
                    </a:ext>
                  </a:extLst>
                </a:gridCol>
                <a:gridCol w="5088334">
                  <a:extLst>
                    <a:ext uri="{9D8B030D-6E8A-4147-A177-3AD203B41FA5}">
                      <a16:colId xmlns:a16="http://schemas.microsoft.com/office/drawing/2014/main" val="4258851443"/>
                    </a:ext>
                  </a:extLst>
                </a:gridCol>
                <a:gridCol w="1594861">
                  <a:extLst>
                    <a:ext uri="{9D8B030D-6E8A-4147-A177-3AD203B41FA5}">
                      <a16:colId xmlns:a16="http://schemas.microsoft.com/office/drawing/2014/main" val="3272072174"/>
                    </a:ext>
                  </a:extLst>
                </a:gridCol>
                <a:gridCol w="2286526">
                  <a:extLst>
                    <a:ext uri="{9D8B030D-6E8A-4147-A177-3AD203B41FA5}">
                      <a16:colId xmlns:a16="http://schemas.microsoft.com/office/drawing/2014/main" val="97269928"/>
                    </a:ext>
                  </a:extLst>
                </a:gridCol>
              </a:tblGrid>
              <a:tr h="3462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</a:rPr>
                        <a:t>1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</a:rPr>
                        <a:t>Introduction/Creation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Tim</a:t>
                      </a:r>
                      <a:endParaRPr lang="en-US" sz="20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May 4</a:t>
                      </a:r>
                      <a:r>
                        <a:rPr lang="en-US" sz="2000" b="0" kern="100" baseline="30000" dirty="0">
                          <a:effectLst/>
                          <a:latin typeface="+mn-lt"/>
                        </a:rPr>
                        <a:t>th</a:t>
                      </a:r>
                      <a:endParaRPr lang="en-US" sz="20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2742887"/>
                  </a:ext>
                </a:extLst>
              </a:tr>
              <a:tr h="3408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</a:rPr>
                        <a:t>2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</a:rPr>
                        <a:t>The Fall &amp; flood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Tim</a:t>
                      </a:r>
                      <a:endParaRPr lang="en-US" sz="20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May 11</a:t>
                      </a:r>
                      <a:r>
                        <a:rPr lang="en-US" sz="2000" b="0" kern="100" baseline="30000" dirty="0">
                          <a:effectLst/>
                          <a:latin typeface="+mn-lt"/>
                        </a:rPr>
                        <a:t>th</a:t>
                      </a:r>
                      <a:endParaRPr lang="en-US" sz="20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378667"/>
                  </a:ext>
                </a:extLst>
              </a:tr>
              <a:tr h="322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</a:rPr>
                        <a:t>3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</a:rPr>
                        <a:t>Abram/Abraham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Derek</a:t>
                      </a:r>
                      <a:endParaRPr lang="en-US" sz="20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May 18</a:t>
                      </a:r>
                      <a:r>
                        <a:rPr lang="en-US" sz="2000" b="0" kern="100" baseline="30000" dirty="0">
                          <a:effectLst/>
                          <a:latin typeface="+mn-lt"/>
                        </a:rPr>
                        <a:t>th</a:t>
                      </a:r>
                      <a:endParaRPr lang="en-US" sz="20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9779504"/>
                  </a:ext>
                </a:extLst>
              </a:tr>
              <a:tr h="322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</a:rPr>
                        <a:t>4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</a:rPr>
                        <a:t>Jacob &amp; Issac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Derek</a:t>
                      </a:r>
                      <a:endParaRPr lang="en-US" sz="20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May 25</a:t>
                      </a:r>
                      <a:r>
                        <a:rPr lang="en-US" sz="2000" b="0" kern="100" baseline="30000" dirty="0">
                          <a:effectLst/>
                          <a:latin typeface="+mn-lt"/>
                        </a:rPr>
                        <a:t>th</a:t>
                      </a:r>
                      <a:endParaRPr lang="en-US" sz="20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0526713"/>
                  </a:ext>
                </a:extLst>
              </a:tr>
              <a:tr h="325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</a:rPr>
                        <a:t>5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Joseph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Derek</a:t>
                      </a:r>
                      <a:endParaRPr lang="en-US" sz="20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June 1</a:t>
                      </a:r>
                      <a:r>
                        <a:rPr lang="en-US" sz="2000" b="0" kern="100" baseline="30000" dirty="0">
                          <a:effectLst/>
                          <a:latin typeface="+mn-lt"/>
                        </a:rPr>
                        <a:t>st</a:t>
                      </a:r>
                      <a:endParaRPr lang="en-US" sz="20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3863235"/>
                  </a:ext>
                </a:extLst>
              </a:tr>
              <a:tr h="322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</a:rPr>
                        <a:t>6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effectLst/>
                          <a:latin typeface="+mn-lt"/>
                        </a:rPr>
                        <a:t>Moses – the Exodus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Tim</a:t>
                      </a:r>
                      <a:endParaRPr lang="en-US" sz="20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June 8</a:t>
                      </a:r>
                      <a:r>
                        <a:rPr lang="en-US" sz="2000" b="0" kern="100" baseline="30000" dirty="0">
                          <a:effectLst/>
                          <a:latin typeface="+mn-lt"/>
                        </a:rPr>
                        <a:t>th</a:t>
                      </a:r>
                      <a:endParaRPr lang="en-US" sz="20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9678956"/>
                  </a:ext>
                </a:extLst>
              </a:tr>
              <a:tr h="356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</a:rPr>
                        <a:t>7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effectLst/>
                          <a:latin typeface="+mn-lt"/>
                        </a:rPr>
                        <a:t>Moses – The Law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Derek</a:t>
                      </a:r>
                      <a:endParaRPr lang="en-US" sz="20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June 15</a:t>
                      </a:r>
                      <a:r>
                        <a:rPr lang="en-US" sz="2000" b="0" kern="100" baseline="30000" dirty="0">
                          <a:effectLst/>
                          <a:latin typeface="+mn-lt"/>
                        </a:rPr>
                        <a:t>th</a:t>
                      </a:r>
                      <a:endParaRPr lang="en-US" sz="20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1144807"/>
                  </a:ext>
                </a:extLst>
              </a:tr>
              <a:tr h="325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</a:rPr>
                        <a:t>8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Wilderness wanderings – the Pentateuch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Derek</a:t>
                      </a:r>
                      <a:endParaRPr lang="en-US" sz="20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June 22</a:t>
                      </a:r>
                      <a:r>
                        <a:rPr lang="en-US" sz="2000" b="0" kern="100" baseline="30000" dirty="0">
                          <a:effectLst/>
                          <a:latin typeface="+mn-lt"/>
                        </a:rPr>
                        <a:t>nd</a:t>
                      </a:r>
                      <a:endParaRPr lang="en-US" sz="20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277063"/>
                  </a:ext>
                </a:extLst>
              </a:tr>
              <a:tr h="322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</a:rPr>
                        <a:t>9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effectLst/>
                          <a:latin typeface="+mn-lt"/>
                        </a:rPr>
                        <a:t>Joshua, Judges &amp; Ruth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Tim</a:t>
                      </a:r>
                      <a:endParaRPr lang="en-US" sz="20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June 29</a:t>
                      </a:r>
                      <a:r>
                        <a:rPr lang="en-US" sz="2000" b="0" kern="100" baseline="30000" dirty="0">
                          <a:effectLst/>
                          <a:latin typeface="+mn-lt"/>
                        </a:rPr>
                        <a:t>th</a:t>
                      </a:r>
                      <a:endParaRPr lang="en-US" sz="20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8195108"/>
                  </a:ext>
                </a:extLst>
              </a:tr>
              <a:tr h="348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</a:rPr>
                        <a:t>10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effectLst/>
                          <a:latin typeface="+mn-lt"/>
                        </a:rPr>
                        <a:t>Samuel, Saul &amp; David’s anointing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Tim</a:t>
                      </a:r>
                      <a:endParaRPr lang="en-US" sz="20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July 6</a:t>
                      </a:r>
                      <a:r>
                        <a:rPr lang="en-US" sz="2000" b="0" kern="100" baseline="30000" dirty="0">
                          <a:effectLst/>
                          <a:latin typeface="+mn-lt"/>
                        </a:rPr>
                        <a:t>th</a:t>
                      </a:r>
                      <a:endParaRPr lang="en-US" sz="20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2829060"/>
                  </a:ext>
                </a:extLst>
              </a:tr>
              <a:tr h="325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</a:rPr>
                        <a:t>11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effectLst/>
                          <a:latin typeface="+mn-lt"/>
                        </a:rPr>
                        <a:t>Kings David &amp; Soloman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Tim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July 13</a:t>
                      </a:r>
                      <a:r>
                        <a:rPr lang="en-US" sz="2000" b="0" kern="100" baseline="30000" dirty="0">
                          <a:effectLst/>
                          <a:latin typeface="+mn-lt"/>
                        </a:rPr>
                        <a:t>th</a:t>
                      </a:r>
                      <a:endParaRPr lang="en-US" sz="20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7018676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</a:rPr>
                        <a:t>12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Wisdom Literature (poetry)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Bill Brosey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July 20</a:t>
                      </a:r>
                      <a:r>
                        <a:rPr lang="en-US" sz="2000" b="0" kern="100" baseline="30000" dirty="0">
                          <a:effectLst/>
                          <a:latin typeface="+mn-lt"/>
                        </a:rPr>
                        <a:t>th</a:t>
                      </a:r>
                      <a:endParaRPr lang="en-US" sz="20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4370012"/>
                  </a:ext>
                </a:extLst>
              </a:tr>
              <a:tr h="325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</a:rPr>
                        <a:t>13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effectLst/>
                          <a:latin typeface="+mn-lt"/>
                        </a:rPr>
                        <a:t>The Divided Kingdom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Tim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July 27</a:t>
                      </a:r>
                      <a:r>
                        <a:rPr lang="en-US" sz="2000" b="0" kern="100" baseline="30000" dirty="0">
                          <a:effectLst/>
                          <a:latin typeface="+mn-lt"/>
                        </a:rPr>
                        <a:t>th</a:t>
                      </a:r>
                      <a:r>
                        <a:rPr lang="en-US" sz="2000" b="0" kern="100" dirty="0">
                          <a:effectLst/>
                          <a:latin typeface="+mn-lt"/>
                        </a:rPr>
                        <a:t> </a:t>
                      </a:r>
                      <a:endParaRPr lang="en-US" sz="20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0819565"/>
                  </a:ext>
                </a:extLst>
              </a:tr>
              <a:tr h="325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The Prophets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Tim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Aug 3</a:t>
                      </a:r>
                      <a:r>
                        <a:rPr lang="en-US" sz="2000" b="0" kern="100" baseline="300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2000" b="0" kern="1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9520599"/>
                  </a:ext>
                </a:extLst>
              </a:tr>
              <a:tr h="325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Daniel – the Exile</a:t>
                      </a:r>
                      <a:endParaRPr lang="en-US" sz="2000" b="1" kern="100" dirty="0">
                        <a:solidFill>
                          <a:srgbClr val="7030A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Derek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Aug 10</a:t>
                      </a:r>
                      <a:r>
                        <a:rPr lang="en-US" sz="2000" b="0" kern="100" baseline="300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2000" b="0" kern="100" dirty="0">
                        <a:solidFill>
                          <a:srgbClr val="7030A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0635016"/>
                  </a:ext>
                </a:extLst>
              </a:tr>
              <a:tr h="325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Ezra/Nehemiah – return from Exile</a:t>
                      </a:r>
                      <a:endParaRPr lang="en-US" sz="2000" b="1" kern="100" dirty="0">
                        <a:solidFill>
                          <a:srgbClr val="7030A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Derek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Aug 24</a:t>
                      </a:r>
                      <a:r>
                        <a:rPr lang="en-US" sz="2000" b="0" kern="100" baseline="300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000" b="0" kern="1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182485"/>
                  </a:ext>
                </a:extLst>
              </a:tr>
              <a:tr h="325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Q&amp;R – wrap up </a:t>
                      </a:r>
                      <a:r>
                        <a:rPr lang="en-US" sz="2000" b="1" kern="10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sym typeface="Wingdings" pitchFamily="2" charset="2"/>
                        </a:rPr>
                        <a:t> submit questions!</a:t>
                      </a:r>
                      <a:endParaRPr lang="en-US" sz="2000" b="1" kern="100" dirty="0">
                        <a:solidFill>
                          <a:srgbClr val="7030A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Both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Aug 31</a:t>
                      </a:r>
                      <a:r>
                        <a:rPr lang="en-US" sz="2000" b="0" kern="100" baseline="300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000" b="0" kern="1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248971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40233A8-EB15-D493-628D-2798B773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965" y="148622"/>
            <a:ext cx="8911687" cy="1280890"/>
          </a:xfrm>
        </p:spPr>
        <p:txBody>
          <a:bodyPr/>
          <a:lstStyle/>
          <a:p>
            <a:r>
              <a:rPr lang="en-US" dirty="0"/>
              <a:t>Class schedule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2FAB7E8-D92D-6F90-7BF3-9477E6E605AF}"/>
              </a:ext>
            </a:extLst>
          </p:cNvPr>
          <p:cNvSpPr/>
          <p:nvPr/>
        </p:nvSpPr>
        <p:spPr>
          <a:xfrm>
            <a:off x="6774287" y="0"/>
            <a:ext cx="4342015" cy="81478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9F63D6-C771-6844-9D74-7C5E106F959B}"/>
              </a:ext>
            </a:extLst>
          </p:cNvPr>
          <p:cNvSpPr txBox="1"/>
          <p:nvPr/>
        </p:nvSpPr>
        <p:spPr>
          <a:xfrm>
            <a:off x="7210865" y="168455"/>
            <a:ext cx="431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Aug 31</a:t>
            </a:r>
            <a:r>
              <a:rPr lang="en-US" b="1" baseline="30000" dirty="0">
                <a:solidFill>
                  <a:srgbClr val="7030A0"/>
                </a:solidFill>
              </a:rPr>
              <a:t>st</a:t>
            </a:r>
            <a:r>
              <a:rPr lang="en-US" b="1" dirty="0">
                <a:solidFill>
                  <a:srgbClr val="7030A0"/>
                </a:solidFill>
              </a:rPr>
              <a:t> – The Intertestamental period and Apocrypha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B02F11-B3FA-F8D1-387C-70F3155C2BCB}"/>
              </a:ext>
            </a:extLst>
          </p:cNvPr>
          <p:cNvSpPr/>
          <p:nvPr/>
        </p:nvSpPr>
        <p:spPr>
          <a:xfrm>
            <a:off x="2531965" y="6271491"/>
            <a:ext cx="4937781" cy="43788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3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63630-2C2A-04F1-17BE-661D72933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7F222-2096-39B9-FA00-86B0D3DBD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9405112" cy="1280890"/>
          </a:xfrm>
        </p:spPr>
        <p:txBody>
          <a:bodyPr/>
          <a:lstStyle/>
          <a:p>
            <a:r>
              <a:rPr lang="en-US" dirty="0"/>
              <a:t>The Big Picture – Summary of the OT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45192-5ADB-F94B-0956-7937BA1B5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8171" y="1760006"/>
            <a:ext cx="10493829" cy="4706108"/>
          </a:xfrm>
        </p:spPr>
        <p:txBody>
          <a:bodyPr>
            <a:noAutofit/>
          </a:bodyPr>
          <a:lstStyle/>
          <a:p>
            <a:r>
              <a:rPr lang="en-US" sz="1600" dirty="0"/>
              <a:t>YHWH (Yahweh) created mankind with a purpose (to preside over the rest of creation with Him)</a:t>
            </a:r>
          </a:p>
          <a:p>
            <a:r>
              <a:rPr lang="en-US" sz="1600" dirty="0"/>
              <a:t>Mankind does what is right in their own eyes and sin enters the world </a:t>
            </a:r>
          </a:p>
          <a:p>
            <a:r>
              <a:rPr lang="en-US" sz="1600" dirty="0"/>
              <a:t>Consequences follow but YHWH promises man to provide a future “snake crusher” to overcome sin</a:t>
            </a:r>
          </a:p>
          <a:p>
            <a:r>
              <a:rPr lang="en-US" sz="1600" dirty="0"/>
              <a:t>YHWH chooses one family (Abraham) to bless and promises to bless all nations through them</a:t>
            </a:r>
          </a:p>
          <a:p>
            <a:r>
              <a:rPr lang="en-US" sz="1600" dirty="0"/>
              <a:t>This family is flawed but YHWH blesses them anyway as the nation of Israel, although they are enslaved in Egypt</a:t>
            </a:r>
          </a:p>
          <a:p>
            <a:r>
              <a:rPr lang="en-US" sz="1600" dirty="0"/>
              <a:t>In YHWH’s time, He rescues (redeems) this nation and returns them to the land promised to Abraham</a:t>
            </a:r>
          </a:p>
          <a:p>
            <a:r>
              <a:rPr lang="en-US" sz="1600" dirty="0"/>
              <a:t>YHWH establishes a Covenant with Israel, binds Himself to them, and outlines how they should live as a nation and interact with those around them</a:t>
            </a:r>
          </a:p>
          <a:p>
            <a:r>
              <a:rPr lang="en-US" sz="1600" dirty="0"/>
              <a:t>The rules that YHWH outlines are effective – blessings follow when people and the nation follows them</a:t>
            </a:r>
          </a:p>
          <a:p>
            <a:r>
              <a:rPr lang="en-US" sz="1600" dirty="0"/>
              <a:t>However, Israel fails to consistently adhere to their terms of the Covenant and gets into a repeated cycle of YHWH’s correction and repentance</a:t>
            </a:r>
          </a:p>
          <a:p>
            <a:r>
              <a:rPr lang="en-US" sz="1600" dirty="0"/>
              <a:t>Righteous leadership is needed for this headstrong nation – Kings are anointed but that doesn’t fix the problem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618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2F6A4-D5B7-04EC-B08F-55DA7345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442057" cy="1280890"/>
          </a:xfrm>
        </p:spPr>
        <p:txBody>
          <a:bodyPr/>
          <a:lstStyle/>
          <a:p>
            <a:r>
              <a:rPr lang="en-US" dirty="0"/>
              <a:t>The Big Picture – Summary of the OT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3BB17-3B71-73E5-2EE7-DEF2907ED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479" y="1780077"/>
            <a:ext cx="10400521" cy="4453813"/>
          </a:xfrm>
        </p:spPr>
        <p:txBody>
          <a:bodyPr>
            <a:noAutofit/>
          </a:bodyPr>
          <a:lstStyle/>
          <a:p>
            <a:r>
              <a:rPr lang="en-US" sz="1600" dirty="0"/>
              <a:t>YHWH continues to bless and work with Israel through flawed leaders and promises that all nations with be blessed through King David</a:t>
            </a:r>
          </a:p>
          <a:p>
            <a:r>
              <a:rPr lang="en-US" sz="1600" dirty="0"/>
              <a:t>The nation divides (Israel &amp; Judah) but both nations fail to adhere to the Covenant and commit spiritual adultery (idolatry) and fail to care for each other as YHWH envisioned</a:t>
            </a:r>
          </a:p>
          <a:p>
            <a:r>
              <a:rPr lang="en-US" sz="1600" dirty="0"/>
              <a:t>These nations fall farther away from YHWH despite repeated warnings from His designated mouthpieces – the prophets</a:t>
            </a:r>
          </a:p>
          <a:p>
            <a:r>
              <a:rPr lang="en-US" sz="1600" dirty="0"/>
              <a:t>Israel becomes lost through exile but Judah continues its erratic path </a:t>
            </a:r>
          </a:p>
          <a:p>
            <a:r>
              <a:rPr lang="en-US" sz="1600" dirty="0"/>
              <a:t>Prophets warn of YHWH’s impending punishment (and refinement) for Judah but also offer hope in a coming Messiah</a:t>
            </a:r>
          </a:p>
          <a:p>
            <a:r>
              <a:rPr lang="en-US" sz="1600" dirty="0"/>
              <a:t>This refinement comes in the form of brutal conquest and exile but with hope for a return and hope in the future in the form of a Messiah</a:t>
            </a:r>
          </a:p>
          <a:p>
            <a:r>
              <a:rPr lang="en-US" sz="1600" dirty="0"/>
              <a:t>Upon return, Judah attempts to worship YHWH but these attempts also appear to miss the mark</a:t>
            </a:r>
          </a:p>
          <a:p>
            <a:r>
              <a:rPr lang="en-US" sz="1600" dirty="0"/>
              <a:t>Prophets continue to speak of a future Messiah and King who will set everything straight – YHWH’s promise to bless all mankind remains unfulfilled</a:t>
            </a:r>
          </a:p>
        </p:txBody>
      </p:sp>
    </p:spTree>
    <p:extLst>
      <p:ext uri="{BB962C8B-B14F-4D97-AF65-F5344CB8AC3E}">
        <p14:creationId xmlns:p14="http://schemas.microsoft.com/office/powerpoint/2010/main" val="2030936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B50E-9A40-76FD-AF78-51A433A9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A6091-3BEC-0C15-5030-A89AE336C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Mankind’s inability to get it right; Godly leaders fail, ungodly leaders really fail miserably, and the nation itself repeatedly fails – an air of disappointment</a:t>
            </a:r>
          </a:p>
          <a:p>
            <a:r>
              <a:rPr lang="en-US" dirty="0"/>
              <a:t>God’s willingness to bind himself to Mankind and provide a way out</a:t>
            </a:r>
          </a:p>
          <a:p>
            <a:r>
              <a:rPr lang="en-US" dirty="0"/>
              <a:t>The promised “way out” takes on the form of a future Messiah</a:t>
            </a:r>
          </a:p>
          <a:p>
            <a:endParaRPr lang="en-US" dirty="0"/>
          </a:p>
        </p:txBody>
      </p:sp>
      <p:sp>
        <p:nvSpPr>
          <p:cNvPr id="4" name="Horizontal Scroll 3">
            <a:extLst>
              <a:ext uri="{FF2B5EF4-FFF2-40B4-BE49-F238E27FC236}">
                <a16:creationId xmlns:a16="http://schemas.microsoft.com/office/drawing/2014/main" id="{76531673-835C-5227-8F42-FF691C3DDE68}"/>
              </a:ext>
            </a:extLst>
          </p:cNvPr>
          <p:cNvSpPr/>
          <p:nvPr/>
        </p:nvSpPr>
        <p:spPr>
          <a:xfrm>
            <a:off x="2909454" y="4022411"/>
            <a:ext cx="7823200" cy="2096655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Old Testament really is all about Jesus the Messiah!</a:t>
            </a:r>
          </a:p>
        </p:txBody>
      </p:sp>
    </p:spTree>
    <p:extLst>
      <p:ext uri="{BB962C8B-B14F-4D97-AF65-F5344CB8AC3E}">
        <p14:creationId xmlns:p14="http://schemas.microsoft.com/office/powerpoint/2010/main" val="347231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CB26-FF88-D299-11B1-91BCDC3E4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B1153B-4631-5C0E-88B0-397F49EAA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00" y="0"/>
            <a:ext cx="12014200" cy="7035799"/>
          </a:xfrm>
        </p:spPr>
      </p:pic>
      <p:sp>
        <p:nvSpPr>
          <p:cNvPr id="8" name="Donut 7">
            <a:extLst>
              <a:ext uri="{FF2B5EF4-FFF2-40B4-BE49-F238E27FC236}">
                <a16:creationId xmlns:a16="http://schemas.microsoft.com/office/drawing/2014/main" id="{90EB93A7-CB1E-BABA-A341-C7A05ED69B79}"/>
              </a:ext>
            </a:extLst>
          </p:cNvPr>
          <p:cNvSpPr/>
          <p:nvPr/>
        </p:nvSpPr>
        <p:spPr>
          <a:xfrm>
            <a:off x="8401994" y="3785191"/>
            <a:ext cx="2411318" cy="2184683"/>
          </a:xfrm>
          <a:prstGeom prst="donut">
            <a:avLst>
              <a:gd name="adj" fmla="val 10652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36FD0B5D-E3E4-8379-5C5F-33B4E0C40473}"/>
              </a:ext>
            </a:extLst>
          </p:cNvPr>
          <p:cNvSpPr/>
          <p:nvPr/>
        </p:nvSpPr>
        <p:spPr>
          <a:xfrm>
            <a:off x="7809565" y="28162"/>
            <a:ext cx="592428" cy="471710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F0ED76F4-F3D0-0CA8-CFB0-2A1AD23B719C}"/>
              </a:ext>
            </a:extLst>
          </p:cNvPr>
          <p:cNvSpPr/>
          <p:nvPr/>
        </p:nvSpPr>
        <p:spPr>
          <a:xfrm>
            <a:off x="10072628" y="0"/>
            <a:ext cx="592428" cy="471710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5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14725-E78B-3324-B667-643562BD7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C6229-CF8D-B773-DFDB-144278CA3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0F4402-36B4-882A-73F9-4F9EDA697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2328" b="38191"/>
          <a:stretch>
            <a:fillRect/>
          </a:stretch>
        </p:blipFill>
        <p:spPr>
          <a:xfrm>
            <a:off x="1977656" y="0"/>
            <a:ext cx="9604126" cy="6867526"/>
          </a:xfr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536A525-8071-93E6-473A-BA71B49CC49D}"/>
              </a:ext>
            </a:extLst>
          </p:cNvPr>
          <p:cNvCxnSpPr>
            <a:cxnSpLocks/>
          </p:cNvCxnSpPr>
          <p:nvPr/>
        </p:nvCxnSpPr>
        <p:spPr>
          <a:xfrm>
            <a:off x="3572540" y="935665"/>
            <a:ext cx="350874" cy="0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63B69B-4BD3-B125-288A-40EB167B64B9}"/>
              </a:ext>
            </a:extLst>
          </p:cNvPr>
          <p:cNvCxnSpPr>
            <a:cxnSpLocks/>
          </p:cNvCxnSpPr>
          <p:nvPr/>
        </p:nvCxnSpPr>
        <p:spPr>
          <a:xfrm flipV="1">
            <a:off x="5362354" y="935665"/>
            <a:ext cx="368595" cy="184297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99AFA3D-895B-74CF-7EC3-7AA50630D6B3}"/>
              </a:ext>
            </a:extLst>
          </p:cNvPr>
          <p:cNvCxnSpPr>
            <a:cxnSpLocks/>
          </p:cNvCxnSpPr>
          <p:nvPr/>
        </p:nvCxnSpPr>
        <p:spPr>
          <a:xfrm>
            <a:off x="6627628" y="935665"/>
            <a:ext cx="1718930" cy="287079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D4E1E0C-2385-746E-078D-6332BD5A00E0}"/>
              </a:ext>
            </a:extLst>
          </p:cNvPr>
          <p:cNvCxnSpPr>
            <a:cxnSpLocks/>
          </p:cNvCxnSpPr>
          <p:nvPr/>
        </p:nvCxnSpPr>
        <p:spPr>
          <a:xfrm>
            <a:off x="4287755" y="1033129"/>
            <a:ext cx="322521" cy="102781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DC5026D-CBDA-2D53-6CD9-C58534605F03}"/>
              </a:ext>
            </a:extLst>
          </p:cNvPr>
          <p:cNvCxnSpPr>
            <a:cxnSpLocks/>
          </p:cNvCxnSpPr>
          <p:nvPr/>
        </p:nvCxnSpPr>
        <p:spPr>
          <a:xfrm>
            <a:off x="5029200" y="2190306"/>
            <a:ext cx="3317358" cy="0"/>
          </a:xfrm>
          <a:prstGeom prst="straightConnector1">
            <a:avLst/>
          </a:prstGeom>
          <a:ln w="381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A85805-FB7D-8924-1A54-067CFD16B9C0}"/>
              </a:ext>
            </a:extLst>
          </p:cNvPr>
          <p:cNvCxnSpPr/>
          <p:nvPr/>
        </p:nvCxnSpPr>
        <p:spPr>
          <a:xfrm>
            <a:off x="6096000" y="1446028"/>
            <a:ext cx="196347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80FFB77-0F29-DFE1-2956-D3853D0442C4}"/>
              </a:ext>
            </a:extLst>
          </p:cNvPr>
          <p:cNvCxnSpPr>
            <a:cxnSpLocks/>
          </p:cNvCxnSpPr>
          <p:nvPr/>
        </p:nvCxnSpPr>
        <p:spPr>
          <a:xfrm>
            <a:off x="7048768" y="1640958"/>
            <a:ext cx="153494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900362D-F956-D568-F546-0319B6BFC155}"/>
              </a:ext>
            </a:extLst>
          </p:cNvPr>
          <p:cNvSpPr txBox="1"/>
          <p:nvPr/>
        </p:nvSpPr>
        <p:spPr>
          <a:xfrm>
            <a:off x="7511170" y="4513805"/>
            <a:ext cx="1217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LXX/Greek</a:t>
            </a:r>
          </a:p>
        </p:txBody>
      </p:sp>
    </p:spTree>
    <p:extLst>
      <p:ext uri="{BB962C8B-B14F-4D97-AF65-F5344CB8AC3E}">
        <p14:creationId xmlns:p14="http://schemas.microsoft.com/office/powerpoint/2010/main" val="1392975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0B57-87E9-D96D-CCCC-A7988F79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table with a list of names&#10;&#10;AI-generated content may be incorrect.">
            <a:extLst>
              <a:ext uri="{FF2B5EF4-FFF2-40B4-BE49-F238E27FC236}">
                <a16:creationId xmlns:a16="http://schemas.microsoft.com/office/drawing/2014/main" id="{3ABC2A71-C059-D39F-F6AC-E19F24972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0692" y="64672"/>
            <a:ext cx="9093920" cy="6820442"/>
          </a:xfrm>
        </p:spPr>
      </p:pic>
    </p:spTree>
    <p:extLst>
      <p:ext uri="{BB962C8B-B14F-4D97-AF65-F5344CB8AC3E}">
        <p14:creationId xmlns:p14="http://schemas.microsoft.com/office/powerpoint/2010/main" val="80634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6105-EF82-B71C-2FA8-8D975DA07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BibleProject</a:t>
            </a:r>
            <a:r>
              <a:rPr lang="en-US" dirty="0"/>
              <a:t> overview of Apocrypha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24234-84FC-7A4F-23F2-9E68863E2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7648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8807</TotalTime>
  <Words>966</Words>
  <Application>Microsoft Macintosh PowerPoint</Application>
  <PresentationFormat>Widescreen</PresentationFormat>
  <Paragraphs>122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Century Gothic</vt:lpstr>
      <vt:lpstr>Wingdings 3</vt:lpstr>
      <vt:lpstr>Wisp</vt:lpstr>
      <vt:lpstr>Introduction to the Old Testament: Class 17 – Wrap up/Apocrypha</vt:lpstr>
      <vt:lpstr>Class schedule</vt:lpstr>
      <vt:lpstr>The Big Picture – Summary of the OT (1/2)</vt:lpstr>
      <vt:lpstr>The Big Picture – Summary of the OT (2/2)</vt:lpstr>
      <vt:lpstr>3 Observations</vt:lpstr>
      <vt:lpstr>PowerPoint Presentation</vt:lpstr>
      <vt:lpstr>PowerPoint Presentation</vt:lpstr>
      <vt:lpstr>PowerPoint Presentation</vt:lpstr>
      <vt:lpstr>BibleProject overview of Apocrypha</vt:lpstr>
      <vt:lpstr>Jonah</vt:lpstr>
      <vt:lpstr>Amos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Timothy Theiss</dc:creator>
  <cp:lastModifiedBy>Timothy Theiss</cp:lastModifiedBy>
  <cp:revision>121</cp:revision>
  <dcterms:created xsi:type="dcterms:W3CDTF">2025-02-09T22:00:16Z</dcterms:created>
  <dcterms:modified xsi:type="dcterms:W3CDTF">2025-08-27T13:15:30Z</dcterms:modified>
</cp:coreProperties>
</file>