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Roboto"/>
      <p:regular r:id="rId28"/>
      <p:bold r:id="rId29"/>
      <p:italic r:id="rId30"/>
      <p:boldItalic r:id="rId31"/>
    </p:embeddedFont>
    <p:embeddedFont>
      <p:font typeface="Average"/>
      <p:regular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regular.fnt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4.xml"/><Relationship Id="rId33" Type="http://schemas.openxmlformats.org/officeDocument/2006/relationships/font" Target="fonts/Oswald-regular.fntdata"/><Relationship Id="rId10" Type="http://schemas.openxmlformats.org/officeDocument/2006/relationships/slide" Target="slides/slide3.xml"/><Relationship Id="rId32" Type="http://schemas.openxmlformats.org/officeDocument/2006/relationships/font" Target="fonts/Average-regular.fntdata"/><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Oswald-bold.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745cc696c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745cc696c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72b5a20ba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72b5a20ba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745cc696c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745cc696c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66157a8e6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766157a8e6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66157a8e6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766157a8e6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66157a8e6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766157a8e6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66157a8e6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766157a8e6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66157a8e6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766157a8e6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766157a8e6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766157a8e6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66157a8e6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766157a8e6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66157a8e6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766157a8e6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766157a8e6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766157a8e6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766157a8e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766157a8e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66157a8e6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766157a8e6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766157a8e6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766157a8e6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66157a8e6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766157a8e6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45cc696c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745cc696c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7cc0bd50696092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cc0bd50696092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45cc696c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745cc696c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9" name="Shape 59"/>
        <p:cNvGrpSpPr/>
        <p:nvPr/>
      </p:nvGrpSpPr>
      <p:grpSpPr>
        <a:xfrm>
          <a:off x="0" y="0"/>
          <a:ext cx="0" cy="0"/>
          <a:chOff x="0" y="0"/>
          <a:chExt cx="0" cy="0"/>
        </a:xfrm>
      </p:grpSpPr>
      <p:grpSp>
        <p:nvGrpSpPr>
          <p:cNvPr id="60" name="Google Shape;60;p14"/>
          <p:cNvGrpSpPr/>
          <p:nvPr/>
        </p:nvGrpSpPr>
        <p:grpSpPr>
          <a:xfrm>
            <a:off x="6098378" y="5"/>
            <a:ext cx="3045625" cy="2030570"/>
            <a:chOff x="6098378" y="5"/>
            <a:chExt cx="3045625" cy="2030570"/>
          </a:xfrm>
        </p:grpSpPr>
        <p:sp>
          <p:nvSpPr>
            <p:cNvPr id="61" name="Google Shape;61;p1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14"/>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67" name="Google Shape;67;p14"/>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68" name="Google Shape;68;p1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9" name="Shape 69"/>
        <p:cNvGrpSpPr/>
        <p:nvPr/>
      </p:nvGrpSpPr>
      <p:grpSpPr>
        <a:xfrm>
          <a:off x="0" y="0"/>
          <a:ext cx="0" cy="0"/>
          <a:chOff x="0" y="0"/>
          <a:chExt cx="0" cy="0"/>
        </a:xfrm>
      </p:grpSpPr>
      <p:grpSp>
        <p:nvGrpSpPr>
          <p:cNvPr id="70" name="Google Shape;70;p15"/>
          <p:cNvGrpSpPr/>
          <p:nvPr/>
        </p:nvGrpSpPr>
        <p:grpSpPr>
          <a:xfrm>
            <a:off x="6098378" y="5"/>
            <a:ext cx="3045625" cy="2030570"/>
            <a:chOff x="6098378" y="5"/>
            <a:chExt cx="3045625" cy="2030570"/>
          </a:xfrm>
        </p:grpSpPr>
        <p:sp>
          <p:nvSpPr>
            <p:cNvPr id="71" name="Google Shape;71;p1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5"/>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77" name="Google Shape;77;p1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grpSp>
        <p:nvGrpSpPr>
          <p:cNvPr id="79" name="Google Shape;79;p16"/>
          <p:cNvGrpSpPr/>
          <p:nvPr/>
        </p:nvGrpSpPr>
        <p:grpSpPr>
          <a:xfrm>
            <a:off x="0" y="3903669"/>
            <a:ext cx="9144000" cy="1239925"/>
            <a:chOff x="0" y="3903669"/>
            <a:chExt cx="9144000" cy="1239925"/>
          </a:xfrm>
        </p:grpSpPr>
        <p:sp>
          <p:nvSpPr>
            <p:cNvPr id="80" name="Google Shape;80;p16"/>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6" name="Google Shape;86;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7" name="Google Shape;87;p1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8" name="Shape 88"/>
        <p:cNvGrpSpPr/>
        <p:nvPr/>
      </p:nvGrpSpPr>
      <p:grpSpPr>
        <a:xfrm>
          <a:off x="0" y="0"/>
          <a:ext cx="0" cy="0"/>
          <a:chOff x="0" y="0"/>
          <a:chExt cx="0" cy="0"/>
        </a:xfrm>
      </p:grpSpPr>
      <p:sp>
        <p:nvSpPr>
          <p:cNvPr id="89" name="Google Shape;89;p17"/>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0" name="Google Shape;90;p17"/>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1" name="Google Shape;91;p17"/>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2" name="Google Shape;92;p1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18"/>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5" name="Google Shape;95;p1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 name="Shape 96"/>
        <p:cNvGrpSpPr/>
        <p:nvPr/>
      </p:nvGrpSpPr>
      <p:grpSpPr>
        <a:xfrm>
          <a:off x="0" y="0"/>
          <a:ext cx="0" cy="0"/>
          <a:chOff x="0" y="0"/>
          <a:chExt cx="0" cy="0"/>
        </a:xfrm>
      </p:grpSpPr>
      <p:sp>
        <p:nvSpPr>
          <p:cNvPr id="97" name="Google Shape;97;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8" name="Google Shape;98;p19"/>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9" name="Google Shape;99;p1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100" name="Shape 100"/>
        <p:cNvGrpSpPr/>
        <p:nvPr/>
      </p:nvGrpSpPr>
      <p:grpSpPr>
        <a:xfrm>
          <a:off x="0" y="0"/>
          <a:ext cx="0" cy="0"/>
          <a:chOff x="0" y="0"/>
          <a:chExt cx="0" cy="0"/>
        </a:xfrm>
      </p:grpSpPr>
      <p:grpSp>
        <p:nvGrpSpPr>
          <p:cNvPr id="101" name="Google Shape;101;p20"/>
          <p:cNvGrpSpPr/>
          <p:nvPr/>
        </p:nvGrpSpPr>
        <p:grpSpPr>
          <a:xfrm>
            <a:off x="6098378" y="5"/>
            <a:ext cx="3045625" cy="2030570"/>
            <a:chOff x="6098378" y="5"/>
            <a:chExt cx="3045625" cy="2030570"/>
          </a:xfrm>
        </p:grpSpPr>
        <p:sp>
          <p:nvSpPr>
            <p:cNvPr id="102" name="Google Shape;102;p20"/>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2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08" name="Google Shape;108;p2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9" name="Shape 109"/>
        <p:cNvGrpSpPr/>
        <p:nvPr/>
      </p:nvGrpSpPr>
      <p:grpSpPr>
        <a:xfrm>
          <a:off x="0" y="0"/>
          <a:ext cx="0" cy="0"/>
          <a:chOff x="0" y="0"/>
          <a:chExt cx="0" cy="0"/>
        </a:xfrm>
      </p:grpSpPr>
      <p:sp>
        <p:nvSpPr>
          <p:cNvPr id="110" name="Google Shape;110;p21"/>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 name="Google Shape;111;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12" name="Google Shape;112;p21"/>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3" name="Google Shape;113;p21"/>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4" name="Google Shape;114;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115" name="Google Shape;115;p2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2"/>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18" name="Google Shape;118;p2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9" name="Shape 119"/>
        <p:cNvGrpSpPr/>
        <p:nvPr/>
      </p:nvGrpSpPr>
      <p:grpSpPr>
        <a:xfrm>
          <a:off x="0" y="0"/>
          <a:ext cx="0" cy="0"/>
          <a:chOff x="0" y="0"/>
          <a:chExt cx="0" cy="0"/>
        </a:xfrm>
      </p:grpSpPr>
      <p:grpSp>
        <p:nvGrpSpPr>
          <p:cNvPr id="120" name="Google Shape;120;p23"/>
          <p:cNvGrpSpPr/>
          <p:nvPr/>
        </p:nvGrpSpPr>
        <p:grpSpPr>
          <a:xfrm>
            <a:off x="6098378" y="5"/>
            <a:ext cx="3045625" cy="2030570"/>
            <a:chOff x="6098378" y="5"/>
            <a:chExt cx="3045625" cy="2030570"/>
          </a:xfrm>
        </p:grpSpPr>
        <p:sp>
          <p:nvSpPr>
            <p:cNvPr id="121" name="Google Shape;121;p2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23"/>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127" name="Google Shape;127;p23"/>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128" name="Google Shape;128;p2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2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5" name="Shape 135"/>
        <p:cNvGrpSpPr/>
        <p:nvPr/>
      </p:nvGrpSpPr>
      <p:grpSpPr>
        <a:xfrm>
          <a:off x="0" y="0"/>
          <a:ext cx="0" cy="0"/>
          <a:chOff x="0" y="0"/>
          <a:chExt cx="0" cy="0"/>
        </a:xfrm>
      </p:grpSpPr>
      <p:sp>
        <p:nvSpPr>
          <p:cNvPr id="136" name="Google Shape;136;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7" name="Google Shape;137;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8" name="Google Shape;13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1" name="Google Shape;14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2" name="Shape 142"/>
        <p:cNvGrpSpPr/>
        <p:nvPr/>
      </p:nvGrpSpPr>
      <p:grpSpPr>
        <a:xfrm>
          <a:off x="0" y="0"/>
          <a:ext cx="0" cy="0"/>
          <a:chOff x="0" y="0"/>
          <a:chExt cx="0" cy="0"/>
        </a:xfrm>
      </p:grpSpPr>
      <p:sp>
        <p:nvSpPr>
          <p:cNvPr id="143" name="Google Shape;143;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4" name="Google Shape;144;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5" name="Google Shape;145;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6" name="Shape 146"/>
        <p:cNvGrpSpPr/>
        <p:nvPr/>
      </p:nvGrpSpPr>
      <p:grpSpPr>
        <a:xfrm>
          <a:off x="0" y="0"/>
          <a:ext cx="0" cy="0"/>
          <a:chOff x="0" y="0"/>
          <a:chExt cx="0" cy="0"/>
        </a:xfrm>
      </p:grpSpPr>
      <p:sp>
        <p:nvSpPr>
          <p:cNvPr id="147" name="Google Shape;147;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8" name="Google Shape;148;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9" name="Google Shape;149;p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0" name="Google Shape;150;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1" name="Shape 151"/>
        <p:cNvGrpSpPr/>
        <p:nvPr/>
      </p:nvGrpSpPr>
      <p:grpSpPr>
        <a:xfrm>
          <a:off x="0" y="0"/>
          <a:ext cx="0" cy="0"/>
          <a:chOff x="0" y="0"/>
          <a:chExt cx="0" cy="0"/>
        </a:xfrm>
      </p:grpSpPr>
      <p:sp>
        <p:nvSpPr>
          <p:cNvPr id="152" name="Google Shape;152;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3" name="Google Shape;15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4" name="Shape 154"/>
        <p:cNvGrpSpPr/>
        <p:nvPr/>
      </p:nvGrpSpPr>
      <p:grpSpPr>
        <a:xfrm>
          <a:off x="0" y="0"/>
          <a:ext cx="0" cy="0"/>
          <a:chOff x="0" y="0"/>
          <a:chExt cx="0" cy="0"/>
        </a:xfrm>
      </p:grpSpPr>
      <p:sp>
        <p:nvSpPr>
          <p:cNvPr id="155" name="Google Shape;155;p3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56" name="Google Shape;156;p3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7" name="Google Shape;15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8" name="Shape 158"/>
        <p:cNvGrpSpPr/>
        <p:nvPr/>
      </p:nvGrpSpPr>
      <p:grpSpPr>
        <a:xfrm>
          <a:off x="0" y="0"/>
          <a:ext cx="0" cy="0"/>
          <a:chOff x="0" y="0"/>
          <a:chExt cx="0" cy="0"/>
        </a:xfrm>
      </p:grpSpPr>
      <p:sp>
        <p:nvSpPr>
          <p:cNvPr id="159" name="Google Shape;159;p3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0" name="Google Shape;16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1" name="Shape 161"/>
        <p:cNvGrpSpPr/>
        <p:nvPr/>
      </p:nvGrpSpPr>
      <p:grpSpPr>
        <a:xfrm>
          <a:off x="0" y="0"/>
          <a:ext cx="0" cy="0"/>
          <a:chOff x="0" y="0"/>
          <a:chExt cx="0" cy="0"/>
        </a:xfrm>
      </p:grpSpPr>
      <p:sp>
        <p:nvSpPr>
          <p:cNvPr id="162" name="Google Shape;162;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64" name="Google Shape;164;p3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5" name="Google Shape;165;p3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66" name="Google Shape;16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7" name="Shape 167"/>
        <p:cNvGrpSpPr/>
        <p:nvPr/>
      </p:nvGrpSpPr>
      <p:grpSpPr>
        <a:xfrm>
          <a:off x="0" y="0"/>
          <a:ext cx="0" cy="0"/>
          <a:chOff x="0" y="0"/>
          <a:chExt cx="0" cy="0"/>
        </a:xfrm>
      </p:grpSpPr>
      <p:sp>
        <p:nvSpPr>
          <p:cNvPr id="168" name="Google Shape;168;p3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69" name="Google Shape;16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0" name="Shape 170"/>
        <p:cNvGrpSpPr/>
        <p:nvPr/>
      </p:nvGrpSpPr>
      <p:grpSpPr>
        <a:xfrm>
          <a:off x="0" y="0"/>
          <a:ext cx="0" cy="0"/>
          <a:chOff x="0" y="0"/>
          <a:chExt cx="0" cy="0"/>
        </a:xfrm>
      </p:grpSpPr>
      <p:sp>
        <p:nvSpPr>
          <p:cNvPr id="171" name="Google Shape;171;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2" name="Google Shape;172;p3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73" name="Google Shape;17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4" name="Shape 174"/>
        <p:cNvGrpSpPr/>
        <p:nvPr/>
      </p:nvGrpSpPr>
      <p:grpSpPr>
        <a:xfrm>
          <a:off x="0" y="0"/>
          <a:ext cx="0" cy="0"/>
          <a:chOff x="0" y="0"/>
          <a:chExt cx="0" cy="0"/>
        </a:xfrm>
      </p:grpSpPr>
      <p:sp>
        <p:nvSpPr>
          <p:cNvPr id="175" name="Google Shape;175;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57" name="Google Shape;57;p1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8" name="Google Shape;58;p1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33" name="Google Shape;133;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34" name="Google Shape;13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7"/>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Second Temple</a:t>
            </a:r>
            <a:endParaRPr/>
          </a:p>
        </p:txBody>
      </p:sp>
      <p:sp>
        <p:nvSpPr>
          <p:cNvPr id="181" name="Google Shape;181;p37"/>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Ezra-Nehemiah</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48" name="Google Shape;248;p46"/>
          <p:cNvSpPr txBox="1"/>
          <p:nvPr>
            <p:ph idx="1" type="body"/>
          </p:nvPr>
        </p:nvSpPr>
        <p:spPr>
          <a:xfrm>
            <a:off x="0" y="1017725"/>
            <a:ext cx="9018300" cy="39909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Exodus 19:16-18, Leviticus 9:22-24, 1 Kings 8:10-11, Zechariah 2:4-5</a:t>
            </a:r>
            <a:endParaRPr sz="1700">
              <a:solidFill>
                <a:schemeClr val="dk1"/>
              </a:solidFill>
            </a:endParaRPr>
          </a:p>
          <a:p>
            <a:pPr indent="0" lvl="0" marL="0" rtl="0" algn="l">
              <a:spcBef>
                <a:spcPts val="1200"/>
              </a:spcBef>
              <a:spcAft>
                <a:spcPts val="1200"/>
              </a:spcAft>
              <a:buNone/>
            </a:pPr>
            <a:r>
              <a:rPr lang="en" sz="1700">
                <a:solidFill>
                  <a:schemeClr val="dk1"/>
                </a:solidFill>
              </a:rPr>
              <a:t>The other angel said, “Hurry, and say to that young man, ‘Jerusalem will someday be so full of people and livestock that there won’t be room enough for everyone! Many will live outside the city walls. Then I, myself, will be a protective </a:t>
            </a:r>
            <a:r>
              <a:rPr lang="en" sz="1700" u="sng">
                <a:solidFill>
                  <a:schemeClr val="dk1"/>
                </a:solidFill>
              </a:rPr>
              <a:t>wall of fire</a:t>
            </a:r>
            <a:r>
              <a:rPr lang="en" sz="1700">
                <a:solidFill>
                  <a:schemeClr val="dk1"/>
                </a:solidFill>
              </a:rPr>
              <a:t> around Jerusalem, says Yahweh. And I will be the glory inside the city!</a:t>
            </a:r>
            <a:endParaRPr sz="17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54" name="Google Shape;254;p47"/>
          <p:cNvSpPr txBox="1"/>
          <p:nvPr>
            <p:ph idx="1" type="body"/>
          </p:nvPr>
        </p:nvSpPr>
        <p:spPr>
          <a:xfrm>
            <a:off x="0" y="1017725"/>
            <a:ext cx="8975700" cy="39909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Exodus 19:16-18, Leviticus 9:22-24, 1 Kings 8:10-11, Zechariah 2:4-5</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will go to all nations (Unity)</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Zechariah 2:4-5, </a:t>
            </a:r>
            <a:r>
              <a:rPr lang="en" sz="1700">
                <a:solidFill>
                  <a:schemeClr val="dk1"/>
                </a:solidFill>
              </a:rPr>
              <a:t>Genesis 12:3</a:t>
            </a:r>
            <a:endParaRPr sz="1700">
              <a:solidFill>
                <a:schemeClr val="dk1"/>
              </a:solidFill>
            </a:endParaRPr>
          </a:p>
          <a:p>
            <a:pPr indent="0" lvl="0" marL="0" rtl="0" algn="l">
              <a:spcBef>
                <a:spcPts val="1200"/>
              </a:spcBef>
              <a:spcAft>
                <a:spcPts val="1200"/>
              </a:spcAft>
              <a:buNone/>
            </a:pPr>
            <a:r>
              <a:rPr lang="en" sz="1700">
                <a:solidFill>
                  <a:schemeClr val="dk1"/>
                </a:solidFill>
              </a:rPr>
              <a:t>I will bless those who bless you and curse those who treat you with contempt. </a:t>
            </a:r>
            <a:r>
              <a:rPr lang="en" sz="1700" u="sng">
                <a:solidFill>
                  <a:schemeClr val="dk1"/>
                </a:solidFill>
              </a:rPr>
              <a:t>All the families on earth will be blessed through you</a:t>
            </a:r>
            <a:r>
              <a:rPr lang="en" sz="1700">
                <a:solidFill>
                  <a:schemeClr val="dk1"/>
                </a:solidFill>
              </a:rPr>
              <a:t>.</a:t>
            </a:r>
            <a:endParaRPr sz="17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60" name="Google Shape;260;p48"/>
          <p:cNvSpPr txBox="1"/>
          <p:nvPr>
            <p:ph idx="1" type="body"/>
          </p:nvPr>
        </p:nvSpPr>
        <p:spPr>
          <a:xfrm>
            <a:off x="0" y="1017725"/>
            <a:ext cx="89757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Exodus 19:16-18, Leviticus 9:22-24, 1 Kings 8:10-11, Zechariah 2:4-5</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will go to all nations (Unity)</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Zechariah 2:4-5, Genesis 12:3, </a:t>
            </a:r>
            <a:r>
              <a:rPr lang="en" sz="1700">
                <a:solidFill>
                  <a:schemeClr val="dk1"/>
                </a:solidFill>
              </a:rPr>
              <a:t>Isaiah 2:2-4</a:t>
            </a:r>
            <a:endParaRPr sz="1700">
              <a:solidFill>
                <a:schemeClr val="dk1"/>
              </a:solidFill>
            </a:endParaRPr>
          </a:p>
          <a:p>
            <a:pPr indent="0" lvl="0" marL="0" rtl="0" algn="l">
              <a:spcBef>
                <a:spcPts val="1200"/>
              </a:spcBef>
              <a:spcAft>
                <a:spcPts val="1200"/>
              </a:spcAft>
              <a:buNone/>
            </a:pPr>
            <a:r>
              <a:rPr lang="en" sz="1700">
                <a:solidFill>
                  <a:schemeClr val="dk1"/>
                </a:solidFill>
              </a:rPr>
              <a:t>In the last days, the mountain of Yahweh’s house will be the highest of all— the most important place on earth. It will be raised above the other hills, and </a:t>
            </a:r>
            <a:r>
              <a:rPr lang="en" sz="1700" u="sng">
                <a:solidFill>
                  <a:schemeClr val="dk1"/>
                </a:solidFill>
              </a:rPr>
              <a:t>people from all over the world will stream there to worship</a:t>
            </a:r>
            <a:r>
              <a:rPr lang="en" sz="1700">
                <a:solidFill>
                  <a:schemeClr val="dk1"/>
                </a:solidFill>
              </a:rPr>
              <a:t>. People from many nations will come and say, “Come, let us go up to the mountain of Yahweh, to the house of Jacob’s God. There he will teach us his ways, and we will walk in his paths.” For Yahweh’s teaching will go out from Zion; his word will go out from Jerusalem. </a:t>
            </a:r>
            <a:r>
              <a:rPr lang="en" sz="1700" u="sng">
                <a:solidFill>
                  <a:schemeClr val="dk1"/>
                </a:solidFill>
              </a:rPr>
              <a:t>Yahweh will mediate between nations and will settle international disputes. They will hammer their swords into plowshares and their spears into pruning hooks. Nation will no longer fight against nation, nor train for war anymore</a:t>
            </a:r>
            <a:r>
              <a:rPr lang="en" sz="1700">
                <a:solidFill>
                  <a:schemeClr val="dk1"/>
                </a:solidFill>
              </a:rPr>
              <a:t>.</a:t>
            </a:r>
            <a:endParaRPr sz="17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66" name="Google Shape;266;p49"/>
          <p:cNvSpPr txBox="1"/>
          <p:nvPr>
            <p:ph idx="1" type="body"/>
          </p:nvPr>
        </p:nvSpPr>
        <p:spPr>
          <a:xfrm>
            <a:off x="0" y="1017725"/>
            <a:ext cx="89757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Exodus 19:16-18, Leviticus 9:22-24, 1 Kings 8:10-11, Zechariah 2:4-5</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will go to all nations (Unity)</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Zechariah 2:4-5, Genesis 12:3, Isaiah 2:2-4, Isaiah 11:1, 10-13</a:t>
            </a:r>
            <a:endParaRPr sz="1700">
              <a:solidFill>
                <a:schemeClr val="dk1"/>
              </a:solidFill>
            </a:endParaRPr>
          </a:p>
          <a:p>
            <a:pPr indent="0" lvl="0" marL="0" rtl="0" algn="l">
              <a:spcBef>
                <a:spcPts val="1200"/>
              </a:spcBef>
              <a:spcAft>
                <a:spcPts val="1200"/>
              </a:spcAft>
              <a:buNone/>
            </a:pPr>
            <a:r>
              <a:rPr lang="en" sz="1700">
                <a:solidFill>
                  <a:schemeClr val="dk1"/>
                </a:solidFill>
              </a:rPr>
              <a:t>Out of the stump of David’s family will grow a shoot— yes, a new Branch bearing fruit from the old root… In that day the heir to David’s throne will be a banner of salvation to </a:t>
            </a:r>
            <a:r>
              <a:rPr lang="en" sz="1700" u="sng">
                <a:solidFill>
                  <a:schemeClr val="dk1"/>
                </a:solidFill>
              </a:rPr>
              <a:t>all the world</a:t>
            </a:r>
            <a:r>
              <a:rPr lang="en" sz="1700">
                <a:solidFill>
                  <a:schemeClr val="dk1"/>
                </a:solidFill>
              </a:rPr>
              <a:t>. The nations will rally to him, and the land where he lives will be a glorious place. In that day Yahweh will reach out his hand a second time to bring back the remnant of his people— those who remain in Assyria and northern Egypt; in southern Egypt, Ethiopia, and Elam; in Babylonia, Hamath, and all the distant coastlands. He will raise a flag among the nations and assemble the exiles of Israel. He will gather the scattered people of Judah from the ends of the earth. Then at last the jealousy between Israel and Judah will end. </a:t>
            </a:r>
            <a:r>
              <a:rPr lang="en" sz="1700" u="sng">
                <a:solidFill>
                  <a:schemeClr val="dk1"/>
                </a:solidFill>
              </a:rPr>
              <a:t>They will not be rivals anymore</a:t>
            </a:r>
            <a:r>
              <a:rPr lang="en" sz="1700">
                <a:solidFill>
                  <a:schemeClr val="dk1"/>
                </a:solidFill>
              </a:rPr>
              <a:t>.</a:t>
            </a:r>
            <a:endParaRPr sz="17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72" name="Google Shape;272;p50"/>
          <p:cNvSpPr txBox="1"/>
          <p:nvPr>
            <p:ph idx="1" type="body"/>
          </p:nvPr>
        </p:nvSpPr>
        <p:spPr>
          <a:xfrm>
            <a:off x="0" y="1017725"/>
            <a:ext cx="89757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Exodus 19:16-18, Leviticus 9:22-24, 1 Kings 8:10-11, Zechariah 2:4-5</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will go to all nations (Unity)</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Zechariah 2:4-5, Genesis 12:3, Isaiah 2:2-4, Isaiah 11:1, 10-13</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Messiah will come</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Isaiah 11:1, 10-13, Genesis 3:15</a:t>
            </a:r>
            <a:endParaRPr sz="1700">
              <a:solidFill>
                <a:schemeClr val="dk1"/>
              </a:solidFill>
            </a:endParaRPr>
          </a:p>
          <a:p>
            <a:pPr indent="0" lvl="0" marL="0" rtl="0" algn="l">
              <a:spcBef>
                <a:spcPts val="1200"/>
              </a:spcBef>
              <a:spcAft>
                <a:spcPts val="1200"/>
              </a:spcAft>
              <a:buNone/>
            </a:pPr>
            <a:r>
              <a:rPr lang="en" sz="1700">
                <a:solidFill>
                  <a:schemeClr val="dk1"/>
                </a:solidFill>
              </a:rPr>
              <a:t>And I will cause hostility between you [the snake] and the woman, and between your offspring and her offspring. He will strike your head, and you will strike his heel.</a:t>
            </a:r>
            <a:endParaRPr sz="17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78" name="Google Shape;278;p51"/>
          <p:cNvSpPr txBox="1"/>
          <p:nvPr>
            <p:ph idx="1" type="body"/>
          </p:nvPr>
        </p:nvSpPr>
        <p:spPr>
          <a:xfrm>
            <a:off x="0" y="1017725"/>
            <a:ext cx="89757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0" lvl="0" marL="0" rtl="0" algn="l">
              <a:spcBef>
                <a:spcPts val="1200"/>
              </a:spcBef>
              <a:spcAft>
                <a:spcPts val="0"/>
              </a:spcAft>
              <a:buNone/>
            </a:pPr>
            <a:r>
              <a:rPr lang="en" sz="1700">
                <a:solidFill>
                  <a:schemeClr val="dk1"/>
                </a:solidFill>
              </a:rPr>
              <a:t>When the builders completed the foundation of Yahweh’s Temple, the priests put on their robes and took their places to blow their trumpets. And the Levites, descendants of Asaph, clashed their cymbals to praise Yahweh, just as King David had prescribed. With praise and thanks, they sang this song to Yahweh:</a:t>
            </a:r>
            <a:endParaRPr sz="1700">
              <a:solidFill>
                <a:schemeClr val="dk1"/>
              </a:solidFill>
            </a:endParaRPr>
          </a:p>
          <a:p>
            <a:pPr indent="0" lvl="0" marL="0" rtl="0" algn="l">
              <a:spcBef>
                <a:spcPts val="1200"/>
              </a:spcBef>
              <a:spcAft>
                <a:spcPts val="0"/>
              </a:spcAft>
              <a:buNone/>
            </a:pPr>
            <a:r>
              <a:rPr lang="en" sz="1700">
                <a:solidFill>
                  <a:schemeClr val="dk1"/>
                </a:solidFill>
              </a:rPr>
              <a:t>“He is so good! His faithful love for Israel endures forever!”</a:t>
            </a:r>
            <a:endParaRPr sz="1700">
              <a:solidFill>
                <a:schemeClr val="dk1"/>
              </a:solidFill>
            </a:endParaRPr>
          </a:p>
          <a:p>
            <a:pPr indent="0" lvl="0" marL="0" rtl="0" algn="l">
              <a:spcBef>
                <a:spcPts val="1200"/>
              </a:spcBef>
              <a:spcAft>
                <a:spcPts val="1200"/>
              </a:spcAft>
              <a:buNone/>
            </a:pPr>
            <a:r>
              <a:rPr lang="en" sz="1700">
                <a:solidFill>
                  <a:schemeClr val="dk1"/>
                </a:solidFill>
              </a:rPr>
              <a:t>Then all the people gave a great shout, praising Yahweh because the foundation of Yahweh’s Temple had been laid. </a:t>
            </a:r>
            <a:r>
              <a:rPr lang="en" sz="1700" u="sng">
                <a:solidFill>
                  <a:schemeClr val="dk1"/>
                </a:solidFill>
              </a:rPr>
              <a:t>But many of the older priests, Levites, and other leaders who had seen the first Temple wept aloud when they saw the new Temple’s foundation. </a:t>
            </a:r>
            <a:r>
              <a:rPr lang="en" sz="1700">
                <a:solidFill>
                  <a:schemeClr val="dk1"/>
                </a:solidFill>
              </a:rPr>
              <a:t>The others, however, were shouting for joy. The joyful shouting and weeping mingled together in a loud noise that could be heard far in the distance.</a:t>
            </a:r>
            <a:endParaRPr sz="17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84" name="Google Shape;284;p52"/>
          <p:cNvSpPr txBox="1"/>
          <p:nvPr>
            <p:ph idx="1" type="body"/>
          </p:nvPr>
        </p:nvSpPr>
        <p:spPr>
          <a:xfrm>
            <a:off x="0" y="1017725"/>
            <a:ext cx="89757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will go to all nations (Unity)</a:t>
            </a:r>
            <a:endParaRPr sz="1700">
              <a:solidFill>
                <a:schemeClr val="dk1"/>
              </a:solidFill>
            </a:endParaRPr>
          </a:p>
          <a:p>
            <a:pPr indent="0" lvl="0" marL="0" rtl="0" algn="l">
              <a:spcBef>
                <a:spcPts val="1200"/>
              </a:spcBef>
              <a:spcAft>
                <a:spcPts val="1200"/>
              </a:spcAft>
              <a:buNone/>
            </a:pPr>
            <a:r>
              <a:rPr lang="en" sz="1700">
                <a:solidFill>
                  <a:schemeClr val="dk1"/>
                </a:solidFill>
              </a:rPr>
              <a:t>“Many of the people of Israel, and even some of the priests and Levites, have not kept themselves separate from the other peoples living in the land. They have taken up the detestable practices of the Canaanites, Hittites, Perizzites, Jebusites, Ammonites, Moabites, Egyptians, and Amorites. For the men of Israel have married women from these people and have taken them as wives for their sons. </a:t>
            </a:r>
            <a:r>
              <a:rPr lang="en" sz="1700" u="sng">
                <a:solidFill>
                  <a:schemeClr val="dk1"/>
                </a:solidFill>
              </a:rPr>
              <a:t>So the holy race has become polluted by these mixed marriages</a:t>
            </a:r>
            <a:r>
              <a:rPr lang="en" sz="1700">
                <a:solidFill>
                  <a:schemeClr val="dk1"/>
                </a:solidFill>
              </a:rPr>
              <a:t>. Worse yet, the leaders and officials have led the way in this outrage.”</a:t>
            </a:r>
            <a:endParaRPr sz="17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90" name="Google Shape;290;p53"/>
          <p:cNvSpPr txBox="1"/>
          <p:nvPr>
            <p:ph idx="1" type="body"/>
          </p:nvPr>
        </p:nvSpPr>
        <p:spPr>
          <a:xfrm>
            <a:off x="0" y="1017725"/>
            <a:ext cx="89757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will go to all nations (Unity)</a:t>
            </a:r>
            <a:endParaRPr sz="1700">
              <a:solidFill>
                <a:schemeClr val="dk1"/>
              </a:solidFill>
            </a:endParaRPr>
          </a:p>
          <a:p>
            <a:pPr indent="0" lvl="0" marL="0" rtl="0" algn="l">
              <a:spcBef>
                <a:spcPts val="1200"/>
              </a:spcBef>
              <a:spcAft>
                <a:spcPts val="1200"/>
              </a:spcAft>
              <a:buNone/>
            </a:pPr>
            <a:r>
              <a:rPr lang="en" sz="1700">
                <a:solidFill>
                  <a:schemeClr val="dk1"/>
                </a:solidFill>
              </a:rPr>
              <a:t>While Ezra prayed and made this confession, weeping and lying face down on the ground in front of the Temple of God, a very large crowd of people from Israel—men, women, and children—gathered and wept bitterly with him. Then Shecaniah son of Jehiel, a descendant of Elam, said to Ezra, “We have been unfaithful to our God, for we have married these pagan women of the land. But in spite of this there is hope for Israel. </a:t>
            </a:r>
            <a:r>
              <a:rPr lang="en" sz="1700" u="sng">
                <a:solidFill>
                  <a:schemeClr val="dk1"/>
                </a:solidFill>
              </a:rPr>
              <a:t>Let us now make a covenant with our God to divorce our pagan wives and to send them away with their children</a:t>
            </a:r>
            <a:r>
              <a:rPr lang="en" sz="1700">
                <a:solidFill>
                  <a:schemeClr val="dk1"/>
                </a:solidFill>
              </a:rPr>
              <a:t>. We will follow the advice given by you and by the others who respect the commands of our God. Let it be done according to the Law of God. Get up, for it is your duty to tell us how to proceed in setting things straight. We are behind you, so be strong and take action.”</a:t>
            </a:r>
            <a:endParaRPr sz="17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96" name="Google Shape;296;p54"/>
          <p:cNvSpPr txBox="1"/>
          <p:nvPr>
            <p:ph idx="1" type="body"/>
          </p:nvPr>
        </p:nvSpPr>
        <p:spPr>
          <a:xfrm>
            <a:off x="0" y="1017725"/>
            <a:ext cx="89757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will go to all nations (Unity)</a:t>
            </a:r>
            <a:endParaRPr sz="1700">
              <a:solidFill>
                <a:schemeClr val="dk1"/>
              </a:solidFill>
            </a:endParaRPr>
          </a:p>
          <a:p>
            <a:pPr indent="0" lvl="0" marL="0" rtl="0" algn="l">
              <a:spcBef>
                <a:spcPts val="1200"/>
              </a:spcBef>
              <a:spcAft>
                <a:spcPts val="1200"/>
              </a:spcAft>
              <a:buNone/>
            </a:pPr>
            <a:r>
              <a:rPr lang="en" sz="1700">
                <a:solidFill>
                  <a:schemeClr val="dk1"/>
                </a:solidFill>
              </a:rPr>
              <a:t>While Ezra prayed and made this confession, weeping and lying face down on the ground in front of the Temple of </a:t>
            </a:r>
            <a:r>
              <a:rPr lang="en" sz="1700" u="sng">
                <a:solidFill>
                  <a:schemeClr val="dk1"/>
                </a:solidFill>
              </a:rPr>
              <a:t>God</a:t>
            </a:r>
            <a:r>
              <a:rPr lang="en" sz="1700">
                <a:solidFill>
                  <a:schemeClr val="dk1"/>
                </a:solidFill>
              </a:rPr>
              <a:t>, a very large crowd of people from Israel—men, women, and children—gathered and wept bitterly with him. Then Shecaniah son of Jehiel, a descendant of Elam, said to Ezra, “We have been unfaithful to our </a:t>
            </a:r>
            <a:r>
              <a:rPr lang="en" sz="1700" u="sng">
                <a:solidFill>
                  <a:schemeClr val="dk1"/>
                </a:solidFill>
              </a:rPr>
              <a:t>God</a:t>
            </a:r>
            <a:r>
              <a:rPr lang="en" sz="1700">
                <a:solidFill>
                  <a:schemeClr val="dk1"/>
                </a:solidFill>
              </a:rPr>
              <a:t>, for we have married these pagan women of the land. But in spite of this there is hope for Israel. Let us now make a covenant with our </a:t>
            </a:r>
            <a:r>
              <a:rPr lang="en" sz="1700" u="sng">
                <a:solidFill>
                  <a:schemeClr val="dk1"/>
                </a:solidFill>
              </a:rPr>
              <a:t>God</a:t>
            </a:r>
            <a:r>
              <a:rPr lang="en" sz="1700">
                <a:solidFill>
                  <a:schemeClr val="dk1"/>
                </a:solidFill>
              </a:rPr>
              <a:t> to divorce our pagan wives and to send them away with their children. We will follow the advice given by you and by the others who respect the commands of our </a:t>
            </a:r>
            <a:r>
              <a:rPr lang="en" sz="1700" u="sng">
                <a:solidFill>
                  <a:schemeClr val="dk1"/>
                </a:solidFill>
              </a:rPr>
              <a:t>God</a:t>
            </a:r>
            <a:r>
              <a:rPr lang="en" sz="1700">
                <a:solidFill>
                  <a:schemeClr val="dk1"/>
                </a:solidFill>
              </a:rPr>
              <a:t>. Let it be done according to the Law of </a:t>
            </a:r>
            <a:r>
              <a:rPr lang="en" sz="1700" u="sng">
                <a:solidFill>
                  <a:schemeClr val="dk1"/>
                </a:solidFill>
              </a:rPr>
              <a:t>God</a:t>
            </a:r>
            <a:r>
              <a:rPr lang="en" sz="1700">
                <a:solidFill>
                  <a:schemeClr val="dk1"/>
                </a:solidFill>
              </a:rPr>
              <a:t>. Get up, for it is your duty to tell us how to proceed in setting things straight. We are behind you, so be strong and take action.”</a:t>
            </a:r>
            <a:endParaRPr sz="17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302" name="Google Shape;302;p55"/>
          <p:cNvSpPr txBox="1"/>
          <p:nvPr>
            <p:ph idx="1" type="body"/>
          </p:nvPr>
        </p:nvSpPr>
        <p:spPr>
          <a:xfrm>
            <a:off x="0" y="1017725"/>
            <a:ext cx="89757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will go to all nations (Unity)</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Messiah will come</a:t>
            </a:r>
            <a:endParaRPr sz="1700">
              <a:solidFill>
                <a:schemeClr val="dk1"/>
              </a:solidFill>
            </a:endParaRPr>
          </a:p>
          <a:p>
            <a:pPr indent="0" lvl="0" marL="0" rtl="0" algn="l">
              <a:spcBef>
                <a:spcPts val="1200"/>
              </a:spcBef>
              <a:spcAft>
                <a:spcPts val="0"/>
              </a:spcAft>
              <a:buNone/>
            </a:pPr>
            <a:r>
              <a:rPr lang="en" sz="1700">
                <a:solidFill>
                  <a:schemeClr val="dk1"/>
                </a:solidFill>
              </a:rPr>
              <a:t>About the same time I realized that some of the men of Judah had married women from Ashdod, Ammon, and Moab. Furthermore, half their children spoke the language of Ashdod or of some other people and could not speak the language of Judah at all. So I confronted them and called down curses on them. I beat some of them and pulled out their hair. I made them swear in the name of God that they would not let their children intermarry with the pagan people of the land…</a:t>
            </a:r>
            <a:endParaRPr sz="1700">
              <a:solidFill>
                <a:schemeClr val="dk1"/>
              </a:solidFill>
            </a:endParaRPr>
          </a:p>
          <a:p>
            <a:pPr indent="0" lvl="0" marL="0" rtl="0" algn="l">
              <a:spcBef>
                <a:spcPts val="1200"/>
              </a:spcBef>
              <a:spcAft>
                <a:spcPts val="1200"/>
              </a:spcAft>
              <a:buNone/>
            </a:pPr>
            <a:r>
              <a:rPr lang="en" sz="1700">
                <a:solidFill>
                  <a:schemeClr val="dk1"/>
                </a:solidFill>
              </a:rPr>
              <a:t>Remember this in my favor, O my God.</a:t>
            </a:r>
            <a:endParaRPr sz="17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5" name="Shape 185"/>
        <p:cNvGrpSpPr/>
        <p:nvPr/>
      </p:nvGrpSpPr>
      <p:grpSpPr>
        <a:xfrm>
          <a:off x="0" y="0"/>
          <a:ext cx="0" cy="0"/>
          <a:chOff x="0" y="0"/>
          <a:chExt cx="0" cy="0"/>
        </a:xfrm>
      </p:grpSpPr>
      <p:pic>
        <p:nvPicPr>
          <p:cNvPr id="186" name="Google Shape;186;p38" title="Screenshot 2025-08-19 at 1.02.33 PM.png"/>
          <p:cNvPicPr preferRelativeResize="0"/>
          <p:nvPr/>
        </p:nvPicPr>
        <p:blipFill>
          <a:blip r:embed="rId3">
            <a:alphaModFix/>
          </a:blip>
          <a:stretch>
            <a:fillRect/>
          </a:stretch>
        </p:blipFill>
        <p:spPr>
          <a:xfrm>
            <a:off x="189525" y="0"/>
            <a:ext cx="8764953"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308" name="Google Shape;308;p56"/>
          <p:cNvSpPr txBox="1"/>
          <p:nvPr>
            <p:ph idx="1" type="body"/>
          </p:nvPr>
        </p:nvSpPr>
        <p:spPr>
          <a:xfrm>
            <a:off x="0" y="1017725"/>
            <a:ext cx="8975700" cy="1186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is not in the Temple</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has not gone to all nations (There isn’t even unity in Israel)</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leaders we have are no Messiah</a:t>
            </a:r>
            <a:endParaRPr sz="1700">
              <a:solidFill>
                <a:schemeClr val="dk1"/>
              </a:solidFill>
            </a:endParaRPr>
          </a:p>
        </p:txBody>
      </p:sp>
      <p:sp>
        <p:nvSpPr>
          <p:cNvPr id="309" name="Google Shape;309;p56"/>
          <p:cNvSpPr txBox="1"/>
          <p:nvPr/>
        </p:nvSpPr>
        <p:spPr>
          <a:xfrm>
            <a:off x="40825" y="2049225"/>
            <a:ext cx="8975700" cy="284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1"/>
                </a:solidFill>
                <a:latin typeface="Average"/>
                <a:ea typeface="Average"/>
                <a:cs typeface="Average"/>
                <a:sym typeface="Average"/>
              </a:rPr>
              <a:t>Ezra-Nehemiah is the anti-climactic conclusion of the Biblical story</a:t>
            </a:r>
            <a:endParaRPr sz="17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lang="en" sz="1700">
                <a:solidFill>
                  <a:schemeClr val="dk1"/>
                </a:solidFill>
                <a:latin typeface="Average"/>
                <a:ea typeface="Average"/>
                <a:cs typeface="Average"/>
                <a:sym typeface="Average"/>
              </a:rPr>
              <a:t>The people of Israel may be back from physical exile, but the </a:t>
            </a:r>
            <a:r>
              <a:rPr i="1" lang="en" sz="1700">
                <a:solidFill>
                  <a:schemeClr val="dk1"/>
                </a:solidFill>
                <a:latin typeface="Average"/>
                <a:ea typeface="Average"/>
                <a:cs typeface="Average"/>
                <a:sym typeface="Average"/>
              </a:rPr>
              <a:t>real</a:t>
            </a:r>
            <a:r>
              <a:rPr lang="en" sz="1700">
                <a:solidFill>
                  <a:schemeClr val="dk1"/>
                </a:solidFill>
                <a:latin typeface="Average"/>
                <a:ea typeface="Average"/>
                <a:cs typeface="Average"/>
                <a:sym typeface="Average"/>
              </a:rPr>
              <a:t> exile from Eden is as big of a problem as it ever was</a:t>
            </a:r>
            <a:endParaRPr sz="1700">
              <a:solidFill>
                <a:schemeClr val="dk1"/>
              </a:solidFill>
              <a:latin typeface="Average"/>
              <a:ea typeface="Average"/>
              <a:cs typeface="Average"/>
              <a:sym typeface="Average"/>
            </a:endParaRPr>
          </a:p>
          <a:p>
            <a:pPr indent="0" lvl="0" marL="0" rtl="0" algn="l">
              <a:lnSpc>
                <a:spcPct val="115000"/>
              </a:lnSpc>
              <a:spcBef>
                <a:spcPts val="1200"/>
              </a:spcBef>
              <a:spcAft>
                <a:spcPts val="1200"/>
              </a:spcAft>
              <a:buNone/>
            </a:pPr>
            <a:r>
              <a:rPr lang="en" sz="1700">
                <a:solidFill>
                  <a:schemeClr val="dk1"/>
                </a:solidFill>
                <a:latin typeface="Average"/>
                <a:ea typeface="Average"/>
                <a:cs typeface="Average"/>
                <a:sym typeface="Average"/>
              </a:rPr>
              <a:t>The Old Testament ends on a cliffhanger. It’s a story that leaves the reader desperate for resolution: resolution that Jesus provides</a:t>
            </a:r>
            <a:endParaRPr sz="1800">
              <a:solidFill>
                <a:schemeClr val="accent3"/>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9"/>
          <p:cNvSpPr/>
          <p:nvPr/>
        </p:nvSpPr>
        <p:spPr>
          <a:xfrm>
            <a:off x="2050" y="4100"/>
            <a:ext cx="1854600" cy="5143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2" name="Google Shape;192;p39"/>
          <p:cNvSpPr/>
          <p:nvPr/>
        </p:nvSpPr>
        <p:spPr>
          <a:xfrm>
            <a:off x="1856595" y="4100"/>
            <a:ext cx="1854600" cy="5143500"/>
          </a:xfrm>
          <a:prstGeom prst="rect">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3" name="Google Shape;193;p39"/>
          <p:cNvSpPr/>
          <p:nvPr/>
        </p:nvSpPr>
        <p:spPr>
          <a:xfrm>
            <a:off x="3711140" y="0"/>
            <a:ext cx="1854600" cy="5143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4" name="Google Shape;194;p39"/>
          <p:cNvSpPr/>
          <p:nvPr/>
        </p:nvSpPr>
        <p:spPr>
          <a:xfrm>
            <a:off x="5565685" y="0"/>
            <a:ext cx="1854600" cy="51435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5" name="Google Shape;195;p39"/>
          <p:cNvSpPr/>
          <p:nvPr/>
        </p:nvSpPr>
        <p:spPr>
          <a:xfrm>
            <a:off x="7420260" y="0"/>
            <a:ext cx="1854600" cy="51435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6" name="Google Shape;196;p39"/>
          <p:cNvSpPr txBox="1"/>
          <p:nvPr/>
        </p:nvSpPr>
        <p:spPr>
          <a:xfrm>
            <a:off x="79000" y="96325"/>
            <a:ext cx="1700700" cy="5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Roboto"/>
                <a:ea typeface="Roboto"/>
                <a:cs typeface="Roboto"/>
                <a:sym typeface="Roboto"/>
              </a:rPr>
              <a:t>Creation</a:t>
            </a:r>
            <a:endParaRPr b="1" sz="1800">
              <a:solidFill>
                <a:schemeClr val="dk2"/>
              </a:solidFill>
              <a:latin typeface="Roboto"/>
              <a:ea typeface="Roboto"/>
              <a:cs typeface="Roboto"/>
              <a:sym typeface="Roboto"/>
            </a:endParaRPr>
          </a:p>
        </p:txBody>
      </p:sp>
      <p:sp>
        <p:nvSpPr>
          <p:cNvPr id="197" name="Google Shape;197;p39"/>
          <p:cNvSpPr txBox="1"/>
          <p:nvPr/>
        </p:nvSpPr>
        <p:spPr>
          <a:xfrm>
            <a:off x="1933550" y="96325"/>
            <a:ext cx="1700700" cy="76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Roboto"/>
                <a:ea typeface="Roboto"/>
                <a:cs typeface="Roboto"/>
                <a:sym typeface="Roboto"/>
              </a:rPr>
              <a:t>Family of Abraham</a:t>
            </a:r>
            <a:endParaRPr b="1" sz="1800">
              <a:solidFill>
                <a:schemeClr val="dk2"/>
              </a:solidFill>
              <a:latin typeface="Roboto"/>
              <a:ea typeface="Roboto"/>
              <a:cs typeface="Roboto"/>
              <a:sym typeface="Roboto"/>
            </a:endParaRPr>
          </a:p>
        </p:txBody>
      </p:sp>
      <p:sp>
        <p:nvSpPr>
          <p:cNvPr id="198" name="Google Shape;198;p39"/>
          <p:cNvSpPr txBox="1"/>
          <p:nvPr/>
        </p:nvSpPr>
        <p:spPr>
          <a:xfrm>
            <a:off x="3788100" y="96325"/>
            <a:ext cx="1700700" cy="70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Roboto"/>
                <a:ea typeface="Roboto"/>
                <a:cs typeface="Roboto"/>
                <a:sym typeface="Roboto"/>
              </a:rPr>
              <a:t>The Nation</a:t>
            </a:r>
            <a:endParaRPr b="1" sz="1800">
              <a:solidFill>
                <a:schemeClr val="dk2"/>
              </a:solidFill>
              <a:latin typeface="Roboto"/>
              <a:ea typeface="Roboto"/>
              <a:cs typeface="Roboto"/>
              <a:sym typeface="Roboto"/>
            </a:endParaRPr>
          </a:p>
          <a:p>
            <a:pPr indent="0" lvl="0" marL="0" rtl="0" algn="ctr">
              <a:spcBef>
                <a:spcPts val="0"/>
              </a:spcBef>
              <a:spcAft>
                <a:spcPts val="0"/>
              </a:spcAft>
              <a:buNone/>
            </a:pPr>
            <a:r>
              <a:rPr b="1" lang="en" sz="1800">
                <a:solidFill>
                  <a:schemeClr val="dk2"/>
                </a:solidFill>
                <a:latin typeface="Roboto"/>
                <a:ea typeface="Roboto"/>
                <a:cs typeface="Roboto"/>
                <a:sym typeface="Roboto"/>
              </a:rPr>
              <a:t>of Israel</a:t>
            </a:r>
            <a:endParaRPr b="1" sz="1800">
              <a:solidFill>
                <a:schemeClr val="dk2"/>
              </a:solidFill>
              <a:latin typeface="Roboto"/>
              <a:ea typeface="Roboto"/>
              <a:cs typeface="Roboto"/>
              <a:sym typeface="Roboto"/>
            </a:endParaRPr>
          </a:p>
        </p:txBody>
      </p:sp>
      <p:sp>
        <p:nvSpPr>
          <p:cNvPr id="199" name="Google Shape;199;p39"/>
          <p:cNvSpPr txBox="1"/>
          <p:nvPr/>
        </p:nvSpPr>
        <p:spPr>
          <a:xfrm>
            <a:off x="5642650" y="96325"/>
            <a:ext cx="1700700" cy="5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Roboto"/>
                <a:ea typeface="Roboto"/>
                <a:cs typeface="Roboto"/>
                <a:sym typeface="Roboto"/>
              </a:rPr>
              <a:t>Exile</a:t>
            </a:r>
            <a:endParaRPr b="1" sz="1800">
              <a:solidFill>
                <a:schemeClr val="dk2"/>
              </a:solidFill>
              <a:latin typeface="Roboto"/>
              <a:ea typeface="Roboto"/>
              <a:cs typeface="Roboto"/>
              <a:sym typeface="Roboto"/>
            </a:endParaRPr>
          </a:p>
        </p:txBody>
      </p:sp>
      <p:sp>
        <p:nvSpPr>
          <p:cNvPr id="200" name="Google Shape;200;p39"/>
          <p:cNvSpPr txBox="1"/>
          <p:nvPr/>
        </p:nvSpPr>
        <p:spPr>
          <a:xfrm>
            <a:off x="7497150" y="96325"/>
            <a:ext cx="1700700" cy="5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Roboto"/>
                <a:ea typeface="Roboto"/>
                <a:cs typeface="Roboto"/>
                <a:sym typeface="Roboto"/>
              </a:rPr>
              <a:t>2nd Temple</a:t>
            </a:r>
            <a:endParaRPr b="1" sz="1800">
              <a:solidFill>
                <a:schemeClr val="dk2"/>
              </a:solidFill>
              <a:latin typeface="Roboto"/>
              <a:ea typeface="Roboto"/>
              <a:cs typeface="Roboto"/>
              <a:sym typeface="Roboto"/>
            </a:endParaRPr>
          </a:p>
        </p:txBody>
      </p:sp>
      <p:sp>
        <p:nvSpPr>
          <p:cNvPr id="201" name="Google Shape;201;p39"/>
          <p:cNvSpPr txBox="1"/>
          <p:nvPr/>
        </p:nvSpPr>
        <p:spPr>
          <a:xfrm>
            <a:off x="79000" y="731550"/>
            <a:ext cx="1654500" cy="43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Genesis 1-11</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The Biblical story begins with all of humanity, our origins, our problems, and the promise of a human who will one day solve them (Gen 3:15)</a:t>
            </a:r>
            <a:endParaRPr sz="1800">
              <a:latin typeface="Roboto"/>
              <a:ea typeface="Roboto"/>
              <a:cs typeface="Roboto"/>
              <a:sym typeface="Roboto"/>
            </a:endParaRPr>
          </a:p>
        </p:txBody>
      </p:sp>
      <p:sp>
        <p:nvSpPr>
          <p:cNvPr id="202" name="Google Shape;202;p39"/>
          <p:cNvSpPr txBox="1"/>
          <p:nvPr/>
        </p:nvSpPr>
        <p:spPr>
          <a:xfrm>
            <a:off x="1895075" y="731550"/>
            <a:ext cx="1654500" cy="43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Genesis 12- Deuteronomy</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God singles out one man’s family to bless and to bring blessing to the rest of the world</a:t>
            </a:r>
            <a:endParaRPr sz="1800">
              <a:latin typeface="Roboto"/>
              <a:ea typeface="Roboto"/>
              <a:cs typeface="Roboto"/>
              <a:sym typeface="Roboto"/>
            </a:endParaRPr>
          </a:p>
        </p:txBody>
      </p:sp>
      <p:sp>
        <p:nvSpPr>
          <p:cNvPr id="203" name="Google Shape;203;p39"/>
          <p:cNvSpPr txBox="1"/>
          <p:nvPr/>
        </p:nvSpPr>
        <p:spPr>
          <a:xfrm>
            <a:off x="3811175" y="731550"/>
            <a:ext cx="1654500" cy="43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Joshua-</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Chronicles</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That family becomes a country that is meant to represent God to the world, but continually fails to do so, ignoring the law and the prophets</a:t>
            </a:r>
            <a:endParaRPr sz="1800">
              <a:latin typeface="Roboto"/>
              <a:ea typeface="Roboto"/>
              <a:cs typeface="Roboto"/>
              <a:sym typeface="Roboto"/>
            </a:endParaRPr>
          </a:p>
        </p:txBody>
      </p:sp>
      <p:sp>
        <p:nvSpPr>
          <p:cNvPr id="204" name="Google Shape;204;p39"/>
          <p:cNvSpPr txBox="1"/>
          <p:nvPr/>
        </p:nvSpPr>
        <p:spPr>
          <a:xfrm>
            <a:off x="5565675" y="731550"/>
            <a:ext cx="1854600" cy="43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Daniel, Esther, some Prophets</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God (finally) allows Israel to face the consequences of their actions. They are led away in exile by foreign empires and the Temple is destroyed</a:t>
            </a:r>
            <a:endParaRPr sz="1800">
              <a:latin typeface="Roboto"/>
              <a:ea typeface="Roboto"/>
              <a:cs typeface="Roboto"/>
              <a:sym typeface="Roboto"/>
            </a:endParaRPr>
          </a:p>
        </p:txBody>
      </p:sp>
      <p:sp>
        <p:nvSpPr>
          <p:cNvPr id="205" name="Google Shape;205;p39"/>
          <p:cNvSpPr txBox="1"/>
          <p:nvPr/>
        </p:nvSpPr>
        <p:spPr>
          <a:xfrm>
            <a:off x="7420250" y="731550"/>
            <a:ext cx="1854600" cy="43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Ezra-Nehemiah</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Some are allowed to return to the Land. They rebuild the Temple and start taking the prophets and the law seriously, combining them into the OT we have today</a:t>
            </a:r>
            <a:endParaRPr sz="1800">
              <a:latin typeface="Roboto"/>
              <a:ea typeface="Roboto"/>
              <a:cs typeface="Roboto"/>
              <a:sym typeface="Roboto"/>
            </a:endParaRPr>
          </a:p>
        </p:txBody>
      </p:sp>
      <p:cxnSp>
        <p:nvCxnSpPr>
          <p:cNvPr id="206" name="Google Shape;206;p39"/>
          <p:cNvCxnSpPr/>
          <p:nvPr/>
        </p:nvCxnSpPr>
        <p:spPr>
          <a:xfrm>
            <a:off x="-2725" y="803425"/>
            <a:ext cx="9282300" cy="0"/>
          </a:xfrm>
          <a:prstGeom prst="straightConnector1">
            <a:avLst/>
          </a:prstGeom>
          <a:noFill/>
          <a:ln cap="flat" cmpd="sng" w="9525">
            <a:solidFill>
              <a:srgbClr val="000000"/>
            </a:solidFill>
            <a:prstDash val="solid"/>
            <a:round/>
            <a:headEnd len="med" w="med" type="none"/>
            <a:tailEnd len="med" w="med" type="none"/>
          </a:ln>
        </p:spPr>
      </p:cxnSp>
      <p:cxnSp>
        <p:nvCxnSpPr>
          <p:cNvPr id="207" name="Google Shape;207;p39"/>
          <p:cNvCxnSpPr/>
          <p:nvPr/>
        </p:nvCxnSpPr>
        <p:spPr>
          <a:xfrm>
            <a:off x="-2700" y="1407175"/>
            <a:ext cx="92823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40" title="Screenshot 2025-08-19 at 1.30.43 PM.png"/>
          <p:cNvPicPr preferRelativeResize="0"/>
          <p:nvPr/>
        </p:nvPicPr>
        <p:blipFill rotWithShape="1">
          <a:blip r:embed="rId3">
            <a:alphaModFix/>
          </a:blip>
          <a:srcRect b="5290" l="0" r="0" t="8828"/>
          <a:stretch/>
        </p:blipFill>
        <p:spPr>
          <a:xfrm>
            <a:off x="-32162" y="0"/>
            <a:ext cx="9208315"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41" title="Screenshot 2025-08-19 at 1.30.57 PM.png"/>
          <p:cNvPicPr preferRelativeResize="0"/>
          <p:nvPr/>
        </p:nvPicPr>
        <p:blipFill rotWithShape="1">
          <a:blip r:embed="rId3">
            <a:alphaModFix/>
          </a:blip>
          <a:srcRect b="5059" l="0" r="0" t="8458"/>
          <a:stretch/>
        </p:blipFill>
        <p:spPr>
          <a:xfrm>
            <a:off x="0" y="0"/>
            <a:ext cx="9144003" cy="5143501"/>
          </a:xfrm>
          <a:prstGeom prst="rect">
            <a:avLst/>
          </a:prstGeom>
          <a:noFill/>
          <a:ln>
            <a:noFill/>
          </a:ln>
        </p:spPr>
      </p:pic>
      <p:sp>
        <p:nvSpPr>
          <p:cNvPr id="218" name="Google Shape;218;p41"/>
          <p:cNvSpPr txBox="1"/>
          <p:nvPr/>
        </p:nvSpPr>
        <p:spPr>
          <a:xfrm>
            <a:off x="1446900" y="4280875"/>
            <a:ext cx="6250200" cy="684900"/>
          </a:xfrm>
          <a:prstGeom prst="rect">
            <a:avLst/>
          </a:prstGeom>
          <a:noFill/>
          <a:ln>
            <a:noFill/>
          </a:ln>
          <a:effectLst>
            <a:outerShdw blurRad="128588" rotWithShape="0" algn="bl" dir="5400000" dist="19050">
              <a:srgbClr val="000000"/>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chemeClr val="dk1"/>
                </a:solidFill>
                <a:latin typeface="Average"/>
                <a:ea typeface="Average"/>
                <a:cs typeface="Average"/>
                <a:sym typeface="Average"/>
              </a:rPr>
              <a:t>Please exit to your right</a:t>
            </a:r>
            <a:endParaRPr sz="4000">
              <a:solidFill>
                <a:schemeClr val="dk1"/>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24" name="Google Shape;224;p42"/>
          <p:cNvSpPr txBox="1"/>
          <p:nvPr>
            <p:ph idx="1" type="body"/>
          </p:nvPr>
        </p:nvSpPr>
        <p:spPr>
          <a:xfrm>
            <a:off x="0" y="1017725"/>
            <a:ext cx="89757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Blessing will go to all nations (Unity)</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Messiah will come</a:t>
            </a:r>
            <a:endParaRPr sz="1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30" name="Google Shape;230;p43"/>
          <p:cNvSpPr txBox="1"/>
          <p:nvPr>
            <p:ph idx="1" type="body"/>
          </p:nvPr>
        </p:nvSpPr>
        <p:spPr>
          <a:xfrm>
            <a:off x="0" y="1017725"/>
            <a:ext cx="90183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Exodus 19:16-18</a:t>
            </a:r>
            <a:endParaRPr sz="1700">
              <a:solidFill>
                <a:schemeClr val="dk1"/>
              </a:solidFill>
            </a:endParaRPr>
          </a:p>
          <a:p>
            <a:pPr indent="0" lvl="0" marL="0" rtl="0" algn="l">
              <a:spcBef>
                <a:spcPts val="1200"/>
              </a:spcBef>
              <a:spcAft>
                <a:spcPts val="1200"/>
              </a:spcAft>
              <a:buNone/>
            </a:pPr>
            <a:r>
              <a:rPr lang="en" sz="1700">
                <a:solidFill>
                  <a:schemeClr val="dk1"/>
                </a:solidFill>
              </a:rPr>
              <a:t>On the morning of the third day, </a:t>
            </a:r>
            <a:r>
              <a:rPr lang="en" sz="1700" u="sng">
                <a:solidFill>
                  <a:schemeClr val="dk1"/>
                </a:solidFill>
              </a:rPr>
              <a:t>thunder</a:t>
            </a:r>
            <a:r>
              <a:rPr lang="en" sz="1700">
                <a:solidFill>
                  <a:schemeClr val="dk1"/>
                </a:solidFill>
              </a:rPr>
              <a:t> roared and </a:t>
            </a:r>
            <a:r>
              <a:rPr lang="en" sz="1700" u="sng">
                <a:solidFill>
                  <a:schemeClr val="dk1"/>
                </a:solidFill>
              </a:rPr>
              <a:t>lightning</a:t>
            </a:r>
            <a:r>
              <a:rPr lang="en" sz="1700">
                <a:solidFill>
                  <a:schemeClr val="dk1"/>
                </a:solidFill>
              </a:rPr>
              <a:t> flashed, and a dense </a:t>
            </a:r>
            <a:r>
              <a:rPr lang="en" sz="1700" u="sng">
                <a:solidFill>
                  <a:schemeClr val="dk1"/>
                </a:solidFill>
              </a:rPr>
              <a:t>cloud</a:t>
            </a:r>
            <a:r>
              <a:rPr lang="en" sz="1700">
                <a:solidFill>
                  <a:schemeClr val="dk1"/>
                </a:solidFill>
              </a:rPr>
              <a:t> came down on the mountain. There was a long, loud blast from a ram’s horn, and all the people trembled. Moses led them out from the camp to meet with God, and they stood at the foot of the mountain. All of Mount Sinai was covered with </a:t>
            </a:r>
            <a:r>
              <a:rPr lang="en" sz="1700" u="sng">
                <a:solidFill>
                  <a:schemeClr val="dk1"/>
                </a:solidFill>
              </a:rPr>
              <a:t>smoke</a:t>
            </a:r>
            <a:r>
              <a:rPr lang="en" sz="1700">
                <a:solidFill>
                  <a:schemeClr val="dk1"/>
                </a:solidFill>
              </a:rPr>
              <a:t> because Yahweh had descended on it in the form of </a:t>
            </a:r>
            <a:r>
              <a:rPr lang="en" sz="1700" u="sng">
                <a:solidFill>
                  <a:schemeClr val="dk1"/>
                </a:solidFill>
              </a:rPr>
              <a:t>fire</a:t>
            </a:r>
            <a:r>
              <a:rPr lang="en" sz="1700">
                <a:solidFill>
                  <a:schemeClr val="dk1"/>
                </a:solidFill>
              </a:rPr>
              <a:t>. The </a:t>
            </a:r>
            <a:r>
              <a:rPr lang="en" sz="1700" u="sng">
                <a:solidFill>
                  <a:schemeClr val="dk1"/>
                </a:solidFill>
              </a:rPr>
              <a:t>smoke</a:t>
            </a:r>
            <a:r>
              <a:rPr lang="en" sz="1700">
                <a:solidFill>
                  <a:schemeClr val="dk1"/>
                </a:solidFill>
              </a:rPr>
              <a:t> billowed into the sky like </a:t>
            </a:r>
            <a:r>
              <a:rPr lang="en" sz="1700" u="sng">
                <a:solidFill>
                  <a:schemeClr val="dk1"/>
                </a:solidFill>
              </a:rPr>
              <a:t>smoke</a:t>
            </a:r>
            <a:r>
              <a:rPr lang="en" sz="1700">
                <a:solidFill>
                  <a:schemeClr val="dk1"/>
                </a:solidFill>
              </a:rPr>
              <a:t> from a brick kiln, and the whole mountain shook violently.</a:t>
            </a:r>
            <a:endParaRPr sz="17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36" name="Google Shape;236;p44"/>
          <p:cNvSpPr txBox="1"/>
          <p:nvPr>
            <p:ph idx="1" type="body"/>
          </p:nvPr>
        </p:nvSpPr>
        <p:spPr>
          <a:xfrm>
            <a:off x="0" y="1017725"/>
            <a:ext cx="9018300" cy="399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Exodus 19:16-18, Leviticus 9:22-24</a:t>
            </a:r>
            <a:endParaRPr sz="1700">
              <a:solidFill>
                <a:schemeClr val="dk1"/>
              </a:solidFill>
            </a:endParaRPr>
          </a:p>
          <a:p>
            <a:pPr indent="0" lvl="0" marL="0" rtl="0" algn="l">
              <a:spcBef>
                <a:spcPts val="1200"/>
              </a:spcBef>
              <a:spcAft>
                <a:spcPts val="1200"/>
              </a:spcAft>
              <a:buNone/>
            </a:pPr>
            <a:r>
              <a:rPr lang="en" sz="1700">
                <a:solidFill>
                  <a:schemeClr val="dk1"/>
                </a:solidFill>
              </a:rPr>
              <a:t>After that, Aaron raised his hands toward the people and blessed them. Then, after presenting the sin offering, the burnt offering, and the peace offering, he stepped down from the altar. Then Moses and Aaron went into the Tabernacle, and when they came back out, they blessed the people again, and the glory of Yahweh appeared to the whole community. </a:t>
            </a:r>
            <a:r>
              <a:rPr lang="en" sz="1700" u="sng">
                <a:solidFill>
                  <a:schemeClr val="dk1"/>
                </a:solidFill>
              </a:rPr>
              <a:t>Fire</a:t>
            </a:r>
            <a:r>
              <a:rPr lang="en" sz="1700">
                <a:solidFill>
                  <a:schemeClr val="dk1"/>
                </a:solidFill>
              </a:rPr>
              <a:t> blazed forth from Yahweh’s presence and consumed the burnt offering and the fat on the altar. When the people saw this, </a:t>
            </a:r>
            <a:r>
              <a:rPr lang="en" sz="1700" u="sng">
                <a:solidFill>
                  <a:schemeClr val="dk1"/>
                </a:solidFill>
              </a:rPr>
              <a:t>they shouted with joy and fell face down on the ground.</a:t>
            </a:r>
            <a:endParaRPr sz="1700"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Expectations</a:t>
            </a:r>
            <a:endParaRPr/>
          </a:p>
        </p:txBody>
      </p:sp>
      <p:sp>
        <p:nvSpPr>
          <p:cNvPr id="242" name="Google Shape;242;p45"/>
          <p:cNvSpPr txBox="1"/>
          <p:nvPr>
            <p:ph idx="1" type="body"/>
          </p:nvPr>
        </p:nvSpPr>
        <p:spPr>
          <a:xfrm>
            <a:off x="0" y="1017725"/>
            <a:ext cx="9018300" cy="39909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God’s Presence in the Temple</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Exodus 19:16-18, Leviticus 9:22-24, 1 Kings 8:10-11</a:t>
            </a:r>
            <a:endParaRPr sz="1700">
              <a:solidFill>
                <a:schemeClr val="dk1"/>
              </a:solidFill>
            </a:endParaRPr>
          </a:p>
          <a:p>
            <a:pPr indent="0" lvl="0" marL="0" rtl="0" algn="l">
              <a:spcBef>
                <a:spcPts val="1200"/>
              </a:spcBef>
              <a:spcAft>
                <a:spcPts val="1200"/>
              </a:spcAft>
              <a:buNone/>
            </a:pPr>
            <a:r>
              <a:rPr lang="en" sz="1700">
                <a:solidFill>
                  <a:schemeClr val="dk1"/>
                </a:solidFill>
              </a:rPr>
              <a:t>When the priests came out of the Holy Place, a thick </a:t>
            </a:r>
            <a:r>
              <a:rPr lang="en" sz="1700" u="sng">
                <a:solidFill>
                  <a:schemeClr val="dk1"/>
                </a:solidFill>
              </a:rPr>
              <a:t>cloud</a:t>
            </a:r>
            <a:r>
              <a:rPr lang="en" sz="1700">
                <a:solidFill>
                  <a:schemeClr val="dk1"/>
                </a:solidFill>
              </a:rPr>
              <a:t> filled the Temple of Yahweh. The priests could not continue their service because of the </a:t>
            </a:r>
            <a:r>
              <a:rPr lang="en" sz="1700" u="sng">
                <a:solidFill>
                  <a:schemeClr val="dk1"/>
                </a:solidFill>
              </a:rPr>
              <a:t>cloud</a:t>
            </a:r>
            <a:r>
              <a:rPr lang="en" sz="1700">
                <a:solidFill>
                  <a:schemeClr val="dk1"/>
                </a:solidFill>
              </a:rPr>
              <a:t>, for the glorious presence of Yahweh filled the Temple of Yahweh.</a:t>
            </a:r>
            <a:endParaRPr sz="17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