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1" r:id="rId4"/>
    <p:sldMasterId id="2147483682" r:id="rId5"/>
    <p:sldMasterId id="2147483683"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y="5143500" cx="9144000"/>
  <p:notesSz cx="6858000" cy="9144000"/>
  <p:embeddedFontLst>
    <p:embeddedFont>
      <p:font typeface="Roboto"/>
      <p:regular r:id="rId24"/>
      <p:bold r:id="rId25"/>
      <p:italic r:id="rId26"/>
      <p:boldItalic r:id="rId27"/>
    </p:embeddedFont>
    <p:embeddedFont>
      <p:font typeface="Average"/>
      <p:regular r:id="rId28"/>
    </p:embeddedFont>
    <p:embeddedFont>
      <p:font typeface="Oswald"/>
      <p:regular r:id="rId29"/>
      <p:bold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font" Target="fonts/Roboto-regular.fntdata"/><Relationship Id="rId23" Type="http://schemas.openxmlformats.org/officeDocument/2006/relationships/slide" Target="slides/slide1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26" Type="http://schemas.openxmlformats.org/officeDocument/2006/relationships/font" Target="fonts/Roboto-italic.fntdata"/><Relationship Id="rId25" Type="http://schemas.openxmlformats.org/officeDocument/2006/relationships/font" Target="fonts/Roboto-bold.fntdata"/><Relationship Id="rId28" Type="http://schemas.openxmlformats.org/officeDocument/2006/relationships/font" Target="fonts/Average-regular.fntdata"/><Relationship Id="rId27" Type="http://schemas.openxmlformats.org/officeDocument/2006/relationships/font" Target="fonts/Roboto-boldItalic.fntdata"/><Relationship Id="rId5" Type="http://schemas.openxmlformats.org/officeDocument/2006/relationships/slideMaster" Target="slideMasters/slideMaster2.xml"/><Relationship Id="rId6" Type="http://schemas.openxmlformats.org/officeDocument/2006/relationships/slideMaster" Target="slideMasters/slideMaster3.xml"/><Relationship Id="rId29" Type="http://schemas.openxmlformats.org/officeDocument/2006/relationships/font" Target="fonts/Oswald-regular.fntdata"/><Relationship Id="rId7" Type="http://schemas.openxmlformats.org/officeDocument/2006/relationships/notesMaster" Target="notesMasters/notesMaster1.xml"/><Relationship Id="rId8" Type="http://schemas.openxmlformats.org/officeDocument/2006/relationships/slide" Target="slides/slide1.xml"/><Relationship Id="rId30" Type="http://schemas.openxmlformats.org/officeDocument/2006/relationships/font" Target="fonts/Oswald-bold.fntdata"/><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371b418de67_0_4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371b418de67_0_4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371b418de67_0_5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6" name="Google Shape;266;g371b418de67_0_5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371b418de67_0_5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2" name="Google Shape;272;g371b418de67_0_5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371b418de67_0_5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8" name="Google Shape;278;g371b418de67_0_5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371b418de67_0_5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371b418de67_0_5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371b418de67_0_5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0" name="Google Shape;290;g371b418de67_0_5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371b418de67_0_5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371b418de67_0_5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372b5a20ba8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372b5a20ba8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71b418de67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371b418de67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371b418de67_0_3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371b418de67_0_3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34b6aea76a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34b6aea76a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34b6aea76a2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34b6aea76a2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735049cbd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735049cbd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372b5a20b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372b5a20b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371b418de67_0_4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371b418de67_0_4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59" name="Shape 59"/>
        <p:cNvGrpSpPr/>
        <p:nvPr/>
      </p:nvGrpSpPr>
      <p:grpSpPr>
        <a:xfrm>
          <a:off x="0" y="0"/>
          <a:ext cx="0" cy="0"/>
          <a:chOff x="0" y="0"/>
          <a:chExt cx="0" cy="0"/>
        </a:xfrm>
      </p:grpSpPr>
      <p:grpSp>
        <p:nvGrpSpPr>
          <p:cNvPr id="60" name="Google Shape;60;p14"/>
          <p:cNvGrpSpPr/>
          <p:nvPr/>
        </p:nvGrpSpPr>
        <p:grpSpPr>
          <a:xfrm>
            <a:off x="6098378" y="5"/>
            <a:ext cx="3045625" cy="2030570"/>
            <a:chOff x="6098378" y="5"/>
            <a:chExt cx="3045625" cy="2030570"/>
          </a:xfrm>
        </p:grpSpPr>
        <p:sp>
          <p:nvSpPr>
            <p:cNvPr id="61" name="Google Shape;61;p14"/>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4"/>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4"/>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4"/>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4"/>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14"/>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67" name="Google Shape;67;p14"/>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68" name="Google Shape;68;p1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69" name="Shape 69"/>
        <p:cNvGrpSpPr/>
        <p:nvPr/>
      </p:nvGrpSpPr>
      <p:grpSpPr>
        <a:xfrm>
          <a:off x="0" y="0"/>
          <a:ext cx="0" cy="0"/>
          <a:chOff x="0" y="0"/>
          <a:chExt cx="0" cy="0"/>
        </a:xfrm>
      </p:grpSpPr>
      <p:grpSp>
        <p:nvGrpSpPr>
          <p:cNvPr id="70" name="Google Shape;70;p15"/>
          <p:cNvGrpSpPr/>
          <p:nvPr/>
        </p:nvGrpSpPr>
        <p:grpSpPr>
          <a:xfrm>
            <a:off x="6098378" y="5"/>
            <a:ext cx="3045625" cy="2030570"/>
            <a:chOff x="6098378" y="5"/>
            <a:chExt cx="3045625" cy="2030570"/>
          </a:xfrm>
        </p:grpSpPr>
        <p:sp>
          <p:nvSpPr>
            <p:cNvPr id="71" name="Google Shape;71;p15"/>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5"/>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5"/>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5"/>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5"/>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5"/>
          <p:cNvSpPr txBox="1"/>
          <p:nvPr>
            <p:ph type="title"/>
          </p:nvPr>
        </p:nvSpPr>
        <p:spPr>
          <a:xfrm>
            <a:off x="598100" y="2152347"/>
            <a:ext cx="8222100" cy="838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77" name="Google Shape;77;p15"/>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78" name="Shape 78"/>
        <p:cNvGrpSpPr/>
        <p:nvPr/>
      </p:nvGrpSpPr>
      <p:grpSpPr>
        <a:xfrm>
          <a:off x="0" y="0"/>
          <a:ext cx="0" cy="0"/>
          <a:chOff x="0" y="0"/>
          <a:chExt cx="0" cy="0"/>
        </a:xfrm>
      </p:grpSpPr>
      <p:grpSp>
        <p:nvGrpSpPr>
          <p:cNvPr id="79" name="Google Shape;79;p16"/>
          <p:cNvGrpSpPr/>
          <p:nvPr/>
        </p:nvGrpSpPr>
        <p:grpSpPr>
          <a:xfrm>
            <a:off x="0" y="3903669"/>
            <a:ext cx="9144000" cy="1239925"/>
            <a:chOff x="0" y="3903669"/>
            <a:chExt cx="9144000" cy="1239925"/>
          </a:xfrm>
        </p:grpSpPr>
        <p:sp>
          <p:nvSpPr>
            <p:cNvPr id="80" name="Google Shape;80;p16"/>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16"/>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6"/>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6"/>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6"/>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5" name="Google Shape;85;p16"/>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86" name="Google Shape;86;p16"/>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87" name="Google Shape;87;p16"/>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88" name="Shape 88"/>
        <p:cNvGrpSpPr/>
        <p:nvPr/>
      </p:nvGrpSpPr>
      <p:grpSpPr>
        <a:xfrm>
          <a:off x="0" y="0"/>
          <a:ext cx="0" cy="0"/>
          <a:chOff x="0" y="0"/>
          <a:chExt cx="0" cy="0"/>
        </a:xfrm>
      </p:grpSpPr>
      <p:sp>
        <p:nvSpPr>
          <p:cNvPr id="89" name="Google Shape;89;p17"/>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90" name="Google Shape;90;p17"/>
          <p:cNvSpPr txBox="1"/>
          <p:nvPr>
            <p:ph idx="1" type="body"/>
          </p:nvPr>
        </p:nvSpPr>
        <p:spPr>
          <a:xfrm>
            <a:off x="3117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91" name="Google Shape;91;p17"/>
          <p:cNvSpPr txBox="1"/>
          <p:nvPr>
            <p:ph idx="2" type="body"/>
          </p:nvPr>
        </p:nvSpPr>
        <p:spPr>
          <a:xfrm>
            <a:off x="48324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92" name="Google Shape;92;p17"/>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3" name="Shape 93"/>
        <p:cNvGrpSpPr/>
        <p:nvPr/>
      </p:nvGrpSpPr>
      <p:grpSpPr>
        <a:xfrm>
          <a:off x="0" y="0"/>
          <a:ext cx="0" cy="0"/>
          <a:chOff x="0" y="0"/>
          <a:chExt cx="0" cy="0"/>
        </a:xfrm>
      </p:grpSpPr>
      <p:sp>
        <p:nvSpPr>
          <p:cNvPr id="94" name="Google Shape;94;p18"/>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95" name="Google Shape;95;p18"/>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96" name="Shape 96"/>
        <p:cNvGrpSpPr/>
        <p:nvPr/>
      </p:nvGrpSpPr>
      <p:grpSpPr>
        <a:xfrm>
          <a:off x="0" y="0"/>
          <a:ext cx="0" cy="0"/>
          <a:chOff x="0" y="0"/>
          <a:chExt cx="0" cy="0"/>
        </a:xfrm>
      </p:grpSpPr>
      <p:sp>
        <p:nvSpPr>
          <p:cNvPr id="97" name="Google Shape;97;p19"/>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8" name="Google Shape;98;p19"/>
          <p:cNvSpPr txBox="1"/>
          <p:nvPr>
            <p:ph idx="1" type="body"/>
          </p:nvPr>
        </p:nvSpPr>
        <p:spPr>
          <a:xfrm>
            <a:off x="311700" y="1465804"/>
            <a:ext cx="2808000" cy="31032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99" name="Google Shape;99;p19"/>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100" name="Shape 100"/>
        <p:cNvGrpSpPr/>
        <p:nvPr/>
      </p:nvGrpSpPr>
      <p:grpSpPr>
        <a:xfrm>
          <a:off x="0" y="0"/>
          <a:ext cx="0" cy="0"/>
          <a:chOff x="0" y="0"/>
          <a:chExt cx="0" cy="0"/>
        </a:xfrm>
      </p:grpSpPr>
      <p:grpSp>
        <p:nvGrpSpPr>
          <p:cNvPr id="101" name="Google Shape;101;p20"/>
          <p:cNvGrpSpPr/>
          <p:nvPr/>
        </p:nvGrpSpPr>
        <p:grpSpPr>
          <a:xfrm>
            <a:off x="6098378" y="5"/>
            <a:ext cx="3045625" cy="2030570"/>
            <a:chOff x="6098378" y="5"/>
            <a:chExt cx="3045625" cy="2030570"/>
          </a:xfrm>
        </p:grpSpPr>
        <p:sp>
          <p:nvSpPr>
            <p:cNvPr id="102" name="Google Shape;102;p20"/>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20"/>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20"/>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20"/>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20"/>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7" name="Google Shape;107;p20"/>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108" name="Google Shape;108;p20"/>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09" name="Shape 109"/>
        <p:cNvGrpSpPr/>
        <p:nvPr/>
      </p:nvGrpSpPr>
      <p:grpSpPr>
        <a:xfrm>
          <a:off x="0" y="0"/>
          <a:ext cx="0" cy="0"/>
          <a:chOff x="0" y="0"/>
          <a:chExt cx="0" cy="0"/>
        </a:xfrm>
      </p:grpSpPr>
      <p:sp>
        <p:nvSpPr>
          <p:cNvPr id="110" name="Google Shape;110;p21"/>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1" name="Google Shape;111;p21"/>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112" name="Google Shape;112;p21"/>
          <p:cNvSpPr txBox="1"/>
          <p:nvPr>
            <p:ph type="title"/>
          </p:nvPr>
        </p:nvSpPr>
        <p:spPr>
          <a:xfrm>
            <a:off x="265500" y="1151100"/>
            <a:ext cx="4045200" cy="1564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113" name="Google Shape;113;p21"/>
          <p:cNvSpPr txBox="1"/>
          <p:nvPr>
            <p:ph idx="1" type="subTitle"/>
          </p:nvPr>
        </p:nvSpPr>
        <p:spPr>
          <a:xfrm>
            <a:off x="265500" y="2769001"/>
            <a:ext cx="4045200" cy="1269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14" name="Google Shape;114;p21"/>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115" name="Google Shape;115;p21"/>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16" name="Shape 116"/>
        <p:cNvGrpSpPr/>
        <p:nvPr/>
      </p:nvGrpSpPr>
      <p:grpSpPr>
        <a:xfrm>
          <a:off x="0" y="0"/>
          <a:ext cx="0" cy="0"/>
          <a:chOff x="0" y="0"/>
          <a:chExt cx="0" cy="0"/>
        </a:xfrm>
      </p:grpSpPr>
      <p:sp>
        <p:nvSpPr>
          <p:cNvPr id="117" name="Google Shape;117;p22"/>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118" name="Google Shape;118;p2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119" name="Shape 119"/>
        <p:cNvGrpSpPr/>
        <p:nvPr/>
      </p:nvGrpSpPr>
      <p:grpSpPr>
        <a:xfrm>
          <a:off x="0" y="0"/>
          <a:ext cx="0" cy="0"/>
          <a:chOff x="0" y="0"/>
          <a:chExt cx="0" cy="0"/>
        </a:xfrm>
      </p:grpSpPr>
      <p:grpSp>
        <p:nvGrpSpPr>
          <p:cNvPr id="120" name="Google Shape;120;p23"/>
          <p:cNvGrpSpPr/>
          <p:nvPr/>
        </p:nvGrpSpPr>
        <p:grpSpPr>
          <a:xfrm>
            <a:off x="6098378" y="5"/>
            <a:ext cx="3045625" cy="2030570"/>
            <a:chOff x="6098378" y="5"/>
            <a:chExt cx="3045625" cy="2030570"/>
          </a:xfrm>
        </p:grpSpPr>
        <p:sp>
          <p:nvSpPr>
            <p:cNvPr id="121" name="Google Shape;121;p2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2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2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2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2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6" name="Google Shape;126;p23"/>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127" name="Google Shape;127;p23"/>
          <p:cNvSpPr txBox="1"/>
          <p:nvPr>
            <p:ph idx="1" type="body"/>
          </p:nvPr>
        </p:nvSpPr>
        <p:spPr>
          <a:xfrm>
            <a:off x="311700" y="3369225"/>
            <a:ext cx="8520600" cy="1281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128" name="Google Shape;128;p23"/>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5" name="Shape 135"/>
        <p:cNvGrpSpPr/>
        <p:nvPr/>
      </p:nvGrpSpPr>
      <p:grpSpPr>
        <a:xfrm>
          <a:off x="0" y="0"/>
          <a:ext cx="0" cy="0"/>
          <a:chOff x="0" y="0"/>
          <a:chExt cx="0" cy="0"/>
        </a:xfrm>
      </p:grpSpPr>
      <p:sp>
        <p:nvSpPr>
          <p:cNvPr id="136" name="Google Shape;136;p26"/>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37" name="Google Shape;137;p26"/>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8" name="Google Shape;138;p2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9" name="Shape 139"/>
        <p:cNvGrpSpPr/>
        <p:nvPr/>
      </p:nvGrpSpPr>
      <p:grpSpPr>
        <a:xfrm>
          <a:off x="0" y="0"/>
          <a:ext cx="0" cy="0"/>
          <a:chOff x="0" y="0"/>
          <a:chExt cx="0" cy="0"/>
        </a:xfrm>
      </p:grpSpPr>
      <p:sp>
        <p:nvSpPr>
          <p:cNvPr id="140" name="Google Shape;140;p27"/>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41" name="Google Shape;141;p2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2" name="Shape 142"/>
        <p:cNvGrpSpPr/>
        <p:nvPr/>
      </p:nvGrpSpPr>
      <p:grpSpPr>
        <a:xfrm>
          <a:off x="0" y="0"/>
          <a:ext cx="0" cy="0"/>
          <a:chOff x="0" y="0"/>
          <a:chExt cx="0" cy="0"/>
        </a:xfrm>
      </p:grpSpPr>
      <p:sp>
        <p:nvSpPr>
          <p:cNvPr id="143" name="Google Shape;143;p2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44" name="Google Shape;144;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45" name="Google Shape;145;p2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46" name="Shape 146"/>
        <p:cNvGrpSpPr/>
        <p:nvPr/>
      </p:nvGrpSpPr>
      <p:grpSpPr>
        <a:xfrm>
          <a:off x="0" y="0"/>
          <a:ext cx="0" cy="0"/>
          <a:chOff x="0" y="0"/>
          <a:chExt cx="0" cy="0"/>
        </a:xfrm>
      </p:grpSpPr>
      <p:sp>
        <p:nvSpPr>
          <p:cNvPr id="147" name="Google Shape;147;p2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48" name="Google Shape;148;p29"/>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149" name="Google Shape;149;p29"/>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150" name="Google Shape;150;p2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1" name="Shape 151"/>
        <p:cNvGrpSpPr/>
        <p:nvPr/>
      </p:nvGrpSpPr>
      <p:grpSpPr>
        <a:xfrm>
          <a:off x="0" y="0"/>
          <a:ext cx="0" cy="0"/>
          <a:chOff x="0" y="0"/>
          <a:chExt cx="0" cy="0"/>
        </a:xfrm>
      </p:grpSpPr>
      <p:sp>
        <p:nvSpPr>
          <p:cNvPr id="152" name="Google Shape;152;p30"/>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53" name="Google Shape;153;p3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54" name="Shape 154"/>
        <p:cNvGrpSpPr/>
        <p:nvPr/>
      </p:nvGrpSpPr>
      <p:grpSpPr>
        <a:xfrm>
          <a:off x="0" y="0"/>
          <a:ext cx="0" cy="0"/>
          <a:chOff x="0" y="0"/>
          <a:chExt cx="0" cy="0"/>
        </a:xfrm>
      </p:grpSpPr>
      <p:sp>
        <p:nvSpPr>
          <p:cNvPr id="155" name="Google Shape;155;p31"/>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156" name="Google Shape;156;p31"/>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157" name="Google Shape;157;p3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58" name="Shape 158"/>
        <p:cNvGrpSpPr/>
        <p:nvPr/>
      </p:nvGrpSpPr>
      <p:grpSpPr>
        <a:xfrm>
          <a:off x="0" y="0"/>
          <a:ext cx="0" cy="0"/>
          <a:chOff x="0" y="0"/>
          <a:chExt cx="0" cy="0"/>
        </a:xfrm>
      </p:grpSpPr>
      <p:sp>
        <p:nvSpPr>
          <p:cNvPr id="159" name="Google Shape;159;p32"/>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60" name="Google Shape;160;p3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61" name="Shape 161"/>
        <p:cNvGrpSpPr/>
        <p:nvPr/>
      </p:nvGrpSpPr>
      <p:grpSpPr>
        <a:xfrm>
          <a:off x="0" y="0"/>
          <a:ext cx="0" cy="0"/>
          <a:chOff x="0" y="0"/>
          <a:chExt cx="0" cy="0"/>
        </a:xfrm>
      </p:grpSpPr>
      <p:sp>
        <p:nvSpPr>
          <p:cNvPr id="162" name="Google Shape;162;p3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33"/>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164" name="Google Shape;164;p33"/>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5" name="Google Shape;165;p33"/>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66" name="Google Shape;166;p3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67" name="Shape 167"/>
        <p:cNvGrpSpPr/>
        <p:nvPr/>
      </p:nvGrpSpPr>
      <p:grpSpPr>
        <a:xfrm>
          <a:off x="0" y="0"/>
          <a:ext cx="0" cy="0"/>
          <a:chOff x="0" y="0"/>
          <a:chExt cx="0" cy="0"/>
        </a:xfrm>
      </p:grpSpPr>
      <p:sp>
        <p:nvSpPr>
          <p:cNvPr id="168" name="Google Shape;168;p34"/>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169" name="Google Shape;169;p3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70" name="Shape 170"/>
        <p:cNvGrpSpPr/>
        <p:nvPr/>
      </p:nvGrpSpPr>
      <p:grpSpPr>
        <a:xfrm>
          <a:off x="0" y="0"/>
          <a:ext cx="0" cy="0"/>
          <a:chOff x="0" y="0"/>
          <a:chExt cx="0" cy="0"/>
        </a:xfrm>
      </p:grpSpPr>
      <p:sp>
        <p:nvSpPr>
          <p:cNvPr id="171" name="Google Shape;171;p35"/>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72" name="Google Shape;172;p35"/>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173" name="Google Shape;173;p3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4" name="Shape 174"/>
        <p:cNvGrpSpPr/>
        <p:nvPr/>
      </p:nvGrpSpPr>
      <p:grpSpPr>
        <a:xfrm>
          <a:off x="0" y="0"/>
          <a:ext cx="0" cy="0"/>
          <a:chOff x="0" y="0"/>
          <a:chExt cx="0" cy="0"/>
        </a:xfrm>
      </p:grpSpPr>
      <p:sp>
        <p:nvSpPr>
          <p:cNvPr id="175" name="Google Shape;175;p3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2" Type="http://schemas.openxmlformats.org/officeDocument/2006/relationships/theme" Target="../theme/theme4.xml"/><Relationship Id="rId9" Type="http://schemas.openxmlformats.org/officeDocument/2006/relationships/slideLayout" Target="../slideLayouts/slideLayout31.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5" name="Shape 55"/>
        <p:cNvGrpSpPr/>
        <p:nvPr/>
      </p:nvGrpSpPr>
      <p:grpSpPr>
        <a:xfrm>
          <a:off x="0" y="0"/>
          <a:ext cx="0" cy="0"/>
          <a:chOff x="0" y="0"/>
          <a:chExt cx="0" cy="0"/>
        </a:xfrm>
      </p:grpSpPr>
      <p:sp>
        <p:nvSpPr>
          <p:cNvPr id="56" name="Google Shape;56;p13"/>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57" name="Google Shape;57;p13"/>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58" name="Google Shape;58;p13"/>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131" name="Shape 131"/>
        <p:cNvGrpSpPr/>
        <p:nvPr/>
      </p:nvGrpSpPr>
      <p:grpSpPr>
        <a:xfrm>
          <a:off x="0" y="0"/>
          <a:ext cx="0" cy="0"/>
          <a:chOff x="0" y="0"/>
          <a:chExt cx="0" cy="0"/>
        </a:xfrm>
      </p:grpSpPr>
      <p:sp>
        <p:nvSpPr>
          <p:cNvPr id="132" name="Google Shape;132;p2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133" name="Google Shape;133;p2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134" name="Google Shape;134;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7"/>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Exile</a:t>
            </a:r>
            <a:endParaRPr/>
          </a:p>
        </p:txBody>
      </p:sp>
      <p:sp>
        <p:nvSpPr>
          <p:cNvPr id="181" name="Google Shape;181;p37"/>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dk1"/>
                </a:solidFill>
              </a:rPr>
              <a:t>Daniel</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1</a:t>
            </a:r>
            <a:endParaRPr/>
          </a:p>
        </p:txBody>
      </p:sp>
      <p:sp>
        <p:nvSpPr>
          <p:cNvPr id="263" name="Google Shape;263;p46"/>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SzPts val="275"/>
              <a:buNone/>
            </a:pPr>
            <a:r>
              <a:rPr lang="en" sz="2200" u="sng">
                <a:solidFill>
                  <a:schemeClr val="dk1"/>
                </a:solidFill>
              </a:rPr>
              <a:t>At the end of the ten days, Daniel and his three friends looked healthier and better nourished than the young men who had been eating the food assigned by the king.</a:t>
            </a:r>
            <a:r>
              <a:rPr lang="en" sz="2200">
                <a:solidFill>
                  <a:schemeClr val="dk1"/>
                </a:solidFill>
              </a:rPr>
              <a:t> So after that, the attendant fed them only vegetables instead of the food and wine provided for the others.</a:t>
            </a:r>
            <a:endParaRPr sz="2200">
              <a:solidFill>
                <a:schemeClr val="dk1"/>
              </a:solidFill>
            </a:endParaRPr>
          </a:p>
          <a:p>
            <a:pPr indent="457200" lvl="0" marL="0" rtl="0" algn="l">
              <a:spcBef>
                <a:spcPts val="0"/>
              </a:spcBef>
              <a:spcAft>
                <a:spcPts val="0"/>
              </a:spcAft>
              <a:buSzPts val="275"/>
              <a:buNone/>
            </a:pPr>
            <a:r>
              <a:rPr lang="en" sz="2200">
                <a:solidFill>
                  <a:schemeClr val="dk1"/>
                </a:solidFill>
              </a:rPr>
              <a:t>God </a:t>
            </a:r>
            <a:r>
              <a:rPr lang="en" sz="2200" u="sng">
                <a:solidFill>
                  <a:schemeClr val="dk1"/>
                </a:solidFill>
              </a:rPr>
              <a:t>gave</a:t>
            </a:r>
            <a:r>
              <a:rPr lang="en" sz="2200">
                <a:solidFill>
                  <a:schemeClr val="dk1"/>
                </a:solidFill>
              </a:rPr>
              <a:t> these four young men an unusual aptitude for understanding every aspect of literature and wisdom. And God </a:t>
            </a:r>
            <a:r>
              <a:rPr lang="en" sz="2200" u="sng">
                <a:solidFill>
                  <a:schemeClr val="dk1"/>
                </a:solidFill>
              </a:rPr>
              <a:t>gave</a:t>
            </a:r>
            <a:r>
              <a:rPr lang="en" sz="2200">
                <a:solidFill>
                  <a:schemeClr val="dk1"/>
                </a:solidFill>
              </a:rPr>
              <a:t> Daniel the special ability to interpret the meanings of visions and dreams.</a:t>
            </a:r>
            <a:endParaRPr sz="25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4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2</a:t>
            </a:r>
            <a:endParaRPr/>
          </a:p>
        </p:txBody>
      </p:sp>
      <p:sp>
        <p:nvSpPr>
          <p:cNvPr id="269" name="Google Shape;269;p47"/>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349250" lvl="0" marL="457200" rtl="0" algn="l">
              <a:spcBef>
                <a:spcPts val="0"/>
              </a:spcBef>
              <a:spcAft>
                <a:spcPts val="0"/>
              </a:spcAft>
              <a:buClr>
                <a:schemeClr val="dk1"/>
              </a:buClr>
              <a:buSzPts val="1900"/>
              <a:buChar char="●"/>
            </a:pPr>
            <a:r>
              <a:rPr lang="en" sz="1900">
                <a:solidFill>
                  <a:schemeClr val="dk1"/>
                </a:solidFill>
              </a:rPr>
              <a:t>King </a:t>
            </a:r>
            <a:r>
              <a:rPr lang="en" sz="1900">
                <a:solidFill>
                  <a:schemeClr val="dk1"/>
                </a:solidFill>
              </a:rPr>
              <a:t>Nebuchadnezzar</a:t>
            </a:r>
            <a:r>
              <a:rPr lang="en" sz="1900">
                <a:solidFill>
                  <a:schemeClr val="dk1"/>
                </a:solidFill>
              </a:rPr>
              <a:t> has a dream which no one can </a:t>
            </a:r>
            <a:r>
              <a:rPr lang="en" sz="1900">
                <a:solidFill>
                  <a:schemeClr val="dk1"/>
                </a:solidFill>
              </a:rPr>
              <a:t>interpret</a:t>
            </a:r>
            <a:endParaRPr sz="1900">
              <a:solidFill>
                <a:schemeClr val="dk1"/>
              </a:solidFill>
            </a:endParaRPr>
          </a:p>
          <a:p>
            <a:pPr indent="-349250" lvl="0" marL="457200" rtl="0" algn="l">
              <a:spcBef>
                <a:spcPts val="0"/>
              </a:spcBef>
              <a:spcAft>
                <a:spcPts val="0"/>
              </a:spcAft>
              <a:buClr>
                <a:schemeClr val="dk1"/>
              </a:buClr>
              <a:buSzPts val="1900"/>
              <a:buChar char="●"/>
            </a:pPr>
            <a:r>
              <a:rPr lang="en" sz="1900">
                <a:solidFill>
                  <a:schemeClr val="dk1"/>
                </a:solidFill>
              </a:rPr>
              <a:t>Yahweh interprets the dream through Daniel</a:t>
            </a:r>
            <a:endParaRPr sz="1900">
              <a:solidFill>
                <a:schemeClr val="dk1"/>
              </a:solidFill>
            </a:endParaRPr>
          </a:p>
          <a:p>
            <a:pPr indent="-349250" lvl="0" marL="457200" rtl="0" algn="l">
              <a:spcBef>
                <a:spcPts val="0"/>
              </a:spcBef>
              <a:spcAft>
                <a:spcPts val="0"/>
              </a:spcAft>
              <a:buClr>
                <a:schemeClr val="dk1"/>
              </a:buClr>
              <a:buSzPts val="1900"/>
              <a:buChar char="●"/>
            </a:pPr>
            <a:r>
              <a:rPr lang="en" sz="1900">
                <a:solidFill>
                  <a:schemeClr val="dk1"/>
                </a:solidFill>
              </a:rPr>
              <a:t>The dream is about a statue which represents the empires we looked at</a:t>
            </a:r>
            <a:endParaRPr sz="1900">
              <a:solidFill>
                <a:schemeClr val="dk1"/>
              </a:solidFill>
            </a:endParaRPr>
          </a:p>
          <a:p>
            <a:pPr indent="-349250" lvl="0" marL="457200" rtl="0" algn="l">
              <a:spcBef>
                <a:spcPts val="0"/>
              </a:spcBef>
              <a:spcAft>
                <a:spcPts val="0"/>
              </a:spcAft>
              <a:buClr>
                <a:schemeClr val="dk1"/>
              </a:buClr>
              <a:buSzPts val="1900"/>
              <a:buChar char="●"/>
            </a:pPr>
            <a:r>
              <a:rPr lang="en" sz="1900">
                <a:solidFill>
                  <a:schemeClr val="dk1"/>
                </a:solidFill>
              </a:rPr>
              <a:t>Finally, a massive rock destroys the whole statue</a:t>
            </a:r>
            <a:endParaRPr sz="1900">
              <a:solidFill>
                <a:schemeClr val="dk1"/>
              </a:solidFill>
            </a:endParaRPr>
          </a:p>
          <a:p>
            <a:pPr indent="0" lvl="0" marL="0" rtl="0" algn="l">
              <a:spcBef>
                <a:spcPts val="0"/>
              </a:spcBef>
              <a:spcAft>
                <a:spcPts val="0"/>
              </a:spcAft>
              <a:buSzPts val="275"/>
              <a:buNone/>
            </a:pPr>
            <a:r>
              <a:t/>
            </a:r>
            <a:endParaRPr sz="1900">
              <a:solidFill>
                <a:schemeClr val="dk1"/>
              </a:solidFill>
            </a:endParaRPr>
          </a:p>
          <a:p>
            <a:pPr indent="0" lvl="0" marL="0" rtl="0" algn="l">
              <a:spcBef>
                <a:spcPts val="0"/>
              </a:spcBef>
              <a:spcAft>
                <a:spcPts val="0"/>
              </a:spcAft>
              <a:buSzPts val="275"/>
              <a:buNone/>
            </a:pPr>
            <a:r>
              <a:rPr lang="en" sz="1900">
                <a:solidFill>
                  <a:schemeClr val="dk1"/>
                </a:solidFill>
              </a:rPr>
              <a:t>“During the reigns of those kings, the God of heaven will set up a kingdom that will never be destroyed or conquered. It will crush all these kingdoms into nothingness, and it will stand forever. That is the meaning of the rock cut from the mountain, though not by human hands, that crushed to pieces the statue of iron, bronze, clay, silver, and gold. The great God was showing the king what will happen in the future. The dream is true, and its meaning is certain.”</a:t>
            </a:r>
            <a:endParaRPr sz="19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4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3</a:t>
            </a:r>
            <a:endParaRPr/>
          </a:p>
        </p:txBody>
      </p:sp>
      <p:sp>
        <p:nvSpPr>
          <p:cNvPr id="275" name="Google Shape;275;p48"/>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349250" lvl="0" marL="457200" rtl="0" algn="l">
              <a:spcBef>
                <a:spcPts val="0"/>
              </a:spcBef>
              <a:spcAft>
                <a:spcPts val="0"/>
              </a:spcAft>
              <a:buClr>
                <a:schemeClr val="dk1"/>
              </a:buClr>
              <a:buSzPts val="1900"/>
              <a:buChar char="●"/>
            </a:pPr>
            <a:r>
              <a:rPr lang="en" sz="1900">
                <a:solidFill>
                  <a:schemeClr val="dk1"/>
                </a:solidFill>
              </a:rPr>
              <a:t>Despite their position and the danger, </a:t>
            </a:r>
            <a:r>
              <a:rPr lang="en" sz="1900">
                <a:solidFill>
                  <a:schemeClr val="dk1"/>
                </a:solidFill>
              </a:rPr>
              <a:t>Hananiah, Mishael, and Azariah stay ludicrously loyal to Yawheh</a:t>
            </a:r>
            <a:endParaRPr sz="1900">
              <a:solidFill>
                <a:schemeClr val="dk1"/>
              </a:solidFill>
            </a:endParaRPr>
          </a:p>
          <a:p>
            <a:pPr indent="0" lvl="0" marL="0" rtl="0" algn="l">
              <a:spcBef>
                <a:spcPts val="1000"/>
              </a:spcBef>
              <a:spcAft>
                <a:spcPts val="0"/>
              </a:spcAft>
              <a:buNone/>
            </a:pPr>
            <a:r>
              <a:rPr lang="en" sz="1900">
                <a:solidFill>
                  <a:schemeClr val="dk1"/>
                </a:solidFill>
              </a:rPr>
              <a:t>“O Nebuchadnezzar, we do not need to defend ourselves before you. If we are thrown into the blazing furnace, the God whom we serve is able to save us. He will rescue us from your power, Your Majesty. But even </a:t>
            </a:r>
            <a:r>
              <a:rPr lang="en" sz="1900" u="sng">
                <a:solidFill>
                  <a:schemeClr val="dk1"/>
                </a:solidFill>
              </a:rPr>
              <a:t>if he doesn’t</a:t>
            </a:r>
            <a:r>
              <a:rPr lang="en" sz="1900">
                <a:solidFill>
                  <a:schemeClr val="dk1"/>
                </a:solidFill>
              </a:rPr>
              <a:t>, we want to make it clear to you, Your Majesty, that we will never serve your gods or worship the gold statue you have set up.”</a:t>
            </a:r>
            <a:endParaRPr sz="1900">
              <a:solidFill>
                <a:schemeClr val="dk1"/>
              </a:solidFill>
            </a:endParaRPr>
          </a:p>
          <a:p>
            <a:pPr indent="-349250" lvl="0" marL="457200" rtl="0" algn="l">
              <a:spcBef>
                <a:spcPts val="1000"/>
              </a:spcBef>
              <a:spcAft>
                <a:spcPts val="0"/>
              </a:spcAft>
              <a:buClr>
                <a:schemeClr val="dk1"/>
              </a:buClr>
              <a:buSzPts val="1900"/>
              <a:buChar char="●"/>
            </a:pPr>
            <a:r>
              <a:rPr lang="en" sz="1900">
                <a:solidFill>
                  <a:schemeClr val="dk1"/>
                </a:solidFill>
              </a:rPr>
              <a:t>Yahweh does not stop them from being thrown into the fire, but instead joins them in it</a:t>
            </a:r>
            <a:endParaRPr sz="1900">
              <a:solidFill>
                <a:schemeClr val="dk1"/>
              </a:solidFill>
            </a:endParaRPr>
          </a:p>
          <a:p>
            <a:pPr indent="-349250" lvl="0" marL="457200" rtl="0" algn="l">
              <a:spcBef>
                <a:spcPts val="0"/>
              </a:spcBef>
              <a:spcAft>
                <a:spcPts val="0"/>
              </a:spcAft>
              <a:buClr>
                <a:schemeClr val="dk1"/>
              </a:buClr>
              <a:buSzPts val="1900"/>
              <a:buChar char="●"/>
            </a:pPr>
            <a:r>
              <a:rPr lang="en" sz="1900">
                <a:solidFill>
                  <a:schemeClr val="dk1"/>
                </a:solidFill>
              </a:rPr>
              <a:t>Their faithfulness results in their promotion and, more importantly, Nebuchadnezzar exalts Yahweh across Babylon</a:t>
            </a:r>
            <a:endParaRPr sz="190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4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4 &amp; 5</a:t>
            </a:r>
            <a:endParaRPr/>
          </a:p>
        </p:txBody>
      </p:sp>
      <p:sp>
        <p:nvSpPr>
          <p:cNvPr id="281" name="Google Shape;281;p49"/>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374650" lvl="0" marL="457200" rtl="0" algn="l">
              <a:spcBef>
                <a:spcPts val="0"/>
              </a:spcBef>
              <a:spcAft>
                <a:spcPts val="0"/>
              </a:spcAft>
              <a:buClr>
                <a:schemeClr val="dk1"/>
              </a:buClr>
              <a:buSzPts val="2300"/>
              <a:buChar char="●"/>
            </a:pPr>
            <a:r>
              <a:rPr lang="en" sz="2300">
                <a:solidFill>
                  <a:schemeClr val="dk1"/>
                </a:solidFill>
              </a:rPr>
              <a:t>Nebuchadnezzar &amp; his son, Belshazzar each receive a warning</a:t>
            </a:r>
            <a:endParaRPr sz="2300">
              <a:solidFill>
                <a:schemeClr val="dk1"/>
              </a:solidFill>
            </a:endParaRPr>
          </a:p>
          <a:p>
            <a:pPr indent="-374650" lvl="0" marL="457200" rtl="0" algn="l">
              <a:spcBef>
                <a:spcPts val="0"/>
              </a:spcBef>
              <a:spcAft>
                <a:spcPts val="0"/>
              </a:spcAft>
              <a:buClr>
                <a:schemeClr val="dk1"/>
              </a:buClr>
              <a:buSzPts val="2300"/>
              <a:buChar char="●"/>
            </a:pPr>
            <a:r>
              <a:rPr lang="en" sz="2300">
                <a:solidFill>
                  <a:schemeClr val="dk1"/>
                </a:solidFill>
              </a:rPr>
              <a:t>Nebuchadnezzar dreams of a tree being chopped down</a:t>
            </a:r>
            <a:endParaRPr sz="2300">
              <a:solidFill>
                <a:schemeClr val="dk1"/>
              </a:solidFill>
            </a:endParaRPr>
          </a:p>
          <a:p>
            <a:pPr indent="-374650" lvl="1" marL="914400" rtl="0" algn="l">
              <a:spcBef>
                <a:spcPts val="0"/>
              </a:spcBef>
              <a:spcAft>
                <a:spcPts val="0"/>
              </a:spcAft>
              <a:buClr>
                <a:schemeClr val="dk1"/>
              </a:buClr>
              <a:buSzPts val="2300"/>
              <a:buChar char="○"/>
            </a:pPr>
            <a:r>
              <a:rPr lang="en" sz="2300">
                <a:solidFill>
                  <a:schemeClr val="dk1"/>
                </a:solidFill>
              </a:rPr>
              <a:t>He ignores the warning, and becomes like a </a:t>
            </a:r>
            <a:r>
              <a:rPr lang="en" sz="2300" u="sng">
                <a:solidFill>
                  <a:schemeClr val="dk1"/>
                </a:solidFill>
              </a:rPr>
              <a:t>beast</a:t>
            </a:r>
            <a:r>
              <a:rPr lang="en" sz="2300">
                <a:solidFill>
                  <a:schemeClr val="dk1"/>
                </a:solidFill>
              </a:rPr>
              <a:t>.</a:t>
            </a:r>
            <a:endParaRPr sz="2300">
              <a:solidFill>
                <a:schemeClr val="dk1"/>
              </a:solidFill>
            </a:endParaRPr>
          </a:p>
          <a:p>
            <a:pPr indent="-374650" lvl="1" marL="914400" rtl="0" algn="l">
              <a:spcBef>
                <a:spcPts val="0"/>
              </a:spcBef>
              <a:spcAft>
                <a:spcPts val="0"/>
              </a:spcAft>
              <a:buClr>
                <a:schemeClr val="dk1"/>
              </a:buClr>
              <a:buSzPts val="2300"/>
              <a:buChar char="○"/>
            </a:pPr>
            <a:r>
              <a:rPr lang="en" sz="2300">
                <a:solidFill>
                  <a:schemeClr val="dk1"/>
                </a:solidFill>
              </a:rPr>
              <a:t>He then </a:t>
            </a:r>
            <a:r>
              <a:rPr lang="en" sz="2300">
                <a:solidFill>
                  <a:schemeClr val="dk1"/>
                </a:solidFill>
              </a:rPr>
              <a:t>repents and is </a:t>
            </a:r>
            <a:r>
              <a:rPr lang="en" sz="2300" u="sng">
                <a:solidFill>
                  <a:schemeClr val="dk1"/>
                </a:solidFill>
              </a:rPr>
              <a:t>restored</a:t>
            </a:r>
            <a:r>
              <a:rPr lang="en" sz="2300">
                <a:solidFill>
                  <a:schemeClr val="dk1"/>
                </a:solidFill>
              </a:rPr>
              <a:t>.</a:t>
            </a:r>
            <a:endParaRPr sz="2300">
              <a:solidFill>
                <a:schemeClr val="dk1"/>
              </a:solidFill>
            </a:endParaRPr>
          </a:p>
          <a:p>
            <a:pPr indent="-374650" lvl="0" marL="457200" rtl="0" algn="l">
              <a:spcBef>
                <a:spcPts val="0"/>
              </a:spcBef>
              <a:spcAft>
                <a:spcPts val="0"/>
              </a:spcAft>
              <a:buClr>
                <a:schemeClr val="dk1"/>
              </a:buClr>
              <a:buSzPts val="2300"/>
              <a:buChar char="●"/>
            </a:pPr>
            <a:r>
              <a:rPr lang="en" sz="2300">
                <a:solidFill>
                  <a:schemeClr val="dk1"/>
                </a:solidFill>
              </a:rPr>
              <a:t>Belshazzar has a vision (writing on the wall)</a:t>
            </a:r>
            <a:endParaRPr sz="2300">
              <a:solidFill>
                <a:schemeClr val="dk1"/>
              </a:solidFill>
            </a:endParaRPr>
          </a:p>
          <a:p>
            <a:pPr indent="-374650" lvl="1" marL="914400" rtl="0" algn="l">
              <a:spcBef>
                <a:spcPts val="0"/>
              </a:spcBef>
              <a:spcAft>
                <a:spcPts val="0"/>
              </a:spcAft>
              <a:buClr>
                <a:schemeClr val="dk1"/>
              </a:buClr>
              <a:buSzPts val="2300"/>
              <a:buChar char="○"/>
            </a:pPr>
            <a:r>
              <a:rPr lang="en" sz="2300">
                <a:solidFill>
                  <a:schemeClr val="dk1"/>
                </a:solidFill>
              </a:rPr>
              <a:t>He ignores it, does not repent, and </a:t>
            </a:r>
            <a:r>
              <a:rPr lang="en" sz="2300" u="sng">
                <a:solidFill>
                  <a:schemeClr val="dk1"/>
                </a:solidFill>
              </a:rPr>
              <a:t>dies</a:t>
            </a:r>
            <a:r>
              <a:rPr lang="en" sz="2300">
                <a:solidFill>
                  <a:schemeClr val="dk1"/>
                </a:solidFill>
              </a:rPr>
              <a:t>.</a:t>
            </a:r>
            <a:endParaRPr sz="230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5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6</a:t>
            </a:r>
            <a:endParaRPr/>
          </a:p>
        </p:txBody>
      </p:sp>
      <p:sp>
        <p:nvSpPr>
          <p:cNvPr id="287" name="Google Shape;287;p50"/>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374650" lvl="0" marL="457200" rtl="0" algn="l">
              <a:spcBef>
                <a:spcPts val="0"/>
              </a:spcBef>
              <a:spcAft>
                <a:spcPts val="0"/>
              </a:spcAft>
              <a:buClr>
                <a:schemeClr val="dk1"/>
              </a:buClr>
              <a:buSzPts val="2300"/>
              <a:buChar char="●"/>
            </a:pPr>
            <a:r>
              <a:rPr lang="en" sz="2300">
                <a:solidFill>
                  <a:schemeClr val="dk1"/>
                </a:solidFill>
              </a:rPr>
              <a:t>Daniel refuses to stop praying to </a:t>
            </a:r>
            <a:r>
              <a:rPr lang="en" sz="2300">
                <a:solidFill>
                  <a:schemeClr val="dk1"/>
                </a:solidFill>
              </a:rPr>
              <a:t>Yahweh</a:t>
            </a:r>
            <a:r>
              <a:rPr lang="en" sz="2300">
                <a:solidFill>
                  <a:schemeClr val="dk1"/>
                </a:solidFill>
              </a:rPr>
              <a:t>, defying the new king, Darius</a:t>
            </a:r>
            <a:endParaRPr sz="2300">
              <a:solidFill>
                <a:schemeClr val="dk1"/>
              </a:solidFill>
            </a:endParaRPr>
          </a:p>
          <a:p>
            <a:pPr indent="-374650" lvl="0" marL="457200" rtl="0" algn="l">
              <a:spcBef>
                <a:spcPts val="0"/>
              </a:spcBef>
              <a:spcAft>
                <a:spcPts val="0"/>
              </a:spcAft>
              <a:buClr>
                <a:schemeClr val="dk1"/>
              </a:buClr>
              <a:buSzPts val="2300"/>
              <a:buChar char="●"/>
            </a:pPr>
            <a:r>
              <a:rPr lang="en" sz="2300">
                <a:solidFill>
                  <a:schemeClr val="dk1"/>
                </a:solidFill>
              </a:rPr>
              <a:t>Yahweh does not stop him from being thrown into the lion’s den, but protects him through it</a:t>
            </a:r>
            <a:endParaRPr sz="2300">
              <a:solidFill>
                <a:schemeClr val="dk1"/>
              </a:solidFill>
            </a:endParaRPr>
          </a:p>
          <a:p>
            <a:pPr indent="-374650" lvl="0" marL="457200" rtl="0" algn="l">
              <a:spcBef>
                <a:spcPts val="0"/>
              </a:spcBef>
              <a:spcAft>
                <a:spcPts val="0"/>
              </a:spcAft>
              <a:buClr>
                <a:schemeClr val="dk1"/>
              </a:buClr>
              <a:buSzPts val="2300"/>
              <a:buChar char="●"/>
            </a:pPr>
            <a:r>
              <a:rPr lang="en" sz="2300">
                <a:solidFill>
                  <a:schemeClr val="dk1"/>
                </a:solidFill>
              </a:rPr>
              <a:t>Darius exalts Yahweh throughout the empire (and kills the other advisors)</a:t>
            </a:r>
            <a:endParaRPr sz="2300">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5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7-12</a:t>
            </a:r>
            <a:endParaRPr/>
          </a:p>
        </p:txBody>
      </p:sp>
      <p:sp>
        <p:nvSpPr>
          <p:cNvPr id="293" name="Google Shape;293;p51"/>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dk1"/>
              </a:buClr>
              <a:buSzPts val="1700"/>
              <a:buChar char="●"/>
            </a:pPr>
            <a:r>
              <a:rPr lang="en" sz="1700">
                <a:solidFill>
                  <a:schemeClr val="dk1"/>
                </a:solidFill>
              </a:rPr>
              <a:t>Daniel has a dream that mirrors Nebuchadnezzar’s from chapter 2, then he has a vision while awake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He can’t interpret the dream or the vision; an angel helps him</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Both predict empires, but depict them as beasts</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Things get worse and more horrifying until God at last saves his people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They are saved by “the son of man”</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Jesus’ name for Himself</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“Ben Adam,” literally, “son of a human” or just “human”</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Daniel prays for </a:t>
            </a:r>
            <a:r>
              <a:rPr lang="en" sz="1700">
                <a:solidFill>
                  <a:schemeClr val="dk1"/>
                </a:solidFill>
              </a:rPr>
              <a:t>deliverance</a:t>
            </a:r>
            <a:r>
              <a:rPr lang="en" sz="1700">
                <a:solidFill>
                  <a:schemeClr val="dk1"/>
                </a:solidFill>
              </a:rPr>
              <a:t>, but is told that Israel continues to sin, despite the punishment of exile</a:t>
            </a:r>
            <a:endParaRPr sz="1700">
              <a:solidFill>
                <a:schemeClr val="dk1"/>
              </a:solidFill>
            </a:endParaRPr>
          </a:p>
          <a:p>
            <a:pPr indent="-336550" lvl="0" marL="457200" rtl="0" algn="l">
              <a:spcBef>
                <a:spcPts val="0"/>
              </a:spcBef>
              <a:spcAft>
                <a:spcPts val="0"/>
              </a:spcAft>
              <a:buClr>
                <a:schemeClr val="dk1"/>
              </a:buClr>
              <a:buSzPts val="1700"/>
              <a:buChar char="●"/>
            </a:pPr>
            <a:r>
              <a:rPr lang="en" sz="1700">
                <a:solidFill>
                  <a:schemeClr val="dk1"/>
                </a:solidFill>
              </a:rPr>
              <a:t>Daniel has one final vision of the future</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It is unclear exactly what events in history or the future this vision refers to</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Perhaps this vision is meant to point to any and all corrupt human powers</a:t>
            </a:r>
            <a:endParaRPr sz="1700">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5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a:t>
            </a:r>
            <a:endParaRPr/>
          </a:p>
        </p:txBody>
      </p:sp>
      <p:sp>
        <p:nvSpPr>
          <p:cNvPr id="299" name="Google Shape;299;p52"/>
          <p:cNvSpPr txBox="1"/>
          <p:nvPr>
            <p:ph idx="1" type="body"/>
          </p:nvPr>
        </p:nvSpPr>
        <p:spPr>
          <a:xfrm>
            <a:off x="311700" y="1017725"/>
            <a:ext cx="8520600" cy="33423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sz="2600">
                <a:solidFill>
                  <a:schemeClr val="dk1"/>
                </a:solidFill>
              </a:rPr>
              <a:t>Humans are meant to rule animals (Genesis), but they become beastly when they disobey Yahweh</a:t>
            </a:r>
            <a:endParaRPr sz="2600">
              <a:solidFill>
                <a:schemeClr val="dk1"/>
              </a:solidFill>
            </a:endParaRPr>
          </a:p>
          <a:p>
            <a:pPr indent="0" lvl="0" marL="0" rtl="0" algn="l">
              <a:spcBef>
                <a:spcPts val="0"/>
              </a:spcBef>
              <a:spcAft>
                <a:spcPts val="0"/>
              </a:spcAft>
              <a:buNone/>
            </a:pPr>
            <a:r>
              <a:t/>
            </a:r>
            <a:endParaRPr sz="2600">
              <a:solidFill>
                <a:schemeClr val="dk1"/>
              </a:solidFill>
            </a:endParaRPr>
          </a:p>
          <a:p>
            <a:pPr indent="0" lvl="0" marL="0" rtl="0" algn="l">
              <a:spcBef>
                <a:spcPts val="0"/>
              </a:spcBef>
              <a:spcAft>
                <a:spcPts val="0"/>
              </a:spcAft>
              <a:buNone/>
            </a:pPr>
            <a:r>
              <a:rPr lang="en" sz="2600">
                <a:solidFill>
                  <a:schemeClr val="dk1"/>
                </a:solidFill>
              </a:rPr>
              <a:t>It will take a true Son of Man to rescue them from that fate</a:t>
            </a:r>
            <a:endParaRPr sz="26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(Who) Is the Old Testament About?</a:t>
            </a:r>
            <a:endParaRPr/>
          </a:p>
        </p:txBody>
      </p:sp>
      <p:sp>
        <p:nvSpPr>
          <p:cNvPr id="187" name="Google Shape;187;p38"/>
          <p:cNvSpPr txBox="1"/>
          <p:nvPr>
            <p:ph idx="1" type="body"/>
          </p:nvPr>
        </p:nvSpPr>
        <p:spPr>
          <a:xfrm>
            <a:off x="311700" y="1152475"/>
            <a:ext cx="8520600" cy="3906000"/>
          </a:xfrm>
          <a:prstGeom prst="rect">
            <a:avLst/>
          </a:prstGeom>
        </p:spPr>
        <p:txBody>
          <a:bodyPr anchorCtr="0" anchor="t" bIns="91425" lIns="91425" spcFirstLastPara="1" rIns="91425" wrap="square" tIns="91425">
            <a:normAutofit fontScale="77500" lnSpcReduction="10000"/>
          </a:bodyPr>
          <a:lstStyle/>
          <a:p>
            <a:pPr indent="457200" lvl="0" marL="0" rtl="0" algn="l">
              <a:spcBef>
                <a:spcPts val="0"/>
              </a:spcBef>
              <a:spcAft>
                <a:spcPts val="1200"/>
              </a:spcAft>
              <a:buNone/>
            </a:pPr>
            <a:r>
              <a:rPr lang="en">
                <a:solidFill>
                  <a:schemeClr val="dk1"/>
                </a:solidFill>
              </a:rPr>
              <a:t>That very day two of them were going to a village named Emmaus, about seven miles from Jerusalem, and they were talking with each other about all these things that had happened. While they were talking and discussing together, Jesus himself drew near and went with them. But their eyes were kept from recognizing him. And he said to them, “What is this conversation that you are holding with each other as you walk?” And they stood still, looking sad. Then one of them, named Cleopas, answered him, “Are you the only visitor to Jerusalem who does not know the things that have happened there in these days?” And he said to them, “What things?” And they said to him, “Concerning Jesus of Nazareth, a man who was a prophet mighty in deed and word before God and all the people, and how our chief priests and rulers delivered him up to be condemned to death, and crucified him. But we had hoped that he was the one to redeem Israel. Yes, and besides all this, it is now the third day since these things happened. Moreover, some women of our company amazed us. They were at the tomb early in the morning, and when they did not find his body, they came back saying that they had even seen a vision of angels, who said that he was alive. Some of those who were with us went to the tomb and found it just as the women had said, but him they did not see.” And he said to them, “O foolish ones, and slow of heart to believe all that the prophets have spoken! Was it not necessary that the Christ should suffer these things and enter into his glory?” And beginning with Moses and all the Prophets, he interpreted to them in all the Scriptures the things concerning himself. </a:t>
            </a:r>
            <a:endParaRPr>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9"/>
          <p:cNvSpPr/>
          <p:nvPr/>
        </p:nvSpPr>
        <p:spPr>
          <a:xfrm>
            <a:off x="2050" y="4100"/>
            <a:ext cx="1854600" cy="5143500"/>
          </a:xfrm>
          <a:prstGeom prst="rect">
            <a:avLst/>
          </a:prstGeom>
          <a:solidFill>
            <a:srgbClr val="93C47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193" name="Google Shape;193;p39"/>
          <p:cNvSpPr/>
          <p:nvPr/>
        </p:nvSpPr>
        <p:spPr>
          <a:xfrm>
            <a:off x="1856595" y="4100"/>
            <a:ext cx="1854600" cy="5143500"/>
          </a:xfrm>
          <a:prstGeom prst="rect">
            <a:avLst/>
          </a:prstGeom>
          <a:solidFill>
            <a:srgbClr val="76A5A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194" name="Google Shape;194;p39"/>
          <p:cNvSpPr/>
          <p:nvPr/>
        </p:nvSpPr>
        <p:spPr>
          <a:xfrm>
            <a:off x="3711140" y="0"/>
            <a:ext cx="1854600" cy="5143500"/>
          </a:xfrm>
          <a:prstGeom prst="rect">
            <a:avLst/>
          </a:prstGeom>
          <a:solidFill>
            <a:srgbClr val="A4C2F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195" name="Google Shape;195;p39"/>
          <p:cNvSpPr/>
          <p:nvPr/>
        </p:nvSpPr>
        <p:spPr>
          <a:xfrm>
            <a:off x="5565685" y="0"/>
            <a:ext cx="1854600" cy="5143500"/>
          </a:xfrm>
          <a:prstGeom prst="rect">
            <a:avLst/>
          </a:prstGeom>
          <a:solidFill>
            <a:srgbClr val="6FA8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196" name="Google Shape;196;p39"/>
          <p:cNvSpPr/>
          <p:nvPr/>
        </p:nvSpPr>
        <p:spPr>
          <a:xfrm>
            <a:off x="7420260" y="0"/>
            <a:ext cx="1854600" cy="5143500"/>
          </a:xfrm>
          <a:prstGeom prst="rect">
            <a:avLst/>
          </a:prstGeom>
          <a:solidFill>
            <a:srgbClr val="8E7CC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197" name="Google Shape;197;p39"/>
          <p:cNvSpPr txBox="1"/>
          <p:nvPr/>
        </p:nvSpPr>
        <p:spPr>
          <a:xfrm>
            <a:off x="79000" y="96325"/>
            <a:ext cx="1700700" cy="50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Roboto"/>
                <a:ea typeface="Roboto"/>
                <a:cs typeface="Roboto"/>
                <a:sym typeface="Roboto"/>
              </a:rPr>
              <a:t>Creation</a:t>
            </a:r>
            <a:endParaRPr b="1" sz="1800">
              <a:solidFill>
                <a:schemeClr val="dk2"/>
              </a:solidFill>
              <a:latin typeface="Roboto"/>
              <a:ea typeface="Roboto"/>
              <a:cs typeface="Roboto"/>
              <a:sym typeface="Roboto"/>
            </a:endParaRPr>
          </a:p>
        </p:txBody>
      </p:sp>
      <p:sp>
        <p:nvSpPr>
          <p:cNvPr id="198" name="Google Shape;198;p39"/>
          <p:cNvSpPr txBox="1"/>
          <p:nvPr/>
        </p:nvSpPr>
        <p:spPr>
          <a:xfrm>
            <a:off x="1933550" y="96325"/>
            <a:ext cx="1700700" cy="768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Roboto"/>
                <a:ea typeface="Roboto"/>
                <a:cs typeface="Roboto"/>
                <a:sym typeface="Roboto"/>
              </a:rPr>
              <a:t>Family of Abraham</a:t>
            </a:r>
            <a:endParaRPr b="1" sz="1800">
              <a:solidFill>
                <a:schemeClr val="dk2"/>
              </a:solidFill>
              <a:latin typeface="Roboto"/>
              <a:ea typeface="Roboto"/>
              <a:cs typeface="Roboto"/>
              <a:sym typeface="Roboto"/>
            </a:endParaRPr>
          </a:p>
        </p:txBody>
      </p:sp>
      <p:sp>
        <p:nvSpPr>
          <p:cNvPr id="199" name="Google Shape;199;p39"/>
          <p:cNvSpPr txBox="1"/>
          <p:nvPr/>
        </p:nvSpPr>
        <p:spPr>
          <a:xfrm>
            <a:off x="3788100" y="96325"/>
            <a:ext cx="1700700" cy="70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Roboto"/>
                <a:ea typeface="Roboto"/>
                <a:cs typeface="Roboto"/>
                <a:sym typeface="Roboto"/>
              </a:rPr>
              <a:t>The Nation</a:t>
            </a:r>
            <a:endParaRPr b="1" sz="1800">
              <a:solidFill>
                <a:schemeClr val="dk2"/>
              </a:solidFill>
              <a:latin typeface="Roboto"/>
              <a:ea typeface="Roboto"/>
              <a:cs typeface="Roboto"/>
              <a:sym typeface="Roboto"/>
            </a:endParaRPr>
          </a:p>
          <a:p>
            <a:pPr indent="0" lvl="0" marL="0" rtl="0" algn="ctr">
              <a:spcBef>
                <a:spcPts val="0"/>
              </a:spcBef>
              <a:spcAft>
                <a:spcPts val="0"/>
              </a:spcAft>
              <a:buNone/>
            </a:pPr>
            <a:r>
              <a:rPr b="1" lang="en" sz="1800">
                <a:solidFill>
                  <a:schemeClr val="dk2"/>
                </a:solidFill>
                <a:latin typeface="Roboto"/>
                <a:ea typeface="Roboto"/>
                <a:cs typeface="Roboto"/>
                <a:sym typeface="Roboto"/>
              </a:rPr>
              <a:t>of Israel</a:t>
            </a:r>
            <a:endParaRPr b="1" sz="1800">
              <a:solidFill>
                <a:schemeClr val="dk2"/>
              </a:solidFill>
              <a:latin typeface="Roboto"/>
              <a:ea typeface="Roboto"/>
              <a:cs typeface="Roboto"/>
              <a:sym typeface="Roboto"/>
            </a:endParaRPr>
          </a:p>
        </p:txBody>
      </p:sp>
      <p:sp>
        <p:nvSpPr>
          <p:cNvPr id="200" name="Google Shape;200;p39"/>
          <p:cNvSpPr txBox="1"/>
          <p:nvPr/>
        </p:nvSpPr>
        <p:spPr>
          <a:xfrm>
            <a:off x="5642650" y="96325"/>
            <a:ext cx="1700700" cy="50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Roboto"/>
                <a:ea typeface="Roboto"/>
                <a:cs typeface="Roboto"/>
                <a:sym typeface="Roboto"/>
              </a:rPr>
              <a:t>Exile</a:t>
            </a:r>
            <a:endParaRPr b="1" sz="1800">
              <a:solidFill>
                <a:schemeClr val="dk2"/>
              </a:solidFill>
              <a:latin typeface="Roboto"/>
              <a:ea typeface="Roboto"/>
              <a:cs typeface="Roboto"/>
              <a:sym typeface="Roboto"/>
            </a:endParaRPr>
          </a:p>
        </p:txBody>
      </p:sp>
      <p:sp>
        <p:nvSpPr>
          <p:cNvPr id="201" name="Google Shape;201;p39"/>
          <p:cNvSpPr txBox="1"/>
          <p:nvPr/>
        </p:nvSpPr>
        <p:spPr>
          <a:xfrm>
            <a:off x="7497150" y="96325"/>
            <a:ext cx="1700700" cy="502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Roboto"/>
                <a:ea typeface="Roboto"/>
                <a:cs typeface="Roboto"/>
                <a:sym typeface="Roboto"/>
              </a:rPr>
              <a:t>2nd Temple</a:t>
            </a:r>
            <a:endParaRPr b="1" sz="1800">
              <a:solidFill>
                <a:schemeClr val="dk2"/>
              </a:solidFill>
              <a:latin typeface="Roboto"/>
              <a:ea typeface="Roboto"/>
              <a:cs typeface="Roboto"/>
              <a:sym typeface="Roboto"/>
            </a:endParaRPr>
          </a:p>
        </p:txBody>
      </p:sp>
      <p:sp>
        <p:nvSpPr>
          <p:cNvPr id="202" name="Google Shape;202;p39"/>
          <p:cNvSpPr txBox="1"/>
          <p:nvPr/>
        </p:nvSpPr>
        <p:spPr>
          <a:xfrm>
            <a:off x="79000" y="731550"/>
            <a:ext cx="1654500" cy="430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latin typeface="Roboto"/>
                <a:ea typeface="Roboto"/>
                <a:cs typeface="Roboto"/>
                <a:sym typeface="Roboto"/>
              </a:rPr>
              <a:t>Genesis 1-11</a:t>
            </a:r>
            <a:endParaRPr sz="1800">
              <a:latin typeface="Roboto"/>
              <a:ea typeface="Roboto"/>
              <a:cs typeface="Roboto"/>
              <a:sym typeface="Roboto"/>
            </a:endParaRPr>
          </a:p>
          <a:p>
            <a:pPr indent="0" lvl="0" marL="0" rtl="0" algn="l">
              <a:spcBef>
                <a:spcPts val="0"/>
              </a:spcBef>
              <a:spcAft>
                <a:spcPts val="0"/>
              </a:spcAft>
              <a:buNone/>
            </a:pPr>
            <a:r>
              <a:t/>
            </a:r>
            <a:endParaRPr sz="1800">
              <a:latin typeface="Roboto"/>
              <a:ea typeface="Roboto"/>
              <a:cs typeface="Roboto"/>
              <a:sym typeface="Roboto"/>
            </a:endParaRPr>
          </a:p>
          <a:p>
            <a:pPr indent="0" lvl="0" marL="0" rtl="0" algn="l">
              <a:spcBef>
                <a:spcPts val="0"/>
              </a:spcBef>
              <a:spcAft>
                <a:spcPts val="0"/>
              </a:spcAft>
              <a:buNone/>
            </a:pPr>
            <a:r>
              <a:t/>
            </a:r>
            <a:endParaRPr sz="1800">
              <a:latin typeface="Roboto"/>
              <a:ea typeface="Roboto"/>
              <a:cs typeface="Roboto"/>
              <a:sym typeface="Roboto"/>
            </a:endParaRPr>
          </a:p>
          <a:p>
            <a:pPr indent="0" lvl="0" marL="0" rtl="0" algn="l">
              <a:spcBef>
                <a:spcPts val="0"/>
              </a:spcBef>
              <a:spcAft>
                <a:spcPts val="0"/>
              </a:spcAft>
              <a:buNone/>
            </a:pPr>
            <a:r>
              <a:rPr lang="en" sz="1800">
                <a:latin typeface="Roboto"/>
                <a:ea typeface="Roboto"/>
                <a:cs typeface="Roboto"/>
                <a:sym typeface="Roboto"/>
              </a:rPr>
              <a:t>The Biblical story begins with all of humanity, our origins, our problems, and the promise of a human who will one day solve them (Gen 3:15)</a:t>
            </a:r>
            <a:endParaRPr sz="1800">
              <a:latin typeface="Roboto"/>
              <a:ea typeface="Roboto"/>
              <a:cs typeface="Roboto"/>
              <a:sym typeface="Roboto"/>
            </a:endParaRPr>
          </a:p>
        </p:txBody>
      </p:sp>
      <p:sp>
        <p:nvSpPr>
          <p:cNvPr id="203" name="Google Shape;203;p39"/>
          <p:cNvSpPr txBox="1"/>
          <p:nvPr/>
        </p:nvSpPr>
        <p:spPr>
          <a:xfrm>
            <a:off x="1895075" y="731550"/>
            <a:ext cx="1654500" cy="430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latin typeface="Roboto"/>
                <a:ea typeface="Roboto"/>
                <a:cs typeface="Roboto"/>
                <a:sym typeface="Roboto"/>
              </a:rPr>
              <a:t>Genesis 12- Deuteronomy</a:t>
            </a:r>
            <a:endParaRPr sz="1800">
              <a:latin typeface="Roboto"/>
              <a:ea typeface="Roboto"/>
              <a:cs typeface="Roboto"/>
              <a:sym typeface="Roboto"/>
            </a:endParaRPr>
          </a:p>
          <a:p>
            <a:pPr indent="0" lvl="0" marL="0" rtl="0" algn="l">
              <a:spcBef>
                <a:spcPts val="0"/>
              </a:spcBef>
              <a:spcAft>
                <a:spcPts val="0"/>
              </a:spcAft>
              <a:buNone/>
            </a:pPr>
            <a:r>
              <a:t/>
            </a:r>
            <a:endParaRPr sz="1800">
              <a:latin typeface="Roboto"/>
              <a:ea typeface="Roboto"/>
              <a:cs typeface="Roboto"/>
              <a:sym typeface="Roboto"/>
            </a:endParaRPr>
          </a:p>
          <a:p>
            <a:pPr indent="0" lvl="0" marL="0" rtl="0" algn="l">
              <a:spcBef>
                <a:spcPts val="0"/>
              </a:spcBef>
              <a:spcAft>
                <a:spcPts val="0"/>
              </a:spcAft>
              <a:buNone/>
            </a:pPr>
            <a:r>
              <a:rPr lang="en" sz="1800">
                <a:latin typeface="Roboto"/>
                <a:ea typeface="Roboto"/>
                <a:cs typeface="Roboto"/>
                <a:sym typeface="Roboto"/>
              </a:rPr>
              <a:t>God singles out one man’s family to bless and to bring blessing to the rest of the world</a:t>
            </a:r>
            <a:endParaRPr sz="1800">
              <a:latin typeface="Roboto"/>
              <a:ea typeface="Roboto"/>
              <a:cs typeface="Roboto"/>
              <a:sym typeface="Roboto"/>
            </a:endParaRPr>
          </a:p>
        </p:txBody>
      </p:sp>
      <p:sp>
        <p:nvSpPr>
          <p:cNvPr id="204" name="Google Shape;204;p39"/>
          <p:cNvSpPr txBox="1"/>
          <p:nvPr/>
        </p:nvSpPr>
        <p:spPr>
          <a:xfrm>
            <a:off x="3811175" y="731550"/>
            <a:ext cx="1654500" cy="430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latin typeface="Roboto"/>
                <a:ea typeface="Roboto"/>
                <a:cs typeface="Roboto"/>
                <a:sym typeface="Roboto"/>
              </a:rPr>
              <a:t>Joshua-</a:t>
            </a:r>
            <a:endParaRPr sz="1800">
              <a:latin typeface="Roboto"/>
              <a:ea typeface="Roboto"/>
              <a:cs typeface="Roboto"/>
              <a:sym typeface="Roboto"/>
            </a:endParaRPr>
          </a:p>
          <a:p>
            <a:pPr indent="0" lvl="0" marL="0" rtl="0" algn="l">
              <a:spcBef>
                <a:spcPts val="0"/>
              </a:spcBef>
              <a:spcAft>
                <a:spcPts val="0"/>
              </a:spcAft>
              <a:buNone/>
            </a:pPr>
            <a:r>
              <a:rPr lang="en" sz="1800">
                <a:latin typeface="Roboto"/>
                <a:ea typeface="Roboto"/>
                <a:cs typeface="Roboto"/>
                <a:sym typeface="Roboto"/>
              </a:rPr>
              <a:t>Chronicles</a:t>
            </a:r>
            <a:endParaRPr sz="1800">
              <a:latin typeface="Roboto"/>
              <a:ea typeface="Roboto"/>
              <a:cs typeface="Roboto"/>
              <a:sym typeface="Roboto"/>
            </a:endParaRPr>
          </a:p>
          <a:p>
            <a:pPr indent="0" lvl="0" marL="0" rtl="0" algn="l">
              <a:spcBef>
                <a:spcPts val="0"/>
              </a:spcBef>
              <a:spcAft>
                <a:spcPts val="0"/>
              </a:spcAft>
              <a:buNone/>
            </a:pPr>
            <a:r>
              <a:t/>
            </a:r>
            <a:endParaRPr sz="1800">
              <a:latin typeface="Roboto"/>
              <a:ea typeface="Roboto"/>
              <a:cs typeface="Roboto"/>
              <a:sym typeface="Roboto"/>
            </a:endParaRPr>
          </a:p>
          <a:p>
            <a:pPr indent="0" lvl="0" marL="0" rtl="0" algn="l">
              <a:spcBef>
                <a:spcPts val="0"/>
              </a:spcBef>
              <a:spcAft>
                <a:spcPts val="0"/>
              </a:spcAft>
              <a:buNone/>
            </a:pPr>
            <a:r>
              <a:rPr lang="en" sz="1800">
                <a:latin typeface="Roboto"/>
                <a:ea typeface="Roboto"/>
                <a:cs typeface="Roboto"/>
                <a:sym typeface="Roboto"/>
              </a:rPr>
              <a:t>That family becomes a country that is meant to represent God to the world, but continually fails to do so, ignoring the law and the prophets</a:t>
            </a:r>
            <a:endParaRPr sz="1800">
              <a:latin typeface="Roboto"/>
              <a:ea typeface="Roboto"/>
              <a:cs typeface="Roboto"/>
              <a:sym typeface="Roboto"/>
            </a:endParaRPr>
          </a:p>
        </p:txBody>
      </p:sp>
      <p:sp>
        <p:nvSpPr>
          <p:cNvPr id="205" name="Google Shape;205;p39"/>
          <p:cNvSpPr txBox="1"/>
          <p:nvPr/>
        </p:nvSpPr>
        <p:spPr>
          <a:xfrm>
            <a:off x="5565675" y="731550"/>
            <a:ext cx="1854600" cy="430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latin typeface="Roboto"/>
                <a:ea typeface="Roboto"/>
                <a:cs typeface="Roboto"/>
                <a:sym typeface="Roboto"/>
              </a:rPr>
              <a:t>Daniel, Esther, some Prophets</a:t>
            </a:r>
            <a:endParaRPr sz="1800">
              <a:latin typeface="Roboto"/>
              <a:ea typeface="Roboto"/>
              <a:cs typeface="Roboto"/>
              <a:sym typeface="Roboto"/>
            </a:endParaRPr>
          </a:p>
          <a:p>
            <a:pPr indent="0" lvl="0" marL="0" rtl="0" algn="l">
              <a:spcBef>
                <a:spcPts val="0"/>
              </a:spcBef>
              <a:spcAft>
                <a:spcPts val="0"/>
              </a:spcAft>
              <a:buNone/>
            </a:pPr>
            <a:r>
              <a:t/>
            </a:r>
            <a:endParaRPr sz="1800">
              <a:latin typeface="Roboto"/>
              <a:ea typeface="Roboto"/>
              <a:cs typeface="Roboto"/>
              <a:sym typeface="Roboto"/>
            </a:endParaRPr>
          </a:p>
          <a:p>
            <a:pPr indent="0" lvl="0" marL="0" rtl="0" algn="l">
              <a:spcBef>
                <a:spcPts val="0"/>
              </a:spcBef>
              <a:spcAft>
                <a:spcPts val="0"/>
              </a:spcAft>
              <a:buNone/>
            </a:pPr>
            <a:r>
              <a:rPr lang="en" sz="1800">
                <a:latin typeface="Roboto"/>
                <a:ea typeface="Roboto"/>
                <a:cs typeface="Roboto"/>
                <a:sym typeface="Roboto"/>
              </a:rPr>
              <a:t>God (finally) allows Israel to face the consequences of their actions. They are led away in exile by foreign empires and the Temple is destroyed</a:t>
            </a:r>
            <a:endParaRPr sz="1800">
              <a:latin typeface="Roboto"/>
              <a:ea typeface="Roboto"/>
              <a:cs typeface="Roboto"/>
              <a:sym typeface="Roboto"/>
            </a:endParaRPr>
          </a:p>
        </p:txBody>
      </p:sp>
      <p:sp>
        <p:nvSpPr>
          <p:cNvPr id="206" name="Google Shape;206;p39"/>
          <p:cNvSpPr txBox="1"/>
          <p:nvPr/>
        </p:nvSpPr>
        <p:spPr>
          <a:xfrm>
            <a:off x="7420250" y="731550"/>
            <a:ext cx="1854600" cy="430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latin typeface="Roboto"/>
                <a:ea typeface="Roboto"/>
                <a:cs typeface="Roboto"/>
                <a:sym typeface="Roboto"/>
              </a:rPr>
              <a:t>Ezra-Nehemiah</a:t>
            </a:r>
            <a:endParaRPr sz="1800">
              <a:latin typeface="Roboto"/>
              <a:ea typeface="Roboto"/>
              <a:cs typeface="Roboto"/>
              <a:sym typeface="Roboto"/>
            </a:endParaRPr>
          </a:p>
          <a:p>
            <a:pPr indent="0" lvl="0" marL="0" rtl="0" algn="l">
              <a:spcBef>
                <a:spcPts val="0"/>
              </a:spcBef>
              <a:spcAft>
                <a:spcPts val="0"/>
              </a:spcAft>
              <a:buNone/>
            </a:pPr>
            <a:r>
              <a:t/>
            </a:r>
            <a:endParaRPr sz="1800">
              <a:latin typeface="Roboto"/>
              <a:ea typeface="Roboto"/>
              <a:cs typeface="Roboto"/>
              <a:sym typeface="Roboto"/>
            </a:endParaRPr>
          </a:p>
          <a:p>
            <a:pPr indent="0" lvl="0" marL="0" rtl="0" algn="l">
              <a:spcBef>
                <a:spcPts val="0"/>
              </a:spcBef>
              <a:spcAft>
                <a:spcPts val="0"/>
              </a:spcAft>
              <a:buNone/>
            </a:pPr>
            <a:r>
              <a:rPr lang="en" sz="1800">
                <a:latin typeface="Roboto"/>
                <a:ea typeface="Roboto"/>
                <a:cs typeface="Roboto"/>
                <a:sym typeface="Roboto"/>
              </a:rPr>
              <a:t>Some are allowed to return to the Land. They rebuild the Temple and start taking the prophets and the law seriously, combining them into the OT we have today</a:t>
            </a:r>
            <a:endParaRPr sz="1800">
              <a:latin typeface="Roboto"/>
              <a:ea typeface="Roboto"/>
              <a:cs typeface="Roboto"/>
              <a:sym typeface="Roboto"/>
            </a:endParaRPr>
          </a:p>
        </p:txBody>
      </p:sp>
      <p:cxnSp>
        <p:nvCxnSpPr>
          <p:cNvPr id="207" name="Google Shape;207;p39"/>
          <p:cNvCxnSpPr/>
          <p:nvPr/>
        </p:nvCxnSpPr>
        <p:spPr>
          <a:xfrm>
            <a:off x="-2725" y="803425"/>
            <a:ext cx="9282300" cy="0"/>
          </a:xfrm>
          <a:prstGeom prst="straightConnector1">
            <a:avLst/>
          </a:prstGeom>
          <a:noFill/>
          <a:ln cap="flat" cmpd="sng" w="9525">
            <a:solidFill>
              <a:srgbClr val="000000"/>
            </a:solidFill>
            <a:prstDash val="solid"/>
            <a:round/>
            <a:headEnd len="med" w="med" type="none"/>
            <a:tailEnd len="med" w="med" type="none"/>
          </a:ln>
        </p:spPr>
      </p:cxnSp>
      <p:cxnSp>
        <p:nvCxnSpPr>
          <p:cNvPr id="208" name="Google Shape;208;p39"/>
          <p:cNvCxnSpPr/>
          <p:nvPr/>
        </p:nvCxnSpPr>
        <p:spPr>
          <a:xfrm>
            <a:off x="-2700" y="1407175"/>
            <a:ext cx="9282300" cy="0"/>
          </a:xfrm>
          <a:prstGeom prst="straightConnector1">
            <a:avLst/>
          </a:prstGeom>
          <a:noFill/>
          <a:ln cap="flat" cmpd="sng" w="9525">
            <a:solidFill>
              <a:srgbClr val="000000"/>
            </a:solidFill>
            <a:prstDash val="solid"/>
            <a:round/>
            <a:headEnd len="med" w="med" type="none"/>
            <a:tailEnd len="med" w="med"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212" name="Shape 212"/>
        <p:cNvGrpSpPr/>
        <p:nvPr/>
      </p:nvGrpSpPr>
      <p:grpSpPr>
        <a:xfrm>
          <a:off x="0" y="0"/>
          <a:ext cx="0" cy="0"/>
          <a:chOff x="0" y="0"/>
          <a:chExt cx="0" cy="0"/>
        </a:xfrm>
      </p:grpSpPr>
      <p:pic>
        <p:nvPicPr>
          <p:cNvPr id="213" name="Google Shape;213;p40"/>
          <p:cNvPicPr preferRelativeResize="0"/>
          <p:nvPr/>
        </p:nvPicPr>
        <p:blipFill>
          <a:blip r:embed="rId3">
            <a:alphaModFix/>
          </a:blip>
          <a:stretch>
            <a:fillRect/>
          </a:stretch>
        </p:blipFill>
        <p:spPr>
          <a:xfrm>
            <a:off x="714375" y="0"/>
            <a:ext cx="7715238" cy="51435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41"/>
          <p:cNvSpPr txBox="1"/>
          <p:nvPr>
            <p:ph idx="1" type="body"/>
          </p:nvPr>
        </p:nvSpPr>
        <p:spPr>
          <a:xfrm>
            <a:off x="311700" y="0"/>
            <a:ext cx="8520600" cy="5143500"/>
          </a:xfrm>
          <a:prstGeom prst="rect">
            <a:avLst/>
          </a:prstGeom>
          <a:effectLst>
            <a:outerShdw blurRad="214313" rotWithShape="0" algn="bl" dist="47625">
              <a:srgbClr val="000000"/>
            </a:outerShdw>
          </a:effectLst>
        </p:spPr>
        <p:txBody>
          <a:bodyPr anchorCtr="0" anchor="t" bIns="91425" lIns="91425" spcFirstLastPara="1" rIns="91425" wrap="square" tIns="91425">
            <a:noAutofit/>
          </a:bodyPr>
          <a:lstStyle/>
          <a:p>
            <a:pPr indent="-419100" lvl="0" marL="457200" rtl="0" algn="l">
              <a:lnSpc>
                <a:spcPct val="100000"/>
              </a:lnSpc>
              <a:spcBef>
                <a:spcPts val="0"/>
              </a:spcBef>
              <a:spcAft>
                <a:spcPts val="0"/>
              </a:spcAft>
              <a:buClr>
                <a:srgbClr val="93C47D"/>
              </a:buClr>
              <a:buSzPts val="3000"/>
              <a:buFont typeface="Arial"/>
              <a:buChar char="●"/>
            </a:pPr>
            <a:r>
              <a:rPr b="1" lang="en" sz="2900">
                <a:solidFill>
                  <a:srgbClr val="93C47D"/>
                </a:solidFill>
                <a:latin typeface="Arial"/>
                <a:ea typeface="Arial"/>
                <a:cs typeface="Arial"/>
                <a:sym typeface="Arial"/>
              </a:rPr>
              <a:t>Assyrian Empire </a:t>
            </a:r>
            <a:r>
              <a:rPr b="1" lang="en" sz="2400">
                <a:solidFill>
                  <a:srgbClr val="93C47D"/>
                </a:solidFill>
                <a:latin typeface="Arial"/>
                <a:ea typeface="Arial"/>
                <a:cs typeface="Arial"/>
                <a:sym typeface="Arial"/>
              </a:rPr>
              <a:t>(~1350-600 BC)</a:t>
            </a:r>
            <a:endParaRPr b="1" sz="2400">
              <a:solidFill>
                <a:srgbClr val="93C47D"/>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Conquered Israel (northern kingdom)</a:t>
            </a:r>
            <a:endParaRPr sz="1900">
              <a:solidFill>
                <a:schemeClr val="dk1"/>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Capital was Nineveh (Jonah)</a:t>
            </a:r>
            <a:endParaRPr sz="1900">
              <a:solidFill>
                <a:schemeClr val="dk1"/>
              </a:solidFill>
              <a:latin typeface="Arial"/>
              <a:ea typeface="Arial"/>
              <a:cs typeface="Arial"/>
              <a:sym typeface="Arial"/>
            </a:endParaRPr>
          </a:p>
          <a:p>
            <a:pPr indent="-419100" lvl="0" marL="457200" rtl="0" algn="l">
              <a:lnSpc>
                <a:spcPct val="100000"/>
              </a:lnSpc>
              <a:spcBef>
                <a:spcPts val="0"/>
              </a:spcBef>
              <a:spcAft>
                <a:spcPts val="0"/>
              </a:spcAft>
              <a:buClr>
                <a:srgbClr val="76A5B0"/>
              </a:buClr>
              <a:buSzPts val="3000"/>
              <a:buFont typeface="Arial"/>
              <a:buChar char="●"/>
            </a:pPr>
            <a:r>
              <a:rPr b="1" lang="en" sz="2900">
                <a:solidFill>
                  <a:srgbClr val="76A5B0"/>
                </a:solidFill>
                <a:latin typeface="Arial"/>
                <a:ea typeface="Arial"/>
                <a:cs typeface="Arial"/>
                <a:sym typeface="Arial"/>
              </a:rPr>
              <a:t>Babylonian Empire </a:t>
            </a:r>
            <a:r>
              <a:rPr b="1" lang="en" sz="2400">
                <a:solidFill>
                  <a:srgbClr val="76A5B0"/>
                </a:solidFill>
                <a:latin typeface="Arial"/>
                <a:ea typeface="Arial"/>
                <a:cs typeface="Arial"/>
                <a:sym typeface="Arial"/>
              </a:rPr>
              <a:t>(~620-530 BC)</a:t>
            </a:r>
            <a:endParaRPr b="1" sz="1900">
              <a:solidFill>
                <a:srgbClr val="76A5B0"/>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Conquered Judah (southern kingdom)</a:t>
            </a:r>
            <a:endParaRPr sz="1900">
              <a:solidFill>
                <a:schemeClr val="dk1"/>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Time of Daniel, Shadrach, Meshach, and Abednego</a:t>
            </a:r>
            <a:endParaRPr sz="1900">
              <a:solidFill>
                <a:schemeClr val="dk1"/>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Metaphor for any evil people group/city in the Bible (1 Peter 5)</a:t>
            </a:r>
            <a:endParaRPr sz="1900">
              <a:solidFill>
                <a:schemeClr val="dk1"/>
              </a:solidFill>
              <a:latin typeface="Arial"/>
              <a:ea typeface="Arial"/>
              <a:cs typeface="Arial"/>
              <a:sym typeface="Arial"/>
            </a:endParaRPr>
          </a:p>
          <a:p>
            <a:pPr indent="-419100" lvl="0" marL="457200" rtl="0" algn="l">
              <a:lnSpc>
                <a:spcPct val="100000"/>
              </a:lnSpc>
              <a:spcBef>
                <a:spcPts val="0"/>
              </a:spcBef>
              <a:spcAft>
                <a:spcPts val="0"/>
              </a:spcAft>
              <a:buClr>
                <a:srgbClr val="A4C2F4"/>
              </a:buClr>
              <a:buSzPts val="3000"/>
              <a:buFont typeface="Arial"/>
              <a:buChar char="●"/>
            </a:pPr>
            <a:r>
              <a:rPr b="1" lang="en" sz="2900">
                <a:solidFill>
                  <a:srgbClr val="A4C2F4"/>
                </a:solidFill>
                <a:latin typeface="Arial"/>
                <a:ea typeface="Arial"/>
                <a:cs typeface="Arial"/>
                <a:sym typeface="Arial"/>
              </a:rPr>
              <a:t>Medo-Persian Empire </a:t>
            </a:r>
            <a:r>
              <a:rPr b="1" lang="en" sz="2400">
                <a:solidFill>
                  <a:srgbClr val="A4C2F4"/>
                </a:solidFill>
                <a:latin typeface="Arial"/>
                <a:ea typeface="Arial"/>
                <a:cs typeface="Arial"/>
                <a:sym typeface="Arial"/>
              </a:rPr>
              <a:t>(~540-330 BC)</a:t>
            </a:r>
            <a:endParaRPr b="1" sz="2400">
              <a:solidFill>
                <a:srgbClr val="A4C2F4"/>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Allowed some Jews to go home and rebuild their temple</a:t>
            </a:r>
            <a:endParaRPr sz="1900">
              <a:solidFill>
                <a:schemeClr val="dk1"/>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Time of Esther, Ezra, and Nehemia</a:t>
            </a:r>
            <a:endParaRPr sz="1900">
              <a:solidFill>
                <a:schemeClr val="dk1"/>
              </a:solidFill>
              <a:latin typeface="Arial"/>
              <a:ea typeface="Arial"/>
              <a:cs typeface="Arial"/>
              <a:sym typeface="Arial"/>
            </a:endParaRPr>
          </a:p>
          <a:p>
            <a:pPr indent="-419100" lvl="0" marL="457200" rtl="0" algn="l">
              <a:lnSpc>
                <a:spcPct val="100000"/>
              </a:lnSpc>
              <a:spcBef>
                <a:spcPts val="0"/>
              </a:spcBef>
              <a:spcAft>
                <a:spcPts val="0"/>
              </a:spcAft>
              <a:buClr>
                <a:srgbClr val="70A7DC"/>
              </a:buClr>
              <a:buSzPts val="3000"/>
              <a:buFont typeface="Arial"/>
              <a:buChar char="●"/>
            </a:pPr>
            <a:r>
              <a:rPr b="1" lang="en" sz="2900">
                <a:solidFill>
                  <a:srgbClr val="70A7DC"/>
                </a:solidFill>
                <a:latin typeface="Arial"/>
                <a:ea typeface="Arial"/>
                <a:cs typeface="Arial"/>
                <a:sym typeface="Arial"/>
              </a:rPr>
              <a:t>Greek Empire </a:t>
            </a:r>
            <a:r>
              <a:rPr b="1" lang="en" sz="2400">
                <a:solidFill>
                  <a:srgbClr val="70A7DC"/>
                </a:solidFill>
                <a:latin typeface="Arial"/>
                <a:ea typeface="Arial"/>
                <a:cs typeface="Arial"/>
                <a:sym typeface="Arial"/>
              </a:rPr>
              <a:t>(~330-165 BC)</a:t>
            </a:r>
            <a:endParaRPr b="1" sz="2400">
              <a:solidFill>
                <a:srgbClr val="70A7DC"/>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Alexander the Great (during 400 years of “silence”)</a:t>
            </a:r>
            <a:endParaRPr sz="1900">
              <a:solidFill>
                <a:schemeClr val="dk1"/>
              </a:solidFill>
              <a:latin typeface="Arial"/>
              <a:ea typeface="Arial"/>
              <a:cs typeface="Arial"/>
              <a:sym typeface="Arial"/>
            </a:endParaRPr>
          </a:p>
          <a:p>
            <a:pPr indent="-419100" lvl="0" marL="457200" rtl="0" algn="l">
              <a:lnSpc>
                <a:spcPct val="100000"/>
              </a:lnSpc>
              <a:spcBef>
                <a:spcPts val="0"/>
              </a:spcBef>
              <a:spcAft>
                <a:spcPts val="0"/>
              </a:spcAft>
              <a:buClr>
                <a:srgbClr val="8E7CC3"/>
              </a:buClr>
              <a:buSzPts val="3000"/>
              <a:buFont typeface="Arial"/>
              <a:buChar char="●"/>
            </a:pPr>
            <a:r>
              <a:rPr b="1" lang="en" sz="2900">
                <a:solidFill>
                  <a:srgbClr val="8E7CC3"/>
                </a:solidFill>
                <a:latin typeface="Arial"/>
                <a:ea typeface="Arial"/>
                <a:cs typeface="Arial"/>
                <a:sym typeface="Arial"/>
              </a:rPr>
              <a:t>Roman Empire </a:t>
            </a:r>
            <a:r>
              <a:rPr b="1" lang="en" sz="2400">
                <a:solidFill>
                  <a:srgbClr val="8E7CC3"/>
                </a:solidFill>
                <a:latin typeface="Arial"/>
                <a:ea typeface="Arial"/>
                <a:cs typeface="Arial"/>
                <a:sym typeface="Arial"/>
              </a:rPr>
              <a:t>(~165 BC-480 AD)</a:t>
            </a:r>
            <a:endParaRPr b="1" sz="2400">
              <a:solidFill>
                <a:srgbClr val="8E7CC3"/>
              </a:solidFill>
              <a:latin typeface="Arial"/>
              <a:ea typeface="Arial"/>
              <a:cs typeface="Arial"/>
              <a:sym typeface="Arial"/>
            </a:endParaRPr>
          </a:p>
          <a:p>
            <a:pPr indent="-349250" lvl="1" marL="914400" rtl="0" algn="l">
              <a:lnSpc>
                <a:spcPct val="100000"/>
              </a:lnSpc>
              <a:spcBef>
                <a:spcPts val="0"/>
              </a:spcBef>
              <a:spcAft>
                <a:spcPts val="0"/>
              </a:spcAft>
              <a:buClr>
                <a:schemeClr val="dk1"/>
              </a:buClr>
              <a:buSzPts val="1900"/>
              <a:buFont typeface="Arial"/>
              <a:buChar char="○"/>
            </a:pPr>
            <a:r>
              <a:rPr lang="en" sz="1900">
                <a:solidFill>
                  <a:schemeClr val="dk1"/>
                </a:solidFill>
                <a:latin typeface="Arial"/>
                <a:ea typeface="Arial"/>
                <a:cs typeface="Arial"/>
                <a:sym typeface="Arial"/>
              </a:rPr>
              <a:t>Empire during the time of Jesus</a:t>
            </a:r>
            <a:endParaRPr sz="1900">
              <a:solidFill>
                <a:schemeClr val="dk1"/>
              </a:solidFill>
              <a:latin typeface="Arial"/>
              <a:ea typeface="Arial"/>
              <a:cs typeface="Arial"/>
              <a:sym typeface="Arial"/>
            </a:endParaRPr>
          </a:p>
          <a:p>
            <a:pPr indent="457200" lvl="0" marL="0" rtl="0" algn="l">
              <a:lnSpc>
                <a:spcPct val="115000"/>
              </a:lnSpc>
              <a:spcBef>
                <a:spcPts val="0"/>
              </a:spcBef>
              <a:spcAft>
                <a:spcPts val="0"/>
              </a:spcAft>
              <a:buSzPts val="523"/>
              <a:buNone/>
            </a:pPr>
            <a:r>
              <a:t/>
            </a:r>
            <a:endParaRPr b="1" sz="1555">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4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 Context</a:t>
            </a:r>
            <a:endParaRPr/>
          </a:p>
        </p:txBody>
      </p:sp>
      <p:sp>
        <p:nvSpPr>
          <p:cNvPr id="224" name="Google Shape;224;p42"/>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chemeClr val="dk1"/>
              </a:buClr>
              <a:buSzPts val="2400"/>
              <a:buChar char="●"/>
            </a:pPr>
            <a:r>
              <a:rPr lang="en" sz="2400">
                <a:solidFill>
                  <a:schemeClr val="dk1"/>
                </a:solidFill>
              </a:rPr>
              <a:t>Exile is described using Flood language</a:t>
            </a:r>
            <a:endParaRPr sz="2400">
              <a:solidFill>
                <a:schemeClr val="dk1"/>
              </a:solidFill>
            </a:endParaRPr>
          </a:p>
          <a:p>
            <a:pPr indent="-381000" lvl="1" marL="914400" rtl="0" algn="l">
              <a:spcBef>
                <a:spcPts val="0"/>
              </a:spcBef>
              <a:spcAft>
                <a:spcPts val="0"/>
              </a:spcAft>
              <a:buClr>
                <a:schemeClr val="dk1"/>
              </a:buClr>
              <a:buSzPts val="2400"/>
              <a:buChar char="○"/>
            </a:pPr>
            <a:r>
              <a:rPr lang="en" sz="2400">
                <a:solidFill>
                  <a:schemeClr val="dk1"/>
                </a:solidFill>
              </a:rPr>
              <a:t>Decreation</a:t>
            </a:r>
            <a:endParaRPr sz="2400">
              <a:solidFill>
                <a:schemeClr val="dk1"/>
              </a:solidFill>
            </a:endParaRPr>
          </a:p>
          <a:p>
            <a:pPr indent="-381000" lvl="1" marL="914400" rtl="0" algn="l">
              <a:spcBef>
                <a:spcPts val="0"/>
              </a:spcBef>
              <a:spcAft>
                <a:spcPts val="0"/>
              </a:spcAft>
              <a:buClr>
                <a:schemeClr val="dk1"/>
              </a:buClr>
              <a:buSzPts val="2400"/>
              <a:buChar char="○"/>
            </a:pPr>
            <a:r>
              <a:rPr lang="en" sz="2400">
                <a:solidFill>
                  <a:schemeClr val="dk1"/>
                </a:solidFill>
              </a:rPr>
              <a:t>Remnant saved</a:t>
            </a:r>
            <a:endParaRPr sz="2400">
              <a:solidFill>
                <a:schemeClr val="dk1"/>
              </a:solidFill>
            </a:endParaRPr>
          </a:p>
          <a:p>
            <a:pPr indent="-381000" lvl="1" marL="914400" rtl="0" algn="l">
              <a:spcBef>
                <a:spcPts val="0"/>
              </a:spcBef>
              <a:spcAft>
                <a:spcPts val="0"/>
              </a:spcAft>
              <a:buClr>
                <a:schemeClr val="dk1"/>
              </a:buClr>
              <a:buSzPts val="2400"/>
              <a:buChar char="○"/>
            </a:pPr>
            <a:r>
              <a:rPr lang="en" sz="2400">
                <a:solidFill>
                  <a:schemeClr val="dk1"/>
                </a:solidFill>
              </a:rPr>
              <a:t>New creation on the other side</a:t>
            </a:r>
            <a:endParaRPr sz="2400">
              <a:solidFill>
                <a:schemeClr val="dk1"/>
              </a:solidFill>
            </a:endParaRPr>
          </a:p>
          <a:p>
            <a:pPr indent="-381000" lvl="0" marL="457200" rtl="0" algn="l">
              <a:spcBef>
                <a:spcPts val="0"/>
              </a:spcBef>
              <a:spcAft>
                <a:spcPts val="0"/>
              </a:spcAft>
              <a:buClr>
                <a:schemeClr val="dk1"/>
              </a:buClr>
              <a:buSzPts val="2400"/>
              <a:buChar char="●"/>
            </a:pPr>
            <a:r>
              <a:rPr lang="en" sz="2400">
                <a:solidFill>
                  <a:schemeClr val="dk1"/>
                </a:solidFill>
              </a:rPr>
              <a:t>Ironically, biblical success stories usually happen in adversity or outside the family of Abraham</a:t>
            </a:r>
            <a:endParaRPr sz="2400">
              <a:solidFill>
                <a:schemeClr val="dk1"/>
              </a:solidFill>
            </a:endParaRPr>
          </a:p>
          <a:p>
            <a:pPr indent="-381000" lvl="0" marL="457200" rtl="0" algn="l">
              <a:spcBef>
                <a:spcPts val="0"/>
              </a:spcBef>
              <a:spcAft>
                <a:spcPts val="0"/>
              </a:spcAft>
              <a:buClr>
                <a:schemeClr val="dk1"/>
              </a:buClr>
              <a:buSzPts val="2400"/>
              <a:buChar char="●"/>
            </a:pPr>
            <a:r>
              <a:rPr lang="en" sz="2400">
                <a:solidFill>
                  <a:schemeClr val="dk1"/>
                </a:solidFill>
              </a:rPr>
              <a:t>Daniel and his friends are a</a:t>
            </a:r>
            <a:r>
              <a:rPr lang="en" sz="2400">
                <a:solidFill>
                  <a:schemeClr val="dk1"/>
                </a:solidFill>
              </a:rPr>
              <a:t>ssimilated into the highest level of Babylonian slavery</a:t>
            </a:r>
            <a:endParaRPr sz="24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4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 </a:t>
            </a:r>
            <a:r>
              <a:rPr lang="en"/>
              <a:t>Structure</a:t>
            </a:r>
            <a:endParaRPr/>
          </a:p>
        </p:txBody>
      </p:sp>
      <p:sp>
        <p:nvSpPr>
          <p:cNvPr id="230" name="Google Shape;230;p43"/>
          <p:cNvSpPr/>
          <p:nvPr/>
        </p:nvSpPr>
        <p:spPr>
          <a:xfrm>
            <a:off x="311700" y="1141100"/>
            <a:ext cx="1647000" cy="1294500"/>
          </a:xfrm>
          <a:prstGeom prst="rect">
            <a:avLst/>
          </a:prstGeom>
          <a:solidFill>
            <a:srgbClr val="93C47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Average"/>
              <a:ea typeface="Average"/>
              <a:cs typeface="Average"/>
              <a:sym typeface="Average"/>
            </a:endParaRPr>
          </a:p>
        </p:txBody>
      </p:sp>
      <p:sp>
        <p:nvSpPr>
          <p:cNvPr id="231" name="Google Shape;231;p43"/>
          <p:cNvSpPr/>
          <p:nvPr/>
        </p:nvSpPr>
        <p:spPr>
          <a:xfrm>
            <a:off x="2099113" y="1145450"/>
            <a:ext cx="1647000" cy="1294500"/>
          </a:xfrm>
          <a:prstGeom prst="rect">
            <a:avLst/>
          </a:prstGeom>
          <a:solidFill>
            <a:srgbClr val="76A5B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Average"/>
              <a:ea typeface="Average"/>
              <a:cs typeface="Average"/>
              <a:sym typeface="Average"/>
            </a:endParaRPr>
          </a:p>
        </p:txBody>
      </p:sp>
      <p:sp>
        <p:nvSpPr>
          <p:cNvPr id="232" name="Google Shape;232;p43"/>
          <p:cNvSpPr/>
          <p:nvPr/>
        </p:nvSpPr>
        <p:spPr>
          <a:xfrm>
            <a:off x="2099113" y="2464063"/>
            <a:ext cx="1647000" cy="1294500"/>
          </a:xfrm>
          <a:prstGeom prst="rect">
            <a:avLst/>
          </a:prstGeom>
          <a:solidFill>
            <a:srgbClr val="A4C2F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Average"/>
              <a:ea typeface="Average"/>
              <a:cs typeface="Average"/>
              <a:sym typeface="Average"/>
            </a:endParaRPr>
          </a:p>
        </p:txBody>
      </p:sp>
      <p:sp>
        <p:nvSpPr>
          <p:cNvPr id="233" name="Google Shape;233;p43"/>
          <p:cNvSpPr/>
          <p:nvPr/>
        </p:nvSpPr>
        <p:spPr>
          <a:xfrm>
            <a:off x="2099113" y="3782675"/>
            <a:ext cx="1647000" cy="1294500"/>
          </a:xfrm>
          <a:prstGeom prst="rect">
            <a:avLst/>
          </a:prstGeom>
          <a:solidFill>
            <a:srgbClr val="70A7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Average"/>
              <a:ea typeface="Average"/>
              <a:cs typeface="Average"/>
              <a:sym typeface="Average"/>
            </a:endParaRPr>
          </a:p>
        </p:txBody>
      </p:sp>
      <p:sp>
        <p:nvSpPr>
          <p:cNvPr id="234" name="Google Shape;234;p43"/>
          <p:cNvSpPr/>
          <p:nvPr/>
        </p:nvSpPr>
        <p:spPr>
          <a:xfrm>
            <a:off x="3869488" y="1145463"/>
            <a:ext cx="1647000" cy="1294500"/>
          </a:xfrm>
          <a:prstGeom prst="rect">
            <a:avLst/>
          </a:prstGeom>
          <a:solidFill>
            <a:srgbClr val="76A5B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Average"/>
              <a:ea typeface="Average"/>
              <a:cs typeface="Average"/>
              <a:sym typeface="Average"/>
            </a:endParaRPr>
          </a:p>
        </p:txBody>
      </p:sp>
      <p:sp>
        <p:nvSpPr>
          <p:cNvPr id="235" name="Google Shape;235;p43"/>
          <p:cNvSpPr/>
          <p:nvPr/>
        </p:nvSpPr>
        <p:spPr>
          <a:xfrm>
            <a:off x="3869488" y="3782688"/>
            <a:ext cx="1647000" cy="1294500"/>
          </a:xfrm>
          <a:prstGeom prst="rect">
            <a:avLst/>
          </a:prstGeom>
          <a:solidFill>
            <a:srgbClr val="70A7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Average"/>
              <a:ea typeface="Average"/>
              <a:cs typeface="Average"/>
              <a:sym typeface="Average"/>
            </a:endParaRPr>
          </a:p>
        </p:txBody>
      </p:sp>
      <p:sp>
        <p:nvSpPr>
          <p:cNvPr id="236" name="Google Shape;236;p43"/>
          <p:cNvSpPr/>
          <p:nvPr/>
        </p:nvSpPr>
        <p:spPr>
          <a:xfrm>
            <a:off x="3869488" y="2464075"/>
            <a:ext cx="1647000" cy="1294500"/>
          </a:xfrm>
          <a:prstGeom prst="rect">
            <a:avLst/>
          </a:prstGeom>
          <a:solidFill>
            <a:srgbClr val="A4C2F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Average"/>
              <a:ea typeface="Average"/>
              <a:cs typeface="Average"/>
              <a:sym typeface="Average"/>
            </a:endParaRPr>
          </a:p>
        </p:txBody>
      </p:sp>
      <p:sp>
        <p:nvSpPr>
          <p:cNvPr id="237" name="Google Shape;237;p43"/>
          <p:cNvSpPr/>
          <p:nvPr/>
        </p:nvSpPr>
        <p:spPr>
          <a:xfrm>
            <a:off x="5656925" y="1141100"/>
            <a:ext cx="3310200" cy="1294500"/>
          </a:xfrm>
          <a:prstGeom prst="rect">
            <a:avLst/>
          </a:prstGeom>
          <a:solidFill>
            <a:srgbClr val="8E7CC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Average"/>
              <a:ea typeface="Average"/>
              <a:cs typeface="Average"/>
              <a:sym typeface="Average"/>
            </a:endParaRPr>
          </a:p>
        </p:txBody>
      </p:sp>
      <p:sp>
        <p:nvSpPr>
          <p:cNvPr id="238" name="Google Shape;238;p43"/>
          <p:cNvSpPr txBox="1"/>
          <p:nvPr/>
        </p:nvSpPr>
        <p:spPr>
          <a:xfrm>
            <a:off x="2109313" y="1154175"/>
            <a:ext cx="1626600" cy="128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Average"/>
                <a:ea typeface="Average"/>
                <a:cs typeface="Average"/>
                <a:sym typeface="Average"/>
              </a:rPr>
              <a:t>Ch 2</a:t>
            </a:r>
            <a:endParaRPr sz="1800">
              <a:latin typeface="Average"/>
              <a:ea typeface="Average"/>
              <a:cs typeface="Average"/>
              <a:sym typeface="Average"/>
            </a:endParaRPr>
          </a:p>
          <a:p>
            <a:pPr indent="0" lvl="0" marL="0" rtl="0" algn="ctr">
              <a:spcBef>
                <a:spcPts val="0"/>
              </a:spcBef>
              <a:spcAft>
                <a:spcPts val="0"/>
              </a:spcAft>
              <a:buNone/>
            </a:pPr>
            <a:r>
              <a:rPr lang="en" sz="1800">
                <a:latin typeface="Average"/>
                <a:ea typeface="Average"/>
                <a:cs typeface="Average"/>
                <a:sym typeface="Average"/>
              </a:rPr>
              <a:t>Dream of Empires</a:t>
            </a:r>
            <a:endParaRPr sz="1800">
              <a:latin typeface="Average"/>
              <a:ea typeface="Average"/>
              <a:cs typeface="Average"/>
              <a:sym typeface="Average"/>
            </a:endParaRPr>
          </a:p>
        </p:txBody>
      </p:sp>
      <p:sp>
        <p:nvSpPr>
          <p:cNvPr id="239" name="Google Shape;239;p43"/>
          <p:cNvSpPr txBox="1"/>
          <p:nvPr/>
        </p:nvSpPr>
        <p:spPr>
          <a:xfrm>
            <a:off x="3849050" y="1154150"/>
            <a:ext cx="1626600" cy="128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Average"/>
                <a:ea typeface="Average"/>
                <a:cs typeface="Average"/>
                <a:sym typeface="Average"/>
              </a:rPr>
              <a:t>Ch 7</a:t>
            </a:r>
            <a:endParaRPr sz="1800">
              <a:latin typeface="Average"/>
              <a:ea typeface="Average"/>
              <a:cs typeface="Average"/>
              <a:sym typeface="Average"/>
            </a:endParaRPr>
          </a:p>
          <a:p>
            <a:pPr indent="0" lvl="0" marL="0" rtl="0" algn="ctr">
              <a:spcBef>
                <a:spcPts val="0"/>
              </a:spcBef>
              <a:spcAft>
                <a:spcPts val="0"/>
              </a:spcAft>
              <a:buNone/>
            </a:pPr>
            <a:r>
              <a:rPr lang="en" sz="1800">
                <a:latin typeface="Average"/>
                <a:ea typeface="Average"/>
                <a:cs typeface="Average"/>
                <a:sym typeface="Average"/>
              </a:rPr>
              <a:t>Dream of Empires</a:t>
            </a:r>
            <a:endParaRPr sz="1800">
              <a:latin typeface="Average"/>
              <a:ea typeface="Average"/>
              <a:cs typeface="Average"/>
              <a:sym typeface="Average"/>
            </a:endParaRPr>
          </a:p>
        </p:txBody>
      </p:sp>
      <p:sp>
        <p:nvSpPr>
          <p:cNvPr id="240" name="Google Shape;240;p43"/>
          <p:cNvSpPr txBox="1"/>
          <p:nvPr/>
        </p:nvSpPr>
        <p:spPr>
          <a:xfrm>
            <a:off x="2109338" y="2468425"/>
            <a:ext cx="1626600" cy="128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Average"/>
                <a:ea typeface="Average"/>
                <a:cs typeface="Average"/>
                <a:sym typeface="Average"/>
              </a:rPr>
              <a:t>Ch 3</a:t>
            </a:r>
            <a:endParaRPr sz="1800">
              <a:latin typeface="Average"/>
              <a:ea typeface="Average"/>
              <a:cs typeface="Average"/>
              <a:sym typeface="Average"/>
            </a:endParaRPr>
          </a:p>
          <a:p>
            <a:pPr indent="0" lvl="0" marL="0" rtl="0" algn="ctr">
              <a:spcBef>
                <a:spcPts val="0"/>
              </a:spcBef>
              <a:spcAft>
                <a:spcPts val="0"/>
              </a:spcAft>
              <a:buNone/>
            </a:pPr>
            <a:r>
              <a:rPr lang="en" sz="1800">
                <a:latin typeface="Average"/>
                <a:ea typeface="Average"/>
                <a:cs typeface="Average"/>
                <a:sym typeface="Average"/>
              </a:rPr>
              <a:t>Devotion to Yawheh</a:t>
            </a:r>
            <a:endParaRPr sz="1800">
              <a:latin typeface="Average"/>
              <a:ea typeface="Average"/>
              <a:cs typeface="Average"/>
              <a:sym typeface="Average"/>
            </a:endParaRPr>
          </a:p>
        </p:txBody>
      </p:sp>
      <p:sp>
        <p:nvSpPr>
          <p:cNvPr id="241" name="Google Shape;241;p43"/>
          <p:cNvSpPr txBox="1"/>
          <p:nvPr/>
        </p:nvSpPr>
        <p:spPr>
          <a:xfrm>
            <a:off x="3879688" y="2468438"/>
            <a:ext cx="1626600" cy="128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Average"/>
                <a:ea typeface="Average"/>
                <a:cs typeface="Average"/>
                <a:sym typeface="Average"/>
              </a:rPr>
              <a:t>Ch 6</a:t>
            </a:r>
            <a:endParaRPr sz="1800">
              <a:latin typeface="Average"/>
              <a:ea typeface="Average"/>
              <a:cs typeface="Average"/>
              <a:sym typeface="Average"/>
            </a:endParaRPr>
          </a:p>
          <a:p>
            <a:pPr indent="0" lvl="0" marL="0" rtl="0" algn="ctr">
              <a:spcBef>
                <a:spcPts val="0"/>
              </a:spcBef>
              <a:spcAft>
                <a:spcPts val="0"/>
              </a:spcAft>
              <a:buNone/>
            </a:pPr>
            <a:r>
              <a:rPr lang="en" sz="1800">
                <a:latin typeface="Average"/>
                <a:ea typeface="Average"/>
                <a:cs typeface="Average"/>
                <a:sym typeface="Average"/>
              </a:rPr>
              <a:t>Devotion to Yawheh</a:t>
            </a:r>
            <a:endParaRPr sz="1800">
              <a:latin typeface="Average"/>
              <a:ea typeface="Average"/>
              <a:cs typeface="Average"/>
              <a:sym typeface="Average"/>
            </a:endParaRPr>
          </a:p>
        </p:txBody>
      </p:sp>
      <p:sp>
        <p:nvSpPr>
          <p:cNvPr id="242" name="Google Shape;242;p43"/>
          <p:cNvSpPr txBox="1"/>
          <p:nvPr/>
        </p:nvSpPr>
        <p:spPr>
          <a:xfrm>
            <a:off x="2109313" y="3782675"/>
            <a:ext cx="1626600" cy="128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Average"/>
                <a:ea typeface="Average"/>
                <a:cs typeface="Average"/>
                <a:sym typeface="Average"/>
              </a:rPr>
              <a:t>Ch 4</a:t>
            </a:r>
            <a:endParaRPr sz="1800">
              <a:latin typeface="Average"/>
              <a:ea typeface="Average"/>
              <a:cs typeface="Average"/>
              <a:sym typeface="Average"/>
            </a:endParaRPr>
          </a:p>
          <a:p>
            <a:pPr indent="0" lvl="0" marL="0" rtl="0" algn="ctr">
              <a:spcBef>
                <a:spcPts val="0"/>
              </a:spcBef>
              <a:spcAft>
                <a:spcPts val="0"/>
              </a:spcAft>
              <a:buNone/>
            </a:pPr>
            <a:r>
              <a:rPr lang="en" sz="1800">
                <a:latin typeface="Average"/>
                <a:ea typeface="Average"/>
                <a:cs typeface="Average"/>
                <a:sym typeface="Average"/>
              </a:rPr>
              <a:t>Warning and Curse</a:t>
            </a:r>
            <a:endParaRPr sz="1800">
              <a:latin typeface="Average"/>
              <a:ea typeface="Average"/>
              <a:cs typeface="Average"/>
              <a:sym typeface="Average"/>
            </a:endParaRPr>
          </a:p>
        </p:txBody>
      </p:sp>
      <p:sp>
        <p:nvSpPr>
          <p:cNvPr id="243" name="Google Shape;243;p43"/>
          <p:cNvSpPr txBox="1"/>
          <p:nvPr/>
        </p:nvSpPr>
        <p:spPr>
          <a:xfrm>
            <a:off x="3879688" y="3782675"/>
            <a:ext cx="1626600" cy="128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Average"/>
                <a:ea typeface="Average"/>
                <a:cs typeface="Average"/>
                <a:sym typeface="Average"/>
              </a:rPr>
              <a:t>Ch 5</a:t>
            </a:r>
            <a:endParaRPr sz="1800">
              <a:latin typeface="Average"/>
              <a:ea typeface="Average"/>
              <a:cs typeface="Average"/>
              <a:sym typeface="Average"/>
            </a:endParaRPr>
          </a:p>
          <a:p>
            <a:pPr indent="0" lvl="0" marL="0" rtl="0" algn="ctr">
              <a:spcBef>
                <a:spcPts val="0"/>
              </a:spcBef>
              <a:spcAft>
                <a:spcPts val="0"/>
              </a:spcAft>
              <a:buNone/>
            </a:pPr>
            <a:r>
              <a:rPr lang="en" sz="1800">
                <a:latin typeface="Average"/>
                <a:ea typeface="Average"/>
                <a:cs typeface="Average"/>
                <a:sym typeface="Average"/>
              </a:rPr>
              <a:t>Warning and Curse</a:t>
            </a:r>
            <a:endParaRPr sz="1800">
              <a:latin typeface="Average"/>
              <a:ea typeface="Average"/>
              <a:cs typeface="Average"/>
              <a:sym typeface="Average"/>
            </a:endParaRPr>
          </a:p>
        </p:txBody>
      </p:sp>
      <p:sp>
        <p:nvSpPr>
          <p:cNvPr id="244" name="Google Shape;244;p43"/>
          <p:cNvSpPr txBox="1"/>
          <p:nvPr/>
        </p:nvSpPr>
        <p:spPr>
          <a:xfrm>
            <a:off x="5646750" y="1145450"/>
            <a:ext cx="3310200" cy="128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Average"/>
                <a:ea typeface="Average"/>
                <a:cs typeface="Average"/>
                <a:sym typeface="Average"/>
              </a:rPr>
              <a:t>Ch 8-12</a:t>
            </a:r>
            <a:endParaRPr sz="1800">
              <a:latin typeface="Average"/>
              <a:ea typeface="Average"/>
              <a:cs typeface="Average"/>
              <a:sym typeface="Average"/>
            </a:endParaRPr>
          </a:p>
          <a:p>
            <a:pPr indent="0" lvl="0" marL="0" rtl="0" algn="ctr">
              <a:spcBef>
                <a:spcPts val="0"/>
              </a:spcBef>
              <a:spcAft>
                <a:spcPts val="0"/>
              </a:spcAft>
              <a:buNone/>
            </a:pPr>
            <a:r>
              <a:rPr lang="en" sz="1800">
                <a:latin typeface="Average"/>
                <a:ea typeface="Average"/>
                <a:cs typeface="Average"/>
                <a:sym typeface="Average"/>
              </a:rPr>
              <a:t>Visions, Terror, and Hope</a:t>
            </a:r>
            <a:endParaRPr sz="1800">
              <a:latin typeface="Average"/>
              <a:ea typeface="Average"/>
              <a:cs typeface="Average"/>
              <a:sym typeface="Average"/>
            </a:endParaRPr>
          </a:p>
        </p:txBody>
      </p:sp>
      <p:sp>
        <p:nvSpPr>
          <p:cNvPr id="245" name="Google Shape;245;p43"/>
          <p:cNvSpPr txBox="1"/>
          <p:nvPr/>
        </p:nvSpPr>
        <p:spPr>
          <a:xfrm>
            <a:off x="321900" y="1145450"/>
            <a:ext cx="1626600" cy="1285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latin typeface="Average"/>
                <a:ea typeface="Average"/>
                <a:cs typeface="Average"/>
                <a:sym typeface="Average"/>
              </a:rPr>
              <a:t>Ch 1</a:t>
            </a:r>
            <a:endParaRPr sz="1800">
              <a:latin typeface="Average"/>
              <a:ea typeface="Average"/>
              <a:cs typeface="Average"/>
              <a:sym typeface="Average"/>
            </a:endParaRPr>
          </a:p>
          <a:p>
            <a:pPr indent="0" lvl="0" marL="0" rtl="0" algn="ctr">
              <a:spcBef>
                <a:spcPts val="0"/>
              </a:spcBef>
              <a:spcAft>
                <a:spcPts val="0"/>
              </a:spcAft>
              <a:buNone/>
            </a:pPr>
            <a:r>
              <a:rPr lang="en" sz="1800">
                <a:latin typeface="Average"/>
                <a:ea typeface="Average"/>
                <a:cs typeface="Average"/>
                <a:sym typeface="Average"/>
              </a:rPr>
              <a:t>Overture</a:t>
            </a:r>
            <a:endParaRPr sz="1800">
              <a:latin typeface="Average"/>
              <a:ea typeface="Average"/>
              <a:cs typeface="Average"/>
              <a:sym typeface="Average"/>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1</a:t>
            </a:r>
            <a:endParaRPr/>
          </a:p>
        </p:txBody>
      </p:sp>
      <p:sp>
        <p:nvSpPr>
          <p:cNvPr id="251" name="Google Shape;251;p44"/>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SzPts val="275"/>
              <a:buNone/>
            </a:pPr>
            <a:r>
              <a:rPr lang="en">
                <a:solidFill>
                  <a:schemeClr val="dk1"/>
                </a:solidFill>
              </a:rPr>
              <a:t>During the third year of King Jehoiakim’s reign in Judah, King Nebuchadnezzar of Babylon came to Jerusalem and besieged it. Yahweh </a:t>
            </a:r>
            <a:r>
              <a:rPr lang="en" u="sng">
                <a:solidFill>
                  <a:schemeClr val="dk1"/>
                </a:solidFill>
              </a:rPr>
              <a:t>gave him</a:t>
            </a:r>
            <a:r>
              <a:rPr lang="en">
                <a:solidFill>
                  <a:schemeClr val="dk1"/>
                </a:solidFill>
              </a:rPr>
              <a:t> victory over King Jehoiakim of Judah and </a:t>
            </a:r>
            <a:r>
              <a:rPr lang="en" u="sng">
                <a:solidFill>
                  <a:schemeClr val="dk1"/>
                </a:solidFill>
              </a:rPr>
              <a:t>permitted</a:t>
            </a:r>
            <a:r>
              <a:rPr lang="en">
                <a:solidFill>
                  <a:schemeClr val="dk1"/>
                </a:solidFill>
              </a:rPr>
              <a:t> him to take some of the sacred objects from the Temple of God.</a:t>
            </a:r>
            <a:endParaRPr>
              <a:solidFill>
                <a:schemeClr val="dk1"/>
              </a:solidFill>
            </a:endParaRPr>
          </a:p>
          <a:p>
            <a:pPr indent="457200" lvl="0" marL="0" rtl="0" algn="l">
              <a:spcBef>
                <a:spcPts val="0"/>
              </a:spcBef>
              <a:spcAft>
                <a:spcPts val="0"/>
              </a:spcAft>
              <a:buSzPts val="275"/>
              <a:buNone/>
            </a:pPr>
            <a:r>
              <a:rPr lang="en">
                <a:solidFill>
                  <a:schemeClr val="dk1"/>
                </a:solidFill>
              </a:rPr>
              <a:t>…Then the king ordered Ashpenaz, his chief of staff, to bring to the palace some of the young men of Judah’s royal family and other noble families, who had been brought to Babylon as captives. “Select only strong, healthy, and good-looking young men,” he said. “Make sure they are well versed in every branch of learning, are gifted with knowledge and good judgment, and are suited to serve in the royal palace. Train these young men in the language and literature of Babylon.” The king assigned them a daily ration of food and wine from his own kitchens. They were to be trained for three years, and then they would enter the royal service.</a:t>
            </a:r>
            <a:endParaRPr>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Daniel 1</a:t>
            </a:r>
            <a:endParaRPr/>
          </a:p>
        </p:txBody>
      </p:sp>
      <p:sp>
        <p:nvSpPr>
          <p:cNvPr id="257" name="Google Shape;257;p45"/>
          <p:cNvSpPr txBox="1"/>
          <p:nvPr>
            <p:ph idx="1" type="body"/>
          </p:nvPr>
        </p:nvSpPr>
        <p:spPr>
          <a:xfrm>
            <a:off x="311700" y="1017725"/>
            <a:ext cx="8520600" cy="37953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SzPts val="275"/>
              <a:buNone/>
            </a:pPr>
            <a:r>
              <a:rPr lang="en" sz="2000">
                <a:solidFill>
                  <a:schemeClr val="dk1"/>
                </a:solidFill>
              </a:rPr>
              <a:t>But Daniel was determined not to defile himself by </a:t>
            </a:r>
            <a:r>
              <a:rPr lang="en" sz="2000" u="sng">
                <a:solidFill>
                  <a:schemeClr val="dk1"/>
                </a:solidFill>
              </a:rPr>
              <a:t>eating</a:t>
            </a:r>
            <a:r>
              <a:rPr lang="en" sz="2000">
                <a:solidFill>
                  <a:schemeClr val="dk1"/>
                </a:solidFill>
              </a:rPr>
              <a:t> the food and wine given to them by the king. He asked the chief of staff for permission not to eat these unacceptable foods. Now God </a:t>
            </a:r>
            <a:r>
              <a:rPr lang="en" sz="2000" u="sng">
                <a:solidFill>
                  <a:schemeClr val="dk1"/>
                </a:solidFill>
              </a:rPr>
              <a:t>had given</a:t>
            </a:r>
            <a:r>
              <a:rPr lang="en" sz="2000">
                <a:solidFill>
                  <a:schemeClr val="dk1"/>
                </a:solidFill>
              </a:rPr>
              <a:t> the chief of staff both respect and affection for Daniel. But he responded, “I am afraid of my lord the king, who has ordered that you eat this food and wine. If you become pale and thin compared to the other youths your age, I am afraid the king will have me beheaded.” </a:t>
            </a:r>
            <a:endParaRPr sz="2000">
              <a:solidFill>
                <a:schemeClr val="dk1"/>
              </a:solidFill>
            </a:endParaRPr>
          </a:p>
          <a:p>
            <a:pPr indent="457200" lvl="0" marL="0" rtl="0" algn="l">
              <a:spcBef>
                <a:spcPts val="0"/>
              </a:spcBef>
              <a:spcAft>
                <a:spcPts val="0"/>
              </a:spcAft>
              <a:buSzPts val="275"/>
              <a:buNone/>
            </a:pPr>
            <a:r>
              <a:rPr lang="en" sz="2000">
                <a:solidFill>
                  <a:schemeClr val="dk1"/>
                </a:solidFill>
              </a:rPr>
              <a:t>…“Please test us for ten days on a diet of vegetables and water,” Daniel said. “At the end of the ten days, see how we look compared to the other young men who are eating the king’s food. Then make your decision in light of what you see.”</a:t>
            </a:r>
            <a:endParaRPr sz="20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