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1" r:id="rId3"/>
    <p:sldId id="284" r:id="rId4"/>
    <p:sldId id="314" r:id="rId5"/>
    <p:sldId id="315" r:id="rId6"/>
    <p:sldId id="316" r:id="rId7"/>
    <p:sldId id="313" r:id="rId8"/>
    <p:sldId id="312" r:id="rId9"/>
    <p:sldId id="317" r:id="rId10"/>
    <p:sldId id="328" r:id="rId11"/>
    <p:sldId id="329" r:id="rId12"/>
    <p:sldId id="330" r:id="rId13"/>
    <p:sldId id="318" r:id="rId14"/>
    <p:sldId id="291" r:id="rId15"/>
    <p:sldId id="319" r:id="rId16"/>
    <p:sldId id="320" r:id="rId17"/>
    <p:sldId id="321" r:id="rId18"/>
    <p:sldId id="322" r:id="rId19"/>
    <p:sldId id="323" r:id="rId20"/>
    <p:sldId id="324" r:id="rId21"/>
    <p:sldId id="326" r:id="rId22"/>
    <p:sldId id="332" r:id="rId23"/>
    <p:sldId id="271" r:id="rId24"/>
    <p:sldId id="31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p:restoredTop sz="95610"/>
  </p:normalViewPr>
  <p:slideViewPr>
    <p:cSldViewPr snapToGrid="0">
      <p:cViewPr varScale="1">
        <p:scale>
          <a:sx n="97" d="100"/>
          <a:sy n="97" d="100"/>
        </p:scale>
        <p:origin x="520" y="48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8/25/25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8/25/25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8/25/25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8/25/25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aullew/8527011991"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dukie1/4277307175/"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onolatry"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tzend.me/2016/08/22/jeremiah-was-a-prophet-part-6/"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yeopeningtruth.com/baal-arch-rises-again-part-1/"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4AF1-8F13-09BD-4186-BB2CD64CCFE5}"/>
              </a:ext>
            </a:extLst>
          </p:cNvPr>
          <p:cNvSpPr>
            <a:spLocks noGrp="1"/>
          </p:cNvSpPr>
          <p:nvPr>
            <p:ph type="ctrTitle"/>
          </p:nvPr>
        </p:nvSpPr>
        <p:spPr>
          <a:xfrm>
            <a:off x="1549401" y="1166219"/>
            <a:ext cx="10642599" cy="2262781"/>
          </a:xfrm>
        </p:spPr>
        <p:txBody>
          <a:bodyPr>
            <a:normAutofit/>
          </a:bodyPr>
          <a:lstStyle/>
          <a:p>
            <a:r>
              <a:rPr lang="en-US" sz="4400" dirty="0">
                <a:solidFill>
                  <a:schemeClr val="tx1"/>
                </a:solidFill>
              </a:rPr>
              <a:t>Introduction to the Old Testament:</a:t>
            </a:r>
            <a:br>
              <a:rPr lang="en-US" dirty="0">
                <a:solidFill>
                  <a:schemeClr val="tx1"/>
                </a:solidFill>
              </a:rPr>
            </a:br>
            <a:r>
              <a:rPr lang="en-US" sz="3600" dirty="0">
                <a:solidFill>
                  <a:schemeClr val="tx1"/>
                </a:solidFill>
              </a:rPr>
              <a:t>Class 13 </a:t>
            </a:r>
            <a:r>
              <a:rPr lang="en-US" sz="4000" dirty="0">
                <a:solidFill>
                  <a:schemeClr val="tx1"/>
                </a:solidFill>
              </a:rPr>
              <a:t>–The Divided Kingdom</a:t>
            </a:r>
            <a:endParaRPr lang="en-US" dirty="0">
              <a:solidFill>
                <a:schemeClr val="tx1"/>
              </a:solidFill>
            </a:endParaRPr>
          </a:p>
        </p:txBody>
      </p:sp>
      <p:sp>
        <p:nvSpPr>
          <p:cNvPr id="3" name="Subtitle 2">
            <a:extLst>
              <a:ext uri="{FF2B5EF4-FFF2-40B4-BE49-F238E27FC236}">
                <a16:creationId xmlns:a16="http://schemas.microsoft.com/office/drawing/2014/main" id="{19C46C6A-5379-0C29-683D-9A3FF8DA430A}"/>
              </a:ext>
            </a:extLst>
          </p:cNvPr>
          <p:cNvSpPr>
            <a:spLocks noGrp="1"/>
          </p:cNvSpPr>
          <p:nvPr>
            <p:ph type="subTitle" idx="1"/>
          </p:nvPr>
        </p:nvSpPr>
        <p:spPr/>
        <p:txBody>
          <a:bodyPr>
            <a:normAutofit/>
          </a:bodyPr>
          <a:lstStyle/>
          <a:p>
            <a:r>
              <a:rPr lang="en-US" dirty="0"/>
              <a:t>July 27</a:t>
            </a:r>
            <a:r>
              <a:rPr lang="en-US" baseline="30000" dirty="0"/>
              <a:t>th</a:t>
            </a:r>
            <a:r>
              <a:rPr lang="en-US" dirty="0"/>
              <a:t>, 2025</a:t>
            </a:r>
          </a:p>
          <a:p>
            <a:r>
              <a:rPr lang="en-US" dirty="0"/>
              <a:t>Tim Theiss &amp; Derek Dunbar</a:t>
            </a:r>
          </a:p>
        </p:txBody>
      </p:sp>
    </p:spTree>
    <p:extLst>
      <p:ext uri="{BB962C8B-B14F-4D97-AF65-F5344CB8AC3E}">
        <p14:creationId xmlns:p14="http://schemas.microsoft.com/office/powerpoint/2010/main" val="8579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9D6D-96F2-0D2A-9B69-D900517F1B5C}"/>
              </a:ext>
            </a:extLst>
          </p:cNvPr>
          <p:cNvSpPr>
            <a:spLocks noGrp="1"/>
          </p:cNvSpPr>
          <p:nvPr>
            <p:ph type="title"/>
          </p:nvPr>
        </p:nvSpPr>
        <p:spPr/>
        <p:txBody>
          <a:bodyPr/>
          <a:lstStyle/>
          <a:p>
            <a:r>
              <a:rPr lang="en-US" dirty="0"/>
              <a:t>Elijah flees to Mt. Horeb</a:t>
            </a:r>
          </a:p>
        </p:txBody>
      </p:sp>
      <p:sp>
        <p:nvSpPr>
          <p:cNvPr id="3" name="Content Placeholder 2">
            <a:extLst>
              <a:ext uri="{FF2B5EF4-FFF2-40B4-BE49-F238E27FC236}">
                <a16:creationId xmlns:a16="http://schemas.microsoft.com/office/drawing/2014/main" id="{D57F7E89-CF7C-2231-EF66-50F420E22A53}"/>
              </a:ext>
            </a:extLst>
          </p:cNvPr>
          <p:cNvSpPr>
            <a:spLocks noGrp="1"/>
          </p:cNvSpPr>
          <p:nvPr>
            <p:ph sz="half" idx="1"/>
          </p:nvPr>
        </p:nvSpPr>
        <p:spPr>
          <a:xfrm>
            <a:off x="2589211" y="2133600"/>
            <a:ext cx="5009768" cy="4445876"/>
          </a:xfrm>
        </p:spPr>
        <p:txBody>
          <a:bodyPr>
            <a:normAutofit fontScale="85000" lnSpcReduction="10000"/>
          </a:bodyPr>
          <a:lstStyle/>
          <a:p>
            <a:r>
              <a:rPr lang="en-US" dirty="0"/>
              <a:t>Ahab tells Jezebel who vows to kill Elijah – Elijah is afraid and runs</a:t>
            </a:r>
          </a:p>
          <a:p>
            <a:r>
              <a:rPr lang="en-US" dirty="0"/>
              <a:t>He travels south into Judah, prays that his life end and is even aided by the angel of YHWH</a:t>
            </a:r>
          </a:p>
          <a:p>
            <a:r>
              <a:rPr lang="en-US" dirty="0"/>
              <a:t>Goes to Mt. Horeb [Sinai] and speaks with YHWH</a:t>
            </a:r>
          </a:p>
          <a:p>
            <a:r>
              <a:rPr lang="en-US" dirty="0"/>
              <a:t>Elijah complains that Israel has rejected the Covenant and he is only prophet left (contrast with Moses)</a:t>
            </a:r>
          </a:p>
          <a:p>
            <a:r>
              <a:rPr lang="en-US" dirty="0"/>
              <a:t>YHWH passes by but not in wind, earthquake or fire but in small whisper</a:t>
            </a:r>
          </a:p>
          <a:p>
            <a:r>
              <a:rPr lang="en-US" dirty="0"/>
              <a:t>YHWH instructs Elijah to anoint kings of Aram &amp; Israel and his successor, Elisha [god is my salvation]</a:t>
            </a:r>
          </a:p>
          <a:p>
            <a:r>
              <a:rPr lang="en-US" dirty="0"/>
              <a:t>YHWH tells Elijah that not all have turned away</a:t>
            </a:r>
          </a:p>
          <a:p>
            <a:r>
              <a:rPr lang="en-US" dirty="0"/>
              <a:t>Elijah returns and finds Elisha, who becomes his servant and protege</a:t>
            </a:r>
          </a:p>
        </p:txBody>
      </p:sp>
      <p:pic>
        <p:nvPicPr>
          <p:cNvPr id="13" name="Picture 12">
            <a:extLst>
              <a:ext uri="{FF2B5EF4-FFF2-40B4-BE49-F238E27FC236}">
                <a16:creationId xmlns:a16="http://schemas.microsoft.com/office/drawing/2014/main" id="{9AC8FD2F-D3A4-A7D1-4CE2-62F4714FCDDF}"/>
              </a:ext>
            </a:extLst>
          </p:cNvPr>
          <p:cNvPicPr>
            <a:picLocks noChangeAspect="1"/>
          </p:cNvPicPr>
          <p:nvPr/>
        </p:nvPicPr>
        <p:blipFill>
          <a:blip r:embed="rId2"/>
          <a:stretch>
            <a:fillRect/>
          </a:stretch>
        </p:blipFill>
        <p:spPr>
          <a:xfrm>
            <a:off x="7859030" y="2133600"/>
            <a:ext cx="4190124" cy="3142593"/>
          </a:xfrm>
          <a:prstGeom prst="rect">
            <a:avLst/>
          </a:prstGeom>
        </p:spPr>
      </p:pic>
    </p:spTree>
    <p:extLst>
      <p:ext uri="{BB962C8B-B14F-4D97-AF65-F5344CB8AC3E}">
        <p14:creationId xmlns:p14="http://schemas.microsoft.com/office/powerpoint/2010/main" val="8702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C82F-8574-ACB3-5A04-7EC5F8A7DA56}"/>
              </a:ext>
            </a:extLst>
          </p:cNvPr>
          <p:cNvSpPr>
            <a:spLocks noGrp="1"/>
          </p:cNvSpPr>
          <p:nvPr>
            <p:ph type="title"/>
          </p:nvPr>
        </p:nvSpPr>
        <p:spPr/>
        <p:txBody>
          <a:bodyPr/>
          <a:lstStyle/>
          <a:p>
            <a:r>
              <a:rPr lang="en-US" dirty="0"/>
              <a:t>Death of Ahab &amp; Jezebel</a:t>
            </a:r>
          </a:p>
        </p:txBody>
      </p:sp>
      <p:sp>
        <p:nvSpPr>
          <p:cNvPr id="3" name="Content Placeholder 2">
            <a:extLst>
              <a:ext uri="{FF2B5EF4-FFF2-40B4-BE49-F238E27FC236}">
                <a16:creationId xmlns:a16="http://schemas.microsoft.com/office/drawing/2014/main" id="{9FAEFFCA-D71C-6384-1DA7-678FC7CA409C}"/>
              </a:ext>
            </a:extLst>
          </p:cNvPr>
          <p:cNvSpPr>
            <a:spLocks noGrp="1"/>
          </p:cNvSpPr>
          <p:nvPr>
            <p:ph sz="half" idx="1"/>
          </p:nvPr>
        </p:nvSpPr>
        <p:spPr>
          <a:xfrm>
            <a:off x="2589211" y="1778000"/>
            <a:ext cx="4662489" cy="4969886"/>
          </a:xfrm>
        </p:spPr>
        <p:txBody>
          <a:bodyPr>
            <a:normAutofit lnSpcReduction="10000"/>
          </a:bodyPr>
          <a:lstStyle/>
          <a:p>
            <a:r>
              <a:rPr lang="en-US" dirty="0"/>
              <a:t>Several stories are included about Ahab and Jezebel – prevalent wickedness</a:t>
            </a:r>
          </a:p>
          <a:p>
            <a:r>
              <a:rPr lang="en-US" dirty="0"/>
              <a:t>They (actually Jezebel) had Naboth murdered to take his vineyard </a:t>
            </a:r>
          </a:p>
          <a:p>
            <a:r>
              <a:rPr lang="en-US" dirty="0"/>
              <a:t>Micaiah issues prophesy against Ahab (but we see prophets willing to give false prophesies to garner favor)</a:t>
            </a:r>
          </a:p>
          <a:p>
            <a:r>
              <a:rPr lang="en-US" dirty="0"/>
              <a:t>Ahab is killed in battle and his son Ahaziah succeeds him (also wicked)</a:t>
            </a:r>
          </a:p>
          <a:p>
            <a:r>
              <a:rPr lang="en-US" dirty="0"/>
              <a:t>Jehu has Jezebel and the rest of Ahab’s family killed - gruesome stories</a:t>
            </a:r>
          </a:p>
          <a:p>
            <a:r>
              <a:rPr lang="en-US" dirty="0"/>
              <a:t>Jehu then kills prophets of Baal (as God commanded) but did not follow YHWH with all his heart</a:t>
            </a:r>
          </a:p>
          <a:p>
            <a:endParaRPr lang="en-US" dirty="0"/>
          </a:p>
        </p:txBody>
      </p:sp>
      <p:pic>
        <p:nvPicPr>
          <p:cNvPr id="5" name="Picture 4">
            <a:extLst>
              <a:ext uri="{FF2B5EF4-FFF2-40B4-BE49-F238E27FC236}">
                <a16:creationId xmlns:a16="http://schemas.microsoft.com/office/drawing/2014/main" id="{6BC4A38F-429A-2763-5556-AFD6158EB4B8}"/>
              </a:ext>
            </a:extLst>
          </p:cNvPr>
          <p:cNvPicPr>
            <a:picLocks noChangeAspect="1"/>
          </p:cNvPicPr>
          <p:nvPr/>
        </p:nvPicPr>
        <p:blipFill>
          <a:blip r:embed="rId2"/>
          <a:stretch>
            <a:fillRect/>
          </a:stretch>
        </p:blipFill>
        <p:spPr>
          <a:xfrm>
            <a:off x="9131300" y="110115"/>
            <a:ext cx="3060700" cy="4229100"/>
          </a:xfrm>
          <a:prstGeom prst="rect">
            <a:avLst/>
          </a:prstGeom>
        </p:spPr>
      </p:pic>
      <p:pic>
        <p:nvPicPr>
          <p:cNvPr id="6" name="Picture 5">
            <a:extLst>
              <a:ext uri="{FF2B5EF4-FFF2-40B4-BE49-F238E27FC236}">
                <a16:creationId xmlns:a16="http://schemas.microsoft.com/office/drawing/2014/main" id="{16DBF399-AD0F-64F8-6CC0-5120B03968B5}"/>
              </a:ext>
            </a:extLst>
          </p:cNvPr>
          <p:cNvPicPr>
            <a:picLocks noChangeAspect="1"/>
          </p:cNvPicPr>
          <p:nvPr/>
        </p:nvPicPr>
        <p:blipFill>
          <a:blip r:embed="rId3"/>
          <a:stretch>
            <a:fillRect/>
          </a:stretch>
        </p:blipFill>
        <p:spPr>
          <a:xfrm>
            <a:off x="7410274" y="2476110"/>
            <a:ext cx="2563066" cy="4271776"/>
          </a:xfrm>
          <a:prstGeom prst="rect">
            <a:avLst/>
          </a:prstGeom>
        </p:spPr>
      </p:pic>
    </p:spTree>
    <p:extLst>
      <p:ext uri="{BB962C8B-B14F-4D97-AF65-F5344CB8AC3E}">
        <p14:creationId xmlns:p14="http://schemas.microsoft.com/office/powerpoint/2010/main" val="41261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D9A8-E0B0-B65A-2292-7E79DB0110CE}"/>
              </a:ext>
            </a:extLst>
          </p:cNvPr>
          <p:cNvSpPr>
            <a:spLocks noGrp="1"/>
          </p:cNvSpPr>
          <p:nvPr>
            <p:ph type="title"/>
          </p:nvPr>
        </p:nvSpPr>
        <p:spPr/>
        <p:txBody>
          <a:bodyPr/>
          <a:lstStyle/>
          <a:p>
            <a:r>
              <a:rPr lang="en-US" dirty="0"/>
              <a:t>Elijah is taken</a:t>
            </a:r>
            <a:br>
              <a:rPr lang="en-US" dirty="0"/>
            </a:br>
            <a:r>
              <a:rPr lang="en-US" sz="3200" dirty="0"/>
              <a:t>II Kings 3</a:t>
            </a:r>
            <a:endParaRPr lang="en-US" dirty="0"/>
          </a:p>
        </p:txBody>
      </p:sp>
      <p:sp>
        <p:nvSpPr>
          <p:cNvPr id="3" name="Content Placeholder 2">
            <a:extLst>
              <a:ext uri="{FF2B5EF4-FFF2-40B4-BE49-F238E27FC236}">
                <a16:creationId xmlns:a16="http://schemas.microsoft.com/office/drawing/2014/main" id="{99EC50B3-2299-C68F-8071-5268B6C4C7CB}"/>
              </a:ext>
            </a:extLst>
          </p:cNvPr>
          <p:cNvSpPr>
            <a:spLocks noGrp="1"/>
          </p:cNvSpPr>
          <p:nvPr>
            <p:ph sz="half" idx="1"/>
          </p:nvPr>
        </p:nvSpPr>
        <p:spPr>
          <a:xfrm>
            <a:off x="2052084" y="2093256"/>
            <a:ext cx="4632051" cy="4580860"/>
          </a:xfrm>
        </p:spPr>
        <p:txBody>
          <a:bodyPr>
            <a:noAutofit/>
          </a:bodyPr>
          <a:lstStyle/>
          <a:p>
            <a:r>
              <a:rPr lang="en-US" sz="1600" baseline="30000" dirty="0">
                <a:solidFill>
                  <a:schemeClr val="accent1"/>
                </a:solidFill>
              </a:rPr>
              <a:t>1</a:t>
            </a:r>
            <a:r>
              <a:rPr lang="en-US" sz="1600" dirty="0">
                <a:solidFill>
                  <a:schemeClr val="accent1"/>
                </a:solidFill>
              </a:rPr>
              <a:t>When the Lord was about to take Elijah up to heaven in a whirlwind, Elijah and Elisha were on their way from Gilgal.</a:t>
            </a:r>
          </a:p>
          <a:p>
            <a:r>
              <a:rPr lang="en-US" sz="1600" dirty="0">
                <a:solidFill>
                  <a:schemeClr val="tx1"/>
                </a:solidFill>
              </a:rPr>
              <a:t>Everyone knew what was going to happen!</a:t>
            </a:r>
          </a:p>
          <a:p>
            <a:r>
              <a:rPr lang="en-US" sz="1600" dirty="0">
                <a:solidFill>
                  <a:schemeClr val="tx1"/>
                </a:solidFill>
              </a:rPr>
              <a:t>Elijah causes the Jordan river to part; he and Elisha cross on dry ground</a:t>
            </a:r>
          </a:p>
          <a:p>
            <a:r>
              <a:rPr lang="en-US" sz="1600" dirty="0">
                <a:solidFill>
                  <a:schemeClr val="tx1"/>
                </a:solidFill>
              </a:rPr>
              <a:t>Elisha asks for a double portion of his spirit (rights of firstborn inheritance)</a:t>
            </a:r>
          </a:p>
          <a:p>
            <a:r>
              <a:rPr lang="en-US" sz="1600" dirty="0">
                <a:solidFill>
                  <a:schemeClr val="tx1"/>
                </a:solidFill>
              </a:rPr>
              <a:t>Elijah is taken (only one other person did not experience death) in fiery chariot</a:t>
            </a:r>
          </a:p>
          <a:p>
            <a:r>
              <a:rPr lang="en-US" sz="1600" dirty="0">
                <a:solidFill>
                  <a:schemeClr val="tx1"/>
                </a:solidFill>
              </a:rPr>
              <a:t>Elisha parts the Jordan river as he crosses over</a:t>
            </a:r>
          </a:p>
          <a:p>
            <a:r>
              <a:rPr lang="en-US" sz="1600" dirty="0">
                <a:solidFill>
                  <a:schemeClr val="tx1"/>
                </a:solidFill>
              </a:rPr>
              <a:t>Scripture records Elisha performing 2X the miracles as Elijah</a:t>
            </a:r>
          </a:p>
        </p:txBody>
      </p:sp>
      <p:pic>
        <p:nvPicPr>
          <p:cNvPr id="16" name="Content Placeholder 15">
            <a:extLst>
              <a:ext uri="{FF2B5EF4-FFF2-40B4-BE49-F238E27FC236}">
                <a16:creationId xmlns:a16="http://schemas.microsoft.com/office/drawing/2014/main" id="{1D5B6609-C15E-1D19-CD59-E14D9DFD3728}"/>
              </a:ext>
            </a:extLst>
          </p:cNvPr>
          <p:cNvPicPr>
            <a:picLocks noGrp="1" noChangeAspect="1"/>
          </p:cNvPicPr>
          <p:nvPr>
            <p:ph sz="half" idx="2"/>
          </p:nvPr>
        </p:nvPicPr>
        <p:blipFill>
          <a:blip r:embed="rId2"/>
          <a:stretch>
            <a:fillRect/>
          </a:stretch>
        </p:blipFill>
        <p:spPr>
          <a:xfrm>
            <a:off x="6851561" y="13394"/>
            <a:ext cx="5316849" cy="4348026"/>
          </a:xfrm>
        </p:spPr>
      </p:pic>
      <p:sp>
        <p:nvSpPr>
          <p:cNvPr id="18" name="TextBox 17">
            <a:extLst>
              <a:ext uri="{FF2B5EF4-FFF2-40B4-BE49-F238E27FC236}">
                <a16:creationId xmlns:a16="http://schemas.microsoft.com/office/drawing/2014/main" id="{53953362-FF70-2559-42AD-1D4DF8AD81CE}"/>
              </a:ext>
            </a:extLst>
          </p:cNvPr>
          <p:cNvSpPr txBox="1"/>
          <p:nvPr/>
        </p:nvSpPr>
        <p:spPr>
          <a:xfrm>
            <a:off x="6756052" y="4536282"/>
            <a:ext cx="5507865" cy="2308324"/>
          </a:xfrm>
          <a:prstGeom prst="rect">
            <a:avLst/>
          </a:prstGeom>
          <a:noFill/>
        </p:spPr>
        <p:txBody>
          <a:bodyPr wrap="square">
            <a:spAutoFit/>
          </a:bodyPr>
          <a:lstStyle/>
          <a:p>
            <a:r>
              <a:rPr lang="en-US" sz="1800" baseline="30000" dirty="0">
                <a:solidFill>
                  <a:schemeClr val="accent1"/>
                </a:solidFill>
              </a:rPr>
              <a:t>11</a:t>
            </a:r>
            <a:r>
              <a:rPr lang="en-US" sz="1800" dirty="0">
                <a:solidFill>
                  <a:schemeClr val="accent1"/>
                </a:solidFill>
              </a:rPr>
              <a:t>As they were walking along and talking together, suddenly a chariot of fire and horses of fire appeared and separated the two of them, and Elijah went up to heaven in a whirlwind. </a:t>
            </a:r>
            <a:r>
              <a:rPr lang="en-US" sz="1800" baseline="30000" dirty="0">
                <a:solidFill>
                  <a:schemeClr val="accent1"/>
                </a:solidFill>
              </a:rPr>
              <a:t>12</a:t>
            </a:r>
            <a:r>
              <a:rPr lang="en-US" sz="1800" dirty="0">
                <a:solidFill>
                  <a:schemeClr val="accent1"/>
                </a:solidFill>
              </a:rPr>
              <a:t>Elisha saw this and cried out, “My father! My father! The chariots and horsemen of Israel!” And Elisha saw him no more. Then he took hold of his garment and tore it in two. </a:t>
            </a:r>
          </a:p>
        </p:txBody>
      </p:sp>
    </p:spTree>
    <p:extLst>
      <p:ext uri="{BB962C8B-B14F-4D97-AF65-F5344CB8AC3E}">
        <p14:creationId xmlns:p14="http://schemas.microsoft.com/office/powerpoint/2010/main" val="23171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7A7-B202-81AB-E176-CA239941D6F0}"/>
              </a:ext>
            </a:extLst>
          </p:cNvPr>
          <p:cNvSpPr>
            <a:spLocks noGrp="1"/>
          </p:cNvSpPr>
          <p:nvPr>
            <p:ph type="title"/>
          </p:nvPr>
        </p:nvSpPr>
        <p:spPr/>
        <p:txBody>
          <a:bodyPr/>
          <a:lstStyle/>
          <a:p>
            <a:r>
              <a:rPr lang="en-US" dirty="0"/>
              <a:t>Elisha &amp; Naaman</a:t>
            </a:r>
            <a:br>
              <a:rPr lang="en-US" dirty="0"/>
            </a:br>
            <a:r>
              <a:rPr lang="en-US" sz="3200" dirty="0"/>
              <a:t>II Kings 5</a:t>
            </a:r>
            <a:endParaRPr lang="en-US" dirty="0"/>
          </a:p>
        </p:txBody>
      </p:sp>
      <p:sp>
        <p:nvSpPr>
          <p:cNvPr id="3" name="Content Placeholder 2">
            <a:extLst>
              <a:ext uri="{FF2B5EF4-FFF2-40B4-BE49-F238E27FC236}">
                <a16:creationId xmlns:a16="http://schemas.microsoft.com/office/drawing/2014/main" id="{EA4EF047-995D-A731-C87F-05619C25DB0F}"/>
              </a:ext>
            </a:extLst>
          </p:cNvPr>
          <p:cNvSpPr>
            <a:spLocks noGrp="1"/>
          </p:cNvSpPr>
          <p:nvPr>
            <p:ph sz="half" idx="1"/>
          </p:nvPr>
        </p:nvSpPr>
        <p:spPr>
          <a:xfrm>
            <a:off x="2379406" y="1917287"/>
            <a:ext cx="4739149" cy="4621162"/>
          </a:xfrm>
        </p:spPr>
        <p:txBody>
          <a:bodyPr>
            <a:normAutofit fontScale="77500" lnSpcReduction="20000"/>
          </a:bodyPr>
          <a:lstStyle/>
          <a:p>
            <a:r>
              <a:rPr lang="en-US" dirty="0"/>
              <a:t>Naaman was an Army commander for Aram (Syria) who came down with leprosy</a:t>
            </a:r>
          </a:p>
          <a:p>
            <a:r>
              <a:rPr lang="en-US" dirty="0"/>
              <a:t>Learns of prophet in Israel from Israelite slave girl</a:t>
            </a:r>
          </a:p>
          <a:p>
            <a:r>
              <a:rPr lang="en-US" dirty="0"/>
              <a:t>King of Aram sends gifts to King of Israel asking for healing for Naaman</a:t>
            </a:r>
          </a:p>
          <a:p>
            <a:r>
              <a:rPr lang="en-US" dirty="0"/>
              <a:t>Elisha hears of request and calls for Naaman</a:t>
            </a:r>
          </a:p>
          <a:p>
            <a:r>
              <a:rPr lang="en-US" dirty="0"/>
              <a:t>Sends messenger for Naaman to dip into the Jordan river 7 times </a:t>
            </a:r>
          </a:p>
          <a:p>
            <a:r>
              <a:rPr lang="en-US" dirty="0"/>
              <a:t>After coaxing, Naaman complies, dips in the Jordan 7X and is healed</a:t>
            </a:r>
          </a:p>
          <a:p>
            <a:r>
              <a:rPr lang="en-US" dirty="0"/>
              <a:t>Naaman acknowledges YHWH</a:t>
            </a:r>
          </a:p>
          <a:p>
            <a:r>
              <a:rPr lang="en-US" dirty="0"/>
              <a:t>Offers to pay Elisha but Elisha refuses</a:t>
            </a:r>
          </a:p>
          <a:p>
            <a:r>
              <a:rPr lang="en-US" dirty="0"/>
              <a:t>Then confides that he may have to enter to the temple of Rimmon with his master and bow (asks for YHWH’s forgiveness)</a:t>
            </a:r>
          </a:p>
          <a:p>
            <a:r>
              <a:rPr lang="en-US" dirty="0"/>
              <a:t>Elisha tells him to go in peace</a:t>
            </a:r>
          </a:p>
          <a:p>
            <a:r>
              <a:rPr lang="en-US" dirty="0"/>
              <a:t>Elisha’s servant goes back and asks for some payment (for others?), tries to conceal his deception and is struck with leprosy</a:t>
            </a:r>
          </a:p>
          <a:p>
            <a:endParaRPr lang="en-US" dirty="0"/>
          </a:p>
          <a:p>
            <a:endParaRPr lang="en-US" dirty="0"/>
          </a:p>
        </p:txBody>
      </p:sp>
      <p:sp>
        <p:nvSpPr>
          <p:cNvPr id="4" name="Content Placeholder 3">
            <a:extLst>
              <a:ext uri="{FF2B5EF4-FFF2-40B4-BE49-F238E27FC236}">
                <a16:creationId xmlns:a16="http://schemas.microsoft.com/office/drawing/2014/main" id="{4B651A0B-DD15-E9F6-1557-33D41775088C}"/>
              </a:ext>
            </a:extLst>
          </p:cNvPr>
          <p:cNvSpPr>
            <a:spLocks noGrp="1"/>
          </p:cNvSpPr>
          <p:nvPr>
            <p:ph sz="half" idx="2"/>
          </p:nvPr>
        </p:nvSpPr>
        <p:spPr>
          <a:xfrm>
            <a:off x="7589720" y="4557250"/>
            <a:ext cx="4625576" cy="2186424"/>
          </a:xfrm>
        </p:spPr>
        <p:txBody>
          <a:bodyPr>
            <a:noAutofit/>
          </a:bodyPr>
          <a:lstStyle/>
          <a:p>
            <a:r>
              <a:rPr lang="en-US" sz="1400" dirty="0">
                <a:solidFill>
                  <a:schemeClr val="accent1"/>
                </a:solidFill>
              </a:rPr>
              <a:t>“Why have you torn your robes? Have the man come to me and he will know that there is a prophet in Israel.”</a:t>
            </a:r>
          </a:p>
          <a:p>
            <a:endParaRPr lang="en-US" sz="1400" dirty="0">
              <a:solidFill>
                <a:schemeClr val="accent1"/>
              </a:solidFill>
            </a:endParaRPr>
          </a:p>
          <a:p>
            <a:r>
              <a:rPr lang="en-US" sz="1400" baseline="30000" dirty="0">
                <a:solidFill>
                  <a:schemeClr val="accent1"/>
                </a:solidFill>
              </a:rPr>
              <a:t>15</a:t>
            </a:r>
            <a:r>
              <a:rPr lang="en-US" sz="1400" dirty="0">
                <a:solidFill>
                  <a:schemeClr val="accent1"/>
                </a:solidFill>
              </a:rPr>
              <a:t>Then Naaman and all his attendants went back to the man of God. He stood before him and said, “Now I know that there is no God in all the world except in Israel. </a:t>
            </a:r>
          </a:p>
        </p:txBody>
      </p:sp>
      <p:cxnSp>
        <p:nvCxnSpPr>
          <p:cNvPr id="6" name="Straight Arrow Connector 5">
            <a:extLst>
              <a:ext uri="{FF2B5EF4-FFF2-40B4-BE49-F238E27FC236}">
                <a16:creationId xmlns:a16="http://schemas.microsoft.com/office/drawing/2014/main" id="{7213A3AC-6CD0-377A-911A-5C5A4C419320}"/>
              </a:ext>
            </a:extLst>
          </p:cNvPr>
          <p:cNvCxnSpPr>
            <a:cxnSpLocks/>
          </p:cNvCxnSpPr>
          <p:nvPr/>
        </p:nvCxnSpPr>
        <p:spPr>
          <a:xfrm>
            <a:off x="6743700" y="2946400"/>
            <a:ext cx="965200" cy="161085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288B8EB4-E8AA-24B7-872E-87047BF87A86}"/>
              </a:ext>
            </a:extLst>
          </p:cNvPr>
          <p:cNvCxnSpPr>
            <a:cxnSpLocks/>
            <a:endCxn id="4" idx="1"/>
          </p:cNvCxnSpPr>
          <p:nvPr/>
        </p:nvCxnSpPr>
        <p:spPr>
          <a:xfrm>
            <a:off x="5575300" y="4557250"/>
            <a:ext cx="2014420" cy="109321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6" name="Picture 15" descr="A stained glass window with a person in the background&#10;&#10;AI-generated content may be incorrect.">
            <a:extLst>
              <a:ext uri="{FF2B5EF4-FFF2-40B4-BE49-F238E27FC236}">
                <a16:creationId xmlns:a16="http://schemas.microsoft.com/office/drawing/2014/main" id="{13B4DB1D-4F5C-AAF0-4883-0F75E33805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13441" y="114326"/>
            <a:ext cx="4178135" cy="4145493"/>
          </a:xfrm>
          <a:prstGeom prst="rect">
            <a:avLst/>
          </a:prstGeom>
        </p:spPr>
      </p:pic>
      <p:sp>
        <p:nvSpPr>
          <p:cNvPr id="17" name="TextBox 16">
            <a:extLst>
              <a:ext uri="{FF2B5EF4-FFF2-40B4-BE49-F238E27FC236}">
                <a16:creationId xmlns:a16="http://schemas.microsoft.com/office/drawing/2014/main" id="{D0640529-F15F-AB80-85EF-54CAF16E6C9F}"/>
              </a:ext>
            </a:extLst>
          </p:cNvPr>
          <p:cNvSpPr txBox="1"/>
          <p:nvPr/>
        </p:nvSpPr>
        <p:spPr>
          <a:xfrm>
            <a:off x="8004623" y="3997036"/>
            <a:ext cx="3986953" cy="230832"/>
          </a:xfrm>
          <a:prstGeom prst="rect">
            <a:avLst/>
          </a:prstGeom>
          <a:noFill/>
        </p:spPr>
        <p:txBody>
          <a:bodyPr wrap="square" rtlCol="0">
            <a:spAutoFit/>
          </a:bodyPr>
          <a:lstStyle/>
          <a:p>
            <a:r>
              <a:rPr lang="en-US" sz="900" dirty="0">
                <a:solidFill>
                  <a:schemeClr val="bg1"/>
                </a:solidFill>
                <a:hlinkClick r:id="rId3" tooltip="https://www.flickr.com/photos/paullew/8527011991">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solidFill>
            </a:endParaRPr>
          </a:p>
        </p:txBody>
      </p:sp>
    </p:spTree>
    <p:extLst>
      <p:ext uri="{BB962C8B-B14F-4D97-AF65-F5344CB8AC3E}">
        <p14:creationId xmlns:p14="http://schemas.microsoft.com/office/powerpoint/2010/main" val="18524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F357-DC9A-F259-6210-BEF41DA4A2A1}"/>
              </a:ext>
            </a:extLst>
          </p:cNvPr>
          <p:cNvSpPr>
            <a:spLocks noGrp="1"/>
          </p:cNvSpPr>
          <p:nvPr>
            <p:ph type="title"/>
          </p:nvPr>
        </p:nvSpPr>
        <p:spPr>
          <a:xfrm>
            <a:off x="2592926" y="624110"/>
            <a:ext cx="4742046" cy="1280890"/>
          </a:xfrm>
        </p:spPr>
        <p:txBody>
          <a:bodyPr/>
          <a:lstStyle/>
          <a:p>
            <a:r>
              <a:rPr lang="en-US" dirty="0"/>
              <a:t>Context &amp; Location</a:t>
            </a:r>
          </a:p>
        </p:txBody>
      </p:sp>
      <p:pic>
        <p:nvPicPr>
          <p:cNvPr id="3" name="Picture 2">
            <a:extLst>
              <a:ext uri="{FF2B5EF4-FFF2-40B4-BE49-F238E27FC236}">
                <a16:creationId xmlns:a16="http://schemas.microsoft.com/office/drawing/2014/main" id="{202B8987-08E3-D7C4-9013-AE1FD06838D6}"/>
              </a:ext>
            </a:extLst>
          </p:cNvPr>
          <p:cNvPicPr>
            <a:picLocks noChangeAspect="1"/>
          </p:cNvPicPr>
          <p:nvPr/>
        </p:nvPicPr>
        <p:blipFill>
          <a:blip r:embed="rId2"/>
          <a:stretch>
            <a:fillRect/>
          </a:stretch>
        </p:blipFill>
        <p:spPr>
          <a:xfrm>
            <a:off x="7046374" y="114300"/>
            <a:ext cx="5105400" cy="6743700"/>
          </a:xfrm>
          <a:prstGeom prst="rect">
            <a:avLst/>
          </a:prstGeom>
        </p:spPr>
      </p:pic>
      <p:pic>
        <p:nvPicPr>
          <p:cNvPr id="8" name="Content Placeholder 4">
            <a:extLst>
              <a:ext uri="{FF2B5EF4-FFF2-40B4-BE49-F238E27FC236}">
                <a16:creationId xmlns:a16="http://schemas.microsoft.com/office/drawing/2014/main" id="{72983A12-BFE9-5416-4871-FFA97D728482}"/>
              </a:ext>
            </a:extLst>
          </p:cNvPr>
          <p:cNvPicPr>
            <a:picLocks noChangeAspect="1"/>
          </p:cNvPicPr>
          <p:nvPr/>
        </p:nvPicPr>
        <p:blipFill>
          <a:blip r:embed="rId3"/>
          <a:stretch>
            <a:fillRect/>
          </a:stretch>
        </p:blipFill>
        <p:spPr>
          <a:xfrm>
            <a:off x="1678299" y="1905000"/>
            <a:ext cx="5368075" cy="4603531"/>
          </a:xfrm>
          <a:prstGeom prst="rect">
            <a:avLst/>
          </a:prstGeom>
        </p:spPr>
      </p:pic>
    </p:spTree>
    <p:extLst>
      <p:ext uri="{BB962C8B-B14F-4D97-AF65-F5344CB8AC3E}">
        <p14:creationId xmlns:p14="http://schemas.microsoft.com/office/powerpoint/2010/main" val="14179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0D1E-F5F7-6198-2212-D6DD2887FBAD}"/>
              </a:ext>
            </a:extLst>
          </p:cNvPr>
          <p:cNvSpPr>
            <a:spLocks noGrp="1"/>
          </p:cNvSpPr>
          <p:nvPr>
            <p:ph type="title"/>
          </p:nvPr>
        </p:nvSpPr>
        <p:spPr/>
        <p:txBody>
          <a:bodyPr/>
          <a:lstStyle/>
          <a:p>
            <a:r>
              <a:rPr lang="en-US" dirty="0"/>
              <a:t>Israel in exile</a:t>
            </a:r>
            <a:br>
              <a:rPr lang="en-US" dirty="0"/>
            </a:br>
            <a:r>
              <a:rPr lang="en-US" sz="3200" dirty="0"/>
              <a:t>II Kings 17</a:t>
            </a:r>
            <a:endParaRPr lang="en-US" dirty="0"/>
          </a:p>
        </p:txBody>
      </p:sp>
      <p:sp>
        <p:nvSpPr>
          <p:cNvPr id="3" name="Content Placeholder 2">
            <a:extLst>
              <a:ext uri="{FF2B5EF4-FFF2-40B4-BE49-F238E27FC236}">
                <a16:creationId xmlns:a16="http://schemas.microsoft.com/office/drawing/2014/main" id="{9BB1CBB2-7020-B1AE-586B-76292B7AC343}"/>
              </a:ext>
            </a:extLst>
          </p:cNvPr>
          <p:cNvSpPr>
            <a:spLocks noGrp="1"/>
          </p:cNvSpPr>
          <p:nvPr>
            <p:ph sz="half" idx="1"/>
          </p:nvPr>
        </p:nvSpPr>
        <p:spPr>
          <a:xfrm>
            <a:off x="2308316" y="2067611"/>
            <a:ext cx="4883084" cy="4342615"/>
          </a:xfrm>
        </p:spPr>
        <p:txBody>
          <a:bodyPr>
            <a:noAutofit/>
          </a:bodyPr>
          <a:lstStyle/>
          <a:p>
            <a:r>
              <a:rPr lang="en-US" sz="1600" dirty="0"/>
              <a:t>The trend continues, evil King after evil King</a:t>
            </a:r>
          </a:p>
          <a:p>
            <a:r>
              <a:rPr lang="en-US" sz="1600" dirty="0"/>
              <a:t>Finally, the king of Assyria attacks, lays siege  and captures Israel</a:t>
            </a:r>
          </a:p>
          <a:p>
            <a:r>
              <a:rPr lang="en-US" sz="1600" dirty="0"/>
              <a:t>Assyrians are brutal and build huge empire</a:t>
            </a:r>
          </a:p>
          <a:p>
            <a:r>
              <a:rPr lang="en-US" sz="1600" dirty="0"/>
              <a:t>They displace conquered people and bring bring in others – mixing of peoples and pagan practices</a:t>
            </a:r>
          </a:p>
          <a:p>
            <a:r>
              <a:rPr lang="en-US" sz="1600" dirty="0"/>
              <a:t>Many of those faithful to YHWH (including Levites) went to Judah</a:t>
            </a:r>
          </a:p>
          <a:p>
            <a:r>
              <a:rPr lang="en-US" sz="1600" dirty="0"/>
              <a:t>Lions attack and Assyria brings in priest to teach ways of YHWH </a:t>
            </a:r>
          </a:p>
          <a:p>
            <a:r>
              <a:rPr lang="en-US" sz="1600" dirty="0"/>
              <a:t>People begin worship of all gods (including YHWH) which is clear violation of Covenant </a:t>
            </a:r>
          </a:p>
          <a:p>
            <a:r>
              <a:rPr lang="en-US" sz="1600" dirty="0"/>
              <a:t>This is the rise of the Samaritans (“half-Jews”)</a:t>
            </a:r>
          </a:p>
          <a:p>
            <a:endParaRPr lang="en-US" sz="1600" dirty="0"/>
          </a:p>
        </p:txBody>
      </p:sp>
      <p:sp>
        <p:nvSpPr>
          <p:cNvPr id="4" name="Content Placeholder 3">
            <a:extLst>
              <a:ext uri="{FF2B5EF4-FFF2-40B4-BE49-F238E27FC236}">
                <a16:creationId xmlns:a16="http://schemas.microsoft.com/office/drawing/2014/main" id="{27E78EAA-2D4D-6050-2118-A0EBF0E00074}"/>
              </a:ext>
            </a:extLst>
          </p:cNvPr>
          <p:cNvSpPr>
            <a:spLocks noGrp="1"/>
          </p:cNvSpPr>
          <p:nvPr>
            <p:ph sz="half" idx="2"/>
          </p:nvPr>
        </p:nvSpPr>
        <p:spPr>
          <a:xfrm>
            <a:off x="7442143" y="134176"/>
            <a:ext cx="4631869" cy="6482934"/>
          </a:xfrm>
        </p:spPr>
        <p:txBody>
          <a:bodyPr>
            <a:noAutofit/>
          </a:bodyPr>
          <a:lstStyle/>
          <a:p>
            <a:r>
              <a:rPr lang="en-US" sz="1600" baseline="30000" dirty="0">
                <a:solidFill>
                  <a:schemeClr val="accent1"/>
                </a:solidFill>
                <a:highlight>
                  <a:srgbClr val="FFFF00"/>
                </a:highlight>
              </a:rPr>
              <a:t>7</a:t>
            </a:r>
            <a:r>
              <a:rPr lang="en-US" sz="1600" dirty="0">
                <a:solidFill>
                  <a:schemeClr val="accent1"/>
                </a:solidFill>
                <a:highlight>
                  <a:srgbClr val="FFFF00"/>
                </a:highlight>
              </a:rPr>
              <a:t>All this took place because the Israelites had sinned against the Lord their God, </a:t>
            </a:r>
            <a:r>
              <a:rPr lang="en-US" sz="1600" dirty="0">
                <a:solidFill>
                  <a:schemeClr val="accent1"/>
                </a:solidFill>
              </a:rPr>
              <a:t>who had brought them up out of Egypt from under the power of Pharaoh king of Egypt. They worshiped other gods </a:t>
            </a:r>
            <a:r>
              <a:rPr lang="en-US" sz="1600" baseline="30000" dirty="0">
                <a:solidFill>
                  <a:schemeClr val="accent1"/>
                </a:solidFill>
              </a:rPr>
              <a:t>8</a:t>
            </a:r>
            <a:r>
              <a:rPr lang="en-US" sz="1600" dirty="0">
                <a:solidFill>
                  <a:schemeClr val="accent1"/>
                </a:solidFill>
              </a:rPr>
              <a:t>and followed the practices of the nations the Lord had driven out before them, as well as the practices that the kings of Israel had introduced…</a:t>
            </a:r>
          </a:p>
          <a:p>
            <a:r>
              <a:rPr lang="en-US" sz="1600" baseline="30000" dirty="0">
                <a:solidFill>
                  <a:schemeClr val="accent1"/>
                </a:solidFill>
                <a:highlight>
                  <a:srgbClr val="FFFF00"/>
                </a:highlight>
              </a:rPr>
              <a:t>13</a:t>
            </a:r>
            <a:r>
              <a:rPr lang="en-US" sz="1600" dirty="0">
                <a:solidFill>
                  <a:schemeClr val="accent1"/>
                </a:solidFill>
                <a:highlight>
                  <a:srgbClr val="FFFF00"/>
                </a:highlight>
              </a:rPr>
              <a:t>The Lord warned Israel and Judah through all his prophets</a:t>
            </a:r>
            <a:r>
              <a:rPr lang="en-US" sz="1600" dirty="0">
                <a:solidFill>
                  <a:schemeClr val="accent1"/>
                </a:solidFill>
              </a:rPr>
              <a:t> and seers: “Turn from your evil ways.</a:t>
            </a:r>
          </a:p>
          <a:p>
            <a:r>
              <a:rPr lang="en-US" sz="1600" baseline="30000" dirty="0">
                <a:solidFill>
                  <a:schemeClr val="accent1"/>
                </a:solidFill>
                <a:highlight>
                  <a:srgbClr val="FFFF00"/>
                </a:highlight>
              </a:rPr>
              <a:t>17</a:t>
            </a:r>
            <a:r>
              <a:rPr lang="en-US" sz="1600" dirty="0">
                <a:solidFill>
                  <a:schemeClr val="accent1"/>
                </a:solidFill>
                <a:highlight>
                  <a:srgbClr val="FFFF00"/>
                </a:highlight>
              </a:rPr>
              <a:t>They sacrificed their sons and daughters in the fire. </a:t>
            </a:r>
            <a:r>
              <a:rPr lang="en-US" sz="1600" dirty="0">
                <a:solidFill>
                  <a:schemeClr val="accent1"/>
                </a:solidFill>
              </a:rPr>
              <a:t>They practiced divination and sought omens and sold themselves to do evil in the eyes of the Lord, arousing his anger.</a:t>
            </a:r>
          </a:p>
          <a:p>
            <a:r>
              <a:rPr lang="en-US" sz="1600" baseline="30000" dirty="0">
                <a:solidFill>
                  <a:schemeClr val="accent1"/>
                </a:solidFill>
                <a:highlight>
                  <a:srgbClr val="FFFF00"/>
                </a:highlight>
              </a:rPr>
              <a:t>23b</a:t>
            </a:r>
            <a:r>
              <a:rPr lang="en-US" sz="1600" dirty="0">
                <a:solidFill>
                  <a:schemeClr val="accent1"/>
                </a:solidFill>
                <a:highlight>
                  <a:srgbClr val="FFFF00"/>
                </a:highlight>
              </a:rPr>
              <a:t>So the people of Israel were taken from their homeland into exile in Assyria, and they are still there.</a:t>
            </a:r>
          </a:p>
          <a:p>
            <a:r>
              <a:rPr lang="en-US" sz="1600" baseline="30000" dirty="0">
                <a:solidFill>
                  <a:schemeClr val="accent1"/>
                </a:solidFill>
                <a:highlight>
                  <a:srgbClr val="FFFF00"/>
                </a:highlight>
              </a:rPr>
              <a:t>33</a:t>
            </a:r>
            <a:r>
              <a:rPr lang="en-US" sz="1600" dirty="0">
                <a:solidFill>
                  <a:schemeClr val="accent1"/>
                </a:solidFill>
                <a:highlight>
                  <a:srgbClr val="FFFF00"/>
                </a:highlight>
              </a:rPr>
              <a:t>They worshiped the Lord, but they also served their own gods</a:t>
            </a:r>
            <a:r>
              <a:rPr lang="en-US" sz="1600" dirty="0">
                <a:solidFill>
                  <a:schemeClr val="accent1"/>
                </a:solidFill>
              </a:rPr>
              <a:t> in accordance with the customs of the nations from which they had been brought.</a:t>
            </a:r>
          </a:p>
          <a:p>
            <a:endParaRPr lang="en-US" sz="1600" dirty="0">
              <a:solidFill>
                <a:schemeClr val="accent1"/>
              </a:solidFill>
            </a:endParaRPr>
          </a:p>
        </p:txBody>
      </p:sp>
    </p:spTree>
    <p:extLst>
      <p:ext uri="{BB962C8B-B14F-4D97-AF65-F5344CB8AC3E}">
        <p14:creationId xmlns:p14="http://schemas.microsoft.com/office/powerpoint/2010/main" val="42551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DDEA-99B3-86BB-A793-2E18ABBA6FDE}"/>
              </a:ext>
            </a:extLst>
          </p:cNvPr>
          <p:cNvSpPr>
            <a:spLocks noGrp="1"/>
          </p:cNvSpPr>
          <p:nvPr>
            <p:ph type="title"/>
          </p:nvPr>
        </p:nvSpPr>
        <p:spPr/>
        <p:txBody>
          <a:bodyPr/>
          <a:lstStyle/>
          <a:p>
            <a:r>
              <a:rPr lang="en-US" dirty="0"/>
              <a:t>Assyrian &amp; Babylonian captivity</a:t>
            </a:r>
          </a:p>
        </p:txBody>
      </p:sp>
      <p:pic>
        <p:nvPicPr>
          <p:cNvPr id="5" name="Content Placeholder 4">
            <a:extLst>
              <a:ext uri="{FF2B5EF4-FFF2-40B4-BE49-F238E27FC236}">
                <a16:creationId xmlns:a16="http://schemas.microsoft.com/office/drawing/2014/main" id="{980CCA84-F7F7-01BA-3828-7E5755F89BE3}"/>
              </a:ext>
            </a:extLst>
          </p:cNvPr>
          <p:cNvPicPr>
            <a:picLocks noGrp="1" noChangeAspect="1"/>
          </p:cNvPicPr>
          <p:nvPr>
            <p:ph sz="half" idx="1"/>
          </p:nvPr>
        </p:nvPicPr>
        <p:blipFill>
          <a:blip r:embed="rId2"/>
          <a:stretch>
            <a:fillRect/>
          </a:stretch>
        </p:blipFill>
        <p:spPr>
          <a:xfrm>
            <a:off x="1671907" y="1685218"/>
            <a:ext cx="7198716" cy="5063097"/>
          </a:xfrm>
        </p:spPr>
      </p:pic>
      <p:sp>
        <p:nvSpPr>
          <p:cNvPr id="3" name="Content Placeholder 2">
            <a:extLst>
              <a:ext uri="{FF2B5EF4-FFF2-40B4-BE49-F238E27FC236}">
                <a16:creationId xmlns:a16="http://schemas.microsoft.com/office/drawing/2014/main" id="{BA85407C-91B0-0692-71F4-6FAE9F7E7D1E}"/>
              </a:ext>
            </a:extLst>
          </p:cNvPr>
          <p:cNvSpPr>
            <a:spLocks noGrp="1"/>
          </p:cNvSpPr>
          <p:nvPr>
            <p:ph sz="half" idx="2"/>
          </p:nvPr>
        </p:nvSpPr>
        <p:spPr>
          <a:xfrm>
            <a:off x="8959956" y="2022527"/>
            <a:ext cx="3120273" cy="4725788"/>
          </a:xfrm>
        </p:spPr>
        <p:txBody>
          <a:bodyPr>
            <a:normAutofit/>
          </a:bodyPr>
          <a:lstStyle/>
          <a:p>
            <a:r>
              <a:rPr lang="en-US" dirty="0"/>
              <a:t>Assyria would partially displace conquered people and replace with people from other conquered lands – complete mixing</a:t>
            </a:r>
          </a:p>
          <a:p>
            <a:r>
              <a:rPr lang="en-US" dirty="0"/>
              <a:t>Babylonia would keep people groups largely intact but take elites and ruling class to Babylonia for training and leave the poorer to work the land</a:t>
            </a:r>
          </a:p>
        </p:txBody>
      </p:sp>
    </p:spTree>
    <p:extLst>
      <p:ext uri="{BB962C8B-B14F-4D97-AF65-F5344CB8AC3E}">
        <p14:creationId xmlns:p14="http://schemas.microsoft.com/office/powerpoint/2010/main" val="232265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6223-02EF-D7C6-8439-9358C0C92443}"/>
              </a:ext>
            </a:extLst>
          </p:cNvPr>
          <p:cNvSpPr>
            <a:spLocks noGrp="1"/>
          </p:cNvSpPr>
          <p:nvPr>
            <p:ph type="title"/>
          </p:nvPr>
        </p:nvSpPr>
        <p:spPr>
          <a:xfrm>
            <a:off x="2564644" y="407294"/>
            <a:ext cx="8911687" cy="1280890"/>
          </a:xfrm>
        </p:spPr>
        <p:txBody>
          <a:bodyPr/>
          <a:lstStyle/>
          <a:p>
            <a:r>
              <a:rPr lang="en-US" dirty="0"/>
              <a:t>Meanwhile back in Judah</a:t>
            </a:r>
            <a:br>
              <a:rPr lang="en-US" dirty="0"/>
            </a:br>
            <a:r>
              <a:rPr lang="en-US" sz="3200" dirty="0"/>
              <a:t>II Kings 19</a:t>
            </a:r>
            <a:endParaRPr lang="en-US" dirty="0"/>
          </a:p>
        </p:txBody>
      </p:sp>
      <p:sp>
        <p:nvSpPr>
          <p:cNvPr id="3" name="Content Placeholder 2">
            <a:extLst>
              <a:ext uri="{FF2B5EF4-FFF2-40B4-BE49-F238E27FC236}">
                <a16:creationId xmlns:a16="http://schemas.microsoft.com/office/drawing/2014/main" id="{198B8A6D-0EC1-7587-3894-E9BDED66663F}"/>
              </a:ext>
            </a:extLst>
          </p:cNvPr>
          <p:cNvSpPr>
            <a:spLocks noGrp="1"/>
          </p:cNvSpPr>
          <p:nvPr>
            <p:ph sz="half" idx="1"/>
          </p:nvPr>
        </p:nvSpPr>
        <p:spPr>
          <a:xfrm>
            <a:off x="1889298" y="1538863"/>
            <a:ext cx="5218512" cy="5319136"/>
          </a:xfrm>
        </p:spPr>
        <p:txBody>
          <a:bodyPr>
            <a:noAutofit/>
          </a:bodyPr>
          <a:lstStyle/>
          <a:p>
            <a:r>
              <a:rPr lang="en-US" sz="1600" dirty="0"/>
              <a:t>Judah is ruled by successive descendants of David; thus House of David stays intact - some close calls</a:t>
            </a:r>
          </a:p>
          <a:p>
            <a:r>
              <a:rPr lang="en-US" sz="1600" dirty="0"/>
              <a:t>Judah had a mix of good/evil Kings, but the good kings have ruled longer so not all bad</a:t>
            </a:r>
          </a:p>
          <a:p>
            <a:r>
              <a:rPr lang="en-US" sz="1600" dirty="0"/>
              <a:t>Hezekiah (a very good King) was ruling Judah when Israel was taken into exile</a:t>
            </a:r>
          </a:p>
          <a:p>
            <a:r>
              <a:rPr lang="en-US" sz="1600" dirty="0"/>
              <a:t>Assyria attacks Judah and forces Hezekiah to pay tribute</a:t>
            </a:r>
          </a:p>
          <a:p>
            <a:r>
              <a:rPr lang="en-US" sz="1600" dirty="0"/>
              <a:t>Assyrian commander chides Judah for resisting and trusting YHWH (no one has resisted before)</a:t>
            </a:r>
          </a:p>
          <a:p>
            <a:r>
              <a:rPr lang="en-US" sz="1600" dirty="0"/>
              <a:t>Hezekiah seeks Isaiah wisdom who prophesies that Assyria will not prevail</a:t>
            </a:r>
          </a:p>
          <a:p>
            <a:r>
              <a:rPr lang="en-US" sz="1600" dirty="0"/>
              <a:t>Hezekiah prays to YHWH (not political alliances)</a:t>
            </a:r>
          </a:p>
          <a:p>
            <a:r>
              <a:rPr lang="en-US" sz="1600" dirty="0"/>
              <a:t>That night, YHWH kills 185,000 Assyrian soldiers and they return to Nineveh!</a:t>
            </a:r>
          </a:p>
          <a:p>
            <a:r>
              <a:rPr lang="en-US" sz="1600" dirty="0"/>
              <a:t>Jerusalem is spared!</a:t>
            </a:r>
          </a:p>
          <a:p>
            <a:endParaRPr lang="en-US" sz="1600" dirty="0"/>
          </a:p>
          <a:p>
            <a:endParaRPr lang="en-US" sz="1600" dirty="0"/>
          </a:p>
          <a:p>
            <a:endParaRPr lang="en-US" sz="1600" dirty="0"/>
          </a:p>
        </p:txBody>
      </p:sp>
      <p:sp>
        <p:nvSpPr>
          <p:cNvPr id="4" name="Content Placeholder 3">
            <a:extLst>
              <a:ext uri="{FF2B5EF4-FFF2-40B4-BE49-F238E27FC236}">
                <a16:creationId xmlns:a16="http://schemas.microsoft.com/office/drawing/2014/main" id="{CF751191-C89C-EBF8-7997-804FA35AD01E}"/>
              </a:ext>
            </a:extLst>
          </p:cNvPr>
          <p:cNvSpPr>
            <a:spLocks noGrp="1"/>
          </p:cNvSpPr>
          <p:nvPr>
            <p:ph sz="half" idx="2"/>
          </p:nvPr>
        </p:nvSpPr>
        <p:spPr>
          <a:xfrm>
            <a:off x="6906788" y="1488956"/>
            <a:ext cx="5244890" cy="5138087"/>
          </a:xfrm>
        </p:spPr>
        <p:txBody>
          <a:bodyPr>
            <a:noAutofit/>
          </a:bodyPr>
          <a:lstStyle/>
          <a:p>
            <a:r>
              <a:rPr lang="en-US" sz="1600" baseline="30000" dirty="0">
                <a:solidFill>
                  <a:schemeClr val="accent1"/>
                </a:solidFill>
                <a:highlight>
                  <a:srgbClr val="FFFF00"/>
                </a:highlight>
              </a:rPr>
              <a:t>5</a:t>
            </a:r>
            <a:r>
              <a:rPr lang="en-US" sz="1600" dirty="0">
                <a:solidFill>
                  <a:schemeClr val="accent1"/>
                </a:solidFill>
                <a:highlight>
                  <a:srgbClr val="FFFF00"/>
                </a:highlight>
              </a:rPr>
              <a:t>Hezekiah trusted in the Lord, the God of Israel. There was no one like him among all the kings of Judah, either before him or after him. </a:t>
            </a:r>
            <a:r>
              <a:rPr lang="en-US" sz="1600" baseline="30000" dirty="0">
                <a:solidFill>
                  <a:schemeClr val="accent1"/>
                </a:solidFill>
              </a:rPr>
              <a:t>6</a:t>
            </a:r>
            <a:r>
              <a:rPr lang="en-US" sz="1600" dirty="0">
                <a:solidFill>
                  <a:schemeClr val="accent1"/>
                </a:solidFill>
              </a:rPr>
              <a:t>He held fast to the Lord and did not stop following him; he kept the commands the Lord had given Moses. </a:t>
            </a:r>
            <a:r>
              <a:rPr lang="en-US" sz="1600" baseline="30000" dirty="0">
                <a:solidFill>
                  <a:schemeClr val="accent1"/>
                </a:solidFill>
              </a:rPr>
              <a:t>7</a:t>
            </a:r>
            <a:r>
              <a:rPr lang="en-US" sz="1600" dirty="0">
                <a:solidFill>
                  <a:schemeClr val="accent1"/>
                </a:solidFill>
              </a:rPr>
              <a:t>And the Lord was with him; he was successful in whatever he undertook. He rebelled against the king of Assyria and did not serve him. </a:t>
            </a:r>
          </a:p>
          <a:p>
            <a:r>
              <a:rPr lang="en-US" sz="1600" dirty="0">
                <a:solidFill>
                  <a:schemeClr val="accent1"/>
                </a:solidFill>
              </a:rPr>
              <a:t>“Lord, the God of Israel, enthroned between the cherubim, you alone are God over all the kingdoms of the earth. You have made heaven and earth… </a:t>
            </a:r>
            <a:r>
              <a:rPr lang="en-US" sz="1600" baseline="30000" dirty="0">
                <a:solidFill>
                  <a:schemeClr val="accent1"/>
                </a:solidFill>
              </a:rPr>
              <a:t>17</a:t>
            </a:r>
            <a:r>
              <a:rPr lang="en-US" sz="1600" dirty="0">
                <a:solidFill>
                  <a:schemeClr val="accent1"/>
                </a:solidFill>
              </a:rPr>
              <a:t>“It is true, Lord, that the Assyrian kings have laid waste these nations and their lands. </a:t>
            </a:r>
            <a:r>
              <a:rPr lang="en-US" sz="1600" baseline="30000" dirty="0">
                <a:solidFill>
                  <a:schemeClr val="accent1"/>
                </a:solidFill>
              </a:rPr>
              <a:t>18</a:t>
            </a:r>
            <a:r>
              <a:rPr lang="en-US" sz="1600" dirty="0">
                <a:solidFill>
                  <a:schemeClr val="accent1"/>
                </a:solidFill>
              </a:rPr>
              <a:t>They have thrown their gods into the fire and destroyed them, for they were not gods but only wood and stone, fashioned by human hands. </a:t>
            </a:r>
            <a:r>
              <a:rPr lang="en-US" sz="1600" baseline="30000" dirty="0">
                <a:solidFill>
                  <a:schemeClr val="accent1"/>
                </a:solidFill>
              </a:rPr>
              <a:t>19</a:t>
            </a:r>
            <a:r>
              <a:rPr lang="en-US" sz="1600" dirty="0">
                <a:solidFill>
                  <a:schemeClr val="accent1"/>
                </a:solidFill>
              </a:rPr>
              <a:t>Now, Lord our God, deliver us from his hand, so that all the kingdoms of the earth may know that you alone, Lord, are God.”</a:t>
            </a:r>
          </a:p>
          <a:p>
            <a:endParaRPr lang="en-US" sz="1600" dirty="0">
              <a:solidFill>
                <a:schemeClr val="accent1"/>
              </a:solidFill>
            </a:endParaRPr>
          </a:p>
        </p:txBody>
      </p:sp>
      <p:cxnSp>
        <p:nvCxnSpPr>
          <p:cNvPr id="6" name="Straight Arrow Connector 5">
            <a:extLst>
              <a:ext uri="{FF2B5EF4-FFF2-40B4-BE49-F238E27FC236}">
                <a16:creationId xmlns:a16="http://schemas.microsoft.com/office/drawing/2014/main" id="{747D6E44-111F-C458-ED6F-790EA3AF0751}"/>
              </a:ext>
            </a:extLst>
          </p:cNvPr>
          <p:cNvCxnSpPr/>
          <p:nvPr/>
        </p:nvCxnSpPr>
        <p:spPr>
          <a:xfrm>
            <a:off x="7107810" y="3799002"/>
            <a:ext cx="472282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C2B79C52-DDCF-A2C1-85F3-3DB7D5AC8710}"/>
              </a:ext>
            </a:extLst>
          </p:cNvPr>
          <p:cNvCxnSpPr>
            <a:cxnSpLocks/>
          </p:cNvCxnSpPr>
          <p:nvPr/>
        </p:nvCxnSpPr>
        <p:spPr>
          <a:xfrm flipV="1">
            <a:off x="5994400" y="4981903"/>
            <a:ext cx="1320800" cy="5806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94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CA1C-E169-4D22-B286-33389D15CB00}"/>
              </a:ext>
            </a:extLst>
          </p:cNvPr>
          <p:cNvSpPr>
            <a:spLocks noGrp="1"/>
          </p:cNvSpPr>
          <p:nvPr>
            <p:ph type="title"/>
          </p:nvPr>
        </p:nvSpPr>
        <p:spPr>
          <a:xfrm>
            <a:off x="2592924" y="624109"/>
            <a:ext cx="5117247" cy="1861513"/>
          </a:xfrm>
        </p:spPr>
        <p:txBody>
          <a:bodyPr/>
          <a:lstStyle/>
          <a:p>
            <a:r>
              <a:rPr lang="en-US" dirty="0"/>
              <a:t>Hezekiah to Manasseh</a:t>
            </a:r>
          </a:p>
        </p:txBody>
      </p:sp>
      <p:sp>
        <p:nvSpPr>
          <p:cNvPr id="3" name="Content Placeholder 2">
            <a:extLst>
              <a:ext uri="{FF2B5EF4-FFF2-40B4-BE49-F238E27FC236}">
                <a16:creationId xmlns:a16="http://schemas.microsoft.com/office/drawing/2014/main" id="{0D83CE38-EC33-13C4-EAB0-C626FA465771}"/>
              </a:ext>
            </a:extLst>
          </p:cNvPr>
          <p:cNvSpPr>
            <a:spLocks noGrp="1"/>
          </p:cNvSpPr>
          <p:nvPr>
            <p:ph sz="half" idx="1"/>
          </p:nvPr>
        </p:nvSpPr>
        <p:spPr>
          <a:xfrm>
            <a:off x="1942344" y="2182140"/>
            <a:ext cx="5117247" cy="4603307"/>
          </a:xfrm>
        </p:spPr>
        <p:txBody>
          <a:bodyPr>
            <a:noAutofit/>
          </a:bodyPr>
          <a:lstStyle/>
          <a:p>
            <a:r>
              <a:rPr lang="en-US" dirty="0"/>
              <a:t>Hezekiah became ill but prays to YHWH and is granted 15 more years to live</a:t>
            </a:r>
          </a:p>
          <a:p>
            <a:r>
              <a:rPr lang="en-US" dirty="0"/>
              <a:t>But Hezekiah receives envoys from Babylon and shows them all the treasures of the temple</a:t>
            </a:r>
          </a:p>
          <a:p>
            <a:r>
              <a:rPr lang="en-US" dirty="0"/>
              <a:t>Isaiah condemns this and declares that these will be carried off to Babylonia</a:t>
            </a:r>
          </a:p>
          <a:p>
            <a:r>
              <a:rPr lang="en-US" dirty="0"/>
              <a:t>Hezekiah builds a tunnel under Jerusalem (II Kings 20: 20)</a:t>
            </a:r>
          </a:p>
          <a:p>
            <a:r>
              <a:rPr lang="en-US" dirty="0"/>
              <a:t>Manasseh became King at 12 and reigned 55 years</a:t>
            </a:r>
          </a:p>
          <a:p>
            <a:r>
              <a:rPr lang="en-US" dirty="0"/>
              <a:t>Manasseh was evil, undid all previous reforms and was considered the most evil King of Judah</a:t>
            </a:r>
          </a:p>
          <a:p>
            <a:endParaRPr lang="en-US" dirty="0"/>
          </a:p>
        </p:txBody>
      </p:sp>
      <p:sp>
        <p:nvSpPr>
          <p:cNvPr id="4" name="Content Placeholder 3">
            <a:extLst>
              <a:ext uri="{FF2B5EF4-FFF2-40B4-BE49-F238E27FC236}">
                <a16:creationId xmlns:a16="http://schemas.microsoft.com/office/drawing/2014/main" id="{4A759926-730C-1B13-6F8F-75B7C86D6B06}"/>
              </a:ext>
            </a:extLst>
          </p:cNvPr>
          <p:cNvSpPr>
            <a:spLocks noGrp="1"/>
          </p:cNvSpPr>
          <p:nvPr>
            <p:ph sz="half" idx="2"/>
          </p:nvPr>
        </p:nvSpPr>
        <p:spPr>
          <a:xfrm>
            <a:off x="7263684" y="4482898"/>
            <a:ext cx="4928315" cy="2302549"/>
          </a:xfrm>
        </p:spPr>
        <p:txBody>
          <a:bodyPr>
            <a:normAutofit fontScale="92500" lnSpcReduction="10000"/>
          </a:bodyPr>
          <a:lstStyle/>
          <a:p>
            <a:r>
              <a:rPr lang="en-US" baseline="30000" dirty="0">
                <a:solidFill>
                  <a:schemeClr val="accent1"/>
                </a:solidFill>
              </a:rPr>
              <a:t>11</a:t>
            </a:r>
            <a:r>
              <a:rPr lang="en-US" dirty="0">
                <a:solidFill>
                  <a:schemeClr val="accent1"/>
                </a:solidFill>
              </a:rPr>
              <a:t>“Manasseh king of Judah has committed these detestable sins. He has done more evil than the Amorites who preceded him and has led Judah into sin with his idols. </a:t>
            </a:r>
            <a:r>
              <a:rPr lang="en-US" baseline="30000" dirty="0">
                <a:solidFill>
                  <a:schemeClr val="accent1"/>
                </a:solidFill>
              </a:rPr>
              <a:t>12</a:t>
            </a:r>
            <a:r>
              <a:rPr lang="en-US" dirty="0">
                <a:solidFill>
                  <a:schemeClr val="accent1"/>
                </a:solidFill>
              </a:rPr>
              <a:t>Therefore this is what the Lord, the God of Israel, says: I am going to bring such disaster on Jerusalem and Judah that the ears of everyone who hears of it will tingle. </a:t>
            </a:r>
          </a:p>
          <a:p>
            <a:endParaRPr lang="en-US" dirty="0"/>
          </a:p>
        </p:txBody>
      </p:sp>
      <p:pic>
        <p:nvPicPr>
          <p:cNvPr id="6" name="Picture 5" descr="A cave with a stream of water&#10;&#10;AI-generated content may be incorrect.">
            <a:extLst>
              <a:ext uri="{FF2B5EF4-FFF2-40B4-BE49-F238E27FC236}">
                <a16:creationId xmlns:a16="http://schemas.microsoft.com/office/drawing/2014/main" id="{D23E82F0-33F3-DC59-730A-E21AADE36B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32449" y="72552"/>
            <a:ext cx="5145052" cy="3858789"/>
          </a:xfrm>
          <a:prstGeom prst="rect">
            <a:avLst/>
          </a:prstGeom>
        </p:spPr>
      </p:pic>
      <p:sp>
        <p:nvSpPr>
          <p:cNvPr id="7" name="TextBox 6">
            <a:extLst>
              <a:ext uri="{FF2B5EF4-FFF2-40B4-BE49-F238E27FC236}">
                <a16:creationId xmlns:a16="http://schemas.microsoft.com/office/drawing/2014/main" id="{0707A2C5-0839-E2EC-9E78-3E8C3441883A}"/>
              </a:ext>
            </a:extLst>
          </p:cNvPr>
          <p:cNvSpPr txBox="1"/>
          <p:nvPr/>
        </p:nvSpPr>
        <p:spPr>
          <a:xfrm>
            <a:off x="7691033" y="3988318"/>
            <a:ext cx="3968124" cy="230832"/>
          </a:xfrm>
          <a:prstGeom prst="rect">
            <a:avLst/>
          </a:prstGeom>
          <a:noFill/>
        </p:spPr>
        <p:txBody>
          <a:bodyPr wrap="square" rtlCol="0">
            <a:spAutoFit/>
          </a:bodyPr>
          <a:lstStyle/>
          <a:p>
            <a:r>
              <a:rPr lang="en-US" sz="900" dirty="0">
                <a:hlinkClick r:id="rId3" tooltip="http://www.flickr.com/photos/dukie1/4277307175/"/>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31554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AF77-908A-35DF-1A9F-07D19D123E47}"/>
              </a:ext>
            </a:extLst>
          </p:cNvPr>
          <p:cNvSpPr>
            <a:spLocks noGrp="1"/>
          </p:cNvSpPr>
          <p:nvPr>
            <p:ph type="title"/>
          </p:nvPr>
        </p:nvSpPr>
        <p:spPr/>
        <p:txBody>
          <a:bodyPr/>
          <a:lstStyle/>
          <a:p>
            <a:r>
              <a:rPr lang="en-US" dirty="0"/>
              <a:t>Josiah – righteous King</a:t>
            </a:r>
          </a:p>
        </p:txBody>
      </p:sp>
      <p:sp>
        <p:nvSpPr>
          <p:cNvPr id="3" name="Content Placeholder 2">
            <a:extLst>
              <a:ext uri="{FF2B5EF4-FFF2-40B4-BE49-F238E27FC236}">
                <a16:creationId xmlns:a16="http://schemas.microsoft.com/office/drawing/2014/main" id="{901C98BF-835D-19AA-0EFB-D503D91932C5}"/>
              </a:ext>
            </a:extLst>
          </p:cNvPr>
          <p:cNvSpPr>
            <a:spLocks noGrp="1"/>
          </p:cNvSpPr>
          <p:nvPr>
            <p:ph sz="half" idx="1"/>
          </p:nvPr>
        </p:nvSpPr>
        <p:spPr>
          <a:xfrm>
            <a:off x="2386673" y="1540188"/>
            <a:ext cx="4916491" cy="5283215"/>
          </a:xfrm>
        </p:spPr>
        <p:txBody>
          <a:bodyPr>
            <a:noAutofit/>
          </a:bodyPr>
          <a:lstStyle/>
          <a:p>
            <a:r>
              <a:rPr lang="en-US" dirty="0"/>
              <a:t>Manasseh’s long and evil reign is followed by Amon short and evil reign</a:t>
            </a:r>
          </a:p>
          <a:p>
            <a:r>
              <a:rPr lang="en-US" dirty="0"/>
              <a:t>Josiah, who follows YHWH is next King </a:t>
            </a:r>
          </a:p>
          <a:p>
            <a:r>
              <a:rPr lang="en-US" dirty="0"/>
              <a:t>A Book of the Law is read which reveals Judah’s sin</a:t>
            </a:r>
          </a:p>
          <a:p>
            <a:r>
              <a:rPr lang="en-US" dirty="0"/>
              <a:t>Josiah humbles himself and asks the prophetess, Huldah, to inquire of YHWH</a:t>
            </a:r>
          </a:p>
          <a:p>
            <a:r>
              <a:rPr lang="en-US" dirty="0"/>
              <a:t>Judah will be destroyed but Josiah will not have to witness</a:t>
            </a:r>
          </a:p>
          <a:p>
            <a:r>
              <a:rPr lang="en-US" dirty="0"/>
              <a:t>Josiah embarks on an exhaustive spiritual renewal; purges and defiles pagan temples, removes high places</a:t>
            </a:r>
          </a:p>
          <a:p>
            <a:r>
              <a:rPr lang="en-US" dirty="0"/>
              <a:t>Embarks on a complete Covenant renewal with YWHW (biggest celebration since Soloman)</a:t>
            </a:r>
          </a:p>
        </p:txBody>
      </p:sp>
      <p:sp>
        <p:nvSpPr>
          <p:cNvPr id="4" name="Content Placeholder 3">
            <a:extLst>
              <a:ext uri="{FF2B5EF4-FFF2-40B4-BE49-F238E27FC236}">
                <a16:creationId xmlns:a16="http://schemas.microsoft.com/office/drawing/2014/main" id="{2FA7321B-D537-33B5-DF71-72610C5C8E0F}"/>
              </a:ext>
            </a:extLst>
          </p:cNvPr>
          <p:cNvSpPr>
            <a:spLocks noGrp="1"/>
          </p:cNvSpPr>
          <p:nvPr>
            <p:ph sz="half" idx="2"/>
          </p:nvPr>
        </p:nvSpPr>
        <p:spPr>
          <a:xfrm>
            <a:off x="7192014" y="5644376"/>
            <a:ext cx="4916492" cy="1179028"/>
          </a:xfrm>
        </p:spPr>
        <p:txBody>
          <a:bodyPr>
            <a:noAutofit/>
          </a:bodyPr>
          <a:lstStyle/>
          <a:p>
            <a:r>
              <a:rPr lang="en-US" sz="1600" baseline="30000" dirty="0">
                <a:solidFill>
                  <a:schemeClr val="accent1"/>
                </a:solidFill>
              </a:rPr>
              <a:t>26</a:t>
            </a:r>
            <a:r>
              <a:rPr lang="en-US" sz="1600" dirty="0">
                <a:solidFill>
                  <a:schemeClr val="accent1"/>
                </a:solidFill>
              </a:rPr>
              <a:t>Nevertheless, the Lord did not turn away from the heat of his fierce anger, which burned against Judah because of all that Manasseh had done to arouse his anger. </a:t>
            </a:r>
          </a:p>
          <a:p>
            <a:endParaRPr lang="en-US" sz="1600" dirty="0">
              <a:solidFill>
                <a:schemeClr val="accent1"/>
              </a:solidFill>
            </a:endParaRPr>
          </a:p>
        </p:txBody>
      </p:sp>
      <p:pic>
        <p:nvPicPr>
          <p:cNvPr id="6" name="Picture 5" descr="A black and white drawing of a person reading a scroll&#10;&#10;AI-generated content may be incorrect.">
            <a:extLst>
              <a:ext uri="{FF2B5EF4-FFF2-40B4-BE49-F238E27FC236}">
                <a16:creationId xmlns:a16="http://schemas.microsoft.com/office/drawing/2014/main" id="{04C3E639-AEE4-1CDD-86FD-3A354D346A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3164" y="1494331"/>
            <a:ext cx="2607911" cy="3828888"/>
          </a:xfrm>
          <a:prstGeom prst="rect">
            <a:avLst/>
          </a:prstGeom>
        </p:spPr>
      </p:pic>
      <p:sp>
        <p:nvSpPr>
          <p:cNvPr id="7" name="TextBox 6">
            <a:extLst>
              <a:ext uri="{FF2B5EF4-FFF2-40B4-BE49-F238E27FC236}">
                <a16:creationId xmlns:a16="http://schemas.microsoft.com/office/drawing/2014/main" id="{A75D12FC-DC0F-BBCF-B9B9-087CFB9146D5}"/>
              </a:ext>
            </a:extLst>
          </p:cNvPr>
          <p:cNvSpPr txBox="1"/>
          <p:nvPr/>
        </p:nvSpPr>
        <p:spPr>
          <a:xfrm>
            <a:off x="7192014" y="5323219"/>
            <a:ext cx="3539049" cy="230832"/>
          </a:xfrm>
          <a:prstGeom prst="rect">
            <a:avLst/>
          </a:prstGeom>
          <a:noFill/>
        </p:spPr>
        <p:txBody>
          <a:bodyPr wrap="square" rtlCol="0">
            <a:spAutoFit/>
          </a:bodyPr>
          <a:lstStyle/>
          <a:p>
            <a:r>
              <a:rPr lang="en-US" sz="900" dirty="0">
                <a:hlinkClick r:id="rId3" tooltip="https://en.wikipedia.org/wiki/Monolatry"/>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8" name="TextBox 7">
            <a:extLst>
              <a:ext uri="{FF2B5EF4-FFF2-40B4-BE49-F238E27FC236}">
                <a16:creationId xmlns:a16="http://schemas.microsoft.com/office/drawing/2014/main" id="{AF299E5C-85A4-0990-83B8-6949B84CA0B6}"/>
              </a:ext>
            </a:extLst>
          </p:cNvPr>
          <p:cNvSpPr txBox="1"/>
          <p:nvPr/>
        </p:nvSpPr>
        <p:spPr>
          <a:xfrm>
            <a:off x="9877781" y="1580136"/>
            <a:ext cx="2314219" cy="3293209"/>
          </a:xfrm>
          <a:prstGeom prst="rect">
            <a:avLst/>
          </a:prstGeom>
          <a:noFill/>
        </p:spPr>
        <p:txBody>
          <a:bodyPr wrap="square">
            <a:spAutoFit/>
          </a:bodyPr>
          <a:lstStyle/>
          <a:p>
            <a:pPr marL="285750" indent="-285750">
              <a:buFont typeface="Wingdings" pitchFamily="2" charset="2"/>
              <a:buChar char="v"/>
            </a:pPr>
            <a:r>
              <a:rPr lang="en-US" sz="1600" baseline="30000" dirty="0">
                <a:solidFill>
                  <a:schemeClr val="accent1"/>
                </a:solidFill>
                <a:highlight>
                  <a:srgbClr val="FFFF00"/>
                </a:highlight>
              </a:rPr>
              <a:t>25</a:t>
            </a:r>
            <a:r>
              <a:rPr lang="en-US" sz="1600" dirty="0">
                <a:solidFill>
                  <a:schemeClr val="accent1"/>
                </a:solidFill>
                <a:highlight>
                  <a:srgbClr val="FFFF00"/>
                </a:highlight>
              </a:rPr>
              <a:t>Neither before nor after Josiah was there a king like him who turned to the Lord as he did—with all his heart and with all his soul and with all his strength, in accordance with all the Law of Moses.</a:t>
            </a:r>
          </a:p>
        </p:txBody>
      </p:sp>
    </p:spTree>
    <p:extLst>
      <p:ext uri="{BB962C8B-B14F-4D97-AF65-F5344CB8AC3E}">
        <p14:creationId xmlns:p14="http://schemas.microsoft.com/office/powerpoint/2010/main" val="38014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4AFA50FD-0A6D-7AD7-23CC-D0A76BCEFE62}"/>
              </a:ext>
            </a:extLst>
          </p:cNvPr>
          <p:cNvGraphicFramePr>
            <a:graphicFrameLocks/>
          </p:cNvGraphicFramePr>
          <p:nvPr>
            <p:extLst>
              <p:ext uri="{D42A27DB-BD31-4B8C-83A1-F6EECF244321}">
                <p14:modId xmlns:p14="http://schemas.microsoft.com/office/powerpoint/2010/main" val="2095549719"/>
              </p:ext>
            </p:extLst>
          </p:nvPr>
        </p:nvGraphicFramePr>
        <p:xfrm>
          <a:off x="1999082" y="982252"/>
          <a:ext cx="9617763" cy="5640344"/>
        </p:xfrm>
        <a:graphic>
          <a:graphicData uri="http://schemas.openxmlformats.org/drawingml/2006/table">
            <a:tbl>
              <a:tblPr firstCol="1" bandRow="1">
                <a:tableStyleId>{00A15C55-8517-42AA-B614-E9B94910E393}</a:tableStyleId>
              </a:tblPr>
              <a:tblGrid>
                <a:gridCol w="648042">
                  <a:extLst>
                    <a:ext uri="{9D8B030D-6E8A-4147-A177-3AD203B41FA5}">
                      <a16:colId xmlns:a16="http://schemas.microsoft.com/office/drawing/2014/main" val="2384206751"/>
                    </a:ext>
                  </a:extLst>
                </a:gridCol>
                <a:gridCol w="5088334">
                  <a:extLst>
                    <a:ext uri="{9D8B030D-6E8A-4147-A177-3AD203B41FA5}">
                      <a16:colId xmlns:a16="http://schemas.microsoft.com/office/drawing/2014/main" val="4258851443"/>
                    </a:ext>
                  </a:extLst>
                </a:gridCol>
                <a:gridCol w="1594861">
                  <a:extLst>
                    <a:ext uri="{9D8B030D-6E8A-4147-A177-3AD203B41FA5}">
                      <a16:colId xmlns:a16="http://schemas.microsoft.com/office/drawing/2014/main" val="3272072174"/>
                    </a:ext>
                  </a:extLst>
                </a:gridCol>
                <a:gridCol w="2286526">
                  <a:extLst>
                    <a:ext uri="{9D8B030D-6E8A-4147-A177-3AD203B41FA5}">
                      <a16:colId xmlns:a16="http://schemas.microsoft.com/office/drawing/2014/main" val="97269928"/>
                    </a:ext>
                  </a:extLst>
                </a:gridCol>
              </a:tblGrid>
              <a:tr h="346289">
                <a:tc>
                  <a:txBody>
                    <a:bodyPr/>
                    <a:lstStyle/>
                    <a:p>
                      <a:pPr marL="0" marR="0">
                        <a:lnSpc>
                          <a:spcPct val="115000"/>
                        </a:lnSpc>
                        <a:spcAft>
                          <a:spcPts val="800"/>
                        </a:spcAft>
                      </a:pPr>
                      <a:r>
                        <a:rPr lang="en-US" sz="2000" b="1" kern="100" dirty="0">
                          <a:effectLst/>
                          <a:latin typeface="+mn-lt"/>
                        </a:rPr>
                        <a:t>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Introduction/Creation</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4</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742887"/>
                  </a:ext>
                </a:extLst>
              </a:tr>
              <a:tr h="340898">
                <a:tc>
                  <a:txBody>
                    <a:bodyPr/>
                    <a:lstStyle/>
                    <a:p>
                      <a:pPr marL="0" marR="0">
                        <a:lnSpc>
                          <a:spcPct val="115000"/>
                        </a:lnSpc>
                        <a:spcAft>
                          <a:spcPts val="800"/>
                        </a:spcAft>
                      </a:pPr>
                      <a:r>
                        <a:rPr lang="en-US" sz="2000" b="1" kern="100" dirty="0">
                          <a:effectLst/>
                          <a:latin typeface="+mn-lt"/>
                        </a:rPr>
                        <a:t>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The Fall &amp; flood</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11</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78667"/>
                  </a:ext>
                </a:extLst>
              </a:tr>
              <a:tr h="322439">
                <a:tc>
                  <a:txBody>
                    <a:bodyPr/>
                    <a:lstStyle/>
                    <a:p>
                      <a:pPr marL="0" marR="0">
                        <a:lnSpc>
                          <a:spcPct val="115000"/>
                        </a:lnSpc>
                        <a:spcAft>
                          <a:spcPts val="800"/>
                        </a:spcAft>
                      </a:pPr>
                      <a:r>
                        <a:rPr lang="en-US" sz="2000" b="1" kern="100" dirty="0">
                          <a:effectLst/>
                          <a:latin typeface="+mn-lt"/>
                        </a:rPr>
                        <a:t>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Abram/Abraham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18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779504"/>
                  </a:ext>
                </a:extLst>
              </a:tr>
              <a:tr h="322439">
                <a:tc>
                  <a:txBody>
                    <a:bodyPr/>
                    <a:lstStyle/>
                    <a:p>
                      <a:pPr marL="0" marR="0">
                        <a:lnSpc>
                          <a:spcPct val="115000"/>
                        </a:lnSpc>
                        <a:spcAft>
                          <a:spcPts val="800"/>
                        </a:spcAft>
                      </a:pPr>
                      <a:r>
                        <a:rPr lang="en-US" sz="2000" b="1" kern="100" dirty="0">
                          <a:effectLst/>
                          <a:latin typeface="+mn-lt"/>
                        </a:rPr>
                        <a:t>4</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rPr>
                        <a:t>Jacob &amp; Issac</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May 25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526713"/>
                  </a:ext>
                </a:extLst>
              </a:tr>
              <a:tr h="325478">
                <a:tc>
                  <a:txBody>
                    <a:bodyPr/>
                    <a:lstStyle/>
                    <a:p>
                      <a:pPr marL="0" marR="0">
                        <a:lnSpc>
                          <a:spcPct val="115000"/>
                        </a:lnSpc>
                        <a:spcAft>
                          <a:spcPts val="800"/>
                        </a:spcAft>
                      </a:pPr>
                      <a:r>
                        <a:rPr lang="en-US" sz="2000" b="1" kern="100" dirty="0">
                          <a:effectLst/>
                          <a:latin typeface="+mn-lt"/>
                        </a:rPr>
                        <a:t>5</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Joseph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a:t>
                      </a:r>
                      <a:r>
                        <a:rPr lang="en-US" sz="2000" b="0" kern="100" baseline="30000" dirty="0">
                          <a:effectLst/>
                          <a:latin typeface="+mn-lt"/>
                        </a:rPr>
                        <a:t>st</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863235"/>
                  </a:ext>
                </a:extLst>
              </a:tr>
              <a:tr h="322439">
                <a:tc>
                  <a:txBody>
                    <a:bodyPr/>
                    <a:lstStyle/>
                    <a:p>
                      <a:pPr marL="0" marR="0">
                        <a:lnSpc>
                          <a:spcPct val="115000"/>
                        </a:lnSpc>
                        <a:spcAft>
                          <a:spcPts val="800"/>
                        </a:spcAft>
                      </a:pPr>
                      <a:r>
                        <a:rPr lang="en-US" sz="2000" b="1" kern="100" dirty="0">
                          <a:effectLst/>
                          <a:latin typeface="+mn-lt"/>
                        </a:rPr>
                        <a:t>6</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Exodus</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8</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678956"/>
                  </a:ext>
                </a:extLst>
              </a:tr>
              <a:tr h="356760">
                <a:tc>
                  <a:txBody>
                    <a:bodyPr/>
                    <a:lstStyle/>
                    <a:p>
                      <a:pPr marL="0" marR="0">
                        <a:lnSpc>
                          <a:spcPct val="115000"/>
                        </a:lnSpc>
                        <a:spcAft>
                          <a:spcPts val="800"/>
                        </a:spcAft>
                      </a:pPr>
                      <a:r>
                        <a:rPr lang="en-US" sz="2000" b="1" kern="100" dirty="0">
                          <a:effectLst/>
                          <a:latin typeface="+mn-lt"/>
                        </a:rPr>
                        <a:t>7</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Moses – The Law</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15</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144807"/>
                  </a:ext>
                </a:extLst>
              </a:tr>
              <a:tr h="325478">
                <a:tc>
                  <a:txBody>
                    <a:bodyPr/>
                    <a:lstStyle/>
                    <a:p>
                      <a:pPr marL="0" marR="0">
                        <a:lnSpc>
                          <a:spcPct val="115000"/>
                        </a:lnSpc>
                        <a:spcAft>
                          <a:spcPts val="800"/>
                        </a:spcAft>
                      </a:pPr>
                      <a:r>
                        <a:rPr lang="en-US" sz="2000" b="1" kern="100" dirty="0">
                          <a:effectLst/>
                          <a:latin typeface="+mn-lt"/>
                        </a:rPr>
                        <a:t>8</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Wilderness wanderings – the Pentateuch</a:t>
                      </a:r>
                    </a:p>
                  </a:txBody>
                  <a:tcPr marL="68580" marR="68580" marT="0" marB="0"/>
                </a:tc>
                <a:tc>
                  <a:txBody>
                    <a:bodyPr/>
                    <a:lstStyle/>
                    <a:p>
                      <a:pPr marL="0" marR="0">
                        <a:lnSpc>
                          <a:spcPct val="115000"/>
                        </a:lnSpc>
                        <a:spcAft>
                          <a:spcPts val="800"/>
                        </a:spcAft>
                      </a:pPr>
                      <a:r>
                        <a:rPr lang="en-US" sz="2000" b="0" kern="100" dirty="0">
                          <a:effectLst/>
                          <a:latin typeface="+mn-lt"/>
                        </a:rPr>
                        <a:t>Derek</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22</a:t>
                      </a:r>
                      <a:r>
                        <a:rPr lang="en-US" sz="2000" b="0" kern="100" baseline="30000" dirty="0">
                          <a:effectLst/>
                          <a:latin typeface="+mn-lt"/>
                        </a:rPr>
                        <a:t>nd</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77063"/>
                  </a:ext>
                </a:extLst>
              </a:tr>
              <a:tr h="322439">
                <a:tc>
                  <a:txBody>
                    <a:bodyPr/>
                    <a:lstStyle/>
                    <a:p>
                      <a:pPr marL="0" marR="0">
                        <a:lnSpc>
                          <a:spcPct val="115000"/>
                        </a:lnSpc>
                        <a:spcAft>
                          <a:spcPts val="800"/>
                        </a:spcAft>
                      </a:pPr>
                      <a:r>
                        <a:rPr lang="en-US" sz="2000" b="1" kern="100" dirty="0">
                          <a:effectLst/>
                          <a:latin typeface="+mn-lt"/>
                        </a:rPr>
                        <a:t>9</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Joshua, Judges &amp; Ruth</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June 29</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195108"/>
                  </a:ext>
                </a:extLst>
              </a:tr>
              <a:tr h="348829">
                <a:tc>
                  <a:txBody>
                    <a:bodyPr/>
                    <a:lstStyle/>
                    <a:p>
                      <a:pPr marL="0" marR="0">
                        <a:lnSpc>
                          <a:spcPct val="115000"/>
                        </a:lnSpc>
                        <a:spcAft>
                          <a:spcPts val="800"/>
                        </a:spcAft>
                      </a:pPr>
                      <a:r>
                        <a:rPr lang="en-US" sz="2000" b="1" kern="100" dirty="0">
                          <a:effectLst/>
                          <a:latin typeface="+mn-lt"/>
                        </a:rPr>
                        <a:t>10</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Samuel, Saul &amp; David’s anointing</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Tim</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rPr>
                        <a:t>July 6</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829060"/>
                  </a:ext>
                </a:extLst>
              </a:tr>
              <a:tr h="325478">
                <a:tc>
                  <a:txBody>
                    <a:bodyPr/>
                    <a:lstStyle/>
                    <a:p>
                      <a:pPr marL="0" marR="0">
                        <a:lnSpc>
                          <a:spcPct val="115000"/>
                        </a:lnSpc>
                        <a:spcAft>
                          <a:spcPts val="800"/>
                        </a:spcAft>
                      </a:pPr>
                      <a:r>
                        <a:rPr lang="en-US" sz="2000" b="1" kern="100" dirty="0">
                          <a:effectLst/>
                          <a:latin typeface="+mn-lt"/>
                        </a:rPr>
                        <a:t>11</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Kings David &amp; Soloman</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13</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18676"/>
                  </a:ext>
                </a:extLst>
              </a:tr>
              <a:tr h="353988">
                <a:tc>
                  <a:txBody>
                    <a:bodyPr/>
                    <a:lstStyle/>
                    <a:p>
                      <a:pPr marL="0" marR="0">
                        <a:lnSpc>
                          <a:spcPct val="115000"/>
                        </a:lnSpc>
                        <a:spcAft>
                          <a:spcPts val="800"/>
                        </a:spcAft>
                      </a:pPr>
                      <a:r>
                        <a:rPr lang="en-US" sz="2000" b="1" kern="100" dirty="0">
                          <a:effectLst/>
                          <a:latin typeface="+mn-lt"/>
                        </a:rPr>
                        <a:t>12</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Wisdom Literature (poetry)</a:t>
                      </a: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Bill Brosey</a:t>
                      </a:r>
                    </a:p>
                  </a:txBody>
                  <a:tcPr marL="68580" marR="68580" marT="0" marB="0"/>
                </a:tc>
                <a:tc>
                  <a:txBody>
                    <a:bodyPr/>
                    <a:lstStyle/>
                    <a:p>
                      <a:pPr marL="0" marR="0">
                        <a:lnSpc>
                          <a:spcPct val="115000"/>
                        </a:lnSpc>
                        <a:spcAft>
                          <a:spcPts val="800"/>
                        </a:spcAft>
                      </a:pPr>
                      <a:r>
                        <a:rPr lang="en-US" sz="2000" b="0" kern="100" dirty="0">
                          <a:effectLst/>
                          <a:latin typeface="+mn-lt"/>
                        </a:rPr>
                        <a:t>July 20</a:t>
                      </a:r>
                      <a:r>
                        <a:rPr lang="en-US" sz="2000" b="0" kern="100" baseline="30000" dirty="0">
                          <a:effectLst/>
                          <a:latin typeface="+mn-lt"/>
                        </a:rPr>
                        <a:t>th</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70012"/>
                  </a:ext>
                </a:extLst>
              </a:tr>
              <a:tr h="325478">
                <a:tc>
                  <a:txBody>
                    <a:bodyPr/>
                    <a:lstStyle/>
                    <a:p>
                      <a:pPr marL="0" marR="0">
                        <a:lnSpc>
                          <a:spcPct val="115000"/>
                        </a:lnSpc>
                        <a:spcAft>
                          <a:spcPts val="800"/>
                        </a:spcAft>
                      </a:pPr>
                      <a:r>
                        <a:rPr lang="en-US" sz="2000" b="1" kern="100" dirty="0">
                          <a:effectLst/>
                          <a:latin typeface="+mn-lt"/>
                        </a:rPr>
                        <a:t>13</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mn-lt"/>
                        </a:rPr>
                        <a:t>The Divided Kingdom</a:t>
                      </a:r>
                      <a:endParaRPr lang="en-US" sz="2000" b="1"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mn-lt"/>
                        </a:rPr>
                        <a:t>July 27</a:t>
                      </a:r>
                      <a:r>
                        <a:rPr lang="en-US" sz="2000" b="0" kern="100" baseline="30000" dirty="0">
                          <a:effectLst/>
                          <a:latin typeface="+mn-lt"/>
                        </a:rPr>
                        <a:t>th</a:t>
                      </a:r>
                      <a:r>
                        <a:rPr lang="en-US" sz="2000" b="0" kern="100" dirty="0">
                          <a:effectLst/>
                          <a:latin typeface="+mn-lt"/>
                        </a:rPr>
                        <a:t> </a:t>
                      </a:r>
                      <a:endParaRPr lang="en-US" sz="2000" b="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81956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14</a:t>
                      </a:r>
                    </a:p>
                  </a:txBody>
                  <a:tcPr marL="68580" marR="68580" marT="0" marB="0"/>
                </a:tc>
                <a:tc>
                  <a:txBody>
                    <a:bodyPr/>
                    <a:lstStyle/>
                    <a:p>
                      <a:pPr marL="0" marR="0">
                        <a:lnSpc>
                          <a:spcPct val="115000"/>
                        </a:lnSpc>
                        <a:spcAft>
                          <a:spcPts val="800"/>
                        </a:spcAft>
                      </a:pPr>
                      <a:r>
                        <a:rPr lang="en-US" sz="2000" b="1" kern="100" dirty="0">
                          <a:solidFill>
                            <a:srgbClr val="7030A0"/>
                          </a:solidFill>
                          <a:effectLst/>
                          <a:latin typeface="+mn-lt"/>
                          <a:ea typeface="Aptos" panose="020B0004020202020204" pitchFamily="34" charset="0"/>
                          <a:cs typeface="Times New Roman" panose="02020603050405020304" pitchFamily="18" charset="0"/>
                        </a:rPr>
                        <a:t>The Prophets</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3</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rd</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69520599"/>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15</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latin typeface="+mn-lt"/>
                        </a:rPr>
                        <a:t>Daniel – the Exile</a:t>
                      </a:r>
                      <a:endParaRPr lang="en-US" sz="2000" b="1"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10</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endParaRPr lang="en-US" sz="2000" b="0"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635016"/>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16</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latin typeface="+mn-lt"/>
                        </a:rPr>
                        <a:t>Ezra/Nehemiah – return from Exile</a:t>
                      </a:r>
                      <a:endParaRPr lang="en-US" sz="2000" b="1" kern="100" dirty="0">
                        <a:solidFill>
                          <a:srgbClr val="7030A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17</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9182485"/>
                  </a:ext>
                </a:extLst>
              </a:tr>
              <a:tr h="325478">
                <a:tc>
                  <a:txBody>
                    <a:bodyPr/>
                    <a:lstStyle/>
                    <a:p>
                      <a:pPr marL="0" marR="0">
                        <a:lnSpc>
                          <a:spcPct val="115000"/>
                        </a:lnSpc>
                        <a:spcAft>
                          <a:spcPts val="800"/>
                        </a:spcAft>
                      </a:pPr>
                      <a:r>
                        <a:rPr lang="en-US" sz="2000" b="1" kern="100" dirty="0">
                          <a:effectLst/>
                          <a:latin typeface="+mn-lt"/>
                          <a:ea typeface="Aptos" panose="020B0004020202020204" pitchFamily="34" charset="0"/>
                          <a:cs typeface="Times New Roman" panose="02020603050405020304" pitchFamily="18" charset="0"/>
                        </a:rPr>
                        <a:t>17</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solidFill>
                            <a:srgbClr val="7030A0"/>
                          </a:solidFill>
                          <a:effectLst/>
                          <a:highlight>
                            <a:srgbClr val="FFFF00"/>
                          </a:highlight>
                          <a:latin typeface="+mn-lt"/>
                        </a:rPr>
                        <a:t>Q&amp;R – wrap up </a:t>
                      </a:r>
                      <a:r>
                        <a:rPr lang="en-US" sz="2000" b="1" kern="100" dirty="0">
                          <a:solidFill>
                            <a:srgbClr val="7030A0"/>
                          </a:solidFill>
                          <a:effectLst/>
                          <a:highlight>
                            <a:srgbClr val="FFFF00"/>
                          </a:highlight>
                          <a:latin typeface="+mn-lt"/>
                          <a:sym typeface="Wingdings" pitchFamily="2" charset="2"/>
                        </a:rPr>
                        <a:t> submit questions!</a:t>
                      </a:r>
                      <a:endParaRPr lang="en-US" sz="2000" b="1" kern="100" dirty="0">
                        <a:solidFill>
                          <a:srgbClr val="7030A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Both</a:t>
                      </a:r>
                    </a:p>
                  </a:txBody>
                  <a:tcPr marL="68580" marR="68580" marT="0" marB="0"/>
                </a:tc>
                <a:tc>
                  <a:txBody>
                    <a:bodyPr/>
                    <a:lstStyle/>
                    <a:p>
                      <a:pPr marL="0" marR="0">
                        <a:lnSpc>
                          <a:spcPct val="115000"/>
                        </a:lnSpc>
                        <a:spcAft>
                          <a:spcPts val="800"/>
                        </a:spcAft>
                      </a:pPr>
                      <a:r>
                        <a:rPr lang="en-US" sz="2000" b="0" kern="100" dirty="0">
                          <a:solidFill>
                            <a:srgbClr val="7030A0"/>
                          </a:solidFill>
                          <a:effectLst/>
                          <a:latin typeface="+mn-lt"/>
                          <a:ea typeface="Aptos" panose="020B0004020202020204" pitchFamily="34" charset="0"/>
                          <a:cs typeface="Times New Roman" panose="02020603050405020304" pitchFamily="18" charset="0"/>
                        </a:rPr>
                        <a:t>Aug 24</a:t>
                      </a:r>
                      <a:r>
                        <a:rPr lang="en-US" sz="2000" b="0" kern="100" baseline="30000" dirty="0">
                          <a:solidFill>
                            <a:srgbClr val="7030A0"/>
                          </a:solidFill>
                          <a:effectLst/>
                          <a:latin typeface="+mn-lt"/>
                          <a:ea typeface="Aptos" panose="020B0004020202020204" pitchFamily="34" charset="0"/>
                          <a:cs typeface="Times New Roman" panose="02020603050405020304" pitchFamily="18" charset="0"/>
                        </a:rPr>
                        <a:t>th</a:t>
                      </a:r>
                      <a:r>
                        <a:rPr lang="en-US" sz="2000" b="0" kern="100" dirty="0">
                          <a:solidFill>
                            <a:srgbClr val="7030A0"/>
                          </a:solidFill>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72489717"/>
                  </a:ext>
                </a:extLst>
              </a:tr>
            </a:tbl>
          </a:graphicData>
        </a:graphic>
      </p:graphicFrame>
      <p:sp>
        <p:nvSpPr>
          <p:cNvPr id="2" name="Title 1">
            <a:extLst>
              <a:ext uri="{FF2B5EF4-FFF2-40B4-BE49-F238E27FC236}">
                <a16:creationId xmlns:a16="http://schemas.microsoft.com/office/drawing/2014/main" id="{840233A8-EB15-D493-628D-2798B773D5CC}"/>
              </a:ext>
            </a:extLst>
          </p:cNvPr>
          <p:cNvSpPr>
            <a:spLocks noGrp="1"/>
          </p:cNvSpPr>
          <p:nvPr>
            <p:ph type="title"/>
          </p:nvPr>
        </p:nvSpPr>
        <p:spPr>
          <a:xfrm>
            <a:off x="2531965" y="148622"/>
            <a:ext cx="8911687" cy="1280890"/>
          </a:xfrm>
        </p:spPr>
        <p:txBody>
          <a:bodyPr/>
          <a:lstStyle/>
          <a:p>
            <a:r>
              <a:rPr lang="en-US" dirty="0"/>
              <a:t>Class schedule</a:t>
            </a:r>
          </a:p>
        </p:txBody>
      </p:sp>
      <p:sp>
        <p:nvSpPr>
          <p:cNvPr id="3" name="Oval 2">
            <a:extLst>
              <a:ext uri="{FF2B5EF4-FFF2-40B4-BE49-F238E27FC236}">
                <a16:creationId xmlns:a16="http://schemas.microsoft.com/office/drawing/2014/main" id="{22FAB7E8-D92D-6F90-7BF3-9477E6E605AF}"/>
              </a:ext>
            </a:extLst>
          </p:cNvPr>
          <p:cNvSpPr/>
          <p:nvPr/>
        </p:nvSpPr>
        <p:spPr>
          <a:xfrm>
            <a:off x="2295044" y="4958367"/>
            <a:ext cx="4128494" cy="394462"/>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9F63D6-C771-6844-9D74-7C5E106F959B}"/>
              </a:ext>
            </a:extLst>
          </p:cNvPr>
          <p:cNvSpPr txBox="1"/>
          <p:nvPr/>
        </p:nvSpPr>
        <p:spPr>
          <a:xfrm>
            <a:off x="7210865" y="168455"/>
            <a:ext cx="4319383"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7030A0"/>
                </a:solidFill>
              </a:rPr>
              <a:t>Aug 31</a:t>
            </a:r>
            <a:r>
              <a:rPr lang="en-US" b="1" baseline="30000" dirty="0">
                <a:solidFill>
                  <a:srgbClr val="7030A0"/>
                </a:solidFill>
              </a:rPr>
              <a:t>st</a:t>
            </a:r>
            <a:r>
              <a:rPr lang="en-US" b="1" dirty="0">
                <a:solidFill>
                  <a:srgbClr val="7030A0"/>
                </a:solidFill>
              </a:rPr>
              <a:t> – The Intertestamental period and Apocrypha</a:t>
            </a:r>
          </a:p>
        </p:txBody>
      </p:sp>
      <p:sp>
        <p:nvSpPr>
          <p:cNvPr id="5" name="Horizontal Scroll 4">
            <a:extLst>
              <a:ext uri="{FF2B5EF4-FFF2-40B4-BE49-F238E27FC236}">
                <a16:creationId xmlns:a16="http://schemas.microsoft.com/office/drawing/2014/main" id="{9AC2D7BD-EA65-A3AC-8D8B-D09143C34267}"/>
              </a:ext>
            </a:extLst>
          </p:cNvPr>
          <p:cNvSpPr/>
          <p:nvPr/>
        </p:nvSpPr>
        <p:spPr>
          <a:xfrm>
            <a:off x="1626861" y="1596978"/>
            <a:ext cx="10362203" cy="265813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Next week our class will meet in Room 115 (in Auditorium) for the remainder of this class and New Testament class</a:t>
            </a:r>
          </a:p>
        </p:txBody>
      </p:sp>
    </p:spTree>
    <p:extLst>
      <p:ext uri="{BB962C8B-B14F-4D97-AF65-F5344CB8AC3E}">
        <p14:creationId xmlns:p14="http://schemas.microsoft.com/office/powerpoint/2010/main" val="41052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8CA6-D552-9C79-4B04-192492A57AD1}"/>
              </a:ext>
            </a:extLst>
          </p:cNvPr>
          <p:cNvSpPr>
            <a:spLocks noGrp="1"/>
          </p:cNvSpPr>
          <p:nvPr>
            <p:ph type="title"/>
          </p:nvPr>
        </p:nvSpPr>
        <p:spPr/>
        <p:txBody>
          <a:bodyPr/>
          <a:lstStyle/>
          <a:p>
            <a:r>
              <a:rPr lang="en-US" dirty="0"/>
              <a:t>Babylonian captivity &amp; exile</a:t>
            </a:r>
            <a:br>
              <a:rPr lang="en-US" dirty="0"/>
            </a:br>
            <a:r>
              <a:rPr lang="en-US" sz="3200" dirty="0"/>
              <a:t>II Kings 25</a:t>
            </a:r>
            <a:endParaRPr lang="en-US" dirty="0"/>
          </a:p>
        </p:txBody>
      </p:sp>
      <p:sp>
        <p:nvSpPr>
          <p:cNvPr id="3" name="Content Placeholder 2">
            <a:extLst>
              <a:ext uri="{FF2B5EF4-FFF2-40B4-BE49-F238E27FC236}">
                <a16:creationId xmlns:a16="http://schemas.microsoft.com/office/drawing/2014/main" id="{B5FBC2D7-A799-F859-E127-93C8156D474E}"/>
              </a:ext>
            </a:extLst>
          </p:cNvPr>
          <p:cNvSpPr>
            <a:spLocks noGrp="1"/>
          </p:cNvSpPr>
          <p:nvPr>
            <p:ph sz="half" idx="1"/>
          </p:nvPr>
        </p:nvSpPr>
        <p:spPr>
          <a:xfrm>
            <a:off x="1936954" y="1774680"/>
            <a:ext cx="5340146" cy="4287882"/>
          </a:xfrm>
        </p:spPr>
        <p:txBody>
          <a:bodyPr>
            <a:noAutofit/>
          </a:bodyPr>
          <a:lstStyle/>
          <a:p>
            <a:r>
              <a:rPr lang="en-US" dirty="0"/>
              <a:t>Josiah is followed by a series of evil Kings</a:t>
            </a:r>
          </a:p>
          <a:p>
            <a:r>
              <a:rPr lang="en-US" dirty="0"/>
              <a:t>Nebuchadnezzar, King of Babylon made the King of Judah a vassal but he rebelled</a:t>
            </a:r>
          </a:p>
          <a:p>
            <a:r>
              <a:rPr lang="en-US" dirty="0"/>
              <a:t>Judah tries to resist </a:t>
            </a:r>
          </a:p>
          <a:p>
            <a:r>
              <a:rPr lang="en-US" dirty="0"/>
              <a:t>Nebuchadnezzar took the temple treasures and seized Jerusalem</a:t>
            </a:r>
          </a:p>
          <a:p>
            <a:r>
              <a:rPr lang="en-US" dirty="0"/>
              <a:t>After a long siege, Jerusalem fell and the temple is completely destroyed</a:t>
            </a:r>
          </a:p>
          <a:p>
            <a:r>
              <a:rPr lang="en-US" dirty="0"/>
              <a:t>The residents of Judah are taken captive to Babylon in waves from 587-597 BC</a:t>
            </a:r>
          </a:p>
          <a:p>
            <a:r>
              <a:rPr lang="en-US" dirty="0"/>
              <a:t>The poorest remain </a:t>
            </a:r>
            <a:endParaRPr lang="en-US" dirty="0">
              <a:sym typeface="Wingdings" pitchFamily="2" charset="2"/>
            </a:endParaRPr>
          </a:p>
          <a:p>
            <a:r>
              <a:rPr lang="en-US" sz="2000" b="1" dirty="0">
                <a:latin typeface="Boucherie Block" panose="020F0502020204030204" pitchFamily="34" charset="0"/>
                <a:cs typeface="Boucherie Block" panose="020F0502020204030204" pitchFamily="34" charset="0"/>
                <a:sym typeface="Wingdings" pitchFamily="2" charset="2"/>
              </a:rPr>
              <a:t>Judah is Exiled (70 years)!</a:t>
            </a:r>
            <a:endParaRPr lang="en-US" b="1" dirty="0">
              <a:latin typeface="Boucherie Block" panose="020F0502020204030204" pitchFamily="34" charset="0"/>
              <a:cs typeface="Boucherie Block" panose="020F0502020204030204" pitchFamily="34" charset="0"/>
            </a:endParaRPr>
          </a:p>
        </p:txBody>
      </p:sp>
      <p:pic>
        <p:nvPicPr>
          <p:cNvPr id="9" name="Picture 8" descr="A group of people walking in a desert&#10;&#10;AI-generated content may be incorrect.">
            <a:extLst>
              <a:ext uri="{FF2B5EF4-FFF2-40B4-BE49-F238E27FC236}">
                <a16:creationId xmlns:a16="http://schemas.microsoft.com/office/drawing/2014/main" id="{8FEF8587-3730-294E-815B-EE1E9C5EEC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5450" y="1905001"/>
            <a:ext cx="4548279" cy="3628516"/>
          </a:xfrm>
          <a:prstGeom prst="rect">
            <a:avLst/>
          </a:prstGeom>
        </p:spPr>
      </p:pic>
      <p:sp>
        <p:nvSpPr>
          <p:cNvPr id="10" name="TextBox 9">
            <a:extLst>
              <a:ext uri="{FF2B5EF4-FFF2-40B4-BE49-F238E27FC236}">
                <a16:creationId xmlns:a16="http://schemas.microsoft.com/office/drawing/2014/main" id="{F027C9C8-3782-FB73-C38F-112137632C9F}"/>
              </a:ext>
            </a:extLst>
          </p:cNvPr>
          <p:cNvSpPr txBox="1"/>
          <p:nvPr/>
        </p:nvSpPr>
        <p:spPr>
          <a:xfrm>
            <a:off x="7314170" y="5641761"/>
            <a:ext cx="4499559" cy="230832"/>
          </a:xfrm>
          <a:prstGeom prst="rect">
            <a:avLst/>
          </a:prstGeom>
          <a:noFill/>
        </p:spPr>
        <p:txBody>
          <a:bodyPr wrap="square" rtlCol="0">
            <a:spAutoFit/>
          </a:bodyPr>
          <a:lstStyle/>
          <a:p>
            <a:r>
              <a:rPr lang="en-US" sz="900" dirty="0">
                <a:hlinkClick r:id="rId3" tooltip="https://witzend.me/2016/08/22/jeremiah-was-a-prophet-part-6/"/>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14" name="TextBox 13">
            <a:extLst>
              <a:ext uri="{FF2B5EF4-FFF2-40B4-BE49-F238E27FC236}">
                <a16:creationId xmlns:a16="http://schemas.microsoft.com/office/drawing/2014/main" id="{C00AAB67-16C4-C685-BDD6-1EEEE6CDC650}"/>
              </a:ext>
            </a:extLst>
          </p:cNvPr>
          <p:cNvSpPr txBox="1"/>
          <p:nvPr/>
        </p:nvSpPr>
        <p:spPr>
          <a:xfrm>
            <a:off x="1936954" y="6211669"/>
            <a:ext cx="9992287" cy="646331"/>
          </a:xfrm>
          <a:prstGeom prst="rect">
            <a:avLst/>
          </a:prstGeom>
          <a:noFill/>
        </p:spPr>
        <p:txBody>
          <a:bodyPr wrap="square">
            <a:spAutoFit/>
          </a:bodyPr>
          <a:lstStyle/>
          <a:p>
            <a:pPr marL="285750" indent="-285750">
              <a:buFont typeface="Wingdings" pitchFamily="2" charset="2"/>
              <a:buChar char="Ø"/>
            </a:pPr>
            <a:r>
              <a:rPr lang="en-US" dirty="0"/>
              <a:t>After 37 years in captivity, the exiled King of Judah is released from prison and eats at the King’s table</a:t>
            </a:r>
          </a:p>
        </p:txBody>
      </p:sp>
    </p:spTree>
    <p:extLst>
      <p:ext uri="{BB962C8B-B14F-4D97-AF65-F5344CB8AC3E}">
        <p14:creationId xmlns:p14="http://schemas.microsoft.com/office/powerpoint/2010/main" val="5851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7E0D-CFF5-2D32-1F27-09871912478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B13D18C1-3EE9-8036-4AB8-40CB3C41C579}"/>
              </a:ext>
            </a:extLst>
          </p:cNvPr>
          <p:cNvSpPr>
            <a:spLocks noGrp="1"/>
          </p:cNvSpPr>
          <p:nvPr>
            <p:ph sz="half" idx="1"/>
          </p:nvPr>
        </p:nvSpPr>
        <p:spPr>
          <a:xfrm>
            <a:off x="2713880" y="1747850"/>
            <a:ext cx="4728263" cy="4792650"/>
          </a:xfrm>
        </p:spPr>
        <p:txBody>
          <a:bodyPr>
            <a:noAutofit/>
          </a:bodyPr>
          <a:lstStyle/>
          <a:p>
            <a:pPr marL="0" indent="0">
              <a:buNone/>
            </a:pPr>
            <a:endParaRPr lang="en-US" dirty="0"/>
          </a:p>
          <a:p>
            <a:r>
              <a:rPr lang="en-US" dirty="0"/>
              <a:t>Looking for a righteous leader of Israel but few measure up</a:t>
            </a:r>
          </a:p>
          <a:p>
            <a:r>
              <a:rPr lang="en-US" dirty="0"/>
              <a:t>Goes back to Israel’s initial failure </a:t>
            </a:r>
            <a:r>
              <a:rPr lang="en-US" dirty="0" err="1"/>
              <a:t>eto</a:t>
            </a:r>
            <a:r>
              <a:rPr lang="en-US" dirty="0"/>
              <a:t> drive the Canaanites from the land</a:t>
            </a:r>
          </a:p>
          <a:p>
            <a:r>
              <a:rPr lang="en-US" dirty="0"/>
              <a:t>Seeing the same story played over and over of the consequences of Israel’s failure to follow God’s commandments</a:t>
            </a:r>
          </a:p>
          <a:p>
            <a:r>
              <a:rPr lang="en-US" dirty="0"/>
              <a:t>God fulfills His promise to continue the lineage of David but most of the Kingdom is lost due to Soloman</a:t>
            </a:r>
          </a:p>
          <a:p>
            <a:r>
              <a:rPr lang="en-US" dirty="0"/>
              <a:t>God is exacting his punishment on Israel (and Judah)</a:t>
            </a:r>
          </a:p>
        </p:txBody>
      </p:sp>
      <p:sp>
        <p:nvSpPr>
          <p:cNvPr id="4" name="Content Placeholder 3">
            <a:extLst>
              <a:ext uri="{FF2B5EF4-FFF2-40B4-BE49-F238E27FC236}">
                <a16:creationId xmlns:a16="http://schemas.microsoft.com/office/drawing/2014/main" id="{76A09A56-0A7F-6032-AC68-F0FE217B625D}"/>
              </a:ext>
            </a:extLst>
          </p:cNvPr>
          <p:cNvSpPr>
            <a:spLocks noGrp="1"/>
          </p:cNvSpPr>
          <p:nvPr>
            <p:ph sz="half" idx="2"/>
          </p:nvPr>
        </p:nvSpPr>
        <p:spPr>
          <a:xfrm>
            <a:off x="7442144" y="771448"/>
            <a:ext cx="4313864" cy="5315104"/>
          </a:xfrm>
        </p:spPr>
        <p:txBody>
          <a:bodyPr>
            <a:noAutofit/>
          </a:bodyPr>
          <a:lstStyle/>
          <a:p>
            <a:r>
              <a:rPr lang="en-US" sz="1600" b="1" dirty="0">
                <a:solidFill>
                  <a:schemeClr val="accent1"/>
                </a:solidFill>
              </a:rPr>
              <a:t>Numbers 14: 18 </a:t>
            </a:r>
            <a:r>
              <a:rPr lang="en-US" sz="1600" dirty="0">
                <a:solidFill>
                  <a:schemeClr val="accent1"/>
                </a:solidFill>
              </a:rPr>
              <a:t>‘The Lord is slow to anger, abounding in love and forgiving sin and rebellion. Yet he does not leave the guilty unpunished; he punishes the children for the sin of the parents to the third and fourth generation.’ </a:t>
            </a:r>
          </a:p>
          <a:p>
            <a:endParaRPr lang="en-US" sz="1600" b="1" dirty="0">
              <a:solidFill>
                <a:schemeClr val="accent1"/>
              </a:solidFill>
            </a:endParaRPr>
          </a:p>
          <a:p>
            <a:endParaRPr lang="en-US" sz="1600" b="1" dirty="0">
              <a:solidFill>
                <a:schemeClr val="accent1"/>
              </a:solidFill>
            </a:endParaRPr>
          </a:p>
          <a:p>
            <a:r>
              <a:rPr lang="en-US" sz="1600" b="1" dirty="0">
                <a:solidFill>
                  <a:schemeClr val="accent1"/>
                </a:solidFill>
              </a:rPr>
              <a:t>II Chron. 36:15 </a:t>
            </a:r>
            <a:r>
              <a:rPr lang="en-US" sz="1600" dirty="0">
                <a:solidFill>
                  <a:schemeClr val="accent1"/>
                </a:solidFill>
              </a:rPr>
              <a:t>The </a:t>
            </a:r>
            <a:r>
              <a:rPr lang="en-US" sz="1600" cap="small" dirty="0">
                <a:solidFill>
                  <a:schemeClr val="accent1"/>
                </a:solidFill>
              </a:rPr>
              <a:t>Lord</a:t>
            </a:r>
            <a:r>
              <a:rPr lang="en-US" sz="1600" dirty="0">
                <a:solidFill>
                  <a:schemeClr val="accent1"/>
                </a:solidFill>
              </a:rPr>
              <a:t>, the God of their ancestors, sent word to them through his messengers again and again, because he had pity on his people and on his dwelling place. </a:t>
            </a:r>
            <a:r>
              <a:rPr lang="en-US" sz="1600" baseline="30000" dirty="0">
                <a:solidFill>
                  <a:schemeClr val="accent1"/>
                </a:solidFill>
              </a:rPr>
              <a:t>16</a:t>
            </a:r>
            <a:r>
              <a:rPr lang="en-US" sz="1600" dirty="0">
                <a:solidFill>
                  <a:schemeClr val="accent1"/>
                </a:solidFill>
              </a:rPr>
              <a:t>But they mocked God’s messengers, despised his words and scoffed at his prophets until the wrath of the</a:t>
            </a:r>
            <a:r>
              <a:rPr lang="en-US" sz="1600" cap="small" dirty="0">
                <a:solidFill>
                  <a:schemeClr val="accent1"/>
                </a:solidFill>
              </a:rPr>
              <a:t> Lord</a:t>
            </a:r>
            <a:r>
              <a:rPr lang="en-US" sz="1600" dirty="0">
                <a:solidFill>
                  <a:schemeClr val="accent1"/>
                </a:solidFill>
              </a:rPr>
              <a:t> was aroused against his people and there was no remedy. </a:t>
            </a:r>
          </a:p>
        </p:txBody>
      </p:sp>
    </p:spTree>
    <p:extLst>
      <p:ext uri="{BB962C8B-B14F-4D97-AF65-F5344CB8AC3E}">
        <p14:creationId xmlns:p14="http://schemas.microsoft.com/office/powerpoint/2010/main" val="303716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1541-DAF9-B4F2-A0C1-DD8F715548C2}"/>
              </a:ext>
            </a:extLst>
          </p:cNvPr>
          <p:cNvSpPr>
            <a:spLocks noGrp="1"/>
          </p:cNvSpPr>
          <p:nvPr>
            <p:ph type="title"/>
          </p:nvPr>
        </p:nvSpPr>
        <p:spPr/>
        <p:txBody>
          <a:bodyPr/>
          <a:lstStyle/>
          <a:p>
            <a:r>
              <a:rPr lang="en-US" dirty="0"/>
              <a:t>Comparison of Samuel/Kings &amp; Chronicles</a:t>
            </a:r>
          </a:p>
        </p:txBody>
      </p:sp>
      <p:sp>
        <p:nvSpPr>
          <p:cNvPr id="5" name="Text Placeholder 4">
            <a:extLst>
              <a:ext uri="{FF2B5EF4-FFF2-40B4-BE49-F238E27FC236}">
                <a16:creationId xmlns:a16="http://schemas.microsoft.com/office/drawing/2014/main" id="{63C318A6-9AC7-C8A3-8D3E-5E0A9AB29267}"/>
              </a:ext>
            </a:extLst>
          </p:cNvPr>
          <p:cNvSpPr>
            <a:spLocks noGrp="1"/>
          </p:cNvSpPr>
          <p:nvPr>
            <p:ph type="body" idx="1"/>
          </p:nvPr>
        </p:nvSpPr>
        <p:spPr/>
        <p:txBody>
          <a:bodyPr/>
          <a:lstStyle/>
          <a:p>
            <a:r>
              <a:rPr lang="en-US" b="1" dirty="0"/>
              <a:t>I/II Samuel &amp; I/II Kings</a:t>
            </a:r>
          </a:p>
        </p:txBody>
      </p:sp>
      <p:sp>
        <p:nvSpPr>
          <p:cNvPr id="6" name="Content Placeholder 5">
            <a:extLst>
              <a:ext uri="{FF2B5EF4-FFF2-40B4-BE49-F238E27FC236}">
                <a16:creationId xmlns:a16="http://schemas.microsoft.com/office/drawing/2014/main" id="{0C9CBFEE-F2C9-8993-736A-9294EB4B9D11}"/>
              </a:ext>
            </a:extLst>
          </p:cNvPr>
          <p:cNvSpPr>
            <a:spLocks noGrp="1"/>
          </p:cNvSpPr>
          <p:nvPr>
            <p:ph sz="half" idx="2"/>
          </p:nvPr>
        </p:nvSpPr>
        <p:spPr>
          <a:xfrm>
            <a:off x="2505545" y="2632006"/>
            <a:ext cx="4342893" cy="3354060"/>
          </a:xfrm>
        </p:spPr>
        <p:txBody>
          <a:bodyPr>
            <a:normAutofit fontScale="92500"/>
          </a:bodyPr>
          <a:lstStyle/>
          <a:p>
            <a:r>
              <a:rPr lang="en-US" dirty="0"/>
              <a:t>Longer description of events of Israel</a:t>
            </a:r>
          </a:p>
          <a:p>
            <a:r>
              <a:rPr lang="en-US" dirty="0"/>
              <a:t>Gives details on Northern and Southern Kingdoms</a:t>
            </a:r>
          </a:p>
          <a:p>
            <a:r>
              <a:rPr lang="en-US" dirty="0"/>
              <a:t>Details the idolatry leading to the exile(s)</a:t>
            </a:r>
          </a:p>
          <a:p>
            <a:r>
              <a:rPr lang="en-US" dirty="0"/>
              <a:t>POV before the Babylonian exile</a:t>
            </a:r>
          </a:p>
          <a:p>
            <a:r>
              <a:rPr lang="en-US" dirty="0">
                <a:solidFill>
                  <a:schemeClr val="accent1"/>
                </a:solidFill>
              </a:rPr>
              <a:t>How did we get in the mess?</a:t>
            </a:r>
          </a:p>
        </p:txBody>
      </p:sp>
      <p:sp>
        <p:nvSpPr>
          <p:cNvPr id="7" name="Text Placeholder 6">
            <a:extLst>
              <a:ext uri="{FF2B5EF4-FFF2-40B4-BE49-F238E27FC236}">
                <a16:creationId xmlns:a16="http://schemas.microsoft.com/office/drawing/2014/main" id="{A0F202C4-C0D7-7EF7-4C93-140EA9578309}"/>
              </a:ext>
            </a:extLst>
          </p:cNvPr>
          <p:cNvSpPr>
            <a:spLocks noGrp="1"/>
          </p:cNvSpPr>
          <p:nvPr>
            <p:ph type="body" sz="quarter" idx="3"/>
          </p:nvPr>
        </p:nvSpPr>
        <p:spPr/>
        <p:txBody>
          <a:bodyPr/>
          <a:lstStyle/>
          <a:p>
            <a:r>
              <a:rPr lang="en-US" b="1" dirty="0"/>
              <a:t>I/II Chronicles</a:t>
            </a:r>
          </a:p>
        </p:txBody>
      </p:sp>
      <p:sp>
        <p:nvSpPr>
          <p:cNvPr id="8" name="Content Placeholder 7">
            <a:extLst>
              <a:ext uri="{FF2B5EF4-FFF2-40B4-BE49-F238E27FC236}">
                <a16:creationId xmlns:a16="http://schemas.microsoft.com/office/drawing/2014/main" id="{ADC0687F-9E89-17DF-E493-DEE3E6256BC0}"/>
              </a:ext>
            </a:extLst>
          </p:cNvPr>
          <p:cNvSpPr>
            <a:spLocks noGrp="1"/>
          </p:cNvSpPr>
          <p:nvPr>
            <p:ph sz="quarter" idx="4"/>
          </p:nvPr>
        </p:nvSpPr>
        <p:spPr>
          <a:xfrm>
            <a:off x="7083290" y="2628778"/>
            <a:ext cx="4338674" cy="3354060"/>
          </a:xfrm>
        </p:spPr>
        <p:txBody>
          <a:bodyPr>
            <a:normAutofit fontScale="92500"/>
          </a:bodyPr>
          <a:lstStyle/>
          <a:p>
            <a:r>
              <a:rPr lang="en-US" dirty="0"/>
              <a:t>Shorter</a:t>
            </a:r>
          </a:p>
          <a:p>
            <a:r>
              <a:rPr lang="en-US" dirty="0"/>
              <a:t>Focused on the Southern Kingdom</a:t>
            </a:r>
          </a:p>
          <a:p>
            <a:r>
              <a:rPr lang="en-US" dirty="0"/>
              <a:t>POV from after return from exile</a:t>
            </a:r>
          </a:p>
          <a:p>
            <a:r>
              <a:rPr lang="en-US" dirty="0"/>
              <a:t>More favorable description of David and Soloman – avoids David’s sin</a:t>
            </a:r>
          </a:p>
          <a:p>
            <a:r>
              <a:rPr lang="en-US" dirty="0"/>
              <a:t>Gives more detail on the temple</a:t>
            </a:r>
          </a:p>
          <a:p>
            <a:r>
              <a:rPr lang="en-US" dirty="0"/>
              <a:t>Highlights the continuing lineage of David</a:t>
            </a:r>
          </a:p>
          <a:p>
            <a:r>
              <a:rPr lang="en-US" dirty="0">
                <a:solidFill>
                  <a:schemeClr val="accent1"/>
                </a:solidFill>
              </a:rPr>
              <a:t>How do we proceed from here?</a:t>
            </a:r>
          </a:p>
        </p:txBody>
      </p:sp>
    </p:spTree>
    <p:extLst>
      <p:ext uri="{BB962C8B-B14F-4D97-AF65-F5344CB8AC3E}">
        <p14:creationId xmlns:p14="http://schemas.microsoft.com/office/powerpoint/2010/main" val="40256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EA77-1BDF-B04A-70DB-C1E2E3CBC540}"/>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25470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4B9A-61B1-2771-1F1E-6AB139189C7D}"/>
              </a:ext>
            </a:extLst>
          </p:cNvPr>
          <p:cNvSpPr>
            <a:spLocks noGrp="1"/>
          </p:cNvSpPr>
          <p:nvPr>
            <p:ph type="title"/>
          </p:nvPr>
        </p:nvSpPr>
        <p:spPr/>
        <p:txBody>
          <a:bodyPr/>
          <a:lstStyle/>
          <a:p>
            <a:r>
              <a:rPr lang="en-US" dirty="0"/>
              <a:t>I/II Kings topics</a:t>
            </a:r>
          </a:p>
        </p:txBody>
      </p:sp>
      <p:sp>
        <p:nvSpPr>
          <p:cNvPr id="4" name="Content Placeholder 3">
            <a:extLst>
              <a:ext uri="{FF2B5EF4-FFF2-40B4-BE49-F238E27FC236}">
                <a16:creationId xmlns:a16="http://schemas.microsoft.com/office/drawing/2014/main" id="{4423B536-9A44-4E68-A302-DCB69BCA3DA4}"/>
              </a:ext>
            </a:extLst>
          </p:cNvPr>
          <p:cNvSpPr>
            <a:spLocks noGrp="1"/>
          </p:cNvSpPr>
          <p:nvPr>
            <p:ph sz="half" idx="2"/>
          </p:nvPr>
        </p:nvSpPr>
        <p:spPr>
          <a:xfrm>
            <a:off x="7048767" y="929600"/>
            <a:ext cx="4635233" cy="5708268"/>
          </a:xfrm>
        </p:spPr>
        <p:txBody>
          <a:bodyPr>
            <a:normAutofit/>
          </a:bodyPr>
          <a:lstStyle/>
          <a:p>
            <a:r>
              <a:rPr lang="en-US" b="1" dirty="0"/>
              <a:t>The Lord’s Judgment on Ahaziah</a:t>
            </a:r>
          </a:p>
          <a:p>
            <a:r>
              <a:rPr lang="en-US" dirty="0">
                <a:highlight>
                  <a:srgbClr val="FFFF00"/>
                </a:highlight>
              </a:rPr>
              <a:t>Elijah taken to heaven/ Elisha</a:t>
            </a:r>
          </a:p>
          <a:p>
            <a:r>
              <a:rPr lang="en-US" dirty="0">
                <a:highlight>
                  <a:srgbClr val="FFFF00"/>
                </a:highlight>
              </a:rPr>
              <a:t>Naaman healed – II Kings 5</a:t>
            </a:r>
          </a:p>
          <a:p>
            <a:r>
              <a:rPr lang="en-US" dirty="0"/>
              <a:t>Jeru – II Kings 10</a:t>
            </a:r>
          </a:p>
          <a:p>
            <a:r>
              <a:rPr lang="en-US" dirty="0"/>
              <a:t>Joash repairs the temple</a:t>
            </a:r>
          </a:p>
          <a:p>
            <a:r>
              <a:rPr lang="en-US" dirty="0"/>
              <a:t>Amaziah/Jeroboam II</a:t>
            </a:r>
          </a:p>
          <a:p>
            <a:r>
              <a:rPr lang="en-US" dirty="0">
                <a:highlight>
                  <a:srgbClr val="FFFF00"/>
                </a:highlight>
              </a:rPr>
              <a:t>Israel exile – II Kings 17</a:t>
            </a:r>
          </a:p>
          <a:p>
            <a:r>
              <a:rPr lang="en-US" dirty="0">
                <a:highlight>
                  <a:srgbClr val="FFFF00"/>
                </a:highlight>
              </a:rPr>
              <a:t>Hezekiah – II Kings 18-20</a:t>
            </a:r>
          </a:p>
          <a:p>
            <a:r>
              <a:rPr lang="en-US" dirty="0"/>
              <a:t>Manasseh</a:t>
            </a:r>
          </a:p>
          <a:p>
            <a:r>
              <a:rPr lang="en-US" dirty="0">
                <a:highlight>
                  <a:srgbClr val="FFFF00"/>
                </a:highlight>
              </a:rPr>
              <a:t>Josiah – II Kings 22</a:t>
            </a:r>
          </a:p>
          <a:p>
            <a:r>
              <a:rPr lang="en-US" dirty="0"/>
              <a:t>Jehoahaz/Jehoiakim</a:t>
            </a:r>
          </a:p>
          <a:p>
            <a:r>
              <a:rPr lang="en-US" dirty="0">
                <a:highlight>
                  <a:srgbClr val="FFFF00"/>
                </a:highlight>
              </a:rPr>
              <a:t>Nebuchadnezzar conquers Israel</a:t>
            </a:r>
          </a:p>
          <a:p>
            <a:r>
              <a:rPr lang="en-US" dirty="0">
                <a:highlight>
                  <a:srgbClr val="FFFF00"/>
                </a:highlight>
              </a:rPr>
              <a:t>Jehoiachin released – II Kings 25 end</a:t>
            </a:r>
          </a:p>
          <a:p>
            <a:r>
              <a:rPr lang="en-US" dirty="0">
                <a:highlight>
                  <a:srgbClr val="FFFF00"/>
                </a:highlight>
              </a:rPr>
              <a:t>II Chronicles 36 end</a:t>
            </a:r>
          </a:p>
        </p:txBody>
      </p:sp>
      <p:sp>
        <p:nvSpPr>
          <p:cNvPr id="9" name="Content Placeholder 8">
            <a:extLst>
              <a:ext uri="{FF2B5EF4-FFF2-40B4-BE49-F238E27FC236}">
                <a16:creationId xmlns:a16="http://schemas.microsoft.com/office/drawing/2014/main" id="{9396ACE7-7B65-5A81-F1B8-8348B91810A9}"/>
              </a:ext>
            </a:extLst>
          </p:cNvPr>
          <p:cNvSpPr>
            <a:spLocks noGrp="1"/>
          </p:cNvSpPr>
          <p:nvPr>
            <p:ph sz="half" idx="1"/>
          </p:nvPr>
        </p:nvSpPr>
        <p:spPr>
          <a:xfrm>
            <a:off x="2164735" y="1715912"/>
            <a:ext cx="4884032" cy="4921956"/>
          </a:xfrm>
        </p:spPr>
        <p:txBody>
          <a:bodyPr>
            <a:noAutofit/>
          </a:bodyPr>
          <a:lstStyle/>
          <a:p>
            <a:r>
              <a:rPr lang="en-US" dirty="0">
                <a:highlight>
                  <a:srgbClr val="FFFF00"/>
                </a:highlight>
              </a:rPr>
              <a:t>Israel Rebels Against Rehoboam</a:t>
            </a:r>
          </a:p>
          <a:p>
            <a:r>
              <a:rPr lang="en-US" dirty="0">
                <a:highlight>
                  <a:srgbClr val="FFFF00"/>
                </a:highlight>
              </a:rPr>
              <a:t>Golden Calves at Bethel and Dan</a:t>
            </a:r>
          </a:p>
          <a:p>
            <a:r>
              <a:rPr lang="en-US" dirty="0"/>
              <a:t>The Man of God From Judah</a:t>
            </a:r>
          </a:p>
          <a:p>
            <a:r>
              <a:rPr lang="en-US" dirty="0"/>
              <a:t>Ahijah’s Prophecy Against Jeroboam</a:t>
            </a:r>
          </a:p>
          <a:p>
            <a:r>
              <a:rPr lang="en-US" dirty="0"/>
              <a:t>Rehoboam King of Judah</a:t>
            </a:r>
          </a:p>
          <a:p>
            <a:r>
              <a:rPr lang="en-US" sz="1100" dirty="0"/>
              <a:t>Abijah King of Judah</a:t>
            </a:r>
          </a:p>
          <a:p>
            <a:r>
              <a:rPr lang="en-US" sz="1100" dirty="0"/>
              <a:t>Asa King of Judah</a:t>
            </a:r>
          </a:p>
          <a:p>
            <a:r>
              <a:rPr lang="en-US" sz="1100" dirty="0"/>
              <a:t>Nadab King of Israel</a:t>
            </a:r>
          </a:p>
          <a:p>
            <a:r>
              <a:rPr lang="en-US" sz="1100" dirty="0"/>
              <a:t>Baasha King of Israel</a:t>
            </a:r>
          </a:p>
          <a:p>
            <a:r>
              <a:rPr lang="en-US" sz="1100" dirty="0"/>
              <a:t>Omri King of Israel</a:t>
            </a:r>
          </a:p>
          <a:p>
            <a:r>
              <a:rPr lang="en-US" sz="1600" dirty="0">
                <a:highlight>
                  <a:srgbClr val="FFFF00"/>
                </a:highlight>
              </a:rPr>
              <a:t>Ahab Becomes King of Israel</a:t>
            </a:r>
          </a:p>
          <a:p>
            <a:r>
              <a:rPr lang="en-US" sz="1400" dirty="0">
                <a:highlight>
                  <a:srgbClr val="FFFF00"/>
                </a:highlight>
              </a:rPr>
              <a:t>Elijah – I Kings 17-19</a:t>
            </a:r>
          </a:p>
          <a:p>
            <a:r>
              <a:rPr lang="en-US" sz="1400" dirty="0">
                <a:highlight>
                  <a:srgbClr val="FFFF00"/>
                </a:highlight>
              </a:rPr>
              <a:t>Ahab &amp; </a:t>
            </a:r>
            <a:r>
              <a:rPr lang="en-US" sz="1400" dirty="0" err="1">
                <a:highlight>
                  <a:srgbClr val="FFFF00"/>
                </a:highlight>
              </a:rPr>
              <a:t>Nabath’s</a:t>
            </a:r>
            <a:r>
              <a:rPr lang="en-US" sz="1400" dirty="0">
                <a:highlight>
                  <a:srgbClr val="FFFF00"/>
                </a:highlight>
              </a:rPr>
              <a:t> vineyard</a:t>
            </a:r>
          </a:p>
          <a:p>
            <a:r>
              <a:rPr lang="en-US" sz="1400" dirty="0"/>
              <a:t>Jehoshaphat – I Kings 22</a:t>
            </a:r>
          </a:p>
        </p:txBody>
      </p:sp>
    </p:spTree>
    <p:extLst>
      <p:ext uri="{BB962C8B-B14F-4D97-AF65-F5344CB8AC3E}">
        <p14:creationId xmlns:p14="http://schemas.microsoft.com/office/powerpoint/2010/main" val="112872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D165-4EC2-C1F6-798D-271585B64F3B}"/>
              </a:ext>
            </a:extLst>
          </p:cNvPr>
          <p:cNvSpPr>
            <a:spLocks noGrp="1"/>
          </p:cNvSpPr>
          <p:nvPr>
            <p:ph type="title"/>
          </p:nvPr>
        </p:nvSpPr>
        <p:spPr/>
        <p:txBody>
          <a:bodyPr/>
          <a:lstStyle/>
          <a:p>
            <a:r>
              <a:rPr lang="en-US" dirty="0"/>
              <a:t>Recent Recaps …</a:t>
            </a:r>
          </a:p>
        </p:txBody>
      </p:sp>
      <p:sp>
        <p:nvSpPr>
          <p:cNvPr id="3" name="Content Placeholder 2">
            <a:extLst>
              <a:ext uri="{FF2B5EF4-FFF2-40B4-BE49-F238E27FC236}">
                <a16:creationId xmlns:a16="http://schemas.microsoft.com/office/drawing/2014/main" id="{A65DE86A-A40F-06A7-677C-D8320F305886}"/>
              </a:ext>
            </a:extLst>
          </p:cNvPr>
          <p:cNvSpPr>
            <a:spLocks noGrp="1"/>
          </p:cNvSpPr>
          <p:nvPr>
            <p:ph idx="1"/>
          </p:nvPr>
        </p:nvSpPr>
        <p:spPr>
          <a:xfrm>
            <a:off x="1608229" y="2453246"/>
            <a:ext cx="10222482" cy="4168272"/>
          </a:xfrm>
        </p:spPr>
        <p:txBody>
          <a:bodyPr>
            <a:normAutofit fontScale="92500" lnSpcReduction="20000"/>
          </a:bodyPr>
          <a:lstStyle/>
          <a:p>
            <a:r>
              <a:rPr lang="en-US" dirty="0"/>
              <a:t>Reviewed Wisdom literature (Proverbs, Song of Soloman, Ecclesiastes, Job)</a:t>
            </a:r>
          </a:p>
          <a:p>
            <a:r>
              <a:rPr lang="en-US" dirty="0"/>
              <a:t>These are intended to provide </a:t>
            </a:r>
            <a:r>
              <a:rPr lang="en-US" i="1" dirty="0"/>
              <a:t>general</a:t>
            </a:r>
            <a:r>
              <a:rPr lang="en-US" dirty="0"/>
              <a:t> wisdom (advise) for good living not universal promises from God (sometimes bad things happen to good people)</a:t>
            </a:r>
          </a:p>
          <a:p>
            <a:endParaRPr lang="en-US" dirty="0"/>
          </a:p>
          <a:p>
            <a:r>
              <a:rPr lang="en-US" dirty="0"/>
              <a:t>Previously, we studied the Kingships of Saul, David and Soloman</a:t>
            </a:r>
          </a:p>
          <a:p>
            <a:r>
              <a:rPr lang="en-US" dirty="0"/>
              <a:t>Each had some positive attributes but all had critical lapses</a:t>
            </a:r>
          </a:p>
          <a:p>
            <a:r>
              <a:rPr lang="en-US" dirty="0"/>
              <a:t>The Kingdom was taken from Saul and his family for disobedience</a:t>
            </a:r>
          </a:p>
          <a:p>
            <a:r>
              <a:rPr lang="en-US" dirty="0"/>
              <a:t>David had terrible lapses in judgement and flaws but remained a “man after God’s own heart”</a:t>
            </a:r>
          </a:p>
          <a:p>
            <a:r>
              <a:rPr lang="en-US" dirty="0"/>
              <a:t>Soloman received wisdom, wealth and fame from God but squandered it all and allowed his many wives to lead him into evil idolatry (including setting up alters to pagan gods associated with child sacrifice)</a:t>
            </a:r>
          </a:p>
          <a:p>
            <a:r>
              <a:rPr lang="en-US" dirty="0"/>
              <a:t>However, God promised David that his lineage would continue and ultimately bless all nations</a:t>
            </a:r>
          </a:p>
        </p:txBody>
      </p:sp>
      <p:sp>
        <p:nvSpPr>
          <p:cNvPr id="7" name="Content Placeholder 2">
            <a:extLst>
              <a:ext uri="{FF2B5EF4-FFF2-40B4-BE49-F238E27FC236}">
                <a16:creationId xmlns:a16="http://schemas.microsoft.com/office/drawing/2014/main" id="{EA175AF2-CAE4-CB05-DE81-73B0B66A2D9D}"/>
              </a:ext>
            </a:extLst>
          </p:cNvPr>
          <p:cNvSpPr txBox="1">
            <a:spLocks/>
          </p:cNvSpPr>
          <p:nvPr/>
        </p:nvSpPr>
        <p:spPr>
          <a:xfrm>
            <a:off x="1608229" y="1342906"/>
            <a:ext cx="6423306" cy="17521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1900" dirty="0"/>
          </a:p>
        </p:txBody>
      </p:sp>
    </p:spTree>
    <p:extLst>
      <p:ext uri="{BB962C8B-B14F-4D97-AF65-F5344CB8AC3E}">
        <p14:creationId xmlns:p14="http://schemas.microsoft.com/office/powerpoint/2010/main" val="201832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B195C-EEDD-90EC-46F4-176C2C9AFF34}"/>
              </a:ext>
            </a:extLst>
          </p:cNvPr>
          <p:cNvSpPr>
            <a:spLocks noGrp="1"/>
          </p:cNvSpPr>
          <p:nvPr>
            <p:ph type="title"/>
          </p:nvPr>
        </p:nvSpPr>
        <p:spPr/>
        <p:txBody>
          <a:bodyPr/>
          <a:lstStyle/>
          <a:p>
            <a:r>
              <a:rPr lang="en-US" dirty="0"/>
              <a:t>God’s promise to Jeroboam</a:t>
            </a:r>
          </a:p>
        </p:txBody>
      </p:sp>
      <p:sp>
        <p:nvSpPr>
          <p:cNvPr id="3" name="Content Placeholder 2">
            <a:extLst>
              <a:ext uri="{FF2B5EF4-FFF2-40B4-BE49-F238E27FC236}">
                <a16:creationId xmlns:a16="http://schemas.microsoft.com/office/drawing/2014/main" id="{C577E28D-2067-9BA8-A3A6-4A3514626F11}"/>
              </a:ext>
            </a:extLst>
          </p:cNvPr>
          <p:cNvSpPr>
            <a:spLocks noGrp="1"/>
          </p:cNvSpPr>
          <p:nvPr>
            <p:ph sz="half" idx="1"/>
          </p:nvPr>
        </p:nvSpPr>
        <p:spPr>
          <a:xfrm>
            <a:off x="2589211" y="2133600"/>
            <a:ext cx="4601535" cy="4267200"/>
          </a:xfrm>
        </p:spPr>
        <p:txBody>
          <a:bodyPr>
            <a:normAutofit lnSpcReduction="10000"/>
          </a:bodyPr>
          <a:lstStyle/>
          <a:p>
            <a:r>
              <a:rPr lang="en-US" dirty="0"/>
              <a:t>Rehoboam, Soloman’s son succeeds him as King, however … </a:t>
            </a:r>
          </a:p>
          <a:p>
            <a:r>
              <a:rPr lang="en-US" dirty="0"/>
              <a:t>Jeroboam, an official of Soloman is promised the (Northern) Kingdom of Israel</a:t>
            </a:r>
          </a:p>
          <a:p>
            <a:r>
              <a:rPr lang="en-US" dirty="0"/>
              <a:t>Punishment for Israel’s (Soloman) disobedience </a:t>
            </a:r>
          </a:p>
          <a:p>
            <a:r>
              <a:rPr lang="en-US" dirty="0"/>
              <a:t>But one tribe will remain with the House of David</a:t>
            </a:r>
          </a:p>
          <a:p>
            <a:r>
              <a:rPr lang="en-US" dirty="0"/>
              <a:t>God also promises to bless Jeroboam IF he obeys</a:t>
            </a:r>
          </a:p>
          <a:p>
            <a:r>
              <a:rPr lang="en-US" dirty="0"/>
              <a:t>The promise to Jeroboam also foretells Christ</a:t>
            </a:r>
          </a:p>
          <a:p>
            <a:endParaRPr lang="en-US" dirty="0"/>
          </a:p>
        </p:txBody>
      </p:sp>
      <p:sp>
        <p:nvSpPr>
          <p:cNvPr id="5" name="Content Placeholder 4">
            <a:extLst>
              <a:ext uri="{FF2B5EF4-FFF2-40B4-BE49-F238E27FC236}">
                <a16:creationId xmlns:a16="http://schemas.microsoft.com/office/drawing/2014/main" id="{8D6C776A-6D5E-EE82-5388-65E24CB0BFF5}"/>
              </a:ext>
            </a:extLst>
          </p:cNvPr>
          <p:cNvSpPr>
            <a:spLocks noGrp="1"/>
          </p:cNvSpPr>
          <p:nvPr>
            <p:ph sz="half" idx="2"/>
          </p:nvPr>
        </p:nvSpPr>
        <p:spPr>
          <a:xfrm>
            <a:off x="7307705" y="2623178"/>
            <a:ext cx="4313864" cy="3075873"/>
          </a:xfrm>
        </p:spPr>
        <p:txBody>
          <a:bodyPr>
            <a:normAutofit lnSpcReduction="10000"/>
          </a:bodyPr>
          <a:lstStyle/>
          <a:p>
            <a:r>
              <a:rPr lang="en-US" sz="1600" baseline="30000" dirty="0">
                <a:solidFill>
                  <a:schemeClr val="accent1"/>
                </a:solidFill>
              </a:rPr>
              <a:t>37</a:t>
            </a:r>
            <a:r>
              <a:rPr lang="en-US" sz="1600" dirty="0">
                <a:solidFill>
                  <a:schemeClr val="accent1"/>
                </a:solidFill>
              </a:rPr>
              <a:t>However, as for you, I will take you, and you will rule over all that your heart desires; you will be king over Israel. </a:t>
            </a:r>
            <a:r>
              <a:rPr lang="en-US" sz="1600" baseline="30000" dirty="0">
                <a:solidFill>
                  <a:schemeClr val="accent1"/>
                </a:solidFill>
              </a:rPr>
              <a:t>38</a:t>
            </a:r>
            <a:r>
              <a:rPr lang="en-US" sz="1600" dirty="0">
                <a:solidFill>
                  <a:schemeClr val="accent1"/>
                </a:solidFill>
              </a:rPr>
              <a:t>If you do whatever I command you and walk in obedience to me and do what is right in my eyes by obeying my decrees and commands, as David my servant did, I will be with you. I will build you a dynasty as enduring as the one I built for David and will give Israel to you. </a:t>
            </a:r>
            <a:r>
              <a:rPr lang="en-US" sz="1600" baseline="30000" dirty="0">
                <a:solidFill>
                  <a:schemeClr val="accent1"/>
                </a:solidFill>
              </a:rPr>
              <a:t>39</a:t>
            </a:r>
            <a:r>
              <a:rPr lang="en-US" sz="1600" dirty="0">
                <a:solidFill>
                  <a:schemeClr val="accent1"/>
                </a:solidFill>
              </a:rPr>
              <a:t>I will humble David’s descendants because of this, but not forever.’ ”</a:t>
            </a:r>
          </a:p>
        </p:txBody>
      </p:sp>
      <p:cxnSp>
        <p:nvCxnSpPr>
          <p:cNvPr id="6" name="Straight Arrow Connector 5">
            <a:extLst>
              <a:ext uri="{FF2B5EF4-FFF2-40B4-BE49-F238E27FC236}">
                <a16:creationId xmlns:a16="http://schemas.microsoft.com/office/drawing/2014/main" id="{9DB22354-AD7E-A4A9-575F-8A2FF1FBD858}"/>
              </a:ext>
            </a:extLst>
          </p:cNvPr>
          <p:cNvCxnSpPr>
            <a:cxnSpLocks/>
          </p:cNvCxnSpPr>
          <p:nvPr/>
        </p:nvCxnSpPr>
        <p:spPr>
          <a:xfrm flipV="1">
            <a:off x="5911702" y="4433777"/>
            <a:ext cx="1701210" cy="72301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7731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6511-0E0D-8CEE-AB24-761F9507C1BC}"/>
              </a:ext>
            </a:extLst>
          </p:cNvPr>
          <p:cNvSpPr>
            <a:spLocks noGrp="1"/>
          </p:cNvSpPr>
          <p:nvPr>
            <p:ph type="title"/>
          </p:nvPr>
        </p:nvSpPr>
        <p:spPr/>
        <p:txBody>
          <a:bodyPr/>
          <a:lstStyle/>
          <a:p>
            <a:r>
              <a:rPr lang="en-US" dirty="0"/>
              <a:t>The Kingdom divides</a:t>
            </a:r>
          </a:p>
        </p:txBody>
      </p:sp>
      <p:sp>
        <p:nvSpPr>
          <p:cNvPr id="3" name="Content Placeholder 2">
            <a:extLst>
              <a:ext uri="{FF2B5EF4-FFF2-40B4-BE49-F238E27FC236}">
                <a16:creationId xmlns:a16="http://schemas.microsoft.com/office/drawing/2014/main" id="{601C69D0-380D-5C9A-591E-6D2287D3BB49}"/>
              </a:ext>
            </a:extLst>
          </p:cNvPr>
          <p:cNvSpPr>
            <a:spLocks noGrp="1"/>
          </p:cNvSpPr>
          <p:nvPr>
            <p:ph sz="half" idx="1"/>
          </p:nvPr>
        </p:nvSpPr>
        <p:spPr>
          <a:xfrm>
            <a:off x="2257569" y="1431635"/>
            <a:ext cx="4967215" cy="5355388"/>
          </a:xfrm>
        </p:spPr>
        <p:txBody>
          <a:bodyPr>
            <a:noAutofit/>
          </a:bodyPr>
          <a:lstStyle/>
          <a:p>
            <a:r>
              <a:rPr lang="en-US" sz="1600" dirty="0"/>
              <a:t>Jeroboam and others ask Rehoboam for harsh labor under Soloman to be reduced</a:t>
            </a:r>
          </a:p>
          <a:p>
            <a:r>
              <a:rPr lang="en-US" sz="1600" dirty="0"/>
              <a:t>Elder advisors suggest Rehoboam lighten the labor</a:t>
            </a:r>
          </a:p>
          <a:p>
            <a:r>
              <a:rPr lang="en-US" sz="1600" dirty="0"/>
              <a:t>Younger advisors suggest the opposite – </a:t>
            </a:r>
            <a:r>
              <a:rPr lang="en-US" sz="1600" i="1" dirty="0"/>
              <a:t>which is what Rehoboam does!</a:t>
            </a:r>
          </a:p>
          <a:p>
            <a:r>
              <a:rPr lang="en-US" sz="1600" dirty="0"/>
              <a:t>Israel rebels with the 10 northern tribes selecting Jeroboam as King</a:t>
            </a:r>
          </a:p>
          <a:p>
            <a:r>
              <a:rPr lang="en-US" sz="1600" dirty="0"/>
              <a:t>Judah (and Benjamin) remain loyal to the House of David – Rehoboam</a:t>
            </a:r>
          </a:p>
          <a:p>
            <a:r>
              <a:rPr lang="en-US" sz="1600" dirty="0"/>
              <a:t>Jeroboam is worried that his Kingdom will revert to Rehoboam if they continue to worship in Jerusalem</a:t>
            </a:r>
          </a:p>
          <a:p>
            <a:r>
              <a:rPr lang="en-US" sz="1600" dirty="0"/>
              <a:t>Jeroboam sets up shrines with golden calves for worship in Dan and Bethel</a:t>
            </a:r>
          </a:p>
          <a:p>
            <a:r>
              <a:rPr lang="en-US" sz="1600" dirty="0"/>
              <a:t>Eventually Samaria becomes the capital of Israel </a:t>
            </a:r>
          </a:p>
          <a:p>
            <a:endParaRPr lang="en-US" sz="1600" dirty="0"/>
          </a:p>
        </p:txBody>
      </p:sp>
      <p:pic>
        <p:nvPicPr>
          <p:cNvPr id="5" name="Content Placeholder 4" descr="A map of israel with different colored areas&#10;&#10;AI-generated content may be incorrect.">
            <a:extLst>
              <a:ext uri="{FF2B5EF4-FFF2-40B4-BE49-F238E27FC236}">
                <a16:creationId xmlns:a16="http://schemas.microsoft.com/office/drawing/2014/main" id="{8CA43186-A0EA-2A9F-A233-5AE8831070EC}"/>
              </a:ext>
            </a:extLst>
          </p:cNvPr>
          <p:cNvPicPr>
            <a:picLocks noGrp="1" noChangeAspect="1"/>
          </p:cNvPicPr>
          <p:nvPr>
            <p:ph sz="half" idx="2"/>
          </p:nvPr>
        </p:nvPicPr>
        <p:blipFill>
          <a:blip r:embed="rId2"/>
          <a:stretch>
            <a:fillRect/>
          </a:stretch>
        </p:blipFill>
        <p:spPr>
          <a:xfrm>
            <a:off x="7224784" y="985316"/>
            <a:ext cx="4967215" cy="5801707"/>
          </a:xfrm>
          <a:prstGeom prst="rect">
            <a:avLst/>
          </a:prstGeom>
        </p:spPr>
      </p:pic>
    </p:spTree>
    <p:extLst>
      <p:ext uri="{BB962C8B-B14F-4D97-AF65-F5344CB8AC3E}">
        <p14:creationId xmlns:p14="http://schemas.microsoft.com/office/powerpoint/2010/main" val="8800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0F47-E7CF-9CA1-8CAB-200BC10320DA}"/>
              </a:ext>
            </a:extLst>
          </p:cNvPr>
          <p:cNvSpPr>
            <a:spLocks noGrp="1"/>
          </p:cNvSpPr>
          <p:nvPr>
            <p:ph type="title"/>
          </p:nvPr>
        </p:nvSpPr>
        <p:spPr>
          <a:xfrm>
            <a:off x="1697214" y="509274"/>
            <a:ext cx="6419272" cy="1280890"/>
          </a:xfrm>
        </p:spPr>
        <p:txBody>
          <a:bodyPr>
            <a:normAutofit fontScale="90000"/>
          </a:bodyPr>
          <a:lstStyle/>
          <a:p>
            <a:r>
              <a:rPr lang="en-US" dirty="0"/>
              <a:t>Jeroboam &amp; Rehoboam’s sin</a:t>
            </a:r>
            <a:br>
              <a:rPr lang="en-US" dirty="0"/>
            </a:br>
            <a:r>
              <a:rPr lang="en-US" sz="3200" dirty="0"/>
              <a:t>I Kings 14</a:t>
            </a:r>
            <a:endParaRPr lang="en-US" dirty="0"/>
          </a:p>
        </p:txBody>
      </p:sp>
      <p:sp>
        <p:nvSpPr>
          <p:cNvPr id="4" name="Content Placeholder 3">
            <a:extLst>
              <a:ext uri="{FF2B5EF4-FFF2-40B4-BE49-F238E27FC236}">
                <a16:creationId xmlns:a16="http://schemas.microsoft.com/office/drawing/2014/main" id="{40A67693-A61F-9E21-E3F2-2FAAA110F17F}"/>
              </a:ext>
            </a:extLst>
          </p:cNvPr>
          <p:cNvSpPr>
            <a:spLocks noGrp="1"/>
          </p:cNvSpPr>
          <p:nvPr>
            <p:ph sz="half" idx="1"/>
          </p:nvPr>
        </p:nvSpPr>
        <p:spPr>
          <a:xfrm>
            <a:off x="2163651" y="1901037"/>
            <a:ext cx="5486399" cy="4447689"/>
          </a:xfrm>
        </p:spPr>
        <p:txBody>
          <a:bodyPr>
            <a:noAutofit/>
          </a:bodyPr>
          <a:lstStyle/>
          <a:p>
            <a:r>
              <a:rPr lang="en-US" dirty="0"/>
              <a:t>Jeroboam also corrupts the festivals and appointed his own priests (not from Levi)</a:t>
            </a:r>
          </a:p>
          <a:p>
            <a:r>
              <a:rPr lang="en-US" dirty="0"/>
              <a:t>This is sin in God’s eyes</a:t>
            </a:r>
          </a:p>
          <a:p>
            <a:r>
              <a:rPr lang="en-US" dirty="0"/>
              <a:t>Jeroboam is warned by an unnamed man of God and warned by the prophet Abijah</a:t>
            </a:r>
          </a:p>
          <a:p>
            <a:r>
              <a:rPr lang="en-US" dirty="0"/>
              <a:t>Abijah also foretells of the end of Jeroboam’s dynasty </a:t>
            </a:r>
          </a:p>
          <a:p>
            <a:r>
              <a:rPr lang="en-US" dirty="0"/>
              <a:t>And pending exile of Northern tribes of Israel</a:t>
            </a:r>
          </a:p>
          <a:p>
            <a:r>
              <a:rPr lang="en-US" dirty="0"/>
              <a:t>But in Judah, Rehoboam is not much better</a:t>
            </a:r>
          </a:p>
          <a:p>
            <a:r>
              <a:rPr lang="en-US" dirty="0"/>
              <a:t>Rehoboam adopts pagan worship of the Canaanites</a:t>
            </a:r>
          </a:p>
          <a:p>
            <a:r>
              <a:rPr lang="en-US" dirty="0"/>
              <a:t>Civil war between Israel and Judah ensues</a:t>
            </a:r>
          </a:p>
        </p:txBody>
      </p:sp>
      <p:sp>
        <p:nvSpPr>
          <p:cNvPr id="5" name="Content Placeholder 4">
            <a:extLst>
              <a:ext uri="{FF2B5EF4-FFF2-40B4-BE49-F238E27FC236}">
                <a16:creationId xmlns:a16="http://schemas.microsoft.com/office/drawing/2014/main" id="{1972EC47-A0AB-62D8-4D8C-E45E207926D0}"/>
              </a:ext>
            </a:extLst>
          </p:cNvPr>
          <p:cNvSpPr>
            <a:spLocks noGrp="1"/>
          </p:cNvSpPr>
          <p:nvPr>
            <p:ph sz="half" idx="2"/>
          </p:nvPr>
        </p:nvSpPr>
        <p:spPr>
          <a:xfrm>
            <a:off x="7871417" y="971840"/>
            <a:ext cx="4313864" cy="5790467"/>
          </a:xfrm>
        </p:spPr>
        <p:txBody>
          <a:bodyPr>
            <a:noAutofit/>
          </a:bodyPr>
          <a:lstStyle/>
          <a:p>
            <a:r>
              <a:rPr lang="en-US" sz="1400" baseline="30000" dirty="0">
                <a:solidFill>
                  <a:schemeClr val="accent1"/>
                </a:solidFill>
                <a:highlight>
                  <a:srgbClr val="FFFF00"/>
                </a:highlight>
              </a:rPr>
              <a:t>14</a:t>
            </a:r>
            <a:r>
              <a:rPr lang="en-US" sz="1400" dirty="0">
                <a:solidFill>
                  <a:schemeClr val="accent1"/>
                </a:solidFill>
                <a:highlight>
                  <a:srgbClr val="FFFF00"/>
                </a:highlight>
              </a:rPr>
              <a:t>“The Lord will raise up for himself a king over Israel who will cut off the family of Jeroboam. </a:t>
            </a:r>
            <a:r>
              <a:rPr lang="en-US" sz="1400" dirty="0">
                <a:solidFill>
                  <a:schemeClr val="accent1"/>
                </a:solidFill>
              </a:rPr>
              <a:t>Even now this is beginning to happen.  </a:t>
            </a:r>
            <a:r>
              <a:rPr lang="en-US" sz="1400" baseline="30000" dirty="0">
                <a:solidFill>
                  <a:schemeClr val="accent1"/>
                </a:solidFill>
              </a:rPr>
              <a:t>15</a:t>
            </a:r>
            <a:r>
              <a:rPr lang="en-US" sz="1400" dirty="0">
                <a:solidFill>
                  <a:schemeClr val="accent1"/>
                </a:solidFill>
              </a:rPr>
              <a:t>And the Lord will strike Israel, so that it will be like a reed swaying in the water. He will uproot Israel from this good land that he gave to their ancestors and scatter them beyond the Euphrates River, because they aroused the Lord’s anger by making Asherah poles.  </a:t>
            </a:r>
            <a:r>
              <a:rPr lang="en-US" sz="1400" baseline="30000" dirty="0">
                <a:solidFill>
                  <a:schemeClr val="accent1"/>
                </a:solidFill>
              </a:rPr>
              <a:t>16</a:t>
            </a:r>
            <a:r>
              <a:rPr lang="en-US" sz="1400" dirty="0">
                <a:solidFill>
                  <a:schemeClr val="accent1"/>
                </a:solidFill>
              </a:rPr>
              <a:t>And he will give Israel up because of the sins Jeroboam has committed and has caused Israel to commit.”</a:t>
            </a:r>
          </a:p>
          <a:p>
            <a:endParaRPr lang="en-US" sz="1400" dirty="0">
              <a:solidFill>
                <a:schemeClr val="accent1"/>
              </a:solidFill>
            </a:endParaRPr>
          </a:p>
          <a:p>
            <a:r>
              <a:rPr lang="en-US" sz="1400" baseline="30000" dirty="0">
                <a:solidFill>
                  <a:schemeClr val="accent1"/>
                </a:solidFill>
                <a:highlight>
                  <a:srgbClr val="FFFF00"/>
                </a:highlight>
              </a:rPr>
              <a:t>22</a:t>
            </a:r>
            <a:r>
              <a:rPr lang="en-US" sz="1400" dirty="0">
                <a:solidFill>
                  <a:schemeClr val="accent1"/>
                </a:solidFill>
                <a:highlight>
                  <a:srgbClr val="FFFF00"/>
                </a:highlight>
              </a:rPr>
              <a:t>Judah did evil in the eyes of the Lord</a:t>
            </a:r>
            <a:r>
              <a:rPr lang="en-US" sz="1400" dirty="0">
                <a:solidFill>
                  <a:schemeClr val="accent1"/>
                </a:solidFill>
              </a:rPr>
              <a:t>. By the sins they committed they stirred up his jealous anger more than those who were before them had done. </a:t>
            </a:r>
            <a:r>
              <a:rPr lang="en-US" sz="1400" baseline="30000" dirty="0">
                <a:solidFill>
                  <a:schemeClr val="accent1"/>
                </a:solidFill>
              </a:rPr>
              <a:t>23</a:t>
            </a:r>
            <a:r>
              <a:rPr lang="en-US" sz="1400" dirty="0">
                <a:solidFill>
                  <a:schemeClr val="accent1"/>
                </a:solidFill>
              </a:rPr>
              <a:t>They also set up for themselves high places, sacred stones and Asherah poles on every high hill and under every spreading tree. </a:t>
            </a:r>
            <a:r>
              <a:rPr lang="en-US" sz="1400" baseline="30000" dirty="0">
                <a:solidFill>
                  <a:schemeClr val="accent1"/>
                </a:solidFill>
              </a:rPr>
              <a:t>24</a:t>
            </a:r>
            <a:r>
              <a:rPr lang="en-US" sz="1400" dirty="0">
                <a:solidFill>
                  <a:schemeClr val="accent1"/>
                </a:solidFill>
              </a:rPr>
              <a:t>There were even male shrine prostitutes in the land; the people engaged in all the detestable practices of the nations the Lord had driven out before the Israelites.</a:t>
            </a:r>
          </a:p>
        </p:txBody>
      </p:sp>
      <p:cxnSp>
        <p:nvCxnSpPr>
          <p:cNvPr id="9" name="Straight Connector 8">
            <a:extLst>
              <a:ext uri="{FF2B5EF4-FFF2-40B4-BE49-F238E27FC236}">
                <a16:creationId xmlns:a16="http://schemas.microsoft.com/office/drawing/2014/main" id="{94C62D51-C9CB-D12E-0E42-76A85E7AA346}"/>
              </a:ext>
            </a:extLst>
          </p:cNvPr>
          <p:cNvCxnSpPr>
            <a:cxnSpLocks/>
            <a:stCxn id="5" idx="1"/>
            <a:endCxn id="5" idx="3"/>
          </p:cNvCxnSpPr>
          <p:nvPr/>
        </p:nvCxnSpPr>
        <p:spPr>
          <a:xfrm>
            <a:off x="7871417" y="3867074"/>
            <a:ext cx="431386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62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E3B9-2DC7-C197-EB26-6984776BED65}"/>
              </a:ext>
            </a:extLst>
          </p:cNvPr>
          <p:cNvSpPr>
            <a:spLocks noGrp="1"/>
          </p:cNvSpPr>
          <p:nvPr>
            <p:ph type="title"/>
          </p:nvPr>
        </p:nvSpPr>
        <p:spPr/>
        <p:txBody>
          <a:bodyPr/>
          <a:lstStyle/>
          <a:p>
            <a:r>
              <a:rPr lang="en-US" dirty="0"/>
              <a:t>Timeline</a:t>
            </a:r>
          </a:p>
        </p:txBody>
      </p:sp>
      <p:pic>
        <p:nvPicPr>
          <p:cNvPr id="5" name="Content Placeholder 4" descr="A screenshot of a computer screen&#10;&#10;AI-generated content may be incorrect.">
            <a:extLst>
              <a:ext uri="{FF2B5EF4-FFF2-40B4-BE49-F238E27FC236}">
                <a16:creationId xmlns:a16="http://schemas.microsoft.com/office/drawing/2014/main" id="{871C52CD-4430-24F5-B112-26164FDDD671}"/>
              </a:ext>
            </a:extLst>
          </p:cNvPr>
          <p:cNvPicPr>
            <a:picLocks noGrp="1" noChangeAspect="1"/>
          </p:cNvPicPr>
          <p:nvPr>
            <p:ph sz="half" idx="1"/>
          </p:nvPr>
        </p:nvPicPr>
        <p:blipFill>
          <a:blip r:embed="rId2"/>
          <a:stretch>
            <a:fillRect/>
          </a:stretch>
        </p:blipFill>
        <p:spPr>
          <a:xfrm>
            <a:off x="6936508" y="0"/>
            <a:ext cx="5255491" cy="6854989"/>
          </a:xfrm>
        </p:spPr>
      </p:pic>
      <p:sp>
        <p:nvSpPr>
          <p:cNvPr id="3" name="Content Placeholder 2">
            <a:extLst>
              <a:ext uri="{FF2B5EF4-FFF2-40B4-BE49-F238E27FC236}">
                <a16:creationId xmlns:a16="http://schemas.microsoft.com/office/drawing/2014/main" id="{49259687-4080-1ED9-E08D-E62DC044BC34}"/>
              </a:ext>
            </a:extLst>
          </p:cNvPr>
          <p:cNvSpPr>
            <a:spLocks noGrp="1"/>
          </p:cNvSpPr>
          <p:nvPr>
            <p:ph sz="half" idx="2"/>
          </p:nvPr>
        </p:nvSpPr>
        <p:spPr>
          <a:xfrm>
            <a:off x="1676637" y="1422399"/>
            <a:ext cx="5158271" cy="5248063"/>
          </a:xfrm>
        </p:spPr>
        <p:txBody>
          <a:bodyPr>
            <a:normAutofit fontScale="92500" lnSpcReduction="20000"/>
          </a:bodyPr>
          <a:lstStyle/>
          <a:p>
            <a:r>
              <a:rPr lang="en-US" sz="1600" dirty="0"/>
              <a:t>Kingdom of Israel lasts 200 years</a:t>
            </a:r>
          </a:p>
          <a:p>
            <a:r>
              <a:rPr lang="en-US" sz="1600" dirty="0"/>
              <a:t>Judah lasts almost 350 years</a:t>
            </a:r>
          </a:p>
          <a:p>
            <a:r>
              <a:rPr lang="en-US" sz="1600" dirty="0">
                <a:solidFill>
                  <a:schemeClr val="accent1"/>
                </a:solidFill>
              </a:rPr>
              <a:t>All the Kings of Israel do “evil in the sight of the Lord” – “followed after the ways of Jeroboam”</a:t>
            </a:r>
          </a:p>
          <a:p>
            <a:r>
              <a:rPr lang="en-US" sz="1600" dirty="0">
                <a:solidFill>
                  <a:schemeClr val="accent1"/>
                </a:solidFill>
              </a:rPr>
              <a:t>Northern Kingdom has multiple coups and violent dynasty overthrows</a:t>
            </a:r>
          </a:p>
          <a:p>
            <a:r>
              <a:rPr lang="en-US" sz="1600" dirty="0">
                <a:solidFill>
                  <a:schemeClr val="accent1"/>
                </a:solidFill>
              </a:rPr>
              <a:t>Noteworthy kings of Israel: </a:t>
            </a:r>
            <a:r>
              <a:rPr lang="en-US" sz="1600" b="1" dirty="0">
                <a:solidFill>
                  <a:schemeClr val="accent1"/>
                </a:solidFill>
              </a:rPr>
              <a:t>Jeroboam</a:t>
            </a:r>
            <a:r>
              <a:rPr lang="en-US" sz="1600" dirty="0">
                <a:solidFill>
                  <a:schemeClr val="accent1"/>
                </a:solidFill>
              </a:rPr>
              <a:t>, Omri, </a:t>
            </a:r>
            <a:r>
              <a:rPr lang="en-US" sz="1600" b="1" dirty="0">
                <a:solidFill>
                  <a:schemeClr val="accent1"/>
                </a:solidFill>
              </a:rPr>
              <a:t>Ahab</a:t>
            </a:r>
            <a:r>
              <a:rPr lang="en-US" sz="1600" dirty="0">
                <a:solidFill>
                  <a:schemeClr val="accent1"/>
                </a:solidFill>
              </a:rPr>
              <a:t>, Jehu, Jeroboam II</a:t>
            </a:r>
          </a:p>
          <a:p>
            <a:r>
              <a:rPr lang="en-US" sz="1600" dirty="0">
                <a:solidFill>
                  <a:schemeClr val="accent1"/>
                </a:solidFill>
              </a:rPr>
              <a:t>Kingdom of Israel is eventually taken into exile by the Assyrians</a:t>
            </a:r>
          </a:p>
          <a:p>
            <a:r>
              <a:rPr lang="en-US" sz="1600" dirty="0">
                <a:solidFill>
                  <a:schemeClr val="accent4"/>
                </a:solidFill>
              </a:rPr>
              <a:t>Judah was more righteous but not fully devoted</a:t>
            </a:r>
          </a:p>
          <a:p>
            <a:r>
              <a:rPr lang="en-US" sz="1600" dirty="0">
                <a:solidFill>
                  <a:schemeClr val="accent4"/>
                </a:solidFill>
              </a:rPr>
              <a:t>Scripture gives analysis of each King Judah: they did evil/good and they did/did not remove the high places</a:t>
            </a:r>
          </a:p>
          <a:p>
            <a:r>
              <a:rPr lang="en-US" sz="1600" dirty="0">
                <a:solidFill>
                  <a:schemeClr val="accent4"/>
                </a:solidFill>
              </a:rPr>
              <a:t>Noteworthy kings of Judah : </a:t>
            </a:r>
            <a:r>
              <a:rPr lang="en-US" sz="1600" b="1" dirty="0">
                <a:solidFill>
                  <a:schemeClr val="accent4"/>
                </a:solidFill>
              </a:rPr>
              <a:t>Rehoboam</a:t>
            </a:r>
            <a:r>
              <a:rPr lang="en-US" sz="1600" dirty="0">
                <a:solidFill>
                  <a:schemeClr val="accent4"/>
                </a:solidFill>
              </a:rPr>
              <a:t>, Asa, </a:t>
            </a:r>
            <a:r>
              <a:rPr lang="en-US" sz="1600" dirty="0" err="1">
                <a:solidFill>
                  <a:schemeClr val="accent4"/>
                </a:solidFill>
              </a:rPr>
              <a:t>Jehoshophat</a:t>
            </a:r>
            <a:r>
              <a:rPr lang="en-US" sz="1600" dirty="0">
                <a:solidFill>
                  <a:schemeClr val="accent4"/>
                </a:solidFill>
              </a:rPr>
              <a:t>, </a:t>
            </a:r>
            <a:r>
              <a:rPr lang="en-US" sz="1600" b="1" dirty="0">
                <a:solidFill>
                  <a:schemeClr val="accent4"/>
                </a:solidFill>
              </a:rPr>
              <a:t>Hezekiah</a:t>
            </a:r>
            <a:r>
              <a:rPr lang="en-US" sz="1600" dirty="0">
                <a:solidFill>
                  <a:schemeClr val="accent4"/>
                </a:solidFill>
              </a:rPr>
              <a:t>, Manasseh (evil), </a:t>
            </a:r>
            <a:r>
              <a:rPr lang="en-US" sz="1600" b="1" dirty="0">
                <a:solidFill>
                  <a:schemeClr val="accent4"/>
                </a:solidFill>
              </a:rPr>
              <a:t>Josiah</a:t>
            </a:r>
            <a:r>
              <a:rPr lang="en-US" sz="1600" dirty="0">
                <a:solidFill>
                  <a:schemeClr val="accent4"/>
                </a:solidFill>
              </a:rPr>
              <a:t>, Zedekiah</a:t>
            </a:r>
          </a:p>
          <a:p>
            <a:r>
              <a:rPr lang="en-US" sz="1600" dirty="0">
                <a:solidFill>
                  <a:schemeClr val="accent4"/>
                </a:solidFill>
              </a:rPr>
              <a:t>Judah will eventually be taken captive by the Babylonians</a:t>
            </a:r>
          </a:p>
          <a:p>
            <a:r>
              <a:rPr lang="en-US" sz="1600" dirty="0">
                <a:solidFill>
                  <a:srgbClr val="002060"/>
                </a:solidFill>
              </a:rPr>
              <a:t>Prophets provide warning - some writing prophets</a:t>
            </a:r>
          </a:p>
        </p:txBody>
      </p:sp>
      <p:sp>
        <p:nvSpPr>
          <p:cNvPr id="4" name="Oval 3">
            <a:extLst>
              <a:ext uri="{FF2B5EF4-FFF2-40B4-BE49-F238E27FC236}">
                <a16:creationId xmlns:a16="http://schemas.microsoft.com/office/drawing/2014/main" id="{B146E1E3-61C3-8D44-5895-42C78C9E7EA2}"/>
              </a:ext>
            </a:extLst>
          </p:cNvPr>
          <p:cNvSpPr/>
          <p:nvPr/>
        </p:nvSpPr>
        <p:spPr>
          <a:xfrm>
            <a:off x="8839200" y="1348510"/>
            <a:ext cx="258618" cy="1477818"/>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1EC499-05FF-548C-AA19-432D2BF9A307}"/>
              </a:ext>
            </a:extLst>
          </p:cNvPr>
          <p:cNvSpPr/>
          <p:nvPr/>
        </p:nvSpPr>
        <p:spPr>
          <a:xfrm>
            <a:off x="11092873" y="1348510"/>
            <a:ext cx="258618" cy="831272"/>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A93B-35B0-A168-6D13-CCA2E7C2DDB5}"/>
              </a:ext>
            </a:extLst>
          </p:cNvPr>
          <p:cNvSpPr>
            <a:spLocks noGrp="1"/>
          </p:cNvSpPr>
          <p:nvPr>
            <p:ph type="title"/>
          </p:nvPr>
        </p:nvSpPr>
        <p:spPr/>
        <p:txBody>
          <a:bodyPr/>
          <a:lstStyle/>
          <a:p>
            <a:r>
              <a:rPr lang="en-US" dirty="0"/>
              <a:t>Elijah – the prophet of fire!</a:t>
            </a:r>
          </a:p>
        </p:txBody>
      </p:sp>
      <p:sp>
        <p:nvSpPr>
          <p:cNvPr id="4" name="Content Placeholder 3">
            <a:extLst>
              <a:ext uri="{FF2B5EF4-FFF2-40B4-BE49-F238E27FC236}">
                <a16:creationId xmlns:a16="http://schemas.microsoft.com/office/drawing/2014/main" id="{7A2D5F5C-2AE4-830E-CE2F-1F9724BE29FD}"/>
              </a:ext>
            </a:extLst>
          </p:cNvPr>
          <p:cNvSpPr>
            <a:spLocks noGrp="1"/>
          </p:cNvSpPr>
          <p:nvPr>
            <p:ph sz="half" idx="1"/>
          </p:nvPr>
        </p:nvSpPr>
        <p:spPr>
          <a:xfrm>
            <a:off x="2214282" y="1905000"/>
            <a:ext cx="5748618" cy="4516748"/>
          </a:xfrm>
        </p:spPr>
        <p:txBody>
          <a:bodyPr>
            <a:noAutofit/>
          </a:bodyPr>
          <a:lstStyle/>
          <a:p>
            <a:r>
              <a:rPr lang="en-US" sz="1600" dirty="0"/>
              <a:t>Elijah comes on the scene during the reign of King Ahab of Israel who was evil</a:t>
            </a:r>
          </a:p>
          <a:p>
            <a:r>
              <a:rPr lang="en-US" sz="1600" dirty="0"/>
              <a:t>Ahab married Jezebel a Sidonian princess and (re)introduces Baal/Asherah worship to Israel</a:t>
            </a:r>
          </a:p>
          <a:p>
            <a:r>
              <a:rPr lang="en-US" sz="1600" dirty="0"/>
              <a:t>Elijah (YHWH is my god) confronts Ahab and declares that drought will prevail in Israel until he says otherwise</a:t>
            </a:r>
          </a:p>
          <a:p>
            <a:r>
              <a:rPr lang="en-US" sz="1600" dirty="0"/>
              <a:t>Elijah then goes east of Jordan and is fed by ravens</a:t>
            </a:r>
          </a:p>
          <a:p>
            <a:r>
              <a:rPr lang="en-US" sz="1600" dirty="0"/>
              <a:t>Then Elijah goes to Sidonia and lives with a widow – extends her oil and water for his visit</a:t>
            </a:r>
          </a:p>
          <a:p>
            <a:r>
              <a:rPr lang="en-US" sz="1600" dirty="0"/>
              <a:t>Elijah heals the widow’s son who had stopped breathing</a:t>
            </a:r>
          </a:p>
          <a:p>
            <a:r>
              <a:rPr lang="en-US" sz="1600" dirty="0"/>
              <a:t>After 3 years, God tells Elijah to confront Ahab again</a:t>
            </a:r>
          </a:p>
          <a:p>
            <a:r>
              <a:rPr lang="en-US" sz="1600" dirty="0"/>
              <a:t>Meets Obediah, an official of Ahab (and believer)</a:t>
            </a:r>
          </a:p>
          <a:p>
            <a:endParaRPr lang="en-US" sz="1600" dirty="0"/>
          </a:p>
        </p:txBody>
      </p:sp>
      <p:pic>
        <p:nvPicPr>
          <p:cNvPr id="5" name="Content Placeholder 4">
            <a:extLst>
              <a:ext uri="{FF2B5EF4-FFF2-40B4-BE49-F238E27FC236}">
                <a16:creationId xmlns:a16="http://schemas.microsoft.com/office/drawing/2014/main" id="{7EFA6030-50AC-14F5-C043-2AEBA3AFA3C8}"/>
              </a:ext>
            </a:extLst>
          </p:cNvPr>
          <p:cNvPicPr>
            <a:picLocks noGrp="1" noChangeAspect="1"/>
          </p:cNvPicPr>
          <p:nvPr>
            <p:ph sz="half" idx="2"/>
          </p:nvPr>
        </p:nvPicPr>
        <p:blipFill>
          <a:blip r:embed="rId2"/>
          <a:stretch>
            <a:fillRect/>
          </a:stretch>
        </p:blipFill>
        <p:spPr>
          <a:xfrm>
            <a:off x="8210926" y="2386072"/>
            <a:ext cx="3838384" cy="4377335"/>
          </a:xfrm>
        </p:spPr>
      </p:pic>
      <p:pic>
        <p:nvPicPr>
          <p:cNvPr id="6" name="Picture 5">
            <a:extLst>
              <a:ext uri="{FF2B5EF4-FFF2-40B4-BE49-F238E27FC236}">
                <a16:creationId xmlns:a16="http://schemas.microsoft.com/office/drawing/2014/main" id="{6E703128-00A0-4784-5A0A-531389FA2381}"/>
              </a:ext>
            </a:extLst>
          </p:cNvPr>
          <p:cNvPicPr>
            <a:picLocks noChangeAspect="1"/>
          </p:cNvPicPr>
          <p:nvPr/>
        </p:nvPicPr>
        <p:blipFill>
          <a:blip r:embed="rId3"/>
          <a:stretch>
            <a:fillRect/>
          </a:stretch>
        </p:blipFill>
        <p:spPr>
          <a:xfrm>
            <a:off x="9753600" y="94593"/>
            <a:ext cx="2526424" cy="2073373"/>
          </a:xfrm>
          <a:prstGeom prst="rect">
            <a:avLst/>
          </a:prstGeom>
        </p:spPr>
      </p:pic>
    </p:spTree>
    <p:extLst>
      <p:ext uri="{BB962C8B-B14F-4D97-AF65-F5344CB8AC3E}">
        <p14:creationId xmlns:p14="http://schemas.microsoft.com/office/powerpoint/2010/main" val="1411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B157-9C6E-5DEB-AD95-D258C9638A23}"/>
              </a:ext>
            </a:extLst>
          </p:cNvPr>
          <p:cNvSpPr>
            <a:spLocks noGrp="1"/>
          </p:cNvSpPr>
          <p:nvPr>
            <p:ph type="title"/>
          </p:nvPr>
        </p:nvSpPr>
        <p:spPr/>
        <p:txBody>
          <a:bodyPr/>
          <a:lstStyle/>
          <a:p>
            <a:r>
              <a:rPr lang="en-US" dirty="0"/>
              <a:t>Elijah at Mount Carmel</a:t>
            </a:r>
          </a:p>
        </p:txBody>
      </p:sp>
      <p:sp>
        <p:nvSpPr>
          <p:cNvPr id="4" name="Content Placeholder 3">
            <a:extLst>
              <a:ext uri="{FF2B5EF4-FFF2-40B4-BE49-F238E27FC236}">
                <a16:creationId xmlns:a16="http://schemas.microsoft.com/office/drawing/2014/main" id="{02245326-BCEB-D2F5-A333-8E2D55C66D52}"/>
              </a:ext>
            </a:extLst>
          </p:cNvPr>
          <p:cNvSpPr>
            <a:spLocks noGrp="1"/>
          </p:cNvSpPr>
          <p:nvPr>
            <p:ph sz="half" idx="1"/>
          </p:nvPr>
        </p:nvSpPr>
        <p:spPr>
          <a:xfrm>
            <a:off x="2268071" y="1721620"/>
            <a:ext cx="4738112" cy="4910408"/>
          </a:xfrm>
        </p:spPr>
        <p:txBody>
          <a:bodyPr>
            <a:noAutofit/>
          </a:bodyPr>
          <a:lstStyle/>
          <a:p>
            <a:r>
              <a:rPr lang="en-US" sz="1600" dirty="0"/>
              <a:t>After 3 years of drought, Elijah confronts Ahab again</a:t>
            </a:r>
          </a:p>
          <a:p>
            <a:r>
              <a:rPr lang="en-US" sz="1600" dirty="0"/>
              <a:t>Elijah challenges Ahab to assemble Israel and bring prophets of Baal and Asherah to Mt Carmel (hundreds)</a:t>
            </a:r>
          </a:p>
          <a:p>
            <a:r>
              <a:rPr lang="en-US" sz="1600" dirty="0">
                <a:solidFill>
                  <a:schemeClr val="tx1"/>
                </a:solidFill>
              </a:rPr>
              <a:t>Challenge: two alters, call on your god and the god who answers by fire is the real God</a:t>
            </a:r>
          </a:p>
          <a:p>
            <a:r>
              <a:rPr lang="en-US" sz="1600" dirty="0">
                <a:solidFill>
                  <a:schemeClr val="tx1"/>
                </a:solidFill>
              </a:rPr>
              <a:t>The prophets of Baal are unsuccessful</a:t>
            </a:r>
          </a:p>
          <a:p>
            <a:r>
              <a:rPr lang="en-US" sz="1600" dirty="0">
                <a:solidFill>
                  <a:schemeClr val="tx1"/>
                </a:solidFill>
              </a:rPr>
              <a:t>Finally, Elijah prepares his alter, soaks it completely and calls on YHWH </a:t>
            </a:r>
          </a:p>
          <a:p>
            <a:r>
              <a:rPr lang="en-US" sz="1600" dirty="0">
                <a:solidFill>
                  <a:schemeClr val="tx1"/>
                </a:solidFill>
              </a:rPr>
              <a:t>Fire consumes the alter completely </a:t>
            </a:r>
          </a:p>
          <a:p>
            <a:r>
              <a:rPr lang="en-US" sz="1600" dirty="0"/>
              <a:t>The prophets of Baal are then killed</a:t>
            </a:r>
          </a:p>
          <a:p>
            <a:r>
              <a:rPr lang="en-US" sz="1600" dirty="0"/>
              <a:t>Elijah then predicts rain, which occurs</a:t>
            </a:r>
          </a:p>
          <a:p>
            <a:r>
              <a:rPr lang="en-US" sz="1600" dirty="0"/>
              <a:t>Elijah outruns Ahab in his chariot</a:t>
            </a:r>
            <a:endParaRPr lang="en-US" sz="1600" dirty="0">
              <a:solidFill>
                <a:schemeClr val="tx1"/>
              </a:solidFill>
            </a:endParaRPr>
          </a:p>
        </p:txBody>
      </p:sp>
      <p:pic>
        <p:nvPicPr>
          <p:cNvPr id="10" name="Picture 9" descr="A painting of a group of people&#10;&#10;AI-generated content may be incorrect.">
            <a:extLst>
              <a:ext uri="{FF2B5EF4-FFF2-40B4-BE49-F238E27FC236}">
                <a16:creationId xmlns:a16="http://schemas.microsoft.com/office/drawing/2014/main" id="{DDD54B47-7C26-CAB8-A830-8CFC1082E0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41931" y="1369367"/>
            <a:ext cx="4787533" cy="2393767"/>
          </a:xfrm>
          <a:prstGeom prst="rect">
            <a:avLst/>
          </a:prstGeom>
        </p:spPr>
      </p:pic>
      <p:sp>
        <p:nvSpPr>
          <p:cNvPr id="11" name="TextBox 10">
            <a:extLst>
              <a:ext uri="{FF2B5EF4-FFF2-40B4-BE49-F238E27FC236}">
                <a16:creationId xmlns:a16="http://schemas.microsoft.com/office/drawing/2014/main" id="{05DFB2D0-7FDA-B2AC-227E-544E5EA50CC0}"/>
              </a:ext>
            </a:extLst>
          </p:cNvPr>
          <p:cNvSpPr txBox="1"/>
          <p:nvPr/>
        </p:nvSpPr>
        <p:spPr>
          <a:xfrm>
            <a:off x="7331036" y="3738290"/>
            <a:ext cx="3657600" cy="230832"/>
          </a:xfrm>
          <a:prstGeom prst="rect">
            <a:avLst/>
          </a:prstGeom>
          <a:noFill/>
        </p:spPr>
        <p:txBody>
          <a:bodyPr wrap="square" rtlCol="0">
            <a:spAutoFit/>
          </a:bodyPr>
          <a:lstStyle/>
          <a:p>
            <a:r>
              <a:rPr lang="en-US" sz="900" dirty="0">
                <a:hlinkClick r:id="rId3" tooltip="https://www.eyeopeningtruth.com/baal-arch-rises-again-part-1/"/>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13" name="Content Placeholder 12">
            <a:extLst>
              <a:ext uri="{FF2B5EF4-FFF2-40B4-BE49-F238E27FC236}">
                <a16:creationId xmlns:a16="http://schemas.microsoft.com/office/drawing/2014/main" id="{0711EBBC-6C2D-021B-C970-D38E41B759BC}"/>
              </a:ext>
            </a:extLst>
          </p:cNvPr>
          <p:cNvSpPr>
            <a:spLocks noGrp="1"/>
          </p:cNvSpPr>
          <p:nvPr>
            <p:ph sz="half" idx="2"/>
          </p:nvPr>
        </p:nvSpPr>
        <p:spPr>
          <a:xfrm>
            <a:off x="7199290" y="4164761"/>
            <a:ext cx="4494727" cy="2545132"/>
          </a:xfrm>
        </p:spPr>
        <p:txBody>
          <a:bodyPr>
            <a:normAutofit fontScale="92500"/>
          </a:bodyPr>
          <a:lstStyle/>
          <a:p>
            <a:r>
              <a:rPr lang="en-US" dirty="0">
                <a:solidFill>
                  <a:schemeClr val="accent1"/>
                </a:solidFill>
              </a:rPr>
              <a:t>“How long will you waver between two opinions? If  YHWH is God, follow him; but if Baal is God, follow him.”</a:t>
            </a:r>
          </a:p>
          <a:p>
            <a:endParaRPr lang="en-US" dirty="0"/>
          </a:p>
          <a:p>
            <a:r>
              <a:rPr lang="en-US" dirty="0">
                <a:solidFill>
                  <a:schemeClr val="accent1"/>
                </a:solidFill>
              </a:rPr>
              <a:t>When all the people saw this, they fell prostrate and cried, “The </a:t>
            </a:r>
            <a:r>
              <a:rPr lang="en-US" cap="small" dirty="0">
                <a:solidFill>
                  <a:schemeClr val="accent1"/>
                </a:solidFill>
              </a:rPr>
              <a:t>Lord [YHWH] </a:t>
            </a:r>
            <a:r>
              <a:rPr lang="en-US" dirty="0">
                <a:solidFill>
                  <a:schemeClr val="accent1"/>
                </a:solidFill>
              </a:rPr>
              <a:t>—he is God! The</a:t>
            </a:r>
            <a:r>
              <a:rPr lang="en-US" cap="small" dirty="0">
                <a:solidFill>
                  <a:schemeClr val="accent1"/>
                </a:solidFill>
              </a:rPr>
              <a:t> Lord</a:t>
            </a:r>
            <a:r>
              <a:rPr lang="en-US" dirty="0">
                <a:solidFill>
                  <a:schemeClr val="accent1"/>
                </a:solidFill>
              </a:rPr>
              <a:t>—he is God!”</a:t>
            </a:r>
          </a:p>
          <a:p>
            <a:endParaRPr lang="en-US" dirty="0"/>
          </a:p>
        </p:txBody>
      </p:sp>
    </p:spTree>
    <p:extLst>
      <p:ext uri="{BB962C8B-B14F-4D97-AF65-F5344CB8AC3E}">
        <p14:creationId xmlns:p14="http://schemas.microsoft.com/office/powerpoint/2010/main" val="10708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6933</TotalTime>
  <Words>3445</Words>
  <Application>Microsoft Macintosh PowerPoint</Application>
  <PresentationFormat>Widescreen</PresentationFormat>
  <Paragraphs>307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Boucherie Block</vt:lpstr>
      <vt:lpstr>Century Gothic</vt:lpstr>
      <vt:lpstr>Wingdings</vt:lpstr>
      <vt:lpstr>Wingdings 3</vt:lpstr>
      <vt:lpstr>Wisp</vt:lpstr>
      <vt:lpstr>Introduction to the Old Testament: Class 13 –The Divided Kingdom</vt:lpstr>
      <vt:lpstr>Class schedule</vt:lpstr>
      <vt:lpstr>Recent Recaps …</vt:lpstr>
      <vt:lpstr>God’s promise to Jeroboam</vt:lpstr>
      <vt:lpstr>The Kingdom divides</vt:lpstr>
      <vt:lpstr>Jeroboam &amp; Rehoboam’s sin I Kings 14</vt:lpstr>
      <vt:lpstr>Timeline</vt:lpstr>
      <vt:lpstr>Elijah – the prophet of fire!</vt:lpstr>
      <vt:lpstr>Elijah at Mount Carmel</vt:lpstr>
      <vt:lpstr>Elijah flees to Mt. Horeb</vt:lpstr>
      <vt:lpstr>Death of Ahab &amp; Jezebel</vt:lpstr>
      <vt:lpstr>Elijah is taken II Kings 3</vt:lpstr>
      <vt:lpstr>Elisha &amp; Naaman II Kings 5</vt:lpstr>
      <vt:lpstr>Context &amp; Location</vt:lpstr>
      <vt:lpstr>Israel in exile II Kings 17</vt:lpstr>
      <vt:lpstr>Assyrian &amp; Babylonian captivity</vt:lpstr>
      <vt:lpstr>Meanwhile back in Judah II Kings 19</vt:lpstr>
      <vt:lpstr>Hezekiah to Manasseh</vt:lpstr>
      <vt:lpstr>Josiah – righteous King</vt:lpstr>
      <vt:lpstr>Babylonian captivity &amp; exile II Kings 25</vt:lpstr>
      <vt:lpstr>The Big Picture</vt:lpstr>
      <vt:lpstr>Comparison of Samuel/Kings &amp; Chronicles</vt:lpstr>
      <vt:lpstr>Backup slides</vt:lpstr>
      <vt:lpstr>I/II Kings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Theiss</dc:creator>
  <cp:lastModifiedBy>Timothy Theiss</cp:lastModifiedBy>
  <cp:revision>99</cp:revision>
  <dcterms:created xsi:type="dcterms:W3CDTF">2025-02-09T22:00:16Z</dcterms:created>
  <dcterms:modified xsi:type="dcterms:W3CDTF">2025-08-25T15:01:49Z</dcterms:modified>
</cp:coreProperties>
</file>