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84" r:id="rId4"/>
    <p:sldId id="310" r:id="rId5"/>
    <p:sldId id="311" r:id="rId6"/>
    <p:sldId id="312" r:id="rId7"/>
    <p:sldId id="314" r:id="rId8"/>
    <p:sldId id="315" r:id="rId9"/>
    <p:sldId id="331" r:id="rId10"/>
    <p:sldId id="316" r:id="rId11"/>
    <p:sldId id="317" r:id="rId12"/>
    <p:sldId id="320" r:id="rId13"/>
    <p:sldId id="321" r:id="rId14"/>
    <p:sldId id="322" r:id="rId15"/>
    <p:sldId id="323" r:id="rId16"/>
    <p:sldId id="326" r:id="rId17"/>
    <p:sldId id="327" r:id="rId18"/>
    <p:sldId id="328" r:id="rId19"/>
    <p:sldId id="330" r:id="rId20"/>
    <p:sldId id="329" r:id="rId21"/>
    <p:sldId id="332" r:id="rId22"/>
    <p:sldId id="319" r:id="rId23"/>
    <p:sldId id="271" r:id="rId24"/>
    <p:sldId id="3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5610"/>
  </p:normalViewPr>
  <p:slideViewPr>
    <p:cSldViewPr snapToGrid="0">
      <p:cViewPr varScale="1">
        <p:scale>
          <a:sx n="93" d="100"/>
          <a:sy n="93" d="100"/>
        </p:scale>
        <p:origin x="216" y="62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8/25/25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8/25/25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8/25/25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8/25/25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2%20Samuel%207&amp;version=NIV#fen-NIV-8204d" TargetMode="External"/><Relationship Id="rId2" Type="http://schemas.openxmlformats.org/officeDocument/2006/relationships/hyperlink" Target="https://www.biblegateway.com/passage/?search=2%20Samuel%207&amp;version=NIV#fen-NIV-8200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vridar.org/tag/cults/" TargetMode="External"/><Relationship Id="rId7" Type="http://schemas.openxmlformats.org/officeDocument/2006/relationships/hyperlink" Target="https://creativecommons.org/licenses/by-sa/3.0/" TargetMode="Externa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hyperlink" Target="https://live.door43.org/u/Door43/en-obs/54d28657e8/17.html" TargetMode="External"/><Relationship Id="rId5" Type="http://schemas.openxmlformats.org/officeDocument/2006/relationships/image" Target="../media/image6.jpg"/><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biblegateway.com/passage/?search=2%20Samuel%2018&amp;version=NIV#fen-NIV-8512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lifesjourneytoperfection.net/2016/06/2016-lds-sharing-time-ideas-for-july.html"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1%20Kings%209&amp;version=NIV#fen-NIV-9058b" TargetMode="External"/><Relationship Id="rId2" Type="http://schemas.openxmlformats.org/officeDocument/2006/relationships/hyperlink" Target="https://www.biblegateway.com/passage/?search=1%20Kings%209&amp;version=NIV#fen-NIV-9058a" TargetMode="External"/><Relationship Id="rId1" Type="http://schemas.openxmlformats.org/officeDocument/2006/relationships/slideLayout" Target="../slideLayouts/slideLayout4.xml"/><Relationship Id="rId4" Type="http://schemas.openxmlformats.org/officeDocument/2006/relationships/hyperlink" Target="https://www.biblegateway.com/passage/?search=1%20Kings%209&amp;version=NIV#fen-NIV-9060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sunset-hill-mountain-1264424/"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2%20Samuel%201&amp;version=NIV#fen-NIV-8042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2%20Samuel%205&amp;version=NIV#fen-NIV-8142b"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2%20Samuel%207&amp;version=NIV#fen-NIV-8197b"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4AF1-8F13-09BD-4186-BB2CD64CCFE5}"/>
              </a:ext>
            </a:extLst>
          </p:cNvPr>
          <p:cNvSpPr>
            <a:spLocks noGrp="1"/>
          </p:cNvSpPr>
          <p:nvPr>
            <p:ph type="ctrTitle"/>
          </p:nvPr>
        </p:nvSpPr>
        <p:spPr>
          <a:xfrm>
            <a:off x="1549401" y="1166219"/>
            <a:ext cx="10642599" cy="2262781"/>
          </a:xfrm>
        </p:spPr>
        <p:txBody>
          <a:bodyPr>
            <a:normAutofit/>
          </a:bodyPr>
          <a:lstStyle/>
          <a:p>
            <a:r>
              <a:rPr lang="en-US" sz="4400" dirty="0">
                <a:solidFill>
                  <a:schemeClr val="tx1"/>
                </a:solidFill>
              </a:rPr>
              <a:t>Introduction to the Old Testament:</a:t>
            </a:r>
            <a:br>
              <a:rPr lang="en-US" dirty="0">
                <a:solidFill>
                  <a:schemeClr val="tx1"/>
                </a:solidFill>
              </a:rPr>
            </a:br>
            <a:r>
              <a:rPr lang="en-US" sz="3600" dirty="0">
                <a:solidFill>
                  <a:schemeClr val="tx1"/>
                </a:solidFill>
              </a:rPr>
              <a:t>Class 11 </a:t>
            </a:r>
            <a:r>
              <a:rPr lang="en-US" sz="4000" dirty="0">
                <a:solidFill>
                  <a:schemeClr val="tx1"/>
                </a:solidFill>
              </a:rPr>
              <a:t>– Kings David &amp; Soloman</a:t>
            </a:r>
            <a:endParaRPr lang="en-US" dirty="0">
              <a:solidFill>
                <a:schemeClr val="tx1"/>
              </a:solidFill>
            </a:endParaRPr>
          </a:p>
        </p:txBody>
      </p:sp>
      <p:sp>
        <p:nvSpPr>
          <p:cNvPr id="3" name="Subtitle 2">
            <a:extLst>
              <a:ext uri="{FF2B5EF4-FFF2-40B4-BE49-F238E27FC236}">
                <a16:creationId xmlns:a16="http://schemas.microsoft.com/office/drawing/2014/main" id="{19C46C6A-5379-0C29-683D-9A3FF8DA430A}"/>
              </a:ext>
            </a:extLst>
          </p:cNvPr>
          <p:cNvSpPr>
            <a:spLocks noGrp="1"/>
          </p:cNvSpPr>
          <p:nvPr>
            <p:ph type="subTitle" idx="1"/>
          </p:nvPr>
        </p:nvSpPr>
        <p:spPr/>
        <p:txBody>
          <a:bodyPr>
            <a:normAutofit/>
          </a:bodyPr>
          <a:lstStyle/>
          <a:p>
            <a:r>
              <a:rPr lang="en-US" dirty="0"/>
              <a:t>July 13</a:t>
            </a:r>
            <a:r>
              <a:rPr lang="en-US" baseline="30000" dirty="0"/>
              <a:t>th</a:t>
            </a:r>
            <a:r>
              <a:rPr lang="en-US" dirty="0"/>
              <a:t>, 2025</a:t>
            </a:r>
          </a:p>
          <a:p>
            <a:r>
              <a:rPr lang="en-US" dirty="0"/>
              <a:t>Tim Theiss &amp; Derek Dunbar</a:t>
            </a:r>
          </a:p>
        </p:txBody>
      </p:sp>
    </p:spTree>
    <p:extLst>
      <p:ext uri="{BB962C8B-B14F-4D97-AF65-F5344CB8AC3E}">
        <p14:creationId xmlns:p14="http://schemas.microsoft.com/office/powerpoint/2010/main" val="8579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8416-4391-2967-FEEC-4AAA9802C5FD}"/>
              </a:ext>
            </a:extLst>
          </p:cNvPr>
          <p:cNvSpPr>
            <a:spLocks noGrp="1"/>
          </p:cNvSpPr>
          <p:nvPr>
            <p:ph type="title"/>
          </p:nvPr>
        </p:nvSpPr>
        <p:spPr/>
        <p:txBody>
          <a:bodyPr/>
          <a:lstStyle/>
          <a:p>
            <a:r>
              <a:rPr lang="en-US" dirty="0"/>
              <a:t>David’s prayer</a:t>
            </a:r>
            <a:br>
              <a:rPr lang="en-US" dirty="0"/>
            </a:br>
            <a:r>
              <a:rPr lang="en-US" sz="3200" dirty="0"/>
              <a:t>II Sam. 7</a:t>
            </a:r>
            <a:endParaRPr lang="en-US" dirty="0"/>
          </a:p>
        </p:txBody>
      </p:sp>
      <p:sp>
        <p:nvSpPr>
          <p:cNvPr id="3" name="Content Placeholder 2">
            <a:extLst>
              <a:ext uri="{FF2B5EF4-FFF2-40B4-BE49-F238E27FC236}">
                <a16:creationId xmlns:a16="http://schemas.microsoft.com/office/drawing/2014/main" id="{7794E3C9-F766-B9C9-58EF-8AAE08E322DD}"/>
              </a:ext>
            </a:extLst>
          </p:cNvPr>
          <p:cNvSpPr>
            <a:spLocks noGrp="1"/>
          </p:cNvSpPr>
          <p:nvPr>
            <p:ph idx="1"/>
          </p:nvPr>
        </p:nvSpPr>
        <p:spPr>
          <a:xfrm>
            <a:off x="2073499" y="2133600"/>
            <a:ext cx="9431113" cy="4550536"/>
          </a:xfrm>
        </p:spPr>
        <p:txBody>
          <a:bodyPr>
            <a:noAutofit/>
          </a:bodyPr>
          <a:lstStyle/>
          <a:p>
            <a:r>
              <a:rPr lang="en-US" sz="1600" b="1" baseline="30000" dirty="0">
                <a:highlight>
                  <a:srgbClr val="FFFF00"/>
                </a:highlight>
              </a:rPr>
              <a:t>18b</a:t>
            </a:r>
            <a:r>
              <a:rPr lang="en-US" sz="1600" dirty="0">
                <a:highlight>
                  <a:srgbClr val="FFFF00"/>
                </a:highlight>
              </a:rPr>
              <a:t>“Who am I, Sovereign Lord, and what is my family, that you have brought me this far? </a:t>
            </a:r>
            <a:r>
              <a:rPr lang="en-US" sz="1600" b="1" baseline="30000" dirty="0">
                <a:highlight>
                  <a:srgbClr val="FFFF00"/>
                </a:highlight>
              </a:rPr>
              <a:t>19 </a:t>
            </a:r>
            <a:r>
              <a:rPr lang="en-US" sz="1600" dirty="0">
                <a:highlight>
                  <a:srgbClr val="FFFF00"/>
                </a:highlight>
              </a:rPr>
              <a:t>And as if this were not enough in your sight, Sovereign Lord, you have also spoken about the future of the house of your servant—and this decree, Sovereign Lord, is for a mere human!</a:t>
            </a:r>
            <a:r>
              <a:rPr lang="en-US" sz="1600" baseline="30000" dirty="0">
                <a:highlight>
                  <a:srgbClr val="FFFF00"/>
                </a:highlight>
              </a:rPr>
              <a:t>[</a:t>
            </a:r>
            <a:r>
              <a:rPr lang="en-US" sz="1600" baseline="30000" dirty="0">
                <a:highlight>
                  <a:srgbClr val="FFFF00"/>
                </a:highlight>
                <a:hlinkClick r:id="rId2" tooltip="See footnote c"/>
              </a:rPr>
              <a:t>c</a:t>
            </a:r>
            <a:r>
              <a:rPr lang="en-US" sz="1600" baseline="30000" dirty="0">
                <a:highlight>
                  <a:srgbClr val="FFFF00"/>
                </a:highlight>
              </a:rPr>
              <a:t>] … </a:t>
            </a:r>
            <a:endParaRPr lang="en-US" sz="1600" dirty="0">
              <a:highlight>
                <a:srgbClr val="FFFF00"/>
              </a:highlight>
            </a:endParaRPr>
          </a:p>
          <a:p>
            <a:r>
              <a:rPr lang="en-US" sz="1600" b="1" baseline="30000" dirty="0">
                <a:highlight>
                  <a:srgbClr val="FFFF00"/>
                </a:highlight>
              </a:rPr>
              <a:t>22 </a:t>
            </a:r>
            <a:r>
              <a:rPr lang="en-US" sz="1600" dirty="0">
                <a:highlight>
                  <a:srgbClr val="FFFF00"/>
                </a:highlight>
              </a:rPr>
              <a:t>“How great you are, Sovereign Lord! There is no one like you, and there is no God but you, as we have heard with our own ears. </a:t>
            </a:r>
            <a:r>
              <a:rPr lang="en-US" sz="1600" b="1" baseline="30000" dirty="0">
                <a:highlight>
                  <a:srgbClr val="FFFF00"/>
                </a:highlight>
              </a:rPr>
              <a:t>23 </a:t>
            </a:r>
            <a:r>
              <a:rPr lang="en-US" sz="1600" dirty="0">
                <a:highlight>
                  <a:srgbClr val="FFFF00"/>
                </a:highlight>
              </a:rPr>
              <a:t>And who is like your people Israel—</a:t>
            </a:r>
            <a:r>
              <a:rPr lang="en-US" sz="1600" dirty="0"/>
              <a:t>the one nation on earth that God went out to redeem as a people for himself, and to make a name for himself, and to perform great and awesome wonders by driving out nations and their gods from before your people, whom you redeemed from Egypt?</a:t>
            </a:r>
            <a:r>
              <a:rPr lang="en-US" sz="1600" baseline="30000" dirty="0"/>
              <a:t>[</a:t>
            </a:r>
            <a:r>
              <a:rPr lang="en-US" sz="1600" baseline="30000" dirty="0">
                <a:hlinkClick r:id="rId3" tooltip="See footnote d"/>
              </a:rPr>
              <a:t>d</a:t>
            </a:r>
            <a:r>
              <a:rPr lang="en-US" sz="1600" baseline="30000" dirty="0"/>
              <a:t>]</a:t>
            </a:r>
            <a:r>
              <a:rPr lang="en-US" sz="1600" dirty="0"/>
              <a:t> </a:t>
            </a:r>
            <a:r>
              <a:rPr lang="en-US" sz="1600" b="1" baseline="30000" dirty="0"/>
              <a:t>24 </a:t>
            </a:r>
            <a:r>
              <a:rPr lang="en-US" sz="1600" dirty="0"/>
              <a:t>You have established your people Israel as your very own forever, and you, Lord, have become their God. … </a:t>
            </a:r>
          </a:p>
          <a:p>
            <a:r>
              <a:rPr lang="en-US" sz="1600" b="1" baseline="30000" dirty="0"/>
              <a:t>27 </a:t>
            </a:r>
            <a:r>
              <a:rPr lang="en-US" sz="1600" dirty="0"/>
              <a:t>“Lord Almighty, God of Israel, you have revealed this to your servant, saying, ‘I will build a house for you.’ So your servant has found courage to pray this prayer to you. </a:t>
            </a:r>
            <a:r>
              <a:rPr lang="en-US" sz="1600" b="1" baseline="30000" dirty="0"/>
              <a:t>28</a:t>
            </a:r>
            <a:r>
              <a:rPr lang="en-US" sz="1600" b="1" baseline="30000" dirty="0">
                <a:highlight>
                  <a:srgbClr val="FFFF00"/>
                </a:highlight>
              </a:rPr>
              <a:t> </a:t>
            </a:r>
            <a:r>
              <a:rPr lang="en-US" sz="1600" dirty="0">
                <a:highlight>
                  <a:srgbClr val="FFFF00"/>
                </a:highlight>
              </a:rPr>
              <a:t>Sovereign Lord, you are God! Your covenant is trustworthy, and you have promised these good things to your servant. </a:t>
            </a:r>
            <a:r>
              <a:rPr lang="en-US" sz="1600" b="1" baseline="30000" dirty="0">
                <a:highlight>
                  <a:srgbClr val="FFFF00"/>
                </a:highlight>
              </a:rPr>
              <a:t>29 </a:t>
            </a:r>
            <a:r>
              <a:rPr lang="en-US" sz="1600" dirty="0">
                <a:highlight>
                  <a:srgbClr val="FFFF00"/>
                </a:highlight>
              </a:rPr>
              <a:t>Now be pleased to bless the house of your servant, that it may continue forever in your sight; for you, </a:t>
            </a:r>
            <a:r>
              <a:rPr lang="en-US" sz="1600" dirty="0"/>
              <a:t>Sovereign Lord, have spoken, and with your blessing the house of your servant will be blessed forever.”</a:t>
            </a:r>
          </a:p>
        </p:txBody>
      </p:sp>
    </p:spTree>
    <p:extLst>
      <p:ext uri="{BB962C8B-B14F-4D97-AF65-F5344CB8AC3E}">
        <p14:creationId xmlns:p14="http://schemas.microsoft.com/office/powerpoint/2010/main" val="384878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CD76-8D08-7B34-1CE7-CE1B925FCCCC}"/>
              </a:ext>
            </a:extLst>
          </p:cNvPr>
          <p:cNvSpPr>
            <a:spLocks noGrp="1"/>
          </p:cNvSpPr>
          <p:nvPr>
            <p:ph type="title"/>
          </p:nvPr>
        </p:nvSpPr>
        <p:spPr>
          <a:xfrm>
            <a:off x="2277614" y="634620"/>
            <a:ext cx="8911687" cy="1280890"/>
          </a:xfrm>
        </p:spPr>
        <p:txBody>
          <a:bodyPr/>
          <a:lstStyle/>
          <a:p>
            <a:r>
              <a:rPr lang="en-US" dirty="0"/>
              <a:t>David as Righteous King</a:t>
            </a:r>
            <a:br>
              <a:rPr lang="en-US" dirty="0"/>
            </a:br>
            <a:r>
              <a:rPr lang="en-US" sz="3200" dirty="0"/>
              <a:t>II Sam. 8-10</a:t>
            </a:r>
            <a:endParaRPr lang="en-US" dirty="0"/>
          </a:p>
        </p:txBody>
      </p:sp>
      <p:sp>
        <p:nvSpPr>
          <p:cNvPr id="3" name="Content Placeholder 2">
            <a:extLst>
              <a:ext uri="{FF2B5EF4-FFF2-40B4-BE49-F238E27FC236}">
                <a16:creationId xmlns:a16="http://schemas.microsoft.com/office/drawing/2014/main" id="{B1A5AF05-8728-3DAB-F3D8-726CAF976D91}"/>
              </a:ext>
            </a:extLst>
          </p:cNvPr>
          <p:cNvSpPr>
            <a:spLocks noGrp="1"/>
          </p:cNvSpPr>
          <p:nvPr>
            <p:ph sz="half" idx="1"/>
          </p:nvPr>
        </p:nvSpPr>
        <p:spPr>
          <a:xfrm>
            <a:off x="2589212" y="2133600"/>
            <a:ext cx="4557822" cy="4204138"/>
          </a:xfrm>
        </p:spPr>
        <p:txBody>
          <a:bodyPr>
            <a:normAutofit fontScale="92500" lnSpcReduction="20000"/>
          </a:bodyPr>
          <a:lstStyle/>
          <a:p>
            <a:r>
              <a:rPr lang="en-US" dirty="0"/>
              <a:t>David ruled as a just and righteous King</a:t>
            </a:r>
          </a:p>
          <a:p>
            <a:r>
              <a:rPr lang="en-US" dirty="0"/>
              <a:t>During his reign David defeats the Philistines, Moabites, Arameans, Edomites &amp; Ammonites</a:t>
            </a:r>
          </a:p>
          <a:p>
            <a:r>
              <a:rPr lang="en-US" dirty="0">
                <a:solidFill>
                  <a:schemeClr val="accent1"/>
                </a:solidFill>
              </a:rPr>
              <a:t>The Lord gave David victory wherever he went.</a:t>
            </a:r>
          </a:p>
          <a:p>
            <a:r>
              <a:rPr lang="en-US" b="1" dirty="0">
                <a:solidFill>
                  <a:schemeClr val="accent1"/>
                </a:solidFill>
              </a:rPr>
              <a:t> </a:t>
            </a:r>
            <a:r>
              <a:rPr lang="en-US" dirty="0">
                <a:solidFill>
                  <a:schemeClr val="accent1"/>
                </a:solidFill>
              </a:rPr>
              <a:t>David asked, “Is there anyone still left of the house of Saul to whom I can show kindness for Jonathan’s sake?”</a:t>
            </a:r>
          </a:p>
          <a:p>
            <a:r>
              <a:rPr lang="en-US" dirty="0"/>
              <a:t>Jonathan had a son, Mephibosheth who became disabled at a young age </a:t>
            </a:r>
          </a:p>
          <a:p>
            <a:r>
              <a:rPr lang="en-US" dirty="0"/>
              <a:t>David brings Mephibosheth and his entire family to “eat at David’s table”</a:t>
            </a:r>
          </a:p>
          <a:p>
            <a:endParaRPr lang="en-US" dirty="0">
              <a:solidFill>
                <a:schemeClr val="accent1"/>
              </a:solidFill>
            </a:endParaRPr>
          </a:p>
        </p:txBody>
      </p:sp>
      <p:pic>
        <p:nvPicPr>
          <p:cNvPr id="17" name="Content Placeholder 16" descr="A map of the bible&#10;&#10;AI-generated content may be incorrect.">
            <a:extLst>
              <a:ext uri="{FF2B5EF4-FFF2-40B4-BE49-F238E27FC236}">
                <a16:creationId xmlns:a16="http://schemas.microsoft.com/office/drawing/2014/main" id="{7BD58403-B55A-E961-526E-E85B0C79CFB6}"/>
              </a:ext>
            </a:extLst>
          </p:cNvPr>
          <p:cNvPicPr>
            <a:picLocks noGrp="1" noChangeAspect="1"/>
          </p:cNvPicPr>
          <p:nvPr>
            <p:ph sz="half" idx="2"/>
          </p:nvPr>
        </p:nvPicPr>
        <p:blipFill>
          <a:blip r:embed="rId2"/>
          <a:stretch>
            <a:fillRect/>
          </a:stretch>
        </p:blipFill>
        <p:spPr>
          <a:xfrm>
            <a:off x="7877232" y="824248"/>
            <a:ext cx="4314767" cy="6033752"/>
          </a:xfrm>
        </p:spPr>
      </p:pic>
    </p:spTree>
    <p:extLst>
      <p:ext uri="{BB962C8B-B14F-4D97-AF65-F5344CB8AC3E}">
        <p14:creationId xmlns:p14="http://schemas.microsoft.com/office/powerpoint/2010/main" val="346959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1B73-209E-110F-C4FF-3425BA3F6686}"/>
              </a:ext>
            </a:extLst>
          </p:cNvPr>
          <p:cNvSpPr>
            <a:spLocks noGrp="1"/>
          </p:cNvSpPr>
          <p:nvPr>
            <p:ph type="title"/>
          </p:nvPr>
        </p:nvSpPr>
        <p:spPr/>
        <p:txBody>
          <a:bodyPr/>
          <a:lstStyle/>
          <a:p>
            <a:r>
              <a:rPr lang="en-US" dirty="0"/>
              <a:t>David and Bathsheba</a:t>
            </a:r>
            <a:br>
              <a:rPr lang="en-US" dirty="0"/>
            </a:br>
            <a:r>
              <a:rPr lang="en-US" sz="3200" dirty="0"/>
              <a:t>II Sam. 11</a:t>
            </a:r>
            <a:endParaRPr lang="en-US" dirty="0"/>
          </a:p>
        </p:txBody>
      </p:sp>
      <p:sp>
        <p:nvSpPr>
          <p:cNvPr id="3" name="Content Placeholder 2">
            <a:extLst>
              <a:ext uri="{FF2B5EF4-FFF2-40B4-BE49-F238E27FC236}">
                <a16:creationId xmlns:a16="http://schemas.microsoft.com/office/drawing/2014/main" id="{9A0A4BD9-CB0F-FDA8-BE24-985E6B823083}"/>
              </a:ext>
            </a:extLst>
          </p:cNvPr>
          <p:cNvSpPr>
            <a:spLocks noGrp="1"/>
          </p:cNvSpPr>
          <p:nvPr>
            <p:ph sz="half" idx="1"/>
          </p:nvPr>
        </p:nvSpPr>
        <p:spPr>
          <a:xfrm>
            <a:off x="2589211" y="2133599"/>
            <a:ext cx="4996445" cy="4309241"/>
          </a:xfrm>
        </p:spPr>
        <p:txBody>
          <a:bodyPr>
            <a:normAutofit fontScale="92500" lnSpcReduction="10000"/>
          </a:bodyPr>
          <a:lstStyle/>
          <a:p>
            <a:r>
              <a:rPr lang="en-US" dirty="0">
                <a:solidFill>
                  <a:schemeClr val="accent1"/>
                </a:solidFill>
              </a:rPr>
              <a:t>In the spring, at the time when kings go off to war, David sent Joab out with the king’s men and the whole Israelite army… but David remained in Jerusalem</a:t>
            </a:r>
          </a:p>
          <a:p>
            <a:r>
              <a:rPr lang="en-US" dirty="0"/>
              <a:t>David sees Bathsheba bathing, sends officials who take her and sleeps with her (Gen 2)</a:t>
            </a:r>
          </a:p>
          <a:p>
            <a:r>
              <a:rPr lang="en-US" dirty="0"/>
              <a:t>Bathsheba becomes pregnant and sends word to David</a:t>
            </a:r>
          </a:p>
          <a:p>
            <a:r>
              <a:rPr lang="en-US" dirty="0"/>
              <a:t>David attempts to cover up his sin by having Uriah her husband spend the night with Bathsheba</a:t>
            </a:r>
          </a:p>
          <a:p>
            <a:r>
              <a:rPr lang="en-US" dirty="0"/>
              <a:t>Failing this, David has Uriah killed in battle (involves Joab in conspiracy)</a:t>
            </a:r>
          </a:p>
          <a:p>
            <a:r>
              <a:rPr lang="en-US" dirty="0"/>
              <a:t>Then David takes Bathsheba as a wife</a:t>
            </a:r>
          </a:p>
        </p:txBody>
      </p:sp>
      <p:pic>
        <p:nvPicPr>
          <p:cNvPr id="6" name="Content Placeholder 5" descr="A close-up of a book&#10;&#10;AI-generated content may be incorrect.">
            <a:extLst>
              <a:ext uri="{FF2B5EF4-FFF2-40B4-BE49-F238E27FC236}">
                <a16:creationId xmlns:a16="http://schemas.microsoft.com/office/drawing/2014/main" id="{FCF3D520-68ED-B411-5011-F683B190D72D}"/>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9198982" y="98936"/>
            <a:ext cx="2577868" cy="3778250"/>
          </a:xfrm>
        </p:spPr>
      </p:pic>
      <p:sp>
        <p:nvSpPr>
          <p:cNvPr id="7" name="TextBox 6">
            <a:extLst>
              <a:ext uri="{FF2B5EF4-FFF2-40B4-BE49-F238E27FC236}">
                <a16:creationId xmlns:a16="http://schemas.microsoft.com/office/drawing/2014/main" id="{09150F01-1268-81FF-9EDF-CC21B42F45B8}"/>
              </a:ext>
            </a:extLst>
          </p:cNvPr>
          <p:cNvSpPr txBox="1"/>
          <p:nvPr/>
        </p:nvSpPr>
        <p:spPr>
          <a:xfrm>
            <a:off x="9468760" y="3918887"/>
            <a:ext cx="2577868" cy="369332"/>
          </a:xfrm>
          <a:prstGeom prst="rect">
            <a:avLst/>
          </a:prstGeom>
          <a:noFill/>
        </p:spPr>
        <p:txBody>
          <a:bodyPr wrap="square" rtlCol="0">
            <a:spAutoFit/>
          </a:bodyPr>
          <a:lstStyle/>
          <a:p>
            <a:r>
              <a:rPr lang="en-US" sz="900" dirty="0">
                <a:hlinkClick r:id="rId3" tooltip="https://vridar.org/tag/cults/"/>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9" name="Picture 8" descr="A person holding arrows in his hand&#10;&#10;AI-generated content may be incorrect.">
            <a:extLst>
              <a:ext uri="{FF2B5EF4-FFF2-40B4-BE49-F238E27FC236}">
                <a16:creationId xmlns:a16="http://schemas.microsoft.com/office/drawing/2014/main" id="{70586E9B-119D-3326-2D62-24946197B6D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77950" y="4309793"/>
            <a:ext cx="3898900" cy="2184400"/>
          </a:xfrm>
          <a:prstGeom prst="rect">
            <a:avLst/>
          </a:prstGeom>
        </p:spPr>
      </p:pic>
      <p:sp>
        <p:nvSpPr>
          <p:cNvPr id="10" name="TextBox 9">
            <a:extLst>
              <a:ext uri="{FF2B5EF4-FFF2-40B4-BE49-F238E27FC236}">
                <a16:creationId xmlns:a16="http://schemas.microsoft.com/office/drawing/2014/main" id="{F9F9B663-58FF-A25F-F4EB-5112A0DC0CCF}"/>
              </a:ext>
            </a:extLst>
          </p:cNvPr>
          <p:cNvSpPr txBox="1"/>
          <p:nvPr/>
        </p:nvSpPr>
        <p:spPr>
          <a:xfrm>
            <a:off x="8147728" y="6577596"/>
            <a:ext cx="3898900" cy="230832"/>
          </a:xfrm>
          <a:prstGeom prst="rect">
            <a:avLst/>
          </a:prstGeom>
          <a:noFill/>
        </p:spPr>
        <p:txBody>
          <a:bodyPr wrap="square" rtlCol="0">
            <a:spAutoFit/>
          </a:bodyPr>
          <a:lstStyle/>
          <a:p>
            <a:r>
              <a:rPr lang="en-US" sz="900" dirty="0">
                <a:hlinkClick r:id="rId6" tooltip="https://live.door43.org/u/Door43/en-obs/54d28657e8/17.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224100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C4D0-6CBD-E7EA-EEA3-9D918B033AC2}"/>
              </a:ext>
            </a:extLst>
          </p:cNvPr>
          <p:cNvSpPr>
            <a:spLocks noGrp="1"/>
          </p:cNvSpPr>
          <p:nvPr>
            <p:ph type="title"/>
          </p:nvPr>
        </p:nvSpPr>
        <p:spPr>
          <a:xfrm>
            <a:off x="1816167" y="392290"/>
            <a:ext cx="4279833" cy="1280890"/>
          </a:xfrm>
        </p:spPr>
        <p:txBody>
          <a:bodyPr/>
          <a:lstStyle/>
          <a:p>
            <a:r>
              <a:rPr lang="en-US" dirty="0"/>
              <a:t>David is rebuked</a:t>
            </a:r>
            <a:br>
              <a:rPr lang="en-US" dirty="0"/>
            </a:br>
            <a:r>
              <a:rPr lang="en-US" sz="3200" dirty="0"/>
              <a:t>II Sam. 12</a:t>
            </a:r>
            <a:endParaRPr lang="en-US" dirty="0"/>
          </a:p>
        </p:txBody>
      </p:sp>
      <p:sp>
        <p:nvSpPr>
          <p:cNvPr id="3" name="Content Placeholder 2">
            <a:extLst>
              <a:ext uri="{FF2B5EF4-FFF2-40B4-BE49-F238E27FC236}">
                <a16:creationId xmlns:a16="http://schemas.microsoft.com/office/drawing/2014/main" id="{A3B09A8A-0DF3-6B91-5957-815756FEAAEF}"/>
              </a:ext>
            </a:extLst>
          </p:cNvPr>
          <p:cNvSpPr>
            <a:spLocks noGrp="1"/>
          </p:cNvSpPr>
          <p:nvPr>
            <p:ph sz="half" idx="1"/>
          </p:nvPr>
        </p:nvSpPr>
        <p:spPr>
          <a:xfrm>
            <a:off x="2187530" y="1972137"/>
            <a:ext cx="4084481" cy="4114763"/>
          </a:xfrm>
        </p:spPr>
        <p:txBody>
          <a:bodyPr>
            <a:noAutofit/>
          </a:bodyPr>
          <a:lstStyle/>
          <a:p>
            <a:r>
              <a:rPr lang="en-US" dirty="0"/>
              <a:t>Nathan uses a parable to rebuke David – why have you done this?</a:t>
            </a:r>
          </a:p>
          <a:p>
            <a:r>
              <a:rPr lang="en-US" dirty="0"/>
              <a:t>David shows remorse but acknowledges his sin</a:t>
            </a:r>
          </a:p>
          <a:p>
            <a:r>
              <a:rPr lang="en-US" dirty="0"/>
              <a:t>The Lord issues his punishment</a:t>
            </a:r>
          </a:p>
          <a:p>
            <a:r>
              <a:rPr lang="en-US" dirty="0"/>
              <a:t>David will not die but the unborn child will</a:t>
            </a:r>
          </a:p>
          <a:p>
            <a:r>
              <a:rPr lang="en-US" dirty="0"/>
              <a:t>David will also experience rebellion from within his house</a:t>
            </a:r>
          </a:p>
          <a:p>
            <a:r>
              <a:rPr lang="en-US" dirty="0"/>
              <a:t>David laments the loss of his child </a:t>
            </a:r>
          </a:p>
          <a:p>
            <a:endParaRPr lang="en-US" dirty="0"/>
          </a:p>
        </p:txBody>
      </p:sp>
      <p:sp>
        <p:nvSpPr>
          <p:cNvPr id="4" name="Content Placeholder 3">
            <a:extLst>
              <a:ext uri="{FF2B5EF4-FFF2-40B4-BE49-F238E27FC236}">
                <a16:creationId xmlns:a16="http://schemas.microsoft.com/office/drawing/2014/main" id="{B9187DFC-D152-115D-EF6B-227411D25811}"/>
              </a:ext>
            </a:extLst>
          </p:cNvPr>
          <p:cNvSpPr>
            <a:spLocks noGrp="1"/>
          </p:cNvSpPr>
          <p:nvPr>
            <p:ph sz="half" idx="2"/>
          </p:nvPr>
        </p:nvSpPr>
        <p:spPr>
          <a:xfrm>
            <a:off x="6096000" y="297664"/>
            <a:ext cx="5984383" cy="6560335"/>
          </a:xfrm>
        </p:spPr>
        <p:txBody>
          <a:bodyPr>
            <a:noAutofit/>
          </a:bodyPr>
          <a:lstStyle/>
          <a:p>
            <a:r>
              <a:rPr lang="en-US" sz="1600" dirty="0">
                <a:solidFill>
                  <a:schemeClr val="accent1"/>
                </a:solidFill>
              </a:rPr>
              <a:t>‘It is I who anointed you king over Israel and it is I who delivered you from the hand of Saul. </a:t>
            </a:r>
            <a:r>
              <a:rPr lang="en-US" sz="1600" b="1" baseline="30000" dirty="0">
                <a:solidFill>
                  <a:schemeClr val="accent1"/>
                </a:solidFill>
              </a:rPr>
              <a:t>8 </a:t>
            </a:r>
            <a:r>
              <a:rPr lang="en-US" sz="1600" dirty="0">
                <a:solidFill>
                  <a:schemeClr val="accent1"/>
                </a:solidFill>
              </a:rPr>
              <a:t>I also gave you your master’s house and your master’s wives into your care, and </a:t>
            </a:r>
            <a:r>
              <a:rPr lang="en-US" sz="1600" dirty="0">
                <a:solidFill>
                  <a:schemeClr val="accent1"/>
                </a:solidFill>
                <a:highlight>
                  <a:srgbClr val="FFFF00"/>
                </a:highlight>
              </a:rPr>
              <a:t>I gave you the house of Israel and Judah; and if </a:t>
            </a:r>
            <a:r>
              <a:rPr lang="en-US" sz="1600" i="1" dirty="0">
                <a:solidFill>
                  <a:schemeClr val="accent1"/>
                </a:solidFill>
                <a:highlight>
                  <a:srgbClr val="FFFF00"/>
                </a:highlight>
              </a:rPr>
              <a:t>that had been</a:t>
            </a:r>
            <a:r>
              <a:rPr lang="en-US" sz="1600" dirty="0">
                <a:solidFill>
                  <a:schemeClr val="accent1"/>
                </a:solidFill>
                <a:highlight>
                  <a:srgbClr val="FFFF00"/>
                </a:highlight>
              </a:rPr>
              <a:t> too little, I would have added to you many more things like these! </a:t>
            </a:r>
            <a:r>
              <a:rPr lang="en-US" sz="1600" b="1" baseline="30000" dirty="0">
                <a:solidFill>
                  <a:schemeClr val="accent1"/>
                </a:solidFill>
                <a:highlight>
                  <a:srgbClr val="FFFF00"/>
                </a:highlight>
              </a:rPr>
              <a:t>9 </a:t>
            </a:r>
            <a:r>
              <a:rPr lang="en-US" sz="1600" dirty="0">
                <a:solidFill>
                  <a:schemeClr val="accent1"/>
                </a:solidFill>
                <a:highlight>
                  <a:srgbClr val="FFFF00"/>
                </a:highlight>
              </a:rPr>
              <a:t>Why have you despised the word of the Lord by doing evil in His sight? </a:t>
            </a:r>
            <a:r>
              <a:rPr lang="en-US" sz="1600" dirty="0">
                <a:solidFill>
                  <a:schemeClr val="accent1"/>
                </a:solidFill>
              </a:rPr>
              <a:t>You have struck down Uriah the Hittite with the sword, have taken his wife to be your wife, and have killed him with the sword of the sons of Ammon. </a:t>
            </a:r>
            <a:r>
              <a:rPr lang="en-US" sz="1600" b="1" baseline="30000" dirty="0">
                <a:solidFill>
                  <a:schemeClr val="accent1"/>
                </a:solidFill>
              </a:rPr>
              <a:t>10 </a:t>
            </a:r>
            <a:r>
              <a:rPr lang="en-US" sz="1600" dirty="0">
                <a:solidFill>
                  <a:schemeClr val="accent1"/>
                </a:solidFill>
              </a:rPr>
              <a:t>Now therefore, the sword shall never depart from your house, because you have despised Me and have taken the wife of Uriah the Hittite to be your wife.’ </a:t>
            </a:r>
            <a:r>
              <a:rPr lang="en-US" sz="1600" b="1" baseline="30000" dirty="0">
                <a:solidFill>
                  <a:schemeClr val="accent1"/>
                </a:solidFill>
              </a:rPr>
              <a:t>11 </a:t>
            </a:r>
            <a:r>
              <a:rPr lang="en-US" sz="1600" dirty="0">
                <a:solidFill>
                  <a:schemeClr val="accent1"/>
                </a:solidFill>
              </a:rPr>
              <a:t>Thus says the Lord, ‘Behold, I will raise up evil against you from your own household; I will even take your wives before your eyes and give </a:t>
            </a:r>
            <a:r>
              <a:rPr lang="en-US" sz="1600" i="1" dirty="0">
                <a:solidFill>
                  <a:schemeClr val="accent1"/>
                </a:solidFill>
              </a:rPr>
              <a:t>them</a:t>
            </a:r>
            <a:r>
              <a:rPr lang="en-US" sz="1600" dirty="0">
                <a:solidFill>
                  <a:schemeClr val="accent1"/>
                </a:solidFill>
              </a:rPr>
              <a:t> to your companion, and he will lie with your wives in broad daylight. </a:t>
            </a:r>
            <a:r>
              <a:rPr lang="en-US" sz="1600" b="1" baseline="30000" dirty="0">
                <a:solidFill>
                  <a:schemeClr val="accent1"/>
                </a:solidFill>
              </a:rPr>
              <a:t>12 </a:t>
            </a:r>
            <a:r>
              <a:rPr lang="en-US" sz="1600" dirty="0">
                <a:solidFill>
                  <a:schemeClr val="accent1"/>
                </a:solidFill>
              </a:rPr>
              <a:t>Indeed you did it secretly, but I will do this thing before all Israel, and under the sun.’” </a:t>
            </a:r>
            <a:r>
              <a:rPr lang="en-US" sz="1600" b="1" baseline="30000" dirty="0">
                <a:solidFill>
                  <a:schemeClr val="accent1"/>
                </a:solidFill>
                <a:highlight>
                  <a:srgbClr val="FFFF00"/>
                </a:highlight>
              </a:rPr>
              <a:t>13 </a:t>
            </a:r>
            <a:r>
              <a:rPr lang="en-US" sz="1600" dirty="0">
                <a:solidFill>
                  <a:schemeClr val="accent1"/>
                </a:solidFill>
                <a:highlight>
                  <a:srgbClr val="FFFF00"/>
                </a:highlight>
              </a:rPr>
              <a:t>Then David said to Nathan, “I have sinned against the Lord.” And Nathan said to David, “The Lord also has taken away your sin; you shall not die. </a:t>
            </a:r>
            <a:r>
              <a:rPr lang="en-US" sz="1600" b="1" baseline="30000" dirty="0">
                <a:solidFill>
                  <a:schemeClr val="accent1"/>
                </a:solidFill>
              </a:rPr>
              <a:t>14 </a:t>
            </a:r>
            <a:r>
              <a:rPr lang="en-US" sz="1600" dirty="0">
                <a:solidFill>
                  <a:schemeClr val="accent1"/>
                </a:solidFill>
              </a:rPr>
              <a:t>However, because by this deed you have given occasion to the enemies of the Lord to blaspheme, the child also that is born to you shall surely die.” </a:t>
            </a:r>
          </a:p>
        </p:txBody>
      </p:sp>
    </p:spTree>
    <p:extLst>
      <p:ext uri="{BB962C8B-B14F-4D97-AF65-F5344CB8AC3E}">
        <p14:creationId xmlns:p14="http://schemas.microsoft.com/office/powerpoint/2010/main" val="3414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CCD4-70C1-5971-224C-4E236EC28274}"/>
              </a:ext>
            </a:extLst>
          </p:cNvPr>
          <p:cNvSpPr>
            <a:spLocks noGrp="1"/>
          </p:cNvSpPr>
          <p:nvPr>
            <p:ph type="title"/>
          </p:nvPr>
        </p:nvSpPr>
        <p:spPr/>
        <p:txBody>
          <a:bodyPr/>
          <a:lstStyle/>
          <a:p>
            <a:r>
              <a:rPr lang="en-US" dirty="0"/>
              <a:t>Family trouble begins</a:t>
            </a:r>
            <a:br>
              <a:rPr lang="en-US" dirty="0"/>
            </a:br>
            <a:r>
              <a:rPr lang="en-US" dirty="0"/>
              <a:t>II Sam. 13-14</a:t>
            </a:r>
          </a:p>
        </p:txBody>
      </p:sp>
      <p:sp>
        <p:nvSpPr>
          <p:cNvPr id="3" name="Content Placeholder 2">
            <a:extLst>
              <a:ext uri="{FF2B5EF4-FFF2-40B4-BE49-F238E27FC236}">
                <a16:creationId xmlns:a16="http://schemas.microsoft.com/office/drawing/2014/main" id="{9AD7AA68-5327-AE09-0DFC-7371DF1FB4FD}"/>
              </a:ext>
            </a:extLst>
          </p:cNvPr>
          <p:cNvSpPr>
            <a:spLocks noGrp="1"/>
          </p:cNvSpPr>
          <p:nvPr>
            <p:ph sz="half" idx="1"/>
          </p:nvPr>
        </p:nvSpPr>
        <p:spPr/>
        <p:txBody>
          <a:bodyPr>
            <a:normAutofit fontScale="92500" lnSpcReduction="10000"/>
          </a:bodyPr>
          <a:lstStyle/>
          <a:p>
            <a:r>
              <a:rPr lang="en-US" dirty="0"/>
              <a:t>Amnon one of David’s sons lusts after his half-sister, Tamar and eventually rapes her</a:t>
            </a:r>
          </a:p>
          <a:p>
            <a:r>
              <a:rPr lang="en-US" dirty="0"/>
              <a:t>David is angry but does nothing</a:t>
            </a:r>
          </a:p>
          <a:p>
            <a:r>
              <a:rPr lang="en-US" dirty="0"/>
              <a:t>Absolom, Tamar’s full brother plots and has Amnon killed</a:t>
            </a:r>
          </a:p>
          <a:p>
            <a:r>
              <a:rPr lang="en-US" dirty="0"/>
              <a:t>Absolom flees Jerusalem and goes to Geshur for 3 years</a:t>
            </a:r>
          </a:p>
          <a:p>
            <a:r>
              <a:rPr lang="en-US" dirty="0"/>
              <a:t>Joab (David’s army commander) convinces David to allow Absolom to return, which he does</a:t>
            </a:r>
          </a:p>
          <a:p>
            <a:r>
              <a:rPr lang="en-US" dirty="0"/>
              <a:t>But another 2 years pass before Absolom they finally reconcile</a:t>
            </a:r>
          </a:p>
        </p:txBody>
      </p:sp>
      <p:sp>
        <p:nvSpPr>
          <p:cNvPr id="4" name="Content Placeholder 3">
            <a:extLst>
              <a:ext uri="{FF2B5EF4-FFF2-40B4-BE49-F238E27FC236}">
                <a16:creationId xmlns:a16="http://schemas.microsoft.com/office/drawing/2014/main" id="{5F14A468-EA13-3721-E7D6-C01D873E7397}"/>
              </a:ext>
            </a:extLst>
          </p:cNvPr>
          <p:cNvSpPr>
            <a:spLocks noGrp="1"/>
          </p:cNvSpPr>
          <p:nvPr>
            <p:ph sz="half" idx="2"/>
          </p:nvPr>
        </p:nvSpPr>
        <p:spPr/>
        <p:txBody>
          <a:bodyPr>
            <a:normAutofit fontScale="92500" lnSpcReduction="10000"/>
          </a:bodyPr>
          <a:lstStyle/>
          <a:p>
            <a:r>
              <a:rPr lang="en-US" b="1" baseline="30000" dirty="0">
                <a:solidFill>
                  <a:schemeClr val="accent1"/>
                </a:solidFill>
              </a:rPr>
              <a:t>39 </a:t>
            </a:r>
            <a:r>
              <a:rPr lang="en-US" i="1" dirty="0">
                <a:solidFill>
                  <a:schemeClr val="accent1"/>
                </a:solidFill>
              </a:rPr>
              <a:t>The heart of</a:t>
            </a:r>
            <a:r>
              <a:rPr lang="en-US" dirty="0">
                <a:solidFill>
                  <a:schemeClr val="accent1"/>
                </a:solidFill>
              </a:rPr>
              <a:t> King David longed to go out to Absalom; for he was comforted concerning Amnon, since he was dead.</a:t>
            </a:r>
          </a:p>
          <a:p>
            <a:endParaRPr lang="en-US" dirty="0">
              <a:solidFill>
                <a:schemeClr val="accent1"/>
              </a:solidFill>
            </a:endParaRPr>
          </a:p>
          <a:p>
            <a:r>
              <a:rPr lang="en-US" b="1" baseline="30000" dirty="0">
                <a:solidFill>
                  <a:schemeClr val="accent1"/>
                </a:solidFill>
              </a:rPr>
              <a:t>33 </a:t>
            </a:r>
            <a:r>
              <a:rPr lang="en-US" dirty="0">
                <a:solidFill>
                  <a:schemeClr val="accent1"/>
                </a:solidFill>
              </a:rPr>
              <a:t>So when Joab came to the king and told him, he called for Absalom. Thus he came to the king and prostrated himself on his face to the ground before the king, and the king kissed Absalom.</a:t>
            </a:r>
          </a:p>
        </p:txBody>
      </p:sp>
    </p:spTree>
    <p:extLst>
      <p:ext uri="{BB962C8B-B14F-4D97-AF65-F5344CB8AC3E}">
        <p14:creationId xmlns:p14="http://schemas.microsoft.com/office/powerpoint/2010/main" val="251736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A939-68E0-2DDB-851A-6A6AAAD7197D}"/>
              </a:ext>
            </a:extLst>
          </p:cNvPr>
          <p:cNvSpPr>
            <a:spLocks noGrp="1"/>
          </p:cNvSpPr>
          <p:nvPr>
            <p:ph type="title"/>
          </p:nvPr>
        </p:nvSpPr>
        <p:spPr/>
        <p:txBody>
          <a:bodyPr/>
          <a:lstStyle/>
          <a:p>
            <a:r>
              <a:rPr lang="en-US" dirty="0"/>
              <a:t>Absolom’s coup</a:t>
            </a:r>
          </a:p>
        </p:txBody>
      </p:sp>
      <p:sp>
        <p:nvSpPr>
          <p:cNvPr id="3" name="Content Placeholder 2">
            <a:extLst>
              <a:ext uri="{FF2B5EF4-FFF2-40B4-BE49-F238E27FC236}">
                <a16:creationId xmlns:a16="http://schemas.microsoft.com/office/drawing/2014/main" id="{747A530C-A10A-3C65-5E8B-CE5DB8ADE85C}"/>
              </a:ext>
            </a:extLst>
          </p:cNvPr>
          <p:cNvSpPr>
            <a:spLocks noGrp="1"/>
          </p:cNvSpPr>
          <p:nvPr>
            <p:ph sz="half" idx="1"/>
          </p:nvPr>
        </p:nvSpPr>
        <p:spPr>
          <a:xfrm>
            <a:off x="2408349" y="1734354"/>
            <a:ext cx="5218370" cy="4891733"/>
          </a:xfrm>
        </p:spPr>
        <p:txBody>
          <a:bodyPr>
            <a:normAutofit fontScale="92500" lnSpcReduction="10000"/>
          </a:bodyPr>
          <a:lstStyle/>
          <a:p>
            <a:r>
              <a:rPr lang="en-US" dirty="0"/>
              <a:t>Absolom deliberately (years) wins over the hearts of Israel under the nose of David</a:t>
            </a:r>
          </a:p>
          <a:p>
            <a:r>
              <a:rPr lang="en-US" dirty="0"/>
              <a:t>He asks David for permission to go to Hebron and further strengthens his following</a:t>
            </a:r>
          </a:p>
          <a:p>
            <a:r>
              <a:rPr lang="en-US" dirty="0"/>
              <a:t>Absolom then initiates a coup</a:t>
            </a:r>
          </a:p>
          <a:p>
            <a:r>
              <a:rPr lang="en-US" dirty="0"/>
              <a:t>David is informed and flees Jerusalem with his household, advisors and army (except 10 concubines)</a:t>
            </a:r>
          </a:p>
          <a:p>
            <a:r>
              <a:rPr lang="en-US" dirty="0"/>
              <a:t>David goes into hiding (again)</a:t>
            </a:r>
          </a:p>
          <a:p>
            <a:r>
              <a:rPr lang="en-US" dirty="0"/>
              <a:t>Absolom returns to Jerusalem and sleeps with David’s concubines (sign of rebellion)</a:t>
            </a:r>
          </a:p>
          <a:p>
            <a:r>
              <a:rPr lang="en-US" dirty="0"/>
              <a:t>Absolom also attacks his father – war ensues but David tells his army not to harm Absolom</a:t>
            </a:r>
          </a:p>
          <a:p>
            <a:r>
              <a:rPr lang="en-US" dirty="0"/>
              <a:t>Joab eventually kills Absolom </a:t>
            </a:r>
          </a:p>
          <a:p>
            <a:r>
              <a:rPr lang="en-US" dirty="0"/>
              <a:t>David returns to Jerusalem – a broken man</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C3C1D591-0BB6-EBC1-6EFD-ECE7DD43FF51}"/>
              </a:ext>
            </a:extLst>
          </p:cNvPr>
          <p:cNvSpPr>
            <a:spLocks noGrp="1"/>
          </p:cNvSpPr>
          <p:nvPr>
            <p:ph sz="half" idx="2"/>
          </p:nvPr>
        </p:nvSpPr>
        <p:spPr>
          <a:xfrm>
            <a:off x="7878136" y="2976960"/>
            <a:ext cx="4313864" cy="3777622"/>
          </a:xfrm>
        </p:spPr>
        <p:txBody>
          <a:bodyPr>
            <a:normAutofit fontScale="92500" lnSpcReduction="10000"/>
          </a:bodyPr>
          <a:lstStyle/>
          <a:p>
            <a:r>
              <a:rPr lang="en-US" b="1" baseline="30000" dirty="0">
                <a:solidFill>
                  <a:schemeClr val="accent1"/>
                </a:solidFill>
                <a:highlight>
                  <a:srgbClr val="FFFF00"/>
                </a:highlight>
              </a:rPr>
              <a:t>30 </a:t>
            </a:r>
            <a:r>
              <a:rPr lang="en-US" dirty="0">
                <a:solidFill>
                  <a:schemeClr val="accent1"/>
                </a:solidFill>
                <a:highlight>
                  <a:srgbClr val="FFFF00"/>
                </a:highlight>
              </a:rPr>
              <a:t>But David continued up the Mount of Olives, weeping as he went; his head was covered and he was barefoot. </a:t>
            </a:r>
            <a:r>
              <a:rPr lang="en-US" dirty="0">
                <a:solidFill>
                  <a:schemeClr val="accent1"/>
                </a:solidFill>
              </a:rPr>
              <a:t>All the people with him covered their heads too and were weeping as they went up.</a:t>
            </a:r>
          </a:p>
          <a:p>
            <a:endParaRPr lang="en-US" dirty="0">
              <a:solidFill>
                <a:schemeClr val="accent1"/>
              </a:solidFill>
            </a:endParaRPr>
          </a:p>
          <a:p>
            <a:r>
              <a:rPr lang="en-US" b="1" baseline="30000" dirty="0">
                <a:solidFill>
                  <a:schemeClr val="accent1"/>
                </a:solidFill>
                <a:highlight>
                  <a:srgbClr val="FFFF00"/>
                </a:highlight>
              </a:rPr>
              <a:t>33 </a:t>
            </a:r>
            <a:r>
              <a:rPr lang="en-US" dirty="0">
                <a:solidFill>
                  <a:schemeClr val="accent1"/>
                </a:solidFill>
                <a:highlight>
                  <a:srgbClr val="FFFF00"/>
                </a:highlight>
              </a:rPr>
              <a:t>The king was shaken. He went up to the room over the gateway and wept. As he went, he said: “O my son Absalom! My son, my son Absalom! If only I had died instead of you—O Absalom, my son, my son!”</a:t>
            </a:r>
            <a:r>
              <a:rPr lang="en-US" baseline="30000" dirty="0">
                <a:solidFill>
                  <a:schemeClr val="accent1"/>
                </a:solidFill>
                <a:highlight>
                  <a:srgbClr val="FFFF00"/>
                </a:highlight>
              </a:rPr>
              <a:t>[</a:t>
            </a:r>
            <a:r>
              <a:rPr lang="en-US" baseline="30000" dirty="0">
                <a:solidFill>
                  <a:schemeClr val="accent1"/>
                </a:solidFill>
                <a:highlight>
                  <a:srgbClr val="FFFF00"/>
                </a:highlight>
                <a:hlinkClick r:id="rId2" tooltip="See footnote g">
                  <a:extLst>
                    <a:ext uri="{A12FA001-AC4F-418D-AE19-62706E023703}">
                      <ahyp:hlinkClr xmlns:ahyp="http://schemas.microsoft.com/office/drawing/2018/hyperlinkcolor" val="tx"/>
                    </a:ext>
                  </a:extLst>
                </a:hlinkClick>
              </a:rPr>
              <a:t>g</a:t>
            </a:r>
            <a:r>
              <a:rPr lang="en-US" baseline="30000" dirty="0">
                <a:solidFill>
                  <a:schemeClr val="accent1"/>
                </a:solidFill>
                <a:highlight>
                  <a:srgbClr val="FFFF00"/>
                </a:highlight>
              </a:rPr>
              <a:t>]</a:t>
            </a:r>
            <a:endParaRPr lang="en-US" dirty="0">
              <a:solidFill>
                <a:schemeClr val="accent1"/>
              </a:solidFill>
              <a:highlight>
                <a:srgbClr val="FFFF00"/>
              </a:highlight>
            </a:endParaRPr>
          </a:p>
        </p:txBody>
      </p:sp>
      <p:pic>
        <p:nvPicPr>
          <p:cNvPr id="5" name="Picture 4">
            <a:extLst>
              <a:ext uri="{FF2B5EF4-FFF2-40B4-BE49-F238E27FC236}">
                <a16:creationId xmlns:a16="http://schemas.microsoft.com/office/drawing/2014/main" id="{9530D582-00C2-F43B-9370-A4D32B94CDC6}"/>
              </a:ext>
            </a:extLst>
          </p:cNvPr>
          <p:cNvPicPr>
            <a:picLocks noChangeAspect="1"/>
          </p:cNvPicPr>
          <p:nvPr/>
        </p:nvPicPr>
        <p:blipFill>
          <a:blip r:embed="rId3"/>
          <a:stretch>
            <a:fillRect/>
          </a:stretch>
        </p:blipFill>
        <p:spPr>
          <a:xfrm>
            <a:off x="8506629" y="159315"/>
            <a:ext cx="2997982" cy="2673574"/>
          </a:xfrm>
          <a:prstGeom prst="rect">
            <a:avLst/>
          </a:prstGeom>
        </p:spPr>
      </p:pic>
    </p:spTree>
    <p:extLst>
      <p:ext uri="{BB962C8B-B14F-4D97-AF65-F5344CB8AC3E}">
        <p14:creationId xmlns:p14="http://schemas.microsoft.com/office/powerpoint/2010/main" val="416213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FD7E-7041-B0F1-D506-0DC8F9F88848}"/>
              </a:ext>
            </a:extLst>
          </p:cNvPr>
          <p:cNvSpPr>
            <a:spLocks noGrp="1"/>
          </p:cNvSpPr>
          <p:nvPr>
            <p:ph type="title"/>
          </p:nvPr>
        </p:nvSpPr>
        <p:spPr/>
        <p:txBody>
          <a:bodyPr/>
          <a:lstStyle/>
          <a:p>
            <a:r>
              <a:rPr lang="en-US" dirty="0"/>
              <a:t>David makes Soloman King</a:t>
            </a:r>
          </a:p>
        </p:txBody>
      </p:sp>
      <p:sp>
        <p:nvSpPr>
          <p:cNvPr id="3" name="Content Placeholder 2">
            <a:extLst>
              <a:ext uri="{FF2B5EF4-FFF2-40B4-BE49-F238E27FC236}">
                <a16:creationId xmlns:a16="http://schemas.microsoft.com/office/drawing/2014/main" id="{8341DFAC-2A99-A2E3-18B1-9185FFCA0970}"/>
              </a:ext>
            </a:extLst>
          </p:cNvPr>
          <p:cNvSpPr>
            <a:spLocks noGrp="1"/>
          </p:cNvSpPr>
          <p:nvPr>
            <p:ph sz="half" idx="1"/>
          </p:nvPr>
        </p:nvSpPr>
        <p:spPr>
          <a:xfrm>
            <a:off x="2589211" y="2133599"/>
            <a:ext cx="4778998" cy="4359965"/>
          </a:xfrm>
        </p:spPr>
        <p:txBody>
          <a:bodyPr>
            <a:normAutofit/>
          </a:bodyPr>
          <a:lstStyle/>
          <a:p>
            <a:r>
              <a:rPr lang="en-US" sz="1400" dirty="0"/>
              <a:t>In David’s final days, Adonijah sets himself up as the next King</a:t>
            </a:r>
          </a:p>
          <a:p>
            <a:r>
              <a:rPr lang="en-US" sz="1400" dirty="0"/>
              <a:t>Nathan advises Bathsheba,  Soloman’s mother of the situation</a:t>
            </a:r>
          </a:p>
          <a:p>
            <a:r>
              <a:rPr lang="en-US" sz="1400" dirty="0"/>
              <a:t>Palace intrigue ensues</a:t>
            </a:r>
          </a:p>
          <a:p>
            <a:r>
              <a:rPr lang="en-US" sz="1400" dirty="0"/>
              <a:t>David names Soloman as the next King</a:t>
            </a:r>
          </a:p>
          <a:p>
            <a:r>
              <a:rPr lang="en-US" sz="1400" dirty="0"/>
              <a:t>More palace intrigue but Soloman has Adonijah killed</a:t>
            </a:r>
          </a:p>
          <a:p>
            <a:r>
              <a:rPr lang="en-US" sz="1400" dirty="0"/>
              <a:t>On his death bed, David admonishes Soloman to follow YHWH’s commands (so I will always have a successor on the throne)</a:t>
            </a:r>
          </a:p>
          <a:p>
            <a:r>
              <a:rPr lang="en-US" sz="1400" dirty="0"/>
              <a:t>David also settles old scores and convinces Soloman to kill Joab among others</a:t>
            </a:r>
          </a:p>
          <a:p>
            <a:r>
              <a:rPr lang="en-US" sz="1400" dirty="0"/>
              <a:t>Soloman takes over as King of the united Kingdom</a:t>
            </a:r>
          </a:p>
        </p:txBody>
      </p:sp>
      <p:pic>
        <p:nvPicPr>
          <p:cNvPr id="5" name="Content Placeholder 4">
            <a:extLst>
              <a:ext uri="{FF2B5EF4-FFF2-40B4-BE49-F238E27FC236}">
                <a16:creationId xmlns:a16="http://schemas.microsoft.com/office/drawing/2014/main" id="{8CE0C682-4E3D-0A3D-6A6A-D3AEE3BF7AE5}"/>
              </a:ext>
            </a:extLst>
          </p:cNvPr>
          <p:cNvPicPr>
            <a:picLocks noGrp="1" noChangeAspect="1"/>
          </p:cNvPicPr>
          <p:nvPr>
            <p:ph sz="half" idx="2"/>
          </p:nvPr>
        </p:nvPicPr>
        <p:blipFill>
          <a:blip r:embed="rId2"/>
          <a:stretch>
            <a:fillRect/>
          </a:stretch>
        </p:blipFill>
        <p:spPr>
          <a:xfrm>
            <a:off x="7581416" y="2230465"/>
            <a:ext cx="3923195" cy="3014321"/>
          </a:xfrm>
        </p:spPr>
      </p:pic>
    </p:spTree>
    <p:extLst>
      <p:ext uri="{BB962C8B-B14F-4D97-AF65-F5344CB8AC3E}">
        <p14:creationId xmlns:p14="http://schemas.microsoft.com/office/powerpoint/2010/main" val="201611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6FAA-A5B9-0540-84B8-6FF0724BAA3A}"/>
              </a:ext>
            </a:extLst>
          </p:cNvPr>
          <p:cNvSpPr>
            <a:spLocks noGrp="1"/>
          </p:cNvSpPr>
          <p:nvPr>
            <p:ph type="title"/>
          </p:nvPr>
        </p:nvSpPr>
        <p:spPr/>
        <p:txBody>
          <a:bodyPr/>
          <a:lstStyle/>
          <a:p>
            <a:r>
              <a:rPr lang="en-US" dirty="0"/>
              <a:t>Soloman asks for wisdom – his rise</a:t>
            </a:r>
          </a:p>
        </p:txBody>
      </p:sp>
      <p:sp>
        <p:nvSpPr>
          <p:cNvPr id="3" name="Content Placeholder 2">
            <a:extLst>
              <a:ext uri="{FF2B5EF4-FFF2-40B4-BE49-F238E27FC236}">
                <a16:creationId xmlns:a16="http://schemas.microsoft.com/office/drawing/2014/main" id="{32839B83-88CD-4D0B-3CF3-7E3090EF3C3A}"/>
              </a:ext>
            </a:extLst>
          </p:cNvPr>
          <p:cNvSpPr>
            <a:spLocks noGrp="1"/>
          </p:cNvSpPr>
          <p:nvPr>
            <p:ph sz="half" idx="1"/>
          </p:nvPr>
        </p:nvSpPr>
        <p:spPr>
          <a:xfrm>
            <a:off x="2592924" y="1953438"/>
            <a:ext cx="4434440" cy="4280452"/>
          </a:xfrm>
        </p:spPr>
        <p:txBody>
          <a:bodyPr>
            <a:normAutofit fontScale="92500" lnSpcReduction="20000"/>
          </a:bodyPr>
          <a:lstStyle/>
          <a:p>
            <a:r>
              <a:rPr lang="en-US" dirty="0"/>
              <a:t>YHWH appears to Soloman in a dream and offers to give him whatever he wants</a:t>
            </a:r>
          </a:p>
          <a:p>
            <a:r>
              <a:rPr lang="en-US" dirty="0"/>
              <a:t>Soloman chooses discernment (wisdom) to govern Israel</a:t>
            </a:r>
          </a:p>
          <a:p>
            <a:r>
              <a:rPr lang="en-US" dirty="0"/>
              <a:t>God grants his request but also gives Soloman wealth and honor (stories included that illustrate this)</a:t>
            </a:r>
          </a:p>
          <a:p>
            <a:r>
              <a:rPr lang="en-US" dirty="0"/>
              <a:t>And IF he follows the ways of his father, a long life</a:t>
            </a:r>
          </a:p>
          <a:p>
            <a:r>
              <a:rPr lang="en-US" dirty="0"/>
              <a:t>Soloman rules with wisdom and knowledge - Proverbs</a:t>
            </a:r>
          </a:p>
          <a:p>
            <a:r>
              <a:rPr lang="en-US" dirty="0"/>
              <a:t>He also accumulates wealth and levees heavy taxes</a:t>
            </a:r>
          </a:p>
          <a:p>
            <a:r>
              <a:rPr lang="en-US" dirty="0"/>
              <a:t>His Kingdom was Israel’s zenith and his rule was largely peaceful</a:t>
            </a:r>
          </a:p>
        </p:txBody>
      </p:sp>
      <p:pic>
        <p:nvPicPr>
          <p:cNvPr id="5" name="Content Placeholder 4">
            <a:extLst>
              <a:ext uri="{FF2B5EF4-FFF2-40B4-BE49-F238E27FC236}">
                <a16:creationId xmlns:a16="http://schemas.microsoft.com/office/drawing/2014/main" id="{F7CF4913-C550-3402-F3B9-622EC8919692}"/>
              </a:ext>
            </a:extLst>
          </p:cNvPr>
          <p:cNvPicPr>
            <a:picLocks noGrp="1" noChangeAspect="1"/>
          </p:cNvPicPr>
          <p:nvPr>
            <p:ph sz="half" idx="2"/>
          </p:nvPr>
        </p:nvPicPr>
        <p:blipFill>
          <a:blip r:embed="rId2"/>
          <a:stretch>
            <a:fillRect/>
          </a:stretch>
        </p:blipFill>
        <p:spPr>
          <a:xfrm>
            <a:off x="7313075" y="1777677"/>
            <a:ext cx="4572001" cy="4572001"/>
          </a:xfrm>
        </p:spPr>
      </p:pic>
    </p:spTree>
    <p:extLst>
      <p:ext uri="{BB962C8B-B14F-4D97-AF65-F5344CB8AC3E}">
        <p14:creationId xmlns:p14="http://schemas.microsoft.com/office/powerpoint/2010/main" val="32305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2BD6-F6D1-C517-ADD8-59916714DB1C}"/>
              </a:ext>
            </a:extLst>
          </p:cNvPr>
          <p:cNvSpPr>
            <a:spLocks noGrp="1"/>
          </p:cNvSpPr>
          <p:nvPr>
            <p:ph type="title"/>
          </p:nvPr>
        </p:nvSpPr>
        <p:spPr/>
        <p:txBody>
          <a:bodyPr/>
          <a:lstStyle/>
          <a:p>
            <a:r>
              <a:rPr lang="en-US" dirty="0"/>
              <a:t>Soloman builds the temple</a:t>
            </a:r>
          </a:p>
        </p:txBody>
      </p:sp>
      <p:sp>
        <p:nvSpPr>
          <p:cNvPr id="4" name="Content Placeholder 3">
            <a:extLst>
              <a:ext uri="{FF2B5EF4-FFF2-40B4-BE49-F238E27FC236}">
                <a16:creationId xmlns:a16="http://schemas.microsoft.com/office/drawing/2014/main" id="{EE5554A2-8034-3CA2-4A4E-AAC4C8103F48}"/>
              </a:ext>
            </a:extLst>
          </p:cNvPr>
          <p:cNvSpPr>
            <a:spLocks noGrp="1"/>
          </p:cNvSpPr>
          <p:nvPr>
            <p:ph sz="half" idx="1"/>
          </p:nvPr>
        </p:nvSpPr>
        <p:spPr>
          <a:xfrm>
            <a:off x="2266122" y="1752600"/>
            <a:ext cx="4058478" cy="4724400"/>
          </a:xfrm>
        </p:spPr>
        <p:txBody>
          <a:bodyPr>
            <a:normAutofit fontScale="92500" lnSpcReduction="10000"/>
          </a:bodyPr>
          <a:lstStyle/>
          <a:p>
            <a:r>
              <a:rPr lang="en-US" dirty="0"/>
              <a:t>Soloman follows up on David’s initiative and collects timber and other material</a:t>
            </a:r>
          </a:p>
          <a:p>
            <a:r>
              <a:rPr lang="en-US" dirty="0"/>
              <a:t>He also conscripted laborers</a:t>
            </a:r>
          </a:p>
          <a:p>
            <a:r>
              <a:rPr lang="en-US" dirty="0"/>
              <a:t>YHWH promises to live among His people if Soloman remains faithful</a:t>
            </a:r>
          </a:p>
          <a:p>
            <a:r>
              <a:rPr lang="en-US" dirty="0"/>
              <a:t>Soloman takes 7 years to build a magnificent temple, grounds, and furnishings</a:t>
            </a:r>
          </a:p>
          <a:p>
            <a:r>
              <a:rPr lang="en-US" dirty="0"/>
              <a:t>Soloman dedicates the temple with a </a:t>
            </a:r>
            <a:r>
              <a:rPr lang="en-US" b="1" dirty="0"/>
              <a:t>massive offering and celebration</a:t>
            </a:r>
          </a:p>
          <a:p>
            <a:r>
              <a:rPr lang="en-US" dirty="0"/>
              <a:t>But Soloman also spends more time building his palace and grounds, while accumulating chariots and horses … </a:t>
            </a:r>
          </a:p>
        </p:txBody>
      </p:sp>
      <p:pic>
        <p:nvPicPr>
          <p:cNvPr id="7" name="Content Placeholder 6" descr="A painting of a temple&#10;&#10;AI-generated content may be incorrect.">
            <a:extLst>
              <a:ext uri="{FF2B5EF4-FFF2-40B4-BE49-F238E27FC236}">
                <a16:creationId xmlns:a16="http://schemas.microsoft.com/office/drawing/2014/main" id="{A4E6F17D-D8E1-5E5A-0930-3F8F44AAB53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24600" y="1731920"/>
            <a:ext cx="5869799" cy="4432095"/>
          </a:xfrm>
        </p:spPr>
      </p:pic>
      <p:sp>
        <p:nvSpPr>
          <p:cNvPr id="8" name="TextBox 7">
            <a:extLst>
              <a:ext uri="{FF2B5EF4-FFF2-40B4-BE49-F238E27FC236}">
                <a16:creationId xmlns:a16="http://schemas.microsoft.com/office/drawing/2014/main" id="{962E4FC2-902C-86CC-482F-E6AB0DD102BB}"/>
              </a:ext>
            </a:extLst>
          </p:cNvPr>
          <p:cNvSpPr txBox="1"/>
          <p:nvPr/>
        </p:nvSpPr>
        <p:spPr>
          <a:xfrm>
            <a:off x="7191373" y="6205091"/>
            <a:ext cx="4313238" cy="230832"/>
          </a:xfrm>
          <a:prstGeom prst="rect">
            <a:avLst/>
          </a:prstGeom>
          <a:noFill/>
        </p:spPr>
        <p:txBody>
          <a:bodyPr wrap="square" rtlCol="0">
            <a:spAutoFit/>
          </a:bodyPr>
          <a:lstStyle/>
          <a:p>
            <a:r>
              <a:rPr lang="en-US" sz="900" dirty="0">
                <a:hlinkClick r:id="rId3" tooltip="http://www.lifesjourneytoperfection.net/2016/06/2016-lds-sharing-time-ideas-for-july.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79712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0EC7-A1AE-4FEC-2D73-0EA43C3DED02}"/>
              </a:ext>
            </a:extLst>
          </p:cNvPr>
          <p:cNvSpPr>
            <a:spLocks noGrp="1"/>
          </p:cNvSpPr>
          <p:nvPr>
            <p:ph type="title"/>
          </p:nvPr>
        </p:nvSpPr>
        <p:spPr>
          <a:xfrm>
            <a:off x="2460402" y="624110"/>
            <a:ext cx="8911687" cy="1280890"/>
          </a:xfrm>
        </p:spPr>
        <p:txBody>
          <a:bodyPr/>
          <a:lstStyle/>
          <a:p>
            <a:r>
              <a:rPr lang="en-US" dirty="0"/>
              <a:t>YHWH’s promise</a:t>
            </a:r>
            <a:br>
              <a:rPr lang="en-US" dirty="0"/>
            </a:br>
            <a:r>
              <a:rPr lang="en-US" sz="3200" dirty="0"/>
              <a:t>I Kings 9</a:t>
            </a:r>
            <a:endParaRPr lang="en-US" dirty="0"/>
          </a:p>
        </p:txBody>
      </p:sp>
      <p:sp>
        <p:nvSpPr>
          <p:cNvPr id="4" name="Content Placeholder 3">
            <a:extLst>
              <a:ext uri="{FF2B5EF4-FFF2-40B4-BE49-F238E27FC236}">
                <a16:creationId xmlns:a16="http://schemas.microsoft.com/office/drawing/2014/main" id="{560162E9-0145-E541-8DC9-9AF74858169D}"/>
              </a:ext>
            </a:extLst>
          </p:cNvPr>
          <p:cNvSpPr>
            <a:spLocks noGrp="1"/>
          </p:cNvSpPr>
          <p:nvPr>
            <p:ph sz="half" idx="2"/>
          </p:nvPr>
        </p:nvSpPr>
        <p:spPr>
          <a:xfrm>
            <a:off x="980660" y="1905000"/>
            <a:ext cx="10774017" cy="4787348"/>
          </a:xfrm>
        </p:spPr>
        <p:txBody>
          <a:bodyPr>
            <a:noAutofit/>
          </a:bodyPr>
          <a:lstStyle/>
          <a:p>
            <a:r>
              <a:rPr lang="en-US" sz="1600" dirty="0">
                <a:highlight>
                  <a:srgbClr val="FFFF00"/>
                </a:highlight>
              </a:rPr>
              <a:t>When Solomon had finished building the temple of the Lord</a:t>
            </a:r>
            <a:r>
              <a:rPr lang="en-US" sz="1600" dirty="0"/>
              <a:t> and the royal palace, and had achieved all he had desired to do,</a:t>
            </a:r>
            <a:r>
              <a:rPr lang="en-US" sz="1600" dirty="0">
                <a:highlight>
                  <a:srgbClr val="FFFF00"/>
                </a:highlight>
              </a:rPr>
              <a:t> </a:t>
            </a:r>
            <a:r>
              <a:rPr lang="en-US" sz="1600" b="1" baseline="30000" dirty="0">
                <a:highlight>
                  <a:srgbClr val="FFFF00"/>
                </a:highlight>
              </a:rPr>
              <a:t>2 </a:t>
            </a:r>
            <a:r>
              <a:rPr lang="en-US" sz="1600" dirty="0">
                <a:highlight>
                  <a:srgbClr val="FFFF00"/>
                </a:highlight>
              </a:rPr>
              <a:t>the Lord appeared to him a second time, </a:t>
            </a:r>
            <a:r>
              <a:rPr lang="en-US" sz="1600" dirty="0"/>
              <a:t>as he had appeared to him at Gibeon. </a:t>
            </a:r>
            <a:r>
              <a:rPr lang="en-US" sz="1600" b="1" baseline="30000" dirty="0"/>
              <a:t>3 </a:t>
            </a:r>
            <a:r>
              <a:rPr lang="en-US" sz="1600" dirty="0"/>
              <a:t>The Lord said to him:</a:t>
            </a:r>
          </a:p>
          <a:p>
            <a:r>
              <a:rPr lang="en-US" sz="1600" dirty="0"/>
              <a:t>“I have heard the prayer and plea you have made before me; I have consecrated this temple, which you have built, by putting my Name there forever. My eyes and my heart will always be there.</a:t>
            </a:r>
          </a:p>
          <a:p>
            <a:r>
              <a:rPr lang="en-US" sz="1600" b="1" baseline="30000" dirty="0">
                <a:highlight>
                  <a:srgbClr val="FFFF00"/>
                </a:highlight>
              </a:rPr>
              <a:t>4 </a:t>
            </a:r>
            <a:r>
              <a:rPr lang="en-US" sz="1600" dirty="0">
                <a:highlight>
                  <a:srgbClr val="FFFF00"/>
                </a:highlight>
              </a:rPr>
              <a:t>“As for you, if you walk before me faithfully with integrity of heart and uprightness</a:t>
            </a:r>
            <a:r>
              <a:rPr lang="en-US" sz="1600" dirty="0"/>
              <a:t>, as David your father did, and do all I command and observe my decrees and laws, </a:t>
            </a:r>
            <a:r>
              <a:rPr lang="en-US" sz="1600" b="1" baseline="30000" dirty="0">
                <a:highlight>
                  <a:srgbClr val="FFFF00"/>
                </a:highlight>
              </a:rPr>
              <a:t>5 </a:t>
            </a:r>
            <a:r>
              <a:rPr lang="en-US" sz="1600" dirty="0">
                <a:highlight>
                  <a:srgbClr val="FFFF00"/>
                </a:highlight>
              </a:rPr>
              <a:t>I will establish your royal throne over Israel forever, </a:t>
            </a:r>
            <a:r>
              <a:rPr lang="en-US" sz="1600" dirty="0"/>
              <a:t>as I promised David your father when I said, ‘You shall never fail to have a successor on the throne of Israel.’</a:t>
            </a:r>
          </a:p>
          <a:p>
            <a:r>
              <a:rPr lang="en-US" sz="1600" b="1" baseline="30000" dirty="0">
                <a:highlight>
                  <a:srgbClr val="FFFF00"/>
                </a:highlight>
              </a:rPr>
              <a:t>6 </a:t>
            </a:r>
            <a:r>
              <a:rPr lang="en-US" sz="1600" dirty="0">
                <a:highlight>
                  <a:srgbClr val="FFFF00"/>
                </a:highlight>
              </a:rPr>
              <a:t>“But if you</a:t>
            </a:r>
            <a:r>
              <a:rPr lang="en-US" sz="1600" baseline="30000" dirty="0">
                <a:highlight>
                  <a:srgbClr val="FFFF00"/>
                </a:highlight>
              </a:rPr>
              <a:t>[</a:t>
            </a:r>
            <a:r>
              <a:rPr lang="en-US" sz="1600" baseline="30000" dirty="0">
                <a:highlight>
                  <a:srgbClr val="FFFF00"/>
                </a:highlight>
                <a:hlinkClick r:id="rId2" tooltip="See footnote a"/>
              </a:rPr>
              <a:t>a</a:t>
            </a:r>
            <a:r>
              <a:rPr lang="en-US" sz="1600" baseline="30000" dirty="0">
                <a:highlight>
                  <a:srgbClr val="FFFF00"/>
                </a:highlight>
              </a:rPr>
              <a:t>]</a:t>
            </a:r>
            <a:r>
              <a:rPr lang="en-US" sz="1600" dirty="0">
                <a:highlight>
                  <a:srgbClr val="FFFF00"/>
                </a:highlight>
              </a:rPr>
              <a:t> or your descendants turn away from me and do not observe the commands and decrees I have given you</a:t>
            </a:r>
            <a:r>
              <a:rPr lang="en-US" sz="1600" baseline="30000" dirty="0">
                <a:highlight>
                  <a:srgbClr val="FFFF00"/>
                </a:highlight>
              </a:rPr>
              <a:t>[</a:t>
            </a:r>
            <a:r>
              <a:rPr lang="en-US" sz="1600" baseline="30000" dirty="0">
                <a:highlight>
                  <a:srgbClr val="FFFF00"/>
                </a:highlight>
                <a:hlinkClick r:id="rId3" tooltip="See footnote b"/>
              </a:rPr>
              <a:t>b</a:t>
            </a:r>
            <a:r>
              <a:rPr lang="en-US" sz="1600" baseline="30000" dirty="0">
                <a:highlight>
                  <a:srgbClr val="FFFF00"/>
                </a:highlight>
              </a:rPr>
              <a:t>]</a:t>
            </a:r>
            <a:r>
              <a:rPr lang="en-US" sz="1600" dirty="0">
                <a:highlight>
                  <a:srgbClr val="FFFF00"/>
                </a:highlight>
              </a:rPr>
              <a:t> and go off to serve other gods and worship them, </a:t>
            </a:r>
            <a:r>
              <a:rPr lang="en-US" sz="1600" b="1" baseline="30000" dirty="0">
                <a:highlight>
                  <a:srgbClr val="FFFF00"/>
                </a:highlight>
              </a:rPr>
              <a:t>7 </a:t>
            </a:r>
            <a:r>
              <a:rPr lang="en-US" sz="1600" dirty="0">
                <a:highlight>
                  <a:srgbClr val="FFFF00"/>
                </a:highlight>
              </a:rPr>
              <a:t>then I will cut off Israel from the land I have given them and will reject this temple</a:t>
            </a:r>
            <a:r>
              <a:rPr lang="en-US" sz="1600" dirty="0"/>
              <a:t> I have consecrated for my Name. Israel will then become a byword and an object of ridicule among all peoples. </a:t>
            </a:r>
            <a:r>
              <a:rPr lang="en-US" sz="1600" b="1" baseline="30000" dirty="0"/>
              <a:t>8 </a:t>
            </a:r>
            <a:r>
              <a:rPr lang="en-US" sz="1600" dirty="0"/>
              <a:t>This temple will become a heap of rubble. All</a:t>
            </a:r>
            <a:r>
              <a:rPr lang="en-US" sz="1600" baseline="30000" dirty="0"/>
              <a:t>[</a:t>
            </a:r>
            <a:r>
              <a:rPr lang="en-US" sz="1600" baseline="30000" dirty="0">
                <a:hlinkClick r:id="rId4" tooltip="See footnote c"/>
              </a:rPr>
              <a:t>c</a:t>
            </a:r>
            <a:r>
              <a:rPr lang="en-US" sz="1600" baseline="30000" dirty="0"/>
              <a:t>]</a:t>
            </a:r>
            <a:r>
              <a:rPr lang="en-US" sz="1600" dirty="0"/>
              <a:t> who pass by will be appalled and will scoff and say, ‘Why has the Lord done such a thing to this land and to this temple?’ </a:t>
            </a:r>
            <a:r>
              <a:rPr lang="en-US" sz="1600" b="1" baseline="30000" dirty="0"/>
              <a:t>9 </a:t>
            </a:r>
            <a:r>
              <a:rPr lang="en-US" sz="1600" dirty="0"/>
              <a:t>People will answer, ‘Because they have forsaken the Lord their God, who brought their ancestors out of Egypt, and have embraced other gods, worshiping and serving them—that is why the Lord brought all this disaster on them.’”</a:t>
            </a:r>
          </a:p>
          <a:p>
            <a:endParaRPr lang="en-US" sz="1600" dirty="0"/>
          </a:p>
        </p:txBody>
      </p:sp>
    </p:spTree>
    <p:extLst>
      <p:ext uri="{BB962C8B-B14F-4D97-AF65-F5344CB8AC3E}">
        <p14:creationId xmlns:p14="http://schemas.microsoft.com/office/powerpoint/2010/main" val="147987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4AFA50FD-0A6D-7AD7-23CC-D0A76BCEFE62}"/>
              </a:ext>
            </a:extLst>
          </p:cNvPr>
          <p:cNvGraphicFramePr>
            <a:graphicFrameLocks/>
          </p:cNvGraphicFramePr>
          <p:nvPr>
            <p:extLst>
              <p:ext uri="{D42A27DB-BD31-4B8C-83A1-F6EECF244321}">
                <p14:modId xmlns:p14="http://schemas.microsoft.com/office/powerpoint/2010/main" val="1041931008"/>
              </p:ext>
            </p:extLst>
          </p:nvPr>
        </p:nvGraphicFramePr>
        <p:xfrm>
          <a:off x="1999082" y="982252"/>
          <a:ext cx="9617763" cy="5640344"/>
        </p:xfrm>
        <a:graphic>
          <a:graphicData uri="http://schemas.openxmlformats.org/drawingml/2006/table">
            <a:tbl>
              <a:tblPr firstCol="1" bandRow="1">
                <a:tableStyleId>{00A15C55-8517-42AA-B614-E9B94910E393}</a:tableStyleId>
              </a:tblPr>
              <a:tblGrid>
                <a:gridCol w="648042">
                  <a:extLst>
                    <a:ext uri="{9D8B030D-6E8A-4147-A177-3AD203B41FA5}">
                      <a16:colId xmlns:a16="http://schemas.microsoft.com/office/drawing/2014/main" val="2384206751"/>
                    </a:ext>
                  </a:extLst>
                </a:gridCol>
                <a:gridCol w="5088334">
                  <a:extLst>
                    <a:ext uri="{9D8B030D-6E8A-4147-A177-3AD203B41FA5}">
                      <a16:colId xmlns:a16="http://schemas.microsoft.com/office/drawing/2014/main" val="4258851443"/>
                    </a:ext>
                  </a:extLst>
                </a:gridCol>
                <a:gridCol w="1594861">
                  <a:extLst>
                    <a:ext uri="{9D8B030D-6E8A-4147-A177-3AD203B41FA5}">
                      <a16:colId xmlns:a16="http://schemas.microsoft.com/office/drawing/2014/main" val="3272072174"/>
                    </a:ext>
                  </a:extLst>
                </a:gridCol>
                <a:gridCol w="2286526">
                  <a:extLst>
                    <a:ext uri="{9D8B030D-6E8A-4147-A177-3AD203B41FA5}">
                      <a16:colId xmlns:a16="http://schemas.microsoft.com/office/drawing/2014/main" val="97269928"/>
                    </a:ext>
                  </a:extLst>
                </a:gridCol>
              </a:tblGrid>
              <a:tr h="346289">
                <a:tc>
                  <a:txBody>
                    <a:bodyPr/>
                    <a:lstStyle/>
                    <a:p>
                      <a:pPr marL="0" marR="0">
                        <a:lnSpc>
                          <a:spcPct val="115000"/>
                        </a:lnSpc>
                        <a:spcAft>
                          <a:spcPts val="800"/>
                        </a:spcAft>
                      </a:pPr>
                      <a:r>
                        <a:rPr lang="en-US" sz="2000" b="1" kern="100" dirty="0">
                          <a:effectLst/>
                          <a:latin typeface="+mn-lt"/>
                        </a:rPr>
                        <a:t>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Introduction/Creation</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4</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742887"/>
                  </a:ext>
                </a:extLst>
              </a:tr>
              <a:tr h="340898">
                <a:tc>
                  <a:txBody>
                    <a:bodyPr/>
                    <a:lstStyle/>
                    <a:p>
                      <a:pPr marL="0" marR="0">
                        <a:lnSpc>
                          <a:spcPct val="115000"/>
                        </a:lnSpc>
                        <a:spcAft>
                          <a:spcPts val="800"/>
                        </a:spcAft>
                      </a:pPr>
                      <a:r>
                        <a:rPr lang="en-US" sz="2000" b="1" kern="100" dirty="0">
                          <a:effectLst/>
                          <a:latin typeface="+mn-lt"/>
                        </a:rPr>
                        <a:t>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The Fall &amp; flood</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11</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78667"/>
                  </a:ext>
                </a:extLst>
              </a:tr>
              <a:tr h="322439">
                <a:tc>
                  <a:txBody>
                    <a:bodyPr/>
                    <a:lstStyle/>
                    <a:p>
                      <a:pPr marL="0" marR="0">
                        <a:lnSpc>
                          <a:spcPct val="115000"/>
                        </a:lnSpc>
                        <a:spcAft>
                          <a:spcPts val="800"/>
                        </a:spcAft>
                      </a:pPr>
                      <a:r>
                        <a:rPr lang="en-US" sz="2000" b="1" kern="100" dirty="0">
                          <a:effectLst/>
                          <a:latin typeface="+mn-lt"/>
                        </a:rPr>
                        <a:t>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Abram/Abraham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779504"/>
                  </a:ext>
                </a:extLst>
              </a:tr>
              <a:tr h="322439">
                <a:tc>
                  <a:txBody>
                    <a:bodyPr/>
                    <a:lstStyle/>
                    <a:p>
                      <a:pPr marL="0" marR="0">
                        <a:lnSpc>
                          <a:spcPct val="115000"/>
                        </a:lnSpc>
                        <a:spcAft>
                          <a:spcPts val="800"/>
                        </a:spcAft>
                      </a:pPr>
                      <a:r>
                        <a:rPr lang="en-US" sz="2000" b="1" kern="100" dirty="0">
                          <a:effectLst/>
                          <a:latin typeface="+mn-lt"/>
                        </a:rPr>
                        <a:t>4</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Jacob &amp; Issac</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25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526713"/>
                  </a:ext>
                </a:extLst>
              </a:tr>
              <a:tr h="325478">
                <a:tc>
                  <a:txBody>
                    <a:bodyPr/>
                    <a:lstStyle/>
                    <a:p>
                      <a:pPr marL="0" marR="0">
                        <a:lnSpc>
                          <a:spcPct val="115000"/>
                        </a:lnSpc>
                        <a:spcAft>
                          <a:spcPts val="800"/>
                        </a:spcAft>
                      </a:pPr>
                      <a:r>
                        <a:rPr lang="en-US" sz="2000" b="1" kern="100" dirty="0">
                          <a:effectLst/>
                          <a:latin typeface="+mn-lt"/>
                        </a:rPr>
                        <a:t>5</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Joseph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a:t>
                      </a:r>
                      <a:r>
                        <a:rPr lang="en-US" sz="2000" b="0" kern="100" baseline="30000" dirty="0">
                          <a:effectLst/>
                          <a:latin typeface="+mn-lt"/>
                        </a:rPr>
                        <a:t>st</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863235"/>
                  </a:ext>
                </a:extLst>
              </a:tr>
              <a:tr h="322439">
                <a:tc>
                  <a:txBody>
                    <a:bodyPr/>
                    <a:lstStyle/>
                    <a:p>
                      <a:pPr marL="0" marR="0">
                        <a:lnSpc>
                          <a:spcPct val="115000"/>
                        </a:lnSpc>
                        <a:spcAft>
                          <a:spcPts val="800"/>
                        </a:spcAft>
                      </a:pPr>
                      <a:r>
                        <a:rPr lang="en-US" sz="2000" b="1" kern="100" dirty="0">
                          <a:effectLst/>
                          <a:latin typeface="+mn-lt"/>
                        </a:rPr>
                        <a:t>6</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Exodus</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678956"/>
                  </a:ext>
                </a:extLst>
              </a:tr>
              <a:tr h="356760">
                <a:tc>
                  <a:txBody>
                    <a:bodyPr/>
                    <a:lstStyle/>
                    <a:p>
                      <a:pPr marL="0" marR="0">
                        <a:lnSpc>
                          <a:spcPct val="115000"/>
                        </a:lnSpc>
                        <a:spcAft>
                          <a:spcPts val="800"/>
                        </a:spcAft>
                      </a:pPr>
                      <a:r>
                        <a:rPr lang="en-US" sz="2000" b="1" kern="100" dirty="0">
                          <a:effectLst/>
                          <a:latin typeface="+mn-lt"/>
                        </a:rPr>
                        <a:t>7</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Law</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144807"/>
                  </a:ext>
                </a:extLst>
              </a:tr>
              <a:tr h="325478">
                <a:tc>
                  <a:txBody>
                    <a:bodyPr/>
                    <a:lstStyle/>
                    <a:p>
                      <a:pPr marL="0" marR="0">
                        <a:lnSpc>
                          <a:spcPct val="115000"/>
                        </a:lnSpc>
                        <a:spcAft>
                          <a:spcPts val="800"/>
                        </a:spcAft>
                      </a:pPr>
                      <a:r>
                        <a:rPr lang="en-US" sz="2000" b="1" kern="100" dirty="0">
                          <a:effectLst/>
                          <a:latin typeface="+mn-lt"/>
                        </a:rPr>
                        <a:t>8</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Wilderness wanderings – the Pentateuch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22</a:t>
                      </a:r>
                      <a:r>
                        <a:rPr lang="en-US" sz="2000" b="0" kern="100" baseline="30000" dirty="0">
                          <a:effectLst/>
                          <a:latin typeface="+mn-lt"/>
                        </a:rPr>
                        <a:t>nd</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77063"/>
                  </a:ext>
                </a:extLst>
              </a:tr>
              <a:tr h="322439">
                <a:tc>
                  <a:txBody>
                    <a:bodyPr/>
                    <a:lstStyle/>
                    <a:p>
                      <a:pPr marL="0" marR="0">
                        <a:lnSpc>
                          <a:spcPct val="115000"/>
                        </a:lnSpc>
                        <a:spcAft>
                          <a:spcPts val="800"/>
                        </a:spcAft>
                      </a:pPr>
                      <a:r>
                        <a:rPr lang="en-US" sz="2000" b="1" kern="100" dirty="0">
                          <a:effectLst/>
                          <a:latin typeface="+mn-lt"/>
                        </a:rPr>
                        <a:t>9</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Joshua, Judges &amp; Ruth</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29</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195108"/>
                  </a:ext>
                </a:extLst>
              </a:tr>
              <a:tr h="348829">
                <a:tc>
                  <a:txBody>
                    <a:bodyPr/>
                    <a:lstStyle/>
                    <a:p>
                      <a:pPr marL="0" marR="0">
                        <a:lnSpc>
                          <a:spcPct val="115000"/>
                        </a:lnSpc>
                        <a:spcAft>
                          <a:spcPts val="800"/>
                        </a:spcAft>
                      </a:pPr>
                      <a:r>
                        <a:rPr lang="en-US" sz="2000" b="1" kern="100" dirty="0">
                          <a:effectLst/>
                          <a:latin typeface="+mn-lt"/>
                        </a:rPr>
                        <a:t>10</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Samuel, Saul &amp; David’s anointing</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July 6</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829060"/>
                  </a:ext>
                </a:extLst>
              </a:tr>
              <a:tr h="325478">
                <a:tc>
                  <a:txBody>
                    <a:bodyPr/>
                    <a:lstStyle/>
                    <a:p>
                      <a:pPr marL="0" marR="0">
                        <a:lnSpc>
                          <a:spcPct val="115000"/>
                        </a:lnSpc>
                        <a:spcAft>
                          <a:spcPts val="800"/>
                        </a:spcAft>
                      </a:pPr>
                      <a:r>
                        <a:rPr lang="en-US" sz="2000" b="1" kern="100" dirty="0">
                          <a:effectLst/>
                          <a:latin typeface="+mn-lt"/>
                        </a:rPr>
                        <a:t>11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Kings David &amp; Soloman</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13</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18676"/>
                  </a:ext>
                </a:extLst>
              </a:tr>
              <a:tr h="353988">
                <a:tc>
                  <a:txBody>
                    <a:bodyPr/>
                    <a:lstStyle/>
                    <a:p>
                      <a:pPr marL="0" marR="0">
                        <a:lnSpc>
                          <a:spcPct val="115000"/>
                        </a:lnSpc>
                        <a:spcAft>
                          <a:spcPts val="800"/>
                        </a:spcAft>
                      </a:pPr>
                      <a:r>
                        <a:rPr lang="en-US" sz="2000" b="1" kern="100" dirty="0">
                          <a:effectLst/>
                          <a:latin typeface="+mn-lt"/>
                        </a:rPr>
                        <a:t>12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Wisdom Literature (poetry)</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Bill Brosey</a:t>
                      </a:r>
                    </a:p>
                  </a:txBody>
                  <a:tcPr marL="68580" marR="68580" marT="0" marB="0"/>
                </a:tc>
                <a:tc>
                  <a:txBody>
                    <a:bodyPr/>
                    <a:lstStyle/>
                    <a:p>
                      <a:pPr marL="0" marR="0">
                        <a:lnSpc>
                          <a:spcPct val="115000"/>
                        </a:lnSpc>
                        <a:spcAft>
                          <a:spcPts val="800"/>
                        </a:spcAft>
                      </a:pPr>
                      <a:r>
                        <a:rPr lang="en-US" sz="2000" b="0" kern="100" dirty="0">
                          <a:effectLst/>
                          <a:latin typeface="+mn-lt"/>
                        </a:rPr>
                        <a:t>July 20</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70012"/>
                  </a:ext>
                </a:extLst>
              </a:tr>
              <a:tr h="325478">
                <a:tc>
                  <a:txBody>
                    <a:bodyPr/>
                    <a:lstStyle/>
                    <a:p>
                      <a:pPr marL="0" marR="0">
                        <a:lnSpc>
                          <a:spcPct val="115000"/>
                        </a:lnSpc>
                        <a:spcAft>
                          <a:spcPts val="800"/>
                        </a:spcAft>
                      </a:pPr>
                      <a:r>
                        <a:rPr lang="en-US" sz="2000" b="1" kern="100" dirty="0">
                          <a:effectLst/>
                          <a:latin typeface="+mn-lt"/>
                        </a:rPr>
                        <a:t>13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The Divided Kingdom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27</a:t>
                      </a:r>
                      <a:r>
                        <a:rPr lang="en-US" sz="2000" b="0" kern="100" baseline="30000" dirty="0">
                          <a:effectLst/>
                          <a:latin typeface="+mn-lt"/>
                        </a:rPr>
                        <a:t>th</a:t>
                      </a:r>
                      <a:r>
                        <a:rPr lang="en-US" sz="2000" b="0" kern="100" dirty="0">
                          <a:effectLst/>
                          <a:latin typeface="+mn-lt"/>
                        </a:rPr>
                        <a:t> </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81956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14</a:t>
                      </a:r>
                    </a:p>
                  </a:txBody>
                  <a:tcPr marL="68580" marR="68580" marT="0" marB="0"/>
                </a:tc>
                <a:tc>
                  <a:txBody>
                    <a:bodyPr/>
                    <a:lstStyle/>
                    <a:p>
                      <a:pPr marL="0" marR="0">
                        <a:lnSpc>
                          <a:spcPct val="115000"/>
                        </a:lnSpc>
                        <a:spcAft>
                          <a:spcPts val="800"/>
                        </a:spcAft>
                      </a:pPr>
                      <a:r>
                        <a:rPr lang="en-US" sz="2000" b="1" kern="100" dirty="0">
                          <a:solidFill>
                            <a:srgbClr val="7030A0"/>
                          </a:solidFill>
                          <a:effectLst/>
                          <a:latin typeface="+mn-lt"/>
                          <a:ea typeface="Aptos" panose="020B0004020202020204" pitchFamily="34" charset="0"/>
                          <a:cs typeface="Times New Roman" panose="02020603050405020304" pitchFamily="18" charset="0"/>
                        </a:rPr>
                        <a:t>The Prophets - Hosea</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3</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rd</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69520599"/>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15</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latin typeface="+mn-lt"/>
                        </a:rPr>
                        <a:t>Daniel – the Exile</a:t>
                      </a:r>
                      <a:endParaRPr lang="en-US" sz="2000" b="1"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10</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endParaRPr lang="en-US" sz="2000" b="0"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635016"/>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16</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latin typeface="+mn-lt"/>
                        </a:rPr>
                        <a:t>Ezra/Nehemiah – return from Exile</a:t>
                      </a:r>
                      <a:endParaRPr lang="en-US" sz="2000" b="1"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17</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918248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17</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highlight>
                            <a:srgbClr val="FFFF00"/>
                          </a:highlight>
                          <a:latin typeface="+mn-lt"/>
                        </a:rPr>
                        <a:t>Q&amp;R – wrap up </a:t>
                      </a:r>
                      <a:r>
                        <a:rPr lang="en-US" sz="2000" b="1" kern="100" dirty="0">
                          <a:solidFill>
                            <a:srgbClr val="7030A0"/>
                          </a:solidFill>
                          <a:effectLst/>
                          <a:highlight>
                            <a:srgbClr val="FFFF00"/>
                          </a:highlight>
                          <a:latin typeface="+mn-lt"/>
                          <a:sym typeface="Wingdings" pitchFamily="2" charset="2"/>
                        </a:rPr>
                        <a:t> submit questions!</a:t>
                      </a:r>
                      <a:endParaRPr lang="en-US" sz="2000" b="1" kern="100" dirty="0">
                        <a:solidFill>
                          <a:srgbClr val="7030A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Both</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24</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72489717"/>
                  </a:ext>
                </a:extLst>
              </a:tr>
            </a:tbl>
          </a:graphicData>
        </a:graphic>
      </p:graphicFrame>
      <p:sp>
        <p:nvSpPr>
          <p:cNvPr id="2" name="Title 1">
            <a:extLst>
              <a:ext uri="{FF2B5EF4-FFF2-40B4-BE49-F238E27FC236}">
                <a16:creationId xmlns:a16="http://schemas.microsoft.com/office/drawing/2014/main" id="{840233A8-EB15-D493-628D-2798B773D5CC}"/>
              </a:ext>
            </a:extLst>
          </p:cNvPr>
          <p:cNvSpPr>
            <a:spLocks noGrp="1"/>
          </p:cNvSpPr>
          <p:nvPr>
            <p:ph type="title"/>
          </p:nvPr>
        </p:nvSpPr>
        <p:spPr>
          <a:xfrm>
            <a:off x="2531965" y="148622"/>
            <a:ext cx="8911687" cy="1280890"/>
          </a:xfrm>
        </p:spPr>
        <p:txBody>
          <a:bodyPr/>
          <a:lstStyle/>
          <a:p>
            <a:r>
              <a:rPr lang="en-US" dirty="0"/>
              <a:t>Class schedule</a:t>
            </a:r>
          </a:p>
        </p:txBody>
      </p:sp>
      <p:sp>
        <p:nvSpPr>
          <p:cNvPr id="3" name="Oval 2">
            <a:extLst>
              <a:ext uri="{FF2B5EF4-FFF2-40B4-BE49-F238E27FC236}">
                <a16:creationId xmlns:a16="http://schemas.microsoft.com/office/drawing/2014/main" id="{22FAB7E8-D92D-6F90-7BF3-9477E6E605AF}"/>
              </a:ext>
            </a:extLst>
          </p:cNvPr>
          <p:cNvSpPr/>
          <p:nvPr/>
        </p:nvSpPr>
        <p:spPr>
          <a:xfrm>
            <a:off x="2385196" y="4241628"/>
            <a:ext cx="4128494" cy="454378"/>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9F63D6-C771-6844-9D74-7C5E106F959B}"/>
              </a:ext>
            </a:extLst>
          </p:cNvPr>
          <p:cNvSpPr txBox="1"/>
          <p:nvPr/>
        </p:nvSpPr>
        <p:spPr>
          <a:xfrm>
            <a:off x="7210865" y="168455"/>
            <a:ext cx="4319383"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7030A0"/>
                </a:solidFill>
              </a:rPr>
              <a:t>Aug 31</a:t>
            </a:r>
            <a:r>
              <a:rPr lang="en-US" b="1" baseline="30000" dirty="0">
                <a:solidFill>
                  <a:srgbClr val="7030A0"/>
                </a:solidFill>
              </a:rPr>
              <a:t>st</a:t>
            </a:r>
            <a:r>
              <a:rPr lang="en-US" b="1" dirty="0">
                <a:solidFill>
                  <a:srgbClr val="7030A0"/>
                </a:solidFill>
              </a:rPr>
              <a:t> – The Intertestamental period and Apocrypha</a:t>
            </a:r>
          </a:p>
        </p:txBody>
      </p:sp>
    </p:spTree>
    <p:extLst>
      <p:ext uri="{BB962C8B-B14F-4D97-AF65-F5344CB8AC3E}">
        <p14:creationId xmlns:p14="http://schemas.microsoft.com/office/powerpoint/2010/main" val="32372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CF9A-1C95-0F81-B24A-934A2B87A000}"/>
              </a:ext>
            </a:extLst>
          </p:cNvPr>
          <p:cNvSpPr>
            <a:spLocks noGrp="1"/>
          </p:cNvSpPr>
          <p:nvPr>
            <p:ph type="title"/>
          </p:nvPr>
        </p:nvSpPr>
        <p:spPr/>
        <p:txBody>
          <a:bodyPr/>
          <a:lstStyle/>
          <a:p>
            <a:r>
              <a:rPr lang="en-US" dirty="0"/>
              <a:t>Soloman’s tragic downfall</a:t>
            </a:r>
            <a:br>
              <a:rPr lang="en-US" dirty="0"/>
            </a:br>
            <a:r>
              <a:rPr lang="en-US" sz="3200" dirty="0"/>
              <a:t>I Kings 11</a:t>
            </a:r>
            <a:endParaRPr lang="en-US" dirty="0"/>
          </a:p>
        </p:txBody>
      </p:sp>
      <p:sp>
        <p:nvSpPr>
          <p:cNvPr id="3" name="Content Placeholder 2">
            <a:extLst>
              <a:ext uri="{FF2B5EF4-FFF2-40B4-BE49-F238E27FC236}">
                <a16:creationId xmlns:a16="http://schemas.microsoft.com/office/drawing/2014/main" id="{783561E3-BA88-C5C4-9BC8-C2975674B861}"/>
              </a:ext>
            </a:extLst>
          </p:cNvPr>
          <p:cNvSpPr>
            <a:spLocks noGrp="1"/>
          </p:cNvSpPr>
          <p:nvPr>
            <p:ph sz="half" idx="1"/>
          </p:nvPr>
        </p:nvSpPr>
        <p:spPr>
          <a:xfrm>
            <a:off x="1987825" y="1762538"/>
            <a:ext cx="7063409" cy="4900505"/>
          </a:xfrm>
        </p:spPr>
        <p:txBody>
          <a:bodyPr>
            <a:noAutofit/>
          </a:bodyPr>
          <a:lstStyle/>
          <a:p>
            <a:r>
              <a:rPr lang="en-US" sz="1600" dirty="0">
                <a:solidFill>
                  <a:schemeClr val="accent1"/>
                </a:solidFill>
                <a:highlight>
                  <a:srgbClr val="FFFF00"/>
                </a:highlight>
              </a:rPr>
              <a:t>King Solomon, however, loved many foreign women besides Pharaoh’s daughter</a:t>
            </a:r>
            <a:r>
              <a:rPr lang="en-US" sz="1600" dirty="0">
                <a:solidFill>
                  <a:schemeClr val="accent1"/>
                </a:solidFill>
              </a:rPr>
              <a:t>—Moabites, Ammonites, Edomites, Sidonians and Hittites.</a:t>
            </a:r>
            <a:r>
              <a:rPr lang="en-US" sz="1600" b="1" baseline="30000" dirty="0">
                <a:solidFill>
                  <a:schemeClr val="accent1"/>
                </a:solidFill>
              </a:rPr>
              <a:t>2 </a:t>
            </a:r>
            <a:r>
              <a:rPr lang="en-US" sz="1600" dirty="0">
                <a:solidFill>
                  <a:schemeClr val="accent1"/>
                </a:solidFill>
              </a:rPr>
              <a:t>They were from nations about which the Lord had told the Israelites, “You must not intermarry with them, because they will surely turn your hearts after their gods.” Nevertheless, Solomon held fast to them in love. </a:t>
            </a:r>
            <a:r>
              <a:rPr lang="en-US" sz="1600" b="1" baseline="30000" dirty="0">
                <a:solidFill>
                  <a:schemeClr val="accent1"/>
                </a:solidFill>
              </a:rPr>
              <a:t>3 </a:t>
            </a:r>
            <a:r>
              <a:rPr lang="en-US" sz="1600" dirty="0">
                <a:solidFill>
                  <a:schemeClr val="accent1"/>
                </a:solidFill>
              </a:rPr>
              <a:t>He had seven hundred wives of royal birth and three hundred concubines, and his wives led him astray. </a:t>
            </a:r>
            <a:r>
              <a:rPr lang="en-US" sz="1600" b="1" baseline="30000" dirty="0">
                <a:solidFill>
                  <a:schemeClr val="accent1"/>
                </a:solidFill>
                <a:highlight>
                  <a:srgbClr val="FFFF00"/>
                </a:highlight>
              </a:rPr>
              <a:t>4 </a:t>
            </a:r>
            <a:r>
              <a:rPr lang="en-US" sz="1600" dirty="0">
                <a:solidFill>
                  <a:schemeClr val="accent1"/>
                </a:solidFill>
                <a:highlight>
                  <a:srgbClr val="FFFF00"/>
                </a:highlight>
              </a:rPr>
              <a:t>As Solomon grew old, his wives turned his heart after other gods, and his heart was not fully devoted to the Lord his God, as the heart of David his father had been. </a:t>
            </a:r>
            <a:r>
              <a:rPr lang="en-US" sz="1600" b="1" baseline="30000" dirty="0">
                <a:solidFill>
                  <a:schemeClr val="accent1"/>
                </a:solidFill>
                <a:highlight>
                  <a:srgbClr val="FFFF00"/>
                </a:highlight>
              </a:rPr>
              <a:t>5 </a:t>
            </a:r>
            <a:r>
              <a:rPr lang="en-US" sz="1600" dirty="0">
                <a:solidFill>
                  <a:schemeClr val="accent1"/>
                </a:solidFill>
              </a:rPr>
              <a:t>He followed Ashtoreth the goddess of the Sidonians, and Molek the detestable god of the Ammonites.</a:t>
            </a:r>
            <a:r>
              <a:rPr lang="en-US" sz="1600" b="1" dirty="0">
                <a:solidFill>
                  <a:schemeClr val="accent1"/>
                </a:solidFill>
              </a:rPr>
              <a:t> </a:t>
            </a:r>
            <a:r>
              <a:rPr lang="en-US" sz="1600" b="1" baseline="30000" dirty="0">
                <a:solidFill>
                  <a:schemeClr val="accent1"/>
                </a:solidFill>
                <a:highlight>
                  <a:srgbClr val="FFFF00"/>
                </a:highlight>
              </a:rPr>
              <a:t>6 </a:t>
            </a:r>
            <a:r>
              <a:rPr lang="en-US" sz="1600" b="1" dirty="0">
                <a:solidFill>
                  <a:schemeClr val="accent1"/>
                </a:solidFill>
                <a:highlight>
                  <a:srgbClr val="FFFF00"/>
                </a:highlight>
              </a:rPr>
              <a:t>So Solomon did evil in the eyes of the Lord; he did not follow the Lord completely, as David his father had done.</a:t>
            </a:r>
          </a:p>
          <a:p>
            <a:r>
              <a:rPr lang="en-US" sz="1600" b="1" baseline="30000" dirty="0">
                <a:solidFill>
                  <a:schemeClr val="accent1"/>
                </a:solidFill>
              </a:rPr>
              <a:t>7 </a:t>
            </a:r>
            <a:r>
              <a:rPr lang="en-US" sz="1600" dirty="0">
                <a:solidFill>
                  <a:schemeClr val="accent1"/>
                </a:solidFill>
              </a:rPr>
              <a:t>On a hill east of Jerusalem, Solomon built a high place for Chemosh the detestable god of Moab, and for Molek the detestable god of the Ammonites. </a:t>
            </a:r>
            <a:r>
              <a:rPr lang="en-US" sz="1600" b="1" baseline="30000" dirty="0">
                <a:solidFill>
                  <a:schemeClr val="accent1"/>
                </a:solidFill>
              </a:rPr>
              <a:t>8 </a:t>
            </a:r>
            <a:r>
              <a:rPr lang="en-US" sz="1600" dirty="0">
                <a:solidFill>
                  <a:schemeClr val="accent1"/>
                </a:solidFill>
              </a:rPr>
              <a:t>He did the same for all his foreign wives, who burned incense and offered sacrifices to their gods.</a:t>
            </a:r>
          </a:p>
          <a:p>
            <a:endParaRPr lang="en-US" sz="1600" dirty="0">
              <a:solidFill>
                <a:schemeClr val="accent1"/>
              </a:solidFill>
            </a:endParaRPr>
          </a:p>
        </p:txBody>
      </p:sp>
      <p:sp>
        <p:nvSpPr>
          <p:cNvPr id="4" name="Content Placeholder 3">
            <a:extLst>
              <a:ext uri="{FF2B5EF4-FFF2-40B4-BE49-F238E27FC236}">
                <a16:creationId xmlns:a16="http://schemas.microsoft.com/office/drawing/2014/main" id="{37E4ECF2-9325-D003-66C1-A71B0D92602A}"/>
              </a:ext>
            </a:extLst>
          </p:cNvPr>
          <p:cNvSpPr>
            <a:spLocks noGrp="1"/>
          </p:cNvSpPr>
          <p:nvPr>
            <p:ph sz="half" idx="2"/>
          </p:nvPr>
        </p:nvSpPr>
        <p:spPr>
          <a:xfrm>
            <a:off x="9313500" y="1460538"/>
            <a:ext cx="2796210" cy="5202506"/>
          </a:xfrm>
        </p:spPr>
        <p:txBody>
          <a:bodyPr>
            <a:normAutofit lnSpcReduction="10000"/>
          </a:bodyPr>
          <a:lstStyle/>
          <a:p>
            <a:r>
              <a:rPr lang="en-US" dirty="0"/>
              <a:t>Soloman turned away!</a:t>
            </a:r>
          </a:p>
          <a:p>
            <a:r>
              <a:rPr lang="en-US" dirty="0"/>
              <a:t>Did not follow as David had done</a:t>
            </a:r>
          </a:p>
          <a:p>
            <a:r>
              <a:rPr lang="en-US" b="1" dirty="0"/>
              <a:t>He eventually built alters to gods associated with child sacrifice!</a:t>
            </a:r>
          </a:p>
          <a:p>
            <a:r>
              <a:rPr lang="en-US" dirty="0"/>
              <a:t>YHWH raised up adversaries – including Jeroboam who was an official </a:t>
            </a:r>
          </a:p>
          <a:p>
            <a:r>
              <a:rPr lang="en-US" dirty="0"/>
              <a:t>Soloman tries to kill Jeroboam</a:t>
            </a:r>
          </a:p>
          <a:p>
            <a:r>
              <a:rPr lang="en-US" dirty="0"/>
              <a:t>Soloman dies after a relatively long reign</a:t>
            </a:r>
          </a:p>
        </p:txBody>
      </p:sp>
    </p:spTree>
    <p:extLst>
      <p:ext uri="{BB962C8B-B14F-4D97-AF65-F5344CB8AC3E}">
        <p14:creationId xmlns:p14="http://schemas.microsoft.com/office/powerpoint/2010/main" val="392702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44B6-1F4C-B79B-9DE6-D15241778FC3}"/>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4F117900-AD11-E9E1-29E3-5195E7AEE923}"/>
              </a:ext>
            </a:extLst>
          </p:cNvPr>
          <p:cNvSpPr>
            <a:spLocks noGrp="1"/>
          </p:cNvSpPr>
          <p:nvPr>
            <p:ph sz="half" idx="1"/>
          </p:nvPr>
        </p:nvSpPr>
        <p:spPr>
          <a:xfrm>
            <a:off x="1702664" y="2092734"/>
            <a:ext cx="4957796" cy="2029410"/>
          </a:xfrm>
        </p:spPr>
        <p:txBody>
          <a:bodyPr>
            <a:noAutofit/>
          </a:bodyPr>
          <a:lstStyle/>
          <a:p>
            <a:r>
              <a:rPr lang="en-US" sz="1600" dirty="0"/>
              <a:t>The nation of Israel has been given the promised land</a:t>
            </a:r>
          </a:p>
          <a:p>
            <a:r>
              <a:rPr lang="en-US" sz="1600" dirty="0"/>
              <a:t>But they have not followed YHWH’s commands and adopt pagan practices</a:t>
            </a:r>
          </a:p>
          <a:p>
            <a:r>
              <a:rPr lang="en-US" sz="1600" dirty="0"/>
              <a:t>They ask for a King – they need a Godly leader</a:t>
            </a:r>
          </a:p>
        </p:txBody>
      </p:sp>
      <p:pic>
        <p:nvPicPr>
          <p:cNvPr id="8" name="Content Placeholder 7" descr="A sunset over mountains and trees&#10;&#10;AI-generated content may be incorrect.">
            <a:extLst>
              <a:ext uri="{FF2B5EF4-FFF2-40B4-BE49-F238E27FC236}">
                <a16:creationId xmlns:a16="http://schemas.microsoft.com/office/drawing/2014/main" id="{F83EDD72-2E5A-8E4B-6FB9-DD7AC963A41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636122" y="162199"/>
            <a:ext cx="5533673" cy="3683351"/>
          </a:xfrm>
        </p:spPr>
      </p:pic>
      <p:sp>
        <p:nvSpPr>
          <p:cNvPr id="9" name="Content Placeholder 2">
            <a:extLst>
              <a:ext uri="{FF2B5EF4-FFF2-40B4-BE49-F238E27FC236}">
                <a16:creationId xmlns:a16="http://schemas.microsoft.com/office/drawing/2014/main" id="{76BD027E-50DA-E9B5-59AC-FB095B2E6E7F}"/>
              </a:ext>
            </a:extLst>
          </p:cNvPr>
          <p:cNvSpPr txBox="1">
            <a:spLocks/>
          </p:cNvSpPr>
          <p:nvPr/>
        </p:nvSpPr>
        <p:spPr>
          <a:xfrm>
            <a:off x="1702664" y="4033284"/>
            <a:ext cx="9826285" cy="24877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a:t>Saul – who outwardly appears fit for the role is not suitable and has the Kingdom take away</a:t>
            </a:r>
          </a:p>
          <a:p>
            <a:r>
              <a:rPr lang="en-US" sz="1600" dirty="0"/>
              <a:t>David – is not outwardly noteworthy is selected</a:t>
            </a:r>
          </a:p>
          <a:p>
            <a:r>
              <a:rPr lang="en-US" sz="1600" dirty="0"/>
              <a:t>David is a man after God’s own heart, falls to the trappings of power and sins badly</a:t>
            </a:r>
          </a:p>
          <a:p>
            <a:r>
              <a:rPr lang="en-US" sz="1600" dirty="0"/>
              <a:t>Solomon - initially appears on the right path, achieving wisdom, fame and wealth</a:t>
            </a:r>
          </a:p>
          <a:p>
            <a:r>
              <a:rPr lang="en-US" sz="1600" dirty="0"/>
              <a:t>Soloman also disobeys and falls away – initiating pagan worship in the Kingdom</a:t>
            </a:r>
          </a:p>
          <a:p>
            <a:r>
              <a:rPr lang="en-US" sz="1600" dirty="0"/>
              <a:t>God continues to support His people in spite of their rebellion – begin to see hints of a future Messiah</a:t>
            </a:r>
          </a:p>
        </p:txBody>
      </p:sp>
    </p:spTree>
    <p:extLst>
      <p:ext uri="{BB962C8B-B14F-4D97-AF65-F5344CB8AC3E}">
        <p14:creationId xmlns:p14="http://schemas.microsoft.com/office/powerpoint/2010/main" val="295739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1541-DAF9-B4F2-A0C1-DD8F715548C2}"/>
              </a:ext>
            </a:extLst>
          </p:cNvPr>
          <p:cNvSpPr>
            <a:spLocks noGrp="1"/>
          </p:cNvSpPr>
          <p:nvPr>
            <p:ph type="title"/>
          </p:nvPr>
        </p:nvSpPr>
        <p:spPr/>
        <p:txBody>
          <a:bodyPr/>
          <a:lstStyle/>
          <a:p>
            <a:r>
              <a:rPr lang="en-US" dirty="0"/>
              <a:t>Comparison of Samuel/Kings &amp; Chronicles</a:t>
            </a:r>
          </a:p>
        </p:txBody>
      </p:sp>
      <p:sp>
        <p:nvSpPr>
          <p:cNvPr id="5" name="Text Placeholder 4">
            <a:extLst>
              <a:ext uri="{FF2B5EF4-FFF2-40B4-BE49-F238E27FC236}">
                <a16:creationId xmlns:a16="http://schemas.microsoft.com/office/drawing/2014/main" id="{63C318A6-9AC7-C8A3-8D3E-5E0A9AB29267}"/>
              </a:ext>
            </a:extLst>
          </p:cNvPr>
          <p:cNvSpPr>
            <a:spLocks noGrp="1"/>
          </p:cNvSpPr>
          <p:nvPr>
            <p:ph type="body" idx="1"/>
          </p:nvPr>
        </p:nvSpPr>
        <p:spPr/>
        <p:txBody>
          <a:bodyPr/>
          <a:lstStyle/>
          <a:p>
            <a:r>
              <a:rPr lang="en-US" b="1" dirty="0"/>
              <a:t>I/II Samuel &amp; I/II Kings</a:t>
            </a:r>
          </a:p>
        </p:txBody>
      </p:sp>
      <p:sp>
        <p:nvSpPr>
          <p:cNvPr id="6" name="Content Placeholder 5">
            <a:extLst>
              <a:ext uri="{FF2B5EF4-FFF2-40B4-BE49-F238E27FC236}">
                <a16:creationId xmlns:a16="http://schemas.microsoft.com/office/drawing/2014/main" id="{0C9CBFEE-F2C9-8993-736A-9294EB4B9D11}"/>
              </a:ext>
            </a:extLst>
          </p:cNvPr>
          <p:cNvSpPr>
            <a:spLocks noGrp="1"/>
          </p:cNvSpPr>
          <p:nvPr>
            <p:ph sz="half" idx="2"/>
          </p:nvPr>
        </p:nvSpPr>
        <p:spPr/>
        <p:txBody>
          <a:bodyPr>
            <a:normAutofit lnSpcReduction="10000"/>
          </a:bodyPr>
          <a:lstStyle/>
          <a:p>
            <a:r>
              <a:rPr lang="en-US" dirty="0"/>
              <a:t>Longer description of events of Israel</a:t>
            </a:r>
          </a:p>
          <a:p>
            <a:r>
              <a:rPr lang="en-US" dirty="0"/>
              <a:t>Gives details on Northern and Southern Kingdoms</a:t>
            </a:r>
          </a:p>
          <a:p>
            <a:r>
              <a:rPr lang="en-US" dirty="0"/>
              <a:t>Details the idolatry leading to the exile(s)</a:t>
            </a:r>
          </a:p>
          <a:p>
            <a:r>
              <a:rPr lang="en-US" dirty="0"/>
              <a:t>POV before the Babylonian exile</a:t>
            </a:r>
          </a:p>
        </p:txBody>
      </p:sp>
      <p:sp>
        <p:nvSpPr>
          <p:cNvPr id="7" name="Text Placeholder 6">
            <a:extLst>
              <a:ext uri="{FF2B5EF4-FFF2-40B4-BE49-F238E27FC236}">
                <a16:creationId xmlns:a16="http://schemas.microsoft.com/office/drawing/2014/main" id="{A0F202C4-C0D7-7EF7-4C93-140EA9578309}"/>
              </a:ext>
            </a:extLst>
          </p:cNvPr>
          <p:cNvSpPr>
            <a:spLocks noGrp="1"/>
          </p:cNvSpPr>
          <p:nvPr>
            <p:ph type="body" sz="quarter" idx="3"/>
          </p:nvPr>
        </p:nvSpPr>
        <p:spPr/>
        <p:txBody>
          <a:bodyPr/>
          <a:lstStyle/>
          <a:p>
            <a:r>
              <a:rPr lang="en-US" b="1" dirty="0"/>
              <a:t>I/II Chronicles</a:t>
            </a:r>
          </a:p>
        </p:txBody>
      </p:sp>
      <p:sp>
        <p:nvSpPr>
          <p:cNvPr id="8" name="Content Placeholder 7">
            <a:extLst>
              <a:ext uri="{FF2B5EF4-FFF2-40B4-BE49-F238E27FC236}">
                <a16:creationId xmlns:a16="http://schemas.microsoft.com/office/drawing/2014/main" id="{ADC0687F-9E89-17DF-E493-DEE3E6256BC0}"/>
              </a:ext>
            </a:extLst>
          </p:cNvPr>
          <p:cNvSpPr>
            <a:spLocks noGrp="1"/>
          </p:cNvSpPr>
          <p:nvPr>
            <p:ph sz="quarter" idx="4"/>
          </p:nvPr>
        </p:nvSpPr>
        <p:spPr/>
        <p:txBody>
          <a:bodyPr>
            <a:normAutofit lnSpcReduction="10000"/>
          </a:bodyPr>
          <a:lstStyle/>
          <a:p>
            <a:r>
              <a:rPr lang="en-US" dirty="0"/>
              <a:t>Shorter</a:t>
            </a:r>
          </a:p>
          <a:p>
            <a:r>
              <a:rPr lang="en-US" dirty="0"/>
              <a:t>Focused on the Southern Kingdom</a:t>
            </a:r>
          </a:p>
          <a:p>
            <a:r>
              <a:rPr lang="en-US" dirty="0"/>
              <a:t>POV from after return from exile</a:t>
            </a:r>
          </a:p>
          <a:p>
            <a:r>
              <a:rPr lang="en-US" dirty="0"/>
              <a:t>More favorable description of David and Soloman – avoids David’s sin</a:t>
            </a:r>
          </a:p>
          <a:p>
            <a:r>
              <a:rPr lang="en-US" dirty="0"/>
              <a:t>Gives more detail on the temple</a:t>
            </a:r>
          </a:p>
          <a:p>
            <a:r>
              <a:rPr lang="en-US" dirty="0"/>
              <a:t>Highlights the continuing lineage of David</a:t>
            </a:r>
          </a:p>
        </p:txBody>
      </p:sp>
    </p:spTree>
    <p:extLst>
      <p:ext uri="{BB962C8B-B14F-4D97-AF65-F5344CB8AC3E}">
        <p14:creationId xmlns:p14="http://schemas.microsoft.com/office/powerpoint/2010/main" val="402569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EA77-1BDF-B04A-70DB-C1E2E3CBC540}"/>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25470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6E93-5C75-E42B-5CCE-33E46C5E05CA}"/>
              </a:ext>
            </a:extLst>
          </p:cNvPr>
          <p:cNvSpPr>
            <a:spLocks noGrp="1"/>
          </p:cNvSpPr>
          <p:nvPr>
            <p:ph type="title"/>
          </p:nvPr>
        </p:nvSpPr>
        <p:spPr/>
        <p:txBody>
          <a:bodyPr/>
          <a:lstStyle/>
          <a:p>
            <a:r>
              <a:rPr lang="en-US" dirty="0"/>
              <a:t>II Samuel topics</a:t>
            </a:r>
          </a:p>
        </p:txBody>
      </p:sp>
      <p:sp>
        <p:nvSpPr>
          <p:cNvPr id="3" name="Content Placeholder 2">
            <a:extLst>
              <a:ext uri="{FF2B5EF4-FFF2-40B4-BE49-F238E27FC236}">
                <a16:creationId xmlns:a16="http://schemas.microsoft.com/office/drawing/2014/main" id="{E8D6877F-C7ED-7EE7-D5EE-71B284D8B7A3}"/>
              </a:ext>
            </a:extLst>
          </p:cNvPr>
          <p:cNvSpPr>
            <a:spLocks noGrp="1"/>
          </p:cNvSpPr>
          <p:nvPr>
            <p:ph sz="half" idx="1"/>
          </p:nvPr>
        </p:nvSpPr>
        <p:spPr>
          <a:xfrm>
            <a:off x="2173357" y="1789043"/>
            <a:ext cx="4793827" cy="4916556"/>
          </a:xfrm>
        </p:spPr>
        <p:txBody>
          <a:bodyPr>
            <a:noAutofit/>
          </a:bodyPr>
          <a:lstStyle/>
          <a:p>
            <a:pPr>
              <a:buFont typeface="+mj-lt"/>
              <a:buAutoNum type="arabicPeriod"/>
            </a:pPr>
            <a:r>
              <a:rPr lang="en-US" dirty="0">
                <a:highlight>
                  <a:srgbClr val="FFFF00"/>
                </a:highlight>
              </a:rPr>
              <a:t>David Laments for Saul</a:t>
            </a:r>
          </a:p>
          <a:p>
            <a:pPr>
              <a:buFont typeface="+mj-lt"/>
              <a:buAutoNum type="arabicPeriod"/>
            </a:pPr>
            <a:r>
              <a:rPr lang="en-US" dirty="0">
                <a:highlight>
                  <a:srgbClr val="FFFF00"/>
                </a:highlight>
              </a:rPr>
              <a:t>David anointed King of Judah; Civil war</a:t>
            </a:r>
          </a:p>
          <a:p>
            <a:pPr>
              <a:buFont typeface="+mj-lt"/>
              <a:buAutoNum type="arabicPeriod"/>
            </a:pPr>
            <a:r>
              <a:rPr lang="en-US" dirty="0"/>
              <a:t>Abner goes over to David/Joab murders Abner</a:t>
            </a:r>
          </a:p>
          <a:p>
            <a:pPr>
              <a:buFont typeface="+mj-lt"/>
              <a:buAutoNum type="arabicPeriod"/>
            </a:pPr>
            <a:r>
              <a:rPr lang="en-US" dirty="0"/>
              <a:t>Ish-</a:t>
            </a:r>
            <a:r>
              <a:rPr lang="en-US" dirty="0" err="1"/>
              <a:t>Bosheth</a:t>
            </a:r>
            <a:r>
              <a:rPr lang="en-US" dirty="0"/>
              <a:t> murdered</a:t>
            </a:r>
          </a:p>
          <a:p>
            <a:pPr>
              <a:buFont typeface="+mj-lt"/>
              <a:buAutoNum type="arabicPeriod"/>
            </a:pPr>
            <a:r>
              <a:rPr lang="en-US" dirty="0">
                <a:highlight>
                  <a:srgbClr val="FFFF00"/>
                </a:highlight>
              </a:rPr>
              <a:t>David King of Israel/Conquers Jerusalem</a:t>
            </a:r>
          </a:p>
          <a:p>
            <a:pPr>
              <a:buFont typeface="+mj-lt"/>
              <a:buAutoNum type="arabicPeriod"/>
            </a:pPr>
            <a:r>
              <a:rPr lang="en-US" dirty="0">
                <a:highlight>
                  <a:srgbClr val="FFFF00"/>
                </a:highlight>
              </a:rPr>
              <a:t>David brings the ark to Jerusalem</a:t>
            </a:r>
          </a:p>
          <a:p>
            <a:pPr>
              <a:buFont typeface="+mj-lt"/>
              <a:buAutoNum type="arabicPeriod"/>
            </a:pPr>
            <a:r>
              <a:rPr lang="en-US" dirty="0">
                <a:highlight>
                  <a:srgbClr val="FFFF00"/>
                </a:highlight>
              </a:rPr>
              <a:t>God’s covenant with David</a:t>
            </a:r>
          </a:p>
          <a:p>
            <a:pPr>
              <a:buFont typeface="+mj-lt"/>
              <a:buAutoNum type="arabicPeriod"/>
            </a:pPr>
            <a:r>
              <a:rPr lang="en-US" dirty="0">
                <a:highlight>
                  <a:srgbClr val="FFFF00"/>
                </a:highlight>
              </a:rPr>
              <a:t>David’s victories</a:t>
            </a:r>
          </a:p>
          <a:p>
            <a:pPr>
              <a:buFont typeface="+mj-lt"/>
              <a:buAutoNum type="arabicPeriod"/>
            </a:pPr>
            <a:r>
              <a:rPr lang="en-US" dirty="0">
                <a:highlight>
                  <a:srgbClr val="FFFF00"/>
                </a:highlight>
              </a:rPr>
              <a:t>David and Mephibosheth</a:t>
            </a:r>
          </a:p>
          <a:p>
            <a:pPr>
              <a:buFont typeface="+mj-lt"/>
              <a:buAutoNum type="arabicPeriod"/>
            </a:pPr>
            <a:r>
              <a:rPr lang="en-US" dirty="0"/>
              <a:t>David defeats Ammonites</a:t>
            </a:r>
          </a:p>
          <a:p>
            <a:pPr>
              <a:buFont typeface="+mj-lt"/>
              <a:buAutoNum type="arabicPeriod"/>
            </a:pPr>
            <a:endParaRPr lang="en-US" dirty="0"/>
          </a:p>
          <a:p>
            <a:pPr>
              <a:buFont typeface="+mj-lt"/>
              <a:buAutoNum type="arabicPeriod"/>
            </a:pPr>
            <a:endParaRPr lang="en-US" dirty="0"/>
          </a:p>
          <a:p>
            <a:endParaRPr lang="en-US" dirty="0"/>
          </a:p>
        </p:txBody>
      </p:sp>
      <p:sp>
        <p:nvSpPr>
          <p:cNvPr id="4" name="Content Placeholder 3">
            <a:extLst>
              <a:ext uri="{FF2B5EF4-FFF2-40B4-BE49-F238E27FC236}">
                <a16:creationId xmlns:a16="http://schemas.microsoft.com/office/drawing/2014/main" id="{77B4EDDB-8D99-BC46-5D9C-94758A9E569E}"/>
              </a:ext>
            </a:extLst>
          </p:cNvPr>
          <p:cNvSpPr>
            <a:spLocks noGrp="1"/>
          </p:cNvSpPr>
          <p:nvPr>
            <p:ph sz="half" idx="2"/>
          </p:nvPr>
        </p:nvSpPr>
        <p:spPr>
          <a:xfrm>
            <a:off x="7190747" y="1391478"/>
            <a:ext cx="4537427" cy="5314121"/>
          </a:xfrm>
        </p:spPr>
        <p:txBody>
          <a:bodyPr>
            <a:normAutofit fontScale="92500" lnSpcReduction="10000"/>
          </a:bodyPr>
          <a:lstStyle/>
          <a:p>
            <a:pPr>
              <a:buFont typeface="+mj-lt"/>
              <a:buAutoNum type="arabicParenR"/>
            </a:pPr>
            <a:r>
              <a:rPr lang="en-US" dirty="0">
                <a:highlight>
                  <a:srgbClr val="FFFF00"/>
                </a:highlight>
              </a:rPr>
              <a:t>David and Bathsheba</a:t>
            </a:r>
          </a:p>
          <a:p>
            <a:pPr>
              <a:buFont typeface="+mj-lt"/>
              <a:buAutoNum type="arabicParenR"/>
            </a:pPr>
            <a:r>
              <a:rPr lang="en-US" dirty="0">
                <a:highlight>
                  <a:srgbClr val="FFFF00"/>
                </a:highlight>
              </a:rPr>
              <a:t>David rebuked by Nathan</a:t>
            </a:r>
          </a:p>
          <a:p>
            <a:pPr>
              <a:buFont typeface="+mj-lt"/>
              <a:buAutoNum type="arabicParenR"/>
            </a:pPr>
            <a:r>
              <a:rPr lang="en-US" dirty="0"/>
              <a:t>Amnon and Tamar/Absalom</a:t>
            </a:r>
          </a:p>
          <a:p>
            <a:pPr>
              <a:buFont typeface="+mj-lt"/>
              <a:buAutoNum type="arabicParenR"/>
            </a:pPr>
            <a:r>
              <a:rPr lang="en-US" dirty="0"/>
              <a:t>Absalom returns to Jerusalem</a:t>
            </a:r>
          </a:p>
          <a:p>
            <a:pPr>
              <a:buFont typeface="+mj-lt"/>
              <a:buAutoNum type="arabicParenR"/>
            </a:pPr>
            <a:r>
              <a:rPr lang="en-US" dirty="0"/>
              <a:t>Absalom conspiracy/David flees</a:t>
            </a:r>
          </a:p>
          <a:p>
            <a:pPr>
              <a:buFont typeface="+mj-lt"/>
              <a:buAutoNum type="arabicParenR"/>
            </a:pPr>
            <a:r>
              <a:rPr lang="en-US" dirty="0">
                <a:highlight>
                  <a:srgbClr val="FFFF00"/>
                </a:highlight>
              </a:rPr>
              <a:t>David on run</a:t>
            </a:r>
          </a:p>
          <a:p>
            <a:pPr>
              <a:buFont typeface="+mj-lt"/>
              <a:buAutoNum type="arabicParenR"/>
            </a:pPr>
            <a:r>
              <a:rPr lang="en-US" dirty="0"/>
              <a:t>Absalom death</a:t>
            </a:r>
          </a:p>
          <a:p>
            <a:pPr>
              <a:buFont typeface="+mj-lt"/>
              <a:buAutoNum type="arabicParenR"/>
            </a:pPr>
            <a:r>
              <a:rPr lang="en-US" dirty="0"/>
              <a:t>David mourns</a:t>
            </a:r>
          </a:p>
          <a:p>
            <a:pPr>
              <a:buFont typeface="+mj-lt"/>
              <a:buAutoNum type="arabicParenR"/>
            </a:pPr>
            <a:r>
              <a:rPr lang="en-US" dirty="0"/>
              <a:t>David returns to Jerusalem</a:t>
            </a:r>
          </a:p>
          <a:p>
            <a:pPr>
              <a:buFont typeface="+mj-lt"/>
              <a:buAutoNum type="arabicParenR"/>
            </a:pPr>
            <a:r>
              <a:rPr lang="en-US" dirty="0"/>
              <a:t>Sheba rebels against David</a:t>
            </a:r>
          </a:p>
          <a:p>
            <a:pPr>
              <a:buFont typeface="+mj-lt"/>
              <a:buAutoNum type="arabicParenR"/>
            </a:pPr>
            <a:r>
              <a:rPr lang="en-US" dirty="0"/>
              <a:t>Wars against Philistines</a:t>
            </a:r>
          </a:p>
          <a:p>
            <a:pPr>
              <a:buFont typeface="+mj-lt"/>
              <a:buAutoNum type="arabicParenR"/>
            </a:pPr>
            <a:r>
              <a:rPr lang="en-US" dirty="0">
                <a:highlight>
                  <a:srgbClr val="FFFF00"/>
                </a:highlight>
              </a:rPr>
              <a:t>David’s song of praise</a:t>
            </a:r>
          </a:p>
          <a:p>
            <a:pPr>
              <a:buFont typeface="+mj-lt"/>
              <a:buAutoNum type="arabicParenR"/>
            </a:pPr>
            <a:r>
              <a:rPr lang="en-US" dirty="0"/>
              <a:t>David’s last words</a:t>
            </a:r>
            <a:r>
              <a:rPr lang="en-US"/>
              <a:t>/Mighty </a:t>
            </a:r>
            <a:r>
              <a:rPr lang="en-US" dirty="0"/>
              <a:t>men</a:t>
            </a:r>
          </a:p>
          <a:p>
            <a:pPr>
              <a:buFont typeface="+mj-lt"/>
              <a:buAutoNum type="arabicParenR"/>
            </a:pPr>
            <a:r>
              <a:rPr lang="en-US" dirty="0"/>
              <a:t>David builds alter</a:t>
            </a:r>
          </a:p>
          <a:p>
            <a:endParaRPr lang="en-US" dirty="0"/>
          </a:p>
        </p:txBody>
      </p:sp>
    </p:spTree>
    <p:extLst>
      <p:ext uri="{BB962C8B-B14F-4D97-AF65-F5344CB8AC3E}">
        <p14:creationId xmlns:p14="http://schemas.microsoft.com/office/powerpoint/2010/main" val="192548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D165-4EC2-C1F6-798D-271585B64F3B}"/>
              </a:ext>
            </a:extLst>
          </p:cNvPr>
          <p:cNvSpPr>
            <a:spLocks noGrp="1"/>
          </p:cNvSpPr>
          <p:nvPr>
            <p:ph type="title"/>
          </p:nvPr>
        </p:nvSpPr>
        <p:spPr/>
        <p:txBody>
          <a:bodyPr/>
          <a:lstStyle/>
          <a:p>
            <a:r>
              <a:rPr lang="en-US" dirty="0"/>
              <a:t>Last week/Recap … I Sam.</a:t>
            </a:r>
          </a:p>
        </p:txBody>
      </p:sp>
      <p:sp>
        <p:nvSpPr>
          <p:cNvPr id="7" name="Content Placeholder 2">
            <a:extLst>
              <a:ext uri="{FF2B5EF4-FFF2-40B4-BE49-F238E27FC236}">
                <a16:creationId xmlns:a16="http://schemas.microsoft.com/office/drawing/2014/main" id="{EA175AF2-CAE4-CB05-DE81-73B0B66A2D9D}"/>
              </a:ext>
            </a:extLst>
          </p:cNvPr>
          <p:cNvSpPr txBox="1">
            <a:spLocks/>
          </p:cNvSpPr>
          <p:nvPr/>
        </p:nvSpPr>
        <p:spPr>
          <a:xfrm>
            <a:off x="1608229" y="1342906"/>
            <a:ext cx="6423306" cy="17521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1900" dirty="0"/>
          </a:p>
        </p:txBody>
      </p:sp>
      <p:sp>
        <p:nvSpPr>
          <p:cNvPr id="4" name="Content Placeholder 2">
            <a:extLst>
              <a:ext uri="{FF2B5EF4-FFF2-40B4-BE49-F238E27FC236}">
                <a16:creationId xmlns:a16="http://schemas.microsoft.com/office/drawing/2014/main" id="{F3991E8B-F740-BF18-EB47-53ED870540C3}"/>
              </a:ext>
            </a:extLst>
          </p:cNvPr>
          <p:cNvSpPr>
            <a:spLocks noGrp="1"/>
          </p:cNvSpPr>
          <p:nvPr>
            <p:ph idx="1"/>
          </p:nvPr>
        </p:nvSpPr>
        <p:spPr>
          <a:xfrm>
            <a:off x="1479550" y="1860549"/>
            <a:ext cx="10497802" cy="4797827"/>
          </a:xfrm>
        </p:spPr>
        <p:txBody>
          <a:bodyPr>
            <a:normAutofit/>
          </a:bodyPr>
          <a:lstStyle/>
          <a:p>
            <a:pPr marL="457200" lvl="1" indent="0">
              <a:buNone/>
            </a:pPr>
            <a:endParaRPr lang="en-US" dirty="0"/>
          </a:p>
          <a:p>
            <a:r>
              <a:rPr lang="en-US" dirty="0"/>
              <a:t>Samuel, a godly man, is appointed as the last Judge of Israel</a:t>
            </a:r>
          </a:p>
          <a:p>
            <a:r>
              <a:rPr lang="en-US" dirty="0"/>
              <a:t>The nation struggles with their devotion to YHWH and is continually turned toward pagan idolatry</a:t>
            </a:r>
          </a:p>
          <a:p>
            <a:r>
              <a:rPr lang="en-US" dirty="0"/>
              <a:t>Israel has rejected YHWH as their sovereign and asked for a King “like the other nations”</a:t>
            </a:r>
          </a:p>
          <a:p>
            <a:r>
              <a:rPr lang="en-US" dirty="0"/>
              <a:t>Saul appeared to be a good candidate but did not have a heart devoted to YHWH</a:t>
            </a:r>
          </a:p>
          <a:p>
            <a:r>
              <a:rPr lang="en-US" dirty="0"/>
              <a:t>I Samuel details Saul’s anointing, his initial rise, his sins and his ultimate demise</a:t>
            </a:r>
          </a:p>
          <a:p>
            <a:r>
              <a:rPr lang="en-US" dirty="0"/>
              <a:t>Thus, YHWH is giving the Kingdom of Israel to one whose heart is devoted - David, son of Jessee</a:t>
            </a:r>
          </a:p>
          <a:p>
            <a:r>
              <a:rPr lang="en-US" dirty="0"/>
              <a:t>Through David’s actions and his writings, we see a future King who is ”a man after God’s own heart”</a:t>
            </a:r>
          </a:p>
          <a:p>
            <a:r>
              <a:rPr lang="en-US" dirty="0"/>
              <a:t>I Samuel concludes with the death of Saul at the hand of the Philistines and David on the run from Saul</a:t>
            </a:r>
          </a:p>
          <a:p>
            <a:endParaRPr lang="en-US" dirty="0"/>
          </a:p>
        </p:txBody>
      </p:sp>
    </p:spTree>
    <p:extLst>
      <p:ext uri="{BB962C8B-B14F-4D97-AF65-F5344CB8AC3E}">
        <p14:creationId xmlns:p14="http://schemas.microsoft.com/office/powerpoint/2010/main" val="201832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1912-3ED8-5ACD-36BE-46381D136B2F}"/>
              </a:ext>
            </a:extLst>
          </p:cNvPr>
          <p:cNvSpPr>
            <a:spLocks noGrp="1"/>
          </p:cNvSpPr>
          <p:nvPr>
            <p:ph type="title"/>
          </p:nvPr>
        </p:nvSpPr>
        <p:spPr/>
        <p:txBody>
          <a:bodyPr/>
          <a:lstStyle/>
          <a:p>
            <a:r>
              <a:rPr lang="en-US" dirty="0"/>
              <a:t>David hears of Saul’s death</a:t>
            </a:r>
            <a:br>
              <a:rPr lang="en-US" dirty="0"/>
            </a:br>
            <a:r>
              <a:rPr lang="en-US" sz="3200" dirty="0"/>
              <a:t>II Sam. 1</a:t>
            </a:r>
            <a:endParaRPr lang="en-US" dirty="0"/>
          </a:p>
        </p:txBody>
      </p:sp>
      <p:sp>
        <p:nvSpPr>
          <p:cNvPr id="3" name="Content Placeholder 2">
            <a:extLst>
              <a:ext uri="{FF2B5EF4-FFF2-40B4-BE49-F238E27FC236}">
                <a16:creationId xmlns:a16="http://schemas.microsoft.com/office/drawing/2014/main" id="{25420EE2-2A56-D0DF-CCBA-C400B69BE3FD}"/>
              </a:ext>
            </a:extLst>
          </p:cNvPr>
          <p:cNvSpPr>
            <a:spLocks noGrp="1"/>
          </p:cNvSpPr>
          <p:nvPr>
            <p:ph sz="half" idx="1"/>
          </p:nvPr>
        </p:nvSpPr>
        <p:spPr>
          <a:xfrm>
            <a:off x="2589212" y="2133600"/>
            <a:ext cx="3244918" cy="3777622"/>
          </a:xfrm>
        </p:spPr>
        <p:txBody>
          <a:bodyPr>
            <a:normAutofit fontScale="92500" lnSpcReduction="10000"/>
          </a:bodyPr>
          <a:lstStyle/>
          <a:p>
            <a:r>
              <a:rPr lang="en-US" dirty="0"/>
              <a:t>An Amalekite informs David of King Saul’s death (and Jonathan)</a:t>
            </a:r>
          </a:p>
          <a:p>
            <a:r>
              <a:rPr lang="en-US" dirty="0"/>
              <a:t>In fact, he claims to have killed him after Saul fell on his sword</a:t>
            </a:r>
          </a:p>
          <a:p>
            <a:r>
              <a:rPr lang="en-US" dirty="0"/>
              <a:t>He brings Saul’s crown and royal arm band (thinks he will be rewarded)</a:t>
            </a:r>
          </a:p>
          <a:p>
            <a:r>
              <a:rPr lang="en-US" dirty="0"/>
              <a:t>David has him killed</a:t>
            </a:r>
          </a:p>
          <a:p>
            <a:r>
              <a:rPr lang="en-US" dirty="0"/>
              <a:t>David writes a lament for Saul and Jonathan</a:t>
            </a:r>
          </a:p>
        </p:txBody>
      </p:sp>
      <p:sp>
        <p:nvSpPr>
          <p:cNvPr id="4" name="Content Placeholder 3">
            <a:extLst>
              <a:ext uri="{FF2B5EF4-FFF2-40B4-BE49-F238E27FC236}">
                <a16:creationId xmlns:a16="http://schemas.microsoft.com/office/drawing/2014/main" id="{12167395-0214-45A2-6BB0-54E3AAFCC2D0}"/>
              </a:ext>
            </a:extLst>
          </p:cNvPr>
          <p:cNvSpPr>
            <a:spLocks noGrp="1"/>
          </p:cNvSpPr>
          <p:nvPr>
            <p:ph sz="half" idx="2"/>
          </p:nvPr>
        </p:nvSpPr>
        <p:spPr>
          <a:xfrm>
            <a:off x="6645500" y="2126222"/>
            <a:ext cx="5546500" cy="3777622"/>
          </a:xfrm>
        </p:spPr>
        <p:txBody>
          <a:bodyPr>
            <a:noAutofit/>
          </a:bodyPr>
          <a:lstStyle/>
          <a:p>
            <a:r>
              <a:rPr lang="en-US" dirty="0">
                <a:solidFill>
                  <a:schemeClr val="accent1"/>
                </a:solidFill>
              </a:rPr>
              <a:t>“A gazelle</a:t>
            </a:r>
            <a:r>
              <a:rPr lang="en-US" baseline="30000" dirty="0">
                <a:solidFill>
                  <a:schemeClr val="accent1"/>
                </a:solidFill>
              </a:rPr>
              <a:t>[</a:t>
            </a:r>
            <a:r>
              <a:rPr lang="en-US" baseline="30000" dirty="0">
                <a:solidFill>
                  <a:schemeClr val="accent1"/>
                </a:solidFill>
                <a:hlinkClick r:id="rId2" tooltip="See footnote a">
                  <a:extLst>
                    <a:ext uri="{A12FA001-AC4F-418D-AE19-62706E023703}">
                      <ahyp:hlinkClr xmlns:ahyp="http://schemas.microsoft.com/office/drawing/2018/hyperlinkcolor" val="tx"/>
                    </a:ext>
                  </a:extLst>
                </a:hlinkClick>
              </a:rPr>
              <a:t>a</a:t>
            </a:r>
            <a:r>
              <a:rPr lang="en-US" baseline="30000" dirty="0">
                <a:solidFill>
                  <a:schemeClr val="accent1"/>
                </a:solidFill>
              </a:rPr>
              <a:t>]</a:t>
            </a:r>
            <a:r>
              <a:rPr lang="en-US" dirty="0">
                <a:solidFill>
                  <a:schemeClr val="accent1"/>
                </a:solidFill>
              </a:rPr>
              <a:t> lies slain on your heights, Israel.</a:t>
            </a:r>
            <a:br>
              <a:rPr lang="en-US" dirty="0">
                <a:solidFill>
                  <a:schemeClr val="accent1"/>
                </a:solidFill>
              </a:rPr>
            </a:br>
            <a:r>
              <a:rPr lang="en-US" dirty="0">
                <a:solidFill>
                  <a:schemeClr val="accent1"/>
                </a:solidFill>
              </a:rPr>
              <a:t>    How the mighty have fallen!</a:t>
            </a:r>
          </a:p>
          <a:p>
            <a:r>
              <a:rPr lang="en-US" b="1" baseline="30000" dirty="0">
                <a:solidFill>
                  <a:schemeClr val="accent1"/>
                </a:solidFill>
              </a:rPr>
              <a:t>20 </a:t>
            </a:r>
            <a:r>
              <a:rPr lang="en-US" dirty="0">
                <a:solidFill>
                  <a:schemeClr val="accent1"/>
                </a:solidFill>
              </a:rPr>
              <a:t>“Tell it not in Gath,</a:t>
            </a:r>
            <a:br>
              <a:rPr lang="en-US" dirty="0">
                <a:solidFill>
                  <a:schemeClr val="accent1"/>
                </a:solidFill>
              </a:rPr>
            </a:br>
            <a:r>
              <a:rPr lang="en-US" dirty="0">
                <a:solidFill>
                  <a:schemeClr val="accent1"/>
                </a:solidFill>
              </a:rPr>
              <a:t>    proclaim it not in the streets of Ashkelon,</a:t>
            </a:r>
            <a:br>
              <a:rPr lang="en-US" dirty="0">
                <a:solidFill>
                  <a:schemeClr val="accent1"/>
                </a:solidFill>
              </a:rPr>
            </a:br>
            <a:r>
              <a:rPr lang="en-US" dirty="0">
                <a:solidFill>
                  <a:schemeClr val="accent1"/>
                </a:solidFill>
              </a:rPr>
              <a:t>lest the daughters of the Philistines be glad,</a:t>
            </a:r>
            <a:br>
              <a:rPr lang="en-US" dirty="0">
                <a:solidFill>
                  <a:schemeClr val="accent1"/>
                </a:solidFill>
              </a:rPr>
            </a:br>
            <a:r>
              <a:rPr lang="en-US" dirty="0">
                <a:solidFill>
                  <a:schemeClr val="accent1"/>
                </a:solidFill>
              </a:rPr>
              <a:t>    lest the daughters of the uncircumcised rejoice.</a:t>
            </a:r>
          </a:p>
          <a:p>
            <a:r>
              <a:rPr lang="en-US" dirty="0">
                <a:solidFill>
                  <a:schemeClr val="accent1"/>
                </a:solidFill>
              </a:rPr>
              <a:t>…</a:t>
            </a:r>
          </a:p>
          <a:p>
            <a:br>
              <a:rPr lang="en-US" b="1" baseline="30000" dirty="0">
                <a:solidFill>
                  <a:schemeClr val="accent1"/>
                </a:solidFill>
              </a:rPr>
            </a:br>
            <a:r>
              <a:rPr lang="en-US" b="1" baseline="30000" dirty="0">
                <a:solidFill>
                  <a:schemeClr val="accent1"/>
                </a:solidFill>
              </a:rPr>
              <a:t>27 </a:t>
            </a:r>
            <a:r>
              <a:rPr lang="en-US" dirty="0">
                <a:solidFill>
                  <a:schemeClr val="accent1"/>
                </a:solidFill>
              </a:rPr>
              <a:t>“How the mighty have fallen!</a:t>
            </a:r>
            <a:br>
              <a:rPr lang="en-US" dirty="0">
                <a:solidFill>
                  <a:schemeClr val="accent1"/>
                </a:solidFill>
              </a:rPr>
            </a:br>
            <a:r>
              <a:rPr lang="en-US" dirty="0">
                <a:solidFill>
                  <a:schemeClr val="accent1"/>
                </a:solidFill>
              </a:rPr>
              <a:t>    The weapons of war have perished!”</a:t>
            </a:r>
          </a:p>
        </p:txBody>
      </p:sp>
    </p:spTree>
    <p:extLst>
      <p:ext uri="{BB962C8B-B14F-4D97-AF65-F5344CB8AC3E}">
        <p14:creationId xmlns:p14="http://schemas.microsoft.com/office/powerpoint/2010/main" val="341521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3F7B-7942-6F5F-F309-CBB1905EF25F}"/>
              </a:ext>
            </a:extLst>
          </p:cNvPr>
          <p:cNvSpPr>
            <a:spLocks noGrp="1"/>
          </p:cNvSpPr>
          <p:nvPr>
            <p:ph type="title"/>
          </p:nvPr>
        </p:nvSpPr>
        <p:spPr/>
        <p:txBody>
          <a:bodyPr/>
          <a:lstStyle/>
          <a:p>
            <a:r>
              <a:rPr lang="en-US" dirty="0"/>
              <a:t>David King of Judah</a:t>
            </a:r>
            <a:br>
              <a:rPr lang="en-US" dirty="0"/>
            </a:br>
            <a:r>
              <a:rPr lang="en-US" sz="3200" dirty="0"/>
              <a:t>II Sam. 2-4</a:t>
            </a:r>
            <a:endParaRPr lang="en-US" dirty="0"/>
          </a:p>
        </p:txBody>
      </p:sp>
      <p:sp>
        <p:nvSpPr>
          <p:cNvPr id="3" name="Content Placeholder 2">
            <a:extLst>
              <a:ext uri="{FF2B5EF4-FFF2-40B4-BE49-F238E27FC236}">
                <a16:creationId xmlns:a16="http://schemas.microsoft.com/office/drawing/2014/main" id="{335663DC-0114-A8BA-17C4-620051F6336F}"/>
              </a:ext>
            </a:extLst>
          </p:cNvPr>
          <p:cNvSpPr>
            <a:spLocks noGrp="1"/>
          </p:cNvSpPr>
          <p:nvPr>
            <p:ph sz="half" idx="1"/>
          </p:nvPr>
        </p:nvSpPr>
        <p:spPr>
          <a:xfrm>
            <a:off x="2589212" y="2133600"/>
            <a:ext cx="4313864" cy="4241442"/>
          </a:xfrm>
        </p:spPr>
        <p:txBody>
          <a:bodyPr>
            <a:normAutofit fontScale="92500"/>
          </a:bodyPr>
          <a:lstStyle/>
          <a:p>
            <a:r>
              <a:rPr lang="en-US" dirty="0"/>
              <a:t>David is then anointed and the King of Judah (not all of Israel)</a:t>
            </a:r>
          </a:p>
          <a:p>
            <a:r>
              <a:rPr lang="en-US" dirty="0"/>
              <a:t>Saul’s military commander make Ish-</a:t>
            </a:r>
            <a:r>
              <a:rPr lang="en-US" dirty="0" err="1"/>
              <a:t>Bosheth</a:t>
            </a:r>
            <a:r>
              <a:rPr lang="en-US" dirty="0"/>
              <a:t>, Saul’s son as King of Israel</a:t>
            </a:r>
          </a:p>
          <a:p>
            <a:r>
              <a:rPr lang="en-US" dirty="0"/>
              <a:t>Recall: Saul was a Benjamite; David from Judah</a:t>
            </a:r>
          </a:p>
          <a:p>
            <a:r>
              <a:rPr lang="en-US" dirty="0"/>
              <a:t>Civil war ensues</a:t>
            </a:r>
          </a:p>
          <a:p>
            <a:r>
              <a:rPr lang="en-US" dirty="0"/>
              <a:t>Fair amount of deceit and trickery</a:t>
            </a:r>
          </a:p>
          <a:p>
            <a:r>
              <a:rPr lang="en-US" dirty="0"/>
              <a:t>Finally, Ish-</a:t>
            </a:r>
            <a:r>
              <a:rPr lang="en-US" dirty="0" err="1"/>
              <a:t>Bosheth</a:t>
            </a:r>
            <a:r>
              <a:rPr lang="en-US" dirty="0"/>
              <a:t> is murdered</a:t>
            </a:r>
          </a:p>
          <a:p>
            <a:r>
              <a:rPr lang="en-US" dirty="0"/>
              <a:t>The murderers come to David and deliver the news about Ish-</a:t>
            </a:r>
            <a:r>
              <a:rPr lang="en-US" dirty="0" err="1"/>
              <a:t>Bosheth</a:t>
            </a:r>
            <a:r>
              <a:rPr lang="en-US" dirty="0"/>
              <a:t> and David has them killed as well</a:t>
            </a:r>
          </a:p>
        </p:txBody>
      </p:sp>
      <p:pic>
        <p:nvPicPr>
          <p:cNvPr id="10" name="Content Placeholder 9">
            <a:extLst>
              <a:ext uri="{FF2B5EF4-FFF2-40B4-BE49-F238E27FC236}">
                <a16:creationId xmlns:a16="http://schemas.microsoft.com/office/drawing/2014/main" id="{23A05BB3-F495-2AEE-10BB-8075791EEE8D}"/>
              </a:ext>
            </a:extLst>
          </p:cNvPr>
          <p:cNvPicPr>
            <a:picLocks noGrp="1" noChangeAspect="1"/>
          </p:cNvPicPr>
          <p:nvPr>
            <p:ph sz="half" idx="2"/>
          </p:nvPr>
        </p:nvPicPr>
        <p:blipFill>
          <a:blip r:embed="rId2"/>
          <a:stretch>
            <a:fillRect/>
          </a:stretch>
        </p:blipFill>
        <p:spPr>
          <a:xfrm>
            <a:off x="7851636" y="1457562"/>
            <a:ext cx="3937593" cy="4917480"/>
          </a:xfrm>
        </p:spPr>
      </p:pic>
    </p:spTree>
    <p:extLst>
      <p:ext uri="{BB962C8B-B14F-4D97-AF65-F5344CB8AC3E}">
        <p14:creationId xmlns:p14="http://schemas.microsoft.com/office/powerpoint/2010/main" val="300259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EC19-55A6-923C-0AC0-9344FFA5B6A4}"/>
              </a:ext>
            </a:extLst>
          </p:cNvPr>
          <p:cNvSpPr>
            <a:spLocks noGrp="1"/>
          </p:cNvSpPr>
          <p:nvPr>
            <p:ph type="title"/>
          </p:nvPr>
        </p:nvSpPr>
        <p:spPr/>
        <p:txBody>
          <a:bodyPr/>
          <a:lstStyle/>
          <a:p>
            <a:r>
              <a:rPr lang="en-US" dirty="0"/>
              <a:t>David - King of Israel &amp; Judah</a:t>
            </a:r>
            <a:br>
              <a:rPr lang="en-US" dirty="0"/>
            </a:br>
            <a:r>
              <a:rPr lang="en-US" sz="3200" dirty="0"/>
              <a:t>II Sam. 5</a:t>
            </a:r>
            <a:endParaRPr lang="en-US" dirty="0"/>
          </a:p>
        </p:txBody>
      </p:sp>
      <p:sp>
        <p:nvSpPr>
          <p:cNvPr id="3" name="Content Placeholder 2">
            <a:extLst>
              <a:ext uri="{FF2B5EF4-FFF2-40B4-BE49-F238E27FC236}">
                <a16:creationId xmlns:a16="http://schemas.microsoft.com/office/drawing/2014/main" id="{98DA93FC-CAFD-1800-3061-E20E5BCCB757}"/>
              </a:ext>
            </a:extLst>
          </p:cNvPr>
          <p:cNvSpPr>
            <a:spLocks noGrp="1"/>
          </p:cNvSpPr>
          <p:nvPr>
            <p:ph sz="half" idx="1"/>
          </p:nvPr>
        </p:nvSpPr>
        <p:spPr>
          <a:xfrm>
            <a:off x="2589212" y="2133600"/>
            <a:ext cx="4378258" cy="4100290"/>
          </a:xfrm>
        </p:spPr>
        <p:txBody>
          <a:bodyPr>
            <a:normAutofit/>
          </a:bodyPr>
          <a:lstStyle/>
          <a:p>
            <a:r>
              <a:rPr lang="en-US" dirty="0"/>
              <a:t>The elders of all Israel meet in Hebron </a:t>
            </a:r>
          </a:p>
          <a:p>
            <a:r>
              <a:rPr lang="en-US" dirty="0"/>
              <a:t>David is anointed King of all Israel and David establishes a covenant</a:t>
            </a:r>
          </a:p>
          <a:p>
            <a:r>
              <a:rPr lang="en-US" dirty="0"/>
              <a:t>David then conquers Jerusalem, believed to be impenetrable, and names the city Zion</a:t>
            </a:r>
          </a:p>
          <a:p>
            <a:r>
              <a:rPr lang="en-US" dirty="0"/>
              <a:t>David expands his palace and take on more wives … </a:t>
            </a:r>
          </a:p>
          <a:p>
            <a:r>
              <a:rPr lang="en-US" dirty="0"/>
              <a:t>The Philistines assemble, David attacks and conquers them (with YHWH help)</a:t>
            </a:r>
          </a:p>
          <a:p>
            <a:endParaRPr lang="en-US" dirty="0"/>
          </a:p>
        </p:txBody>
      </p:sp>
      <p:sp>
        <p:nvSpPr>
          <p:cNvPr id="4" name="Content Placeholder 3">
            <a:extLst>
              <a:ext uri="{FF2B5EF4-FFF2-40B4-BE49-F238E27FC236}">
                <a16:creationId xmlns:a16="http://schemas.microsoft.com/office/drawing/2014/main" id="{EB35DD88-A073-4D96-9D2C-3E68AD1BCA7E}"/>
              </a:ext>
            </a:extLst>
          </p:cNvPr>
          <p:cNvSpPr>
            <a:spLocks noGrp="1"/>
          </p:cNvSpPr>
          <p:nvPr>
            <p:ph sz="half" idx="2"/>
          </p:nvPr>
        </p:nvSpPr>
        <p:spPr>
          <a:xfrm>
            <a:off x="7190747" y="1404722"/>
            <a:ext cx="5001253" cy="5278299"/>
          </a:xfrm>
        </p:spPr>
        <p:txBody>
          <a:bodyPr>
            <a:noAutofit/>
          </a:bodyPr>
          <a:lstStyle/>
          <a:p>
            <a:r>
              <a:rPr lang="en-US" sz="1600" b="1" baseline="30000" dirty="0">
                <a:solidFill>
                  <a:schemeClr val="accent1"/>
                </a:solidFill>
              </a:rPr>
              <a:t>9 </a:t>
            </a:r>
            <a:r>
              <a:rPr lang="en-US" sz="1600" dirty="0">
                <a:solidFill>
                  <a:schemeClr val="accent1"/>
                </a:solidFill>
              </a:rPr>
              <a:t>David then took up residence in the fortress and called it the City of David. He built up the area around it, from the terraces</a:t>
            </a:r>
            <a:r>
              <a:rPr lang="en-US" sz="1600" baseline="30000" dirty="0">
                <a:solidFill>
                  <a:schemeClr val="accent1"/>
                </a:solidFill>
              </a:rPr>
              <a:t>[</a:t>
            </a:r>
            <a:r>
              <a:rPr lang="en-US" sz="1600" baseline="30000" dirty="0">
                <a:solidFill>
                  <a:schemeClr val="accent1"/>
                </a:solidFill>
                <a:hlinkClick r:id="rId2" tooltip="See footnote b">
                  <a:extLst>
                    <a:ext uri="{A12FA001-AC4F-418D-AE19-62706E023703}">
                      <ahyp:hlinkClr xmlns:ahyp="http://schemas.microsoft.com/office/drawing/2018/hyperlinkcolor" val="tx"/>
                    </a:ext>
                  </a:extLst>
                </a:hlinkClick>
              </a:rPr>
              <a:t>b</a:t>
            </a:r>
            <a:r>
              <a:rPr lang="en-US" sz="1600" baseline="30000" dirty="0">
                <a:solidFill>
                  <a:schemeClr val="accent1"/>
                </a:solidFill>
              </a:rPr>
              <a:t>]</a:t>
            </a:r>
            <a:r>
              <a:rPr lang="en-US" sz="1600" dirty="0">
                <a:solidFill>
                  <a:schemeClr val="accent1"/>
                </a:solidFill>
              </a:rPr>
              <a:t> inward. </a:t>
            </a:r>
            <a:r>
              <a:rPr lang="en-US" sz="1600" b="1" baseline="30000" dirty="0">
                <a:solidFill>
                  <a:schemeClr val="accent1"/>
                </a:solidFill>
              </a:rPr>
              <a:t>10 </a:t>
            </a:r>
            <a:r>
              <a:rPr lang="en-US" sz="1600" dirty="0">
                <a:solidFill>
                  <a:schemeClr val="accent1"/>
                </a:solidFill>
              </a:rPr>
              <a:t>And he became more and more powerful, because the Lord God Almighty was with him.</a:t>
            </a:r>
          </a:p>
          <a:p>
            <a:r>
              <a:rPr lang="en-US" sz="1600" b="1" baseline="30000" dirty="0">
                <a:solidFill>
                  <a:schemeClr val="accent1"/>
                </a:solidFill>
              </a:rPr>
              <a:t>11 </a:t>
            </a:r>
            <a:r>
              <a:rPr lang="en-US" sz="1600" dirty="0">
                <a:solidFill>
                  <a:schemeClr val="accent1"/>
                </a:solidFill>
              </a:rPr>
              <a:t>Now Hiram king of </a:t>
            </a:r>
            <a:r>
              <a:rPr lang="en-US" sz="1600" dirty="0" err="1">
                <a:solidFill>
                  <a:schemeClr val="accent1"/>
                </a:solidFill>
              </a:rPr>
              <a:t>Tyre</a:t>
            </a:r>
            <a:r>
              <a:rPr lang="en-US" sz="1600" dirty="0">
                <a:solidFill>
                  <a:schemeClr val="accent1"/>
                </a:solidFill>
              </a:rPr>
              <a:t> sent envoys to David, along with cedar logs and carpenters and stonemasons, and they built a palace for David. </a:t>
            </a:r>
            <a:r>
              <a:rPr lang="en-US" sz="1600" b="1" baseline="30000" dirty="0">
                <a:solidFill>
                  <a:schemeClr val="accent1"/>
                </a:solidFill>
              </a:rPr>
              <a:t>12 </a:t>
            </a:r>
            <a:r>
              <a:rPr lang="en-US" sz="1600" dirty="0">
                <a:solidFill>
                  <a:schemeClr val="accent1"/>
                </a:solidFill>
              </a:rPr>
              <a:t>Then David knew that the Lord had established him as king over Israel and had exalted his kingdom for the sake of his people Israel.</a:t>
            </a:r>
          </a:p>
          <a:p>
            <a:r>
              <a:rPr lang="en-US" sz="1600" b="1" baseline="30000" dirty="0">
                <a:solidFill>
                  <a:schemeClr val="accent1"/>
                </a:solidFill>
              </a:rPr>
              <a:t>13 </a:t>
            </a:r>
            <a:r>
              <a:rPr lang="en-US" sz="1600" dirty="0">
                <a:solidFill>
                  <a:schemeClr val="accent1"/>
                </a:solidFill>
              </a:rPr>
              <a:t>After he left Hebron, David took more concubines and wives in Jerusalem, and more sons and daughters were born to him. </a:t>
            </a:r>
            <a:r>
              <a:rPr lang="en-US" sz="1600" b="1" baseline="30000" dirty="0">
                <a:solidFill>
                  <a:schemeClr val="accent1"/>
                </a:solidFill>
              </a:rPr>
              <a:t>14 </a:t>
            </a:r>
            <a:r>
              <a:rPr lang="en-US" sz="1600" dirty="0">
                <a:solidFill>
                  <a:schemeClr val="accent1"/>
                </a:solidFill>
              </a:rPr>
              <a:t>These are the names of the children born to him there: Shammua, Shobab, Nathan, Solomon, </a:t>
            </a:r>
            <a:r>
              <a:rPr lang="en-US" sz="1600" b="1" baseline="30000" dirty="0">
                <a:solidFill>
                  <a:schemeClr val="accent1"/>
                </a:solidFill>
              </a:rPr>
              <a:t>15 </a:t>
            </a:r>
            <a:r>
              <a:rPr lang="en-US" sz="1600" dirty="0">
                <a:solidFill>
                  <a:schemeClr val="accent1"/>
                </a:solidFill>
              </a:rPr>
              <a:t>Ibhar, Elishua, Nepheg, Japhia, </a:t>
            </a:r>
            <a:r>
              <a:rPr lang="en-US" sz="1600" b="1" baseline="30000" dirty="0">
                <a:solidFill>
                  <a:schemeClr val="accent1"/>
                </a:solidFill>
              </a:rPr>
              <a:t>16 </a:t>
            </a:r>
            <a:r>
              <a:rPr lang="en-US" sz="1600" dirty="0">
                <a:solidFill>
                  <a:schemeClr val="accent1"/>
                </a:solidFill>
              </a:rPr>
              <a:t>Elishama, Eliada and Eliphelet.</a:t>
            </a:r>
          </a:p>
          <a:p>
            <a:endParaRPr lang="en-US" sz="1200" dirty="0">
              <a:solidFill>
                <a:schemeClr val="accent1"/>
              </a:solidFill>
            </a:endParaRPr>
          </a:p>
        </p:txBody>
      </p:sp>
    </p:spTree>
    <p:extLst>
      <p:ext uri="{BB962C8B-B14F-4D97-AF65-F5344CB8AC3E}">
        <p14:creationId xmlns:p14="http://schemas.microsoft.com/office/powerpoint/2010/main" val="187452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B5C9-87AE-DD1D-27E4-497423DAFB25}"/>
              </a:ext>
            </a:extLst>
          </p:cNvPr>
          <p:cNvSpPr>
            <a:spLocks noGrp="1"/>
          </p:cNvSpPr>
          <p:nvPr>
            <p:ph type="title"/>
          </p:nvPr>
        </p:nvSpPr>
        <p:spPr/>
        <p:txBody>
          <a:bodyPr/>
          <a:lstStyle/>
          <a:p>
            <a:r>
              <a:rPr lang="en-US" dirty="0"/>
              <a:t>The Ark of YHWH comes to Jerusalem</a:t>
            </a:r>
            <a:br>
              <a:rPr lang="en-US" dirty="0"/>
            </a:br>
            <a:r>
              <a:rPr lang="en-US" sz="3200" dirty="0"/>
              <a:t>II Sam. 6</a:t>
            </a:r>
            <a:endParaRPr lang="en-US" dirty="0"/>
          </a:p>
        </p:txBody>
      </p:sp>
      <p:pic>
        <p:nvPicPr>
          <p:cNvPr id="3" name="Content Placeholder 2">
            <a:extLst>
              <a:ext uri="{FF2B5EF4-FFF2-40B4-BE49-F238E27FC236}">
                <a16:creationId xmlns:a16="http://schemas.microsoft.com/office/drawing/2014/main" id="{D0CC6F6A-FEA4-092F-5971-3D7066F82966}"/>
              </a:ext>
            </a:extLst>
          </p:cNvPr>
          <p:cNvPicPr>
            <a:picLocks noGrp="1" noChangeAspect="1"/>
          </p:cNvPicPr>
          <p:nvPr>
            <p:ph sz="half" idx="1"/>
          </p:nvPr>
        </p:nvPicPr>
        <p:blipFill>
          <a:blip r:embed="rId2"/>
          <a:stretch>
            <a:fillRect/>
          </a:stretch>
        </p:blipFill>
        <p:spPr>
          <a:xfrm>
            <a:off x="1632029" y="2126221"/>
            <a:ext cx="5286311" cy="3671049"/>
          </a:xfrm>
        </p:spPr>
      </p:pic>
      <p:sp>
        <p:nvSpPr>
          <p:cNvPr id="5" name="Content Placeholder 4">
            <a:extLst>
              <a:ext uri="{FF2B5EF4-FFF2-40B4-BE49-F238E27FC236}">
                <a16:creationId xmlns:a16="http://schemas.microsoft.com/office/drawing/2014/main" id="{EA120FCD-CB8C-C9B2-FC29-2B2ACAD49A87}"/>
              </a:ext>
            </a:extLst>
          </p:cNvPr>
          <p:cNvSpPr>
            <a:spLocks noGrp="1"/>
          </p:cNvSpPr>
          <p:nvPr>
            <p:ph sz="half" idx="2"/>
          </p:nvPr>
        </p:nvSpPr>
        <p:spPr>
          <a:xfrm>
            <a:off x="7190747" y="2126221"/>
            <a:ext cx="4593422" cy="4235941"/>
          </a:xfrm>
        </p:spPr>
        <p:txBody>
          <a:bodyPr>
            <a:normAutofit lnSpcReduction="10000"/>
          </a:bodyPr>
          <a:lstStyle/>
          <a:p>
            <a:r>
              <a:rPr lang="en-US" dirty="0"/>
              <a:t>David attempts to bring the Ark from the house of Abinadab to Jerusalem</a:t>
            </a:r>
          </a:p>
          <a:p>
            <a:r>
              <a:rPr lang="en-US" dirty="0"/>
              <a:t>The ark is not moved properly and Uzzah is killed trying to steady it (the ark is Holy and powerful – treat it properly)</a:t>
            </a:r>
          </a:p>
          <a:p>
            <a:r>
              <a:rPr lang="en-US" dirty="0"/>
              <a:t>After a respite, David tries again following God’s commands (successful)</a:t>
            </a:r>
          </a:p>
          <a:p>
            <a:r>
              <a:rPr lang="en-US" dirty="0"/>
              <a:t>David leads the celebration and sacrifice – all Israel join</a:t>
            </a:r>
          </a:p>
          <a:p>
            <a:r>
              <a:rPr lang="en-US" dirty="0"/>
              <a:t>Michal, Saul’s daughter and David’s wife, thinks David’s celebration is undignified  but David doesn’t care!</a:t>
            </a:r>
          </a:p>
        </p:txBody>
      </p:sp>
    </p:spTree>
    <p:extLst>
      <p:ext uri="{BB962C8B-B14F-4D97-AF65-F5344CB8AC3E}">
        <p14:creationId xmlns:p14="http://schemas.microsoft.com/office/powerpoint/2010/main" val="224950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6B88-E885-C521-1A02-EB6846BA154B}"/>
              </a:ext>
            </a:extLst>
          </p:cNvPr>
          <p:cNvSpPr>
            <a:spLocks noGrp="1"/>
          </p:cNvSpPr>
          <p:nvPr>
            <p:ph type="title"/>
          </p:nvPr>
        </p:nvSpPr>
        <p:spPr/>
        <p:txBody>
          <a:bodyPr/>
          <a:lstStyle/>
          <a:p>
            <a:r>
              <a:rPr lang="en-US" dirty="0"/>
              <a:t>David offers to build a temple to YHWH</a:t>
            </a:r>
            <a:br>
              <a:rPr lang="en-US" dirty="0"/>
            </a:br>
            <a:r>
              <a:rPr lang="en-US" sz="3200" dirty="0"/>
              <a:t>II Sam. 7</a:t>
            </a:r>
            <a:endParaRPr lang="en-US" dirty="0"/>
          </a:p>
        </p:txBody>
      </p:sp>
      <p:sp>
        <p:nvSpPr>
          <p:cNvPr id="3" name="Content Placeholder 2">
            <a:extLst>
              <a:ext uri="{FF2B5EF4-FFF2-40B4-BE49-F238E27FC236}">
                <a16:creationId xmlns:a16="http://schemas.microsoft.com/office/drawing/2014/main" id="{BD179688-6DDE-CAD4-C37D-18E8697F9DFF}"/>
              </a:ext>
            </a:extLst>
          </p:cNvPr>
          <p:cNvSpPr>
            <a:spLocks noGrp="1"/>
          </p:cNvSpPr>
          <p:nvPr>
            <p:ph sz="half" idx="1"/>
          </p:nvPr>
        </p:nvSpPr>
        <p:spPr>
          <a:xfrm>
            <a:off x="2266682" y="1930287"/>
            <a:ext cx="4932608" cy="4717960"/>
          </a:xfrm>
        </p:spPr>
        <p:txBody>
          <a:bodyPr>
            <a:noAutofit/>
          </a:bodyPr>
          <a:lstStyle/>
          <a:p>
            <a:r>
              <a:rPr lang="en-US" dirty="0"/>
              <a:t>David enjoys a period of peace and decides he wants to build a temple [house] to YHWH</a:t>
            </a:r>
          </a:p>
          <a:p>
            <a:r>
              <a:rPr lang="en-US" dirty="0"/>
              <a:t>Informs Nathan his prophet</a:t>
            </a:r>
          </a:p>
          <a:p>
            <a:r>
              <a:rPr lang="en-US" dirty="0"/>
              <a:t>YHWH gives Nathan different instructions</a:t>
            </a:r>
          </a:p>
          <a:p>
            <a:r>
              <a:rPr lang="en-US" dirty="0"/>
              <a:t>YHWH says He did not ask for a temple </a:t>
            </a:r>
          </a:p>
          <a:p>
            <a:r>
              <a:rPr lang="en-US" dirty="0"/>
              <a:t>He has been with David and blessed him &amp; promises to make his name great</a:t>
            </a:r>
          </a:p>
          <a:p>
            <a:r>
              <a:rPr lang="en-US" dirty="0"/>
              <a:t>And promises that his house [lineage] will live forever</a:t>
            </a:r>
          </a:p>
          <a:p>
            <a:r>
              <a:rPr lang="en-US" dirty="0"/>
              <a:t>Not only is this a promise for a family dynasty but also a Messianic prophesy</a:t>
            </a:r>
          </a:p>
        </p:txBody>
      </p:sp>
      <p:sp>
        <p:nvSpPr>
          <p:cNvPr id="4" name="Content Placeholder 3">
            <a:extLst>
              <a:ext uri="{FF2B5EF4-FFF2-40B4-BE49-F238E27FC236}">
                <a16:creationId xmlns:a16="http://schemas.microsoft.com/office/drawing/2014/main" id="{EE7A2E4D-A8CC-E186-AF5A-4D6C03BA3D0A}"/>
              </a:ext>
            </a:extLst>
          </p:cNvPr>
          <p:cNvSpPr>
            <a:spLocks noGrp="1"/>
          </p:cNvSpPr>
          <p:nvPr>
            <p:ph sz="half" idx="2"/>
          </p:nvPr>
        </p:nvSpPr>
        <p:spPr>
          <a:xfrm>
            <a:off x="7096258" y="2126221"/>
            <a:ext cx="5095741" cy="4326093"/>
          </a:xfrm>
        </p:spPr>
        <p:txBody>
          <a:bodyPr>
            <a:noAutofit/>
          </a:bodyPr>
          <a:lstStyle/>
          <a:p>
            <a:r>
              <a:rPr lang="en-US" sz="1600" dirty="0">
                <a:solidFill>
                  <a:schemeClr val="accent1"/>
                </a:solidFill>
              </a:rPr>
              <a:t>“‘The Lord declares to you that the Lord himself will establish a house for you: </a:t>
            </a:r>
            <a:r>
              <a:rPr lang="en-US" sz="1600" b="1" baseline="30000" dirty="0">
                <a:solidFill>
                  <a:schemeClr val="accent1"/>
                </a:solidFill>
              </a:rPr>
              <a:t>12 </a:t>
            </a:r>
            <a:r>
              <a:rPr lang="en-US" sz="1600" dirty="0">
                <a:solidFill>
                  <a:schemeClr val="accent1"/>
                </a:solidFill>
              </a:rPr>
              <a:t>When your days are over and you rest with your ancestors, I will raise up your offspring to succeed you, your own flesh and blood, and I will establish his kingdom. </a:t>
            </a:r>
            <a:r>
              <a:rPr lang="en-US" sz="1600" b="1" baseline="30000" dirty="0">
                <a:solidFill>
                  <a:schemeClr val="accent1"/>
                </a:solidFill>
              </a:rPr>
              <a:t>13 </a:t>
            </a:r>
            <a:r>
              <a:rPr lang="en-US" sz="1600" dirty="0">
                <a:solidFill>
                  <a:schemeClr val="accent1"/>
                </a:solidFill>
              </a:rPr>
              <a:t>He is the one who will build a house for my Name, and I will establish the throne of his kingdom forever. </a:t>
            </a:r>
            <a:r>
              <a:rPr lang="en-US" sz="1600" b="1" baseline="30000" dirty="0">
                <a:solidFill>
                  <a:schemeClr val="accent1"/>
                </a:solidFill>
              </a:rPr>
              <a:t>14 </a:t>
            </a:r>
            <a:r>
              <a:rPr lang="en-US" sz="1600" dirty="0">
                <a:solidFill>
                  <a:schemeClr val="accent1"/>
                </a:solidFill>
              </a:rPr>
              <a:t>I will be his father, and he will be my son. When he does wrong, I will punish him with a rod wielded by men, with floggings inflicted by human hands. </a:t>
            </a:r>
            <a:r>
              <a:rPr lang="en-US" sz="1600" b="1" baseline="30000" dirty="0">
                <a:solidFill>
                  <a:schemeClr val="accent1"/>
                </a:solidFill>
              </a:rPr>
              <a:t>15 </a:t>
            </a:r>
            <a:r>
              <a:rPr lang="en-US" sz="1600" dirty="0">
                <a:solidFill>
                  <a:schemeClr val="accent1"/>
                </a:solidFill>
              </a:rPr>
              <a:t>But my love will never be taken away from him, as I took it away from Saul, whom I removed from before you. </a:t>
            </a:r>
            <a:r>
              <a:rPr lang="en-US" sz="1600" b="1" baseline="30000" dirty="0">
                <a:solidFill>
                  <a:schemeClr val="accent1"/>
                </a:solidFill>
              </a:rPr>
              <a:t>16 </a:t>
            </a:r>
            <a:r>
              <a:rPr lang="en-US" sz="1600" dirty="0">
                <a:solidFill>
                  <a:schemeClr val="accent1"/>
                </a:solidFill>
              </a:rPr>
              <a:t>Your house and your kingdom will endure forever before me</a:t>
            </a:r>
            <a:r>
              <a:rPr lang="en-US" sz="1600" baseline="30000" dirty="0">
                <a:solidFill>
                  <a:schemeClr val="accent1"/>
                </a:solidFill>
              </a:rPr>
              <a:t>[</a:t>
            </a:r>
            <a:r>
              <a:rPr lang="en-US" sz="1600" baseline="30000" dirty="0">
                <a:solidFill>
                  <a:schemeClr val="accent1"/>
                </a:solidFill>
                <a:hlinkClick r:id="rId2" tooltip="See footnote b">
                  <a:extLst>
                    <a:ext uri="{A12FA001-AC4F-418D-AE19-62706E023703}">
                      <ahyp:hlinkClr xmlns:ahyp="http://schemas.microsoft.com/office/drawing/2018/hyperlinkcolor" val="tx"/>
                    </a:ext>
                  </a:extLst>
                </a:hlinkClick>
              </a:rPr>
              <a:t>b</a:t>
            </a:r>
            <a:r>
              <a:rPr lang="en-US" sz="1600" baseline="30000" dirty="0">
                <a:solidFill>
                  <a:schemeClr val="accent1"/>
                </a:solidFill>
              </a:rPr>
              <a:t>]</a:t>
            </a:r>
            <a:r>
              <a:rPr lang="en-US" sz="1600" dirty="0">
                <a:solidFill>
                  <a:schemeClr val="accent1"/>
                </a:solidFill>
              </a:rPr>
              <a:t>; your throne will be established forever.’”</a:t>
            </a:r>
          </a:p>
          <a:p>
            <a:pPr marL="0" indent="0">
              <a:buNone/>
            </a:pPr>
            <a:endParaRPr lang="en-US" sz="1600" dirty="0">
              <a:solidFill>
                <a:schemeClr val="accent1"/>
              </a:solidFill>
            </a:endParaRPr>
          </a:p>
        </p:txBody>
      </p:sp>
    </p:spTree>
    <p:extLst>
      <p:ext uri="{BB962C8B-B14F-4D97-AF65-F5344CB8AC3E}">
        <p14:creationId xmlns:p14="http://schemas.microsoft.com/office/powerpoint/2010/main" val="134692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FCDAD4-DD87-F63F-FA14-C56CA3095CA2}"/>
              </a:ext>
            </a:extLst>
          </p:cNvPr>
          <p:cNvSpPr>
            <a:spLocks noGrp="1"/>
          </p:cNvSpPr>
          <p:nvPr>
            <p:ph type="title"/>
          </p:nvPr>
        </p:nvSpPr>
        <p:spPr/>
        <p:txBody>
          <a:bodyPr/>
          <a:lstStyle/>
          <a:p>
            <a:r>
              <a:rPr lang="en-US" dirty="0"/>
              <a:t>The Covenants</a:t>
            </a:r>
          </a:p>
        </p:txBody>
      </p:sp>
      <p:sp>
        <p:nvSpPr>
          <p:cNvPr id="5" name="Content Placeholder 4">
            <a:extLst>
              <a:ext uri="{FF2B5EF4-FFF2-40B4-BE49-F238E27FC236}">
                <a16:creationId xmlns:a16="http://schemas.microsoft.com/office/drawing/2014/main" id="{B493992E-DDA9-6412-B157-DA73A2F4B694}"/>
              </a:ext>
            </a:extLst>
          </p:cNvPr>
          <p:cNvSpPr>
            <a:spLocks noGrp="1"/>
          </p:cNvSpPr>
          <p:nvPr>
            <p:ph sz="half" idx="1"/>
          </p:nvPr>
        </p:nvSpPr>
        <p:spPr>
          <a:xfrm>
            <a:off x="2333767" y="1605824"/>
            <a:ext cx="4995081" cy="4917806"/>
          </a:xfrm>
        </p:spPr>
        <p:txBody>
          <a:bodyPr>
            <a:normAutofit/>
          </a:bodyPr>
          <a:lstStyle/>
          <a:p>
            <a:r>
              <a:rPr lang="en-US" b="1" dirty="0"/>
              <a:t>Abrahamic covenant (Gen. 12):</a:t>
            </a:r>
          </a:p>
          <a:p>
            <a:pPr lvl="1"/>
            <a:r>
              <a:rPr lang="en-US" dirty="0"/>
              <a:t>Land – specific territory</a:t>
            </a:r>
          </a:p>
          <a:p>
            <a:pPr lvl="1"/>
            <a:r>
              <a:rPr lang="en-US" dirty="0"/>
              <a:t>Great nation</a:t>
            </a:r>
          </a:p>
          <a:p>
            <a:pPr lvl="1"/>
            <a:r>
              <a:rPr lang="en-US" dirty="0"/>
              <a:t>Name will be great</a:t>
            </a:r>
          </a:p>
          <a:p>
            <a:pPr lvl="1"/>
            <a:r>
              <a:rPr lang="en-US" dirty="0"/>
              <a:t>All nations blessed through Abraham</a:t>
            </a:r>
          </a:p>
          <a:p>
            <a:r>
              <a:rPr lang="en-US" b="1" dirty="0"/>
              <a:t>Mosaic covenant (Ex. 19-):</a:t>
            </a:r>
          </a:p>
          <a:p>
            <a:pPr lvl="1"/>
            <a:r>
              <a:rPr lang="en-US" dirty="0"/>
              <a:t>Given at Mt. Sinai to nation of Israel</a:t>
            </a:r>
          </a:p>
          <a:p>
            <a:pPr lvl="1"/>
            <a:r>
              <a:rPr lang="en-US" dirty="0"/>
              <a:t>Nation will be set apart – a special treasure</a:t>
            </a:r>
          </a:p>
          <a:p>
            <a:pPr lvl="1"/>
            <a:r>
              <a:rPr lang="en-US" dirty="0"/>
              <a:t>A kingdom of priests and example to other nations</a:t>
            </a:r>
          </a:p>
          <a:p>
            <a:pPr lvl="1"/>
            <a:r>
              <a:rPr lang="en-US" dirty="0"/>
              <a:t>Includes the 10 Commandments</a:t>
            </a:r>
          </a:p>
          <a:p>
            <a:pPr lvl="1"/>
            <a:r>
              <a:rPr lang="en-US" dirty="0"/>
              <a:t>Includes blessings and curses</a:t>
            </a:r>
          </a:p>
        </p:txBody>
      </p:sp>
      <p:sp>
        <p:nvSpPr>
          <p:cNvPr id="6" name="Content Placeholder 5">
            <a:extLst>
              <a:ext uri="{FF2B5EF4-FFF2-40B4-BE49-F238E27FC236}">
                <a16:creationId xmlns:a16="http://schemas.microsoft.com/office/drawing/2014/main" id="{195F894C-C8B9-4E7F-A706-42FBE2637F49}"/>
              </a:ext>
            </a:extLst>
          </p:cNvPr>
          <p:cNvSpPr>
            <a:spLocks noGrp="1"/>
          </p:cNvSpPr>
          <p:nvPr>
            <p:ph sz="half" idx="2"/>
          </p:nvPr>
        </p:nvSpPr>
        <p:spPr>
          <a:xfrm>
            <a:off x="7332726" y="3405686"/>
            <a:ext cx="4313864" cy="3094630"/>
          </a:xfrm>
        </p:spPr>
        <p:txBody>
          <a:bodyPr>
            <a:normAutofit/>
          </a:bodyPr>
          <a:lstStyle/>
          <a:p>
            <a:r>
              <a:rPr lang="en-US" sz="2000" b="1" dirty="0"/>
              <a:t>Davidic covenant (II Sam. 7):</a:t>
            </a:r>
          </a:p>
          <a:p>
            <a:pPr lvl="1"/>
            <a:r>
              <a:rPr lang="en-US" sz="1800" dirty="0"/>
              <a:t>Reaffirmed the land</a:t>
            </a:r>
          </a:p>
          <a:p>
            <a:pPr lvl="1"/>
            <a:r>
              <a:rPr lang="en-US" sz="1800" dirty="0"/>
              <a:t>David’s offspring will build the temple</a:t>
            </a:r>
          </a:p>
          <a:p>
            <a:pPr lvl="1"/>
            <a:r>
              <a:rPr lang="en-US" sz="1800" dirty="0"/>
              <a:t>David’s dynasty will continue forever</a:t>
            </a:r>
          </a:p>
          <a:p>
            <a:pPr lvl="1"/>
            <a:r>
              <a:rPr lang="en-US" sz="1800" dirty="0"/>
              <a:t>The Messiah to bless all nations will be a descendant of David</a:t>
            </a:r>
          </a:p>
        </p:txBody>
      </p:sp>
      <p:pic>
        <p:nvPicPr>
          <p:cNvPr id="7" name="Content Placeholder 4">
            <a:extLst>
              <a:ext uri="{FF2B5EF4-FFF2-40B4-BE49-F238E27FC236}">
                <a16:creationId xmlns:a16="http://schemas.microsoft.com/office/drawing/2014/main" id="{4E919E80-47DC-428B-E51F-A6365377B7A1}"/>
              </a:ext>
            </a:extLst>
          </p:cNvPr>
          <p:cNvPicPr>
            <a:picLocks noChangeAspect="1"/>
          </p:cNvPicPr>
          <p:nvPr/>
        </p:nvPicPr>
        <p:blipFill>
          <a:blip r:embed="rId2"/>
          <a:stretch>
            <a:fillRect/>
          </a:stretch>
        </p:blipFill>
        <p:spPr>
          <a:xfrm>
            <a:off x="7812866" y="141821"/>
            <a:ext cx="3833724" cy="2928006"/>
          </a:xfrm>
          <a:prstGeom prst="rect">
            <a:avLst/>
          </a:prstGeom>
        </p:spPr>
      </p:pic>
    </p:spTree>
    <p:extLst>
      <p:ext uri="{BB962C8B-B14F-4D97-AF65-F5344CB8AC3E}">
        <p14:creationId xmlns:p14="http://schemas.microsoft.com/office/powerpoint/2010/main" val="12694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7676</TotalTime>
  <Words>3648</Words>
  <Application>Microsoft Macintosh PowerPoint</Application>
  <PresentationFormat>Widescreen</PresentationFormat>
  <Paragraphs>283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Wisp</vt:lpstr>
      <vt:lpstr>Introduction to the Old Testament: Class 11 – Kings David &amp; Soloman</vt:lpstr>
      <vt:lpstr>Class schedule</vt:lpstr>
      <vt:lpstr>Last week/Recap … I Sam.</vt:lpstr>
      <vt:lpstr>David hears of Saul’s death II Sam. 1</vt:lpstr>
      <vt:lpstr>David King of Judah II Sam. 2-4</vt:lpstr>
      <vt:lpstr>David - King of Israel &amp; Judah II Sam. 5</vt:lpstr>
      <vt:lpstr>The Ark of YHWH comes to Jerusalem II Sam. 6</vt:lpstr>
      <vt:lpstr>David offers to build a temple to YHWH II Sam. 7</vt:lpstr>
      <vt:lpstr>The Covenants</vt:lpstr>
      <vt:lpstr>David’s prayer II Sam. 7</vt:lpstr>
      <vt:lpstr>David as Righteous King II Sam. 8-10</vt:lpstr>
      <vt:lpstr>David and Bathsheba II Sam. 11</vt:lpstr>
      <vt:lpstr>David is rebuked II Sam. 12</vt:lpstr>
      <vt:lpstr>Family trouble begins II Sam. 13-14</vt:lpstr>
      <vt:lpstr>Absolom’s coup</vt:lpstr>
      <vt:lpstr>David makes Soloman King</vt:lpstr>
      <vt:lpstr>Soloman asks for wisdom – his rise</vt:lpstr>
      <vt:lpstr>Soloman builds the temple</vt:lpstr>
      <vt:lpstr>YHWH’s promise I Kings 9</vt:lpstr>
      <vt:lpstr>Soloman’s tragic downfall I Kings 11</vt:lpstr>
      <vt:lpstr>The Big Picture</vt:lpstr>
      <vt:lpstr>Comparison of Samuel/Kings &amp; Chronicles</vt:lpstr>
      <vt:lpstr>Backup slides</vt:lpstr>
      <vt:lpstr>II Samuel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Theiss</dc:creator>
  <cp:lastModifiedBy>Timothy Theiss</cp:lastModifiedBy>
  <cp:revision>86</cp:revision>
  <dcterms:created xsi:type="dcterms:W3CDTF">2025-02-09T22:00:16Z</dcterms:created>
  <dcterms:modified xsi:type="dcterms:W3CDTF">2025-08-25T15:00:56Z</dcterms:modified>
</cp:coreProperties>
</file>