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84" r:id="rId4"/>
    <p:sldId id="311" r:id="rId5"/>
    <p:sldId id="312" r:id="rId6"/>
    <p:sldId id="313" r:id="rId7"/>
    <p:sldId id="314" r:id="rId8"/>
    <p:sldId id="316" r:id="rId9"/>
    <p:sldId id="317" r:id="rId10"/>
    <p:sldId id="318" r:id="rId11"/>
    <p:sldId id="319" r:id="rId12"/>
    <p:sldId id="320" r:id="rId13"/>
    <p:sldId id="321" r:id="rId14"/>
    <p:sldId id="322" r:id="rId15"/>
    <p:sldId id="323" r:id="rId16"/>
    <p:sldId id="325" r:id="rId17"/>
    <p:sldId id="326" r:id="rId18"/>
    <p:sldId id="328" r:id="rId19"/>
    <p:sldId id="330" r:id="rId20"/>
    <p:sldId id="334" r:id="rId21"/>
    <p:sldId id="333" r:id="rId22"/>
    <p:sldId id="331" r:id="rId23"/>
    <p:sldId id="332" r:id="rId24"/>
    <p:sldId id="324" r:id="rId25"/>
    <p:sldId id="261" r:id="rId26"/>
    <p:sldId id="271" r:id="rId27"/>
    <p:sldId id="29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081"/>
    <p:restoredTop sz="95610"/>
  </p:normalViewPr>
  <p:slideViewPr>
    <p:cSldViewPr snapToGrid="0">
      <p:cViewPr varScale="1">
        <p:scale>
          <a:sx n="75" d="100"/>
          <a:sy n="75" d="100"/>
        </p:scale>
        <p:origin x="160" y="984"/>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7/5/25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7/5/25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7/5/25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7/5/25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7/5/25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7/5/25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biblegateway.com/passage/?search=1%20Samuel%208&amp;version=NIV#fen-NIV-7375b" TargetMode="External"/><Relationship Id="rId2" Type="http://schemas.openxmlformats.org/officeDocument/2006/relationships/hyperlink" Target="https://www.biblegateway.com/passage/?search=1%20Samuel%208&amp;version=NIV#fen-NIV-7371a"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asacredrebel.com/2017/10/20/samuel-anoints-saul-as-king/" TargetMode="External"/><Relationship Id="rId2" Type="http://schemas.openxmlformats.org/officeDocument/2006/relationships/image" Target="../media/image4.jpg"/><Relationship Id="rId1" Type="http://schemas.openxmlformats.org/officeDocument/2006/relationships/slideLayout" Target="../slideLayouts/slideLayout4.xml"/><Relationship Id="rId4" Type="http://schemas.openxmlformats.org/officeDocument/2006/relationships/hyperlink" Target="https://creativecommons.org/licenses/by-nc-nd/3.0/"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biblegateway.com/passage/?search=1%20Samuel%2018&amp;version=NIV#fen-NIV-7687a"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rawpixel.com/search/draw" TargetMode="External"/><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s://vridar.org/tag/old-testament/" TargetMode="External"/><Relationship Id="rId2" Type="http://schemas.openxmlformats.org/officeDocument/2006/relationships/image" Target="../media/image7.jpg"/><Relationship Id="rId1" Type="http://schemas.openxmlformats.org/officeDocument/2006/relationships/slideLayout" Target="../slideLayouts/slideLayout4.xml"/><Relationship Id="rId4" Type="http://schemas.openxmlformats.org/officeDocument/2006/relationships/hyperlink" Target="https://creativecommons.org/licenses/by/3.0/"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blegateway.com/passage/?search=1%20Samuel%202&amp;version=NIV#fen-NIV-7242a"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blegateway.com/passage/?search=1%20Samuel%204&amp;version=NIV#fen-NIV-7305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mitologia.guru/personajes-mitologicos/dagon/"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4AF1-8F13-09BD-4186-BB2CD64CCFE5}"/>
              </a:ext>
            </a:extLst>
          </p:cNvPr>
          <p:cNvSpPr>
            <a:spLocks noGrp="1"/>
          </p:cNvSpPr>
          <p:nvPr>
            <p:ph type="ctrTitle"/>
          </p:nvPr>
        </p:nvSpPr>
        <p:spPr>
          <a:xfrm>
            <a:off x="1549401" y="1166219"/>
            <a:ext cx="10642599" cy="2262781"/>
          </a:xfrm>
        </p:spPr>
        <p:txBody>
          <a:bodyPr>
            <a:normAutofit/>
          </a:bodyPr>
          <a:lstStyle/>
          <a:p>
            <a:r>
              <a:rPr lang="en-US" sz="4400" dirty="0">
                <a:solidFill>
                  <a:schemeClr val="tx1"/>
                </a:solidFill>
              </a:rPr>
              <a:t>Introduction to the Old Testament:</a:t>
            </a:r>
            <a:br>
              <a:rPr lang="en-US" dirty="0">
                <a:solidFill>
                  <a:schemeClr val="tx1"/>
                </a:solidFill>
              </a:rPr>
            </a:br>
            <a:r>
              <a:rPr lang="en-US" sz="3600" dirty="0">
                <a:solidFill>
                  <a:schemeClr val="tx1"/>
                </a:solidFill>
              </a:rPr>
              <a:t>Class 10 </a:t>
            </a:r>
            <a:r>
              <a:rPr lang="en-US" sz="4000" dirty="0">
                <a:solidFill>
                  <a:schemeClr val="tx1"/>
                </a:solidFill>
              </a:rPr>
              <a:t>– I Samuel (Samuel, Saul &amp; David)</a:t>
            </a:r>
            <a:endParaRPr lang="en-US" dirty="0">
              <a:solidFill>
                <a:schemeClr val="tx1"/>
              </a:solidFill>
            </a:endParaRPr>
          </a:p>
        </p:txBody>
      </p:sp>
      <p:sp>
        <p:nvSpPr>
          <p:cNvPr id="3" name="Subtitle 2">
            <a:extLst>
              <a:ext uri="{FF2B5EF4-FFF2-40B4-BE49-F238E27FC236}">
                <a16:creationId xmlns:a16="http://schemas.microsoft.com/office/drawing/2014/main" id="{19C46C6A-5379-0C29-683D-9A3FF8DA430A}"/>
              </a:ext>
            </a:extLst>
          </p:cNvPr>
          <p:cNvSpPr>
            <a:spLocks noGrp="1"/>
          </p:cNvSpPr>
          <p:nvPr>
            <p:ph type="subTitle" idx="1"/>
          </p:nvPr>
        </p:nvSpPr>
        <p:spPr/>
        <p:txBody>
          <a:bodyPr>
            <a:normAutofit/>
          </a:bodyPr>
          <a:lstStyle/>
          <a:p>
            <a:r>
              <a:rPr lang="en-US" dirty="0"/>
              <a:t>July 6</a:t>
            </a:r>
            <a:r>
              <a:rPr lang="en-US" baseline="30000" dirty="0"/>
              <a:t>th</a:t>
            </a:r>
            <a:r>
              <a:rPr lang="en-US" dirty="0"/>
              <a:t>, 2025</a:t>
            </a:r>
          </a:p>
          <a:p>
            <a:r>
              <a:rPr lang="en-US" dirty="0"/>
              <a:t>Tim Theiss &amp; Derek Dunbar</a:t>
            </a:r>
          </a:p>
        </p:txBody>
      </p:sp>
    </p:spTree>
    <p:extLst>
      <p:ext uri="{BB962C8B-B14F-4D97-AF65-F5344CB8AC3E}">
        <p14:creationId xmlns:p14="http://schemas.microsoft.com/office/powerpoint/2010/main" val="857996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E4812-0B7C-5E39-D97D-A20B13A6C4FE}"/>
              </a:ext>
            </a:extLst>
          </p:cNvPr>
          <p:cNvSpPr>
            <a:spLocks noGrp="1"/>
          </p:cNvSpPr>
          <p:nvPr>
            <p:ph type="title"/>
          </p:nvPr>
        </p:nvSpPr>
        <p:spPr/>
        <p:txBody>
          <a:bodyPr/>
          <a:lstStyle/>
          <a:p>
            <a:r>
              <a:rPr lang="en-US" dirty="0"/>
              <a:t>Israel prevails over the Philistines</a:t>
            </a:r>
            <a:br>
              <a:rPr lang="en-US" dirty="0"/>
            </a:br>
            <a:r>
              <a:rPr lang="en-US" sz="3200" dirty="0"/>
              <a:t>I Sam. 7</a:t>
            </a:r>
            <a:endParaRPr lang="en-US" dirty="0"/>
          </a:p>
        </p:txBody>
      </p:sp>
      <p:sp>
        <p:nvSpPr>
          <p:cNvPr id="3" name="Content Placeholder 2">
            <a:extLst>
              <a:ext uri="{FF2B5EF4-FFF2-40B4-BE49-F238E27FC236}">
                <a16:creationId xmlns:a16="http://schemas.microsoft.com/office/drawing/2014/main" id="{10A49C30-0021-F518-C480-4466B3B319E4}"/>
              </a:ext>
            </a:extLst>
          </p:cNvPr>
          <p:cNvSpPr>
            <a:spLocks noGrp="1"/>
          </p:cNvSpPr>
          <p:nvPr>
            <p:ph idx="1"/>
          </p:nvPr>
        </p:nvSpPr>
        <p:spPr>
          <a:xfrm>
            <a:off x="2589212" y="2070100"/>
            <a:ext cx="8915400" cy="3777622"/>
          </a:xfrm>
        </p:spPr>
        <p:txBody>
          <a:bodyPr>
            <a:noAutofit/>
          </a:bodyPr>
          <a:lstStyle/>
          <a:p>
            <a:r>
              <a:rPr lang="en-US" b="1" baseline="30000" dirty="0">
                <a:solidFill>
                  <a:schemeClr val="accent1"/>
                </a:solidFill>
              </a:rPr>
              <a:t>2b</a:t>
            </a:r>
            <a:r>
              <a:rPr lang="en-US" dirty="0">
                <a:solidFill>
                  <a:schemeClr val="accent1"/>
                </a:solidFill>
              </a:rPr>
              <a:t> Then all the people of Israel turned back to the Lord. </a:t>
            </a:r>
            <a:r>
              <a:rPr lang="en-US" b="1" baseline="30000" dirty="0">
                <a:solidFill>
                  <a:schemeClr val="accent1"/>
                </a:solidFill>
              </a:rPr>
              <a:t>3 </a:t>
            </a:r>
            <a:r>
              <a:rPr lang="en-US" dirty="0">
                <a:solidFill>
                  <a:schemeClr val="accent1"/>
                </a:solidFill>
              </a:rPr>
              <a:t>So Samuel said to all the Israelites, “If you are returning to the Lord with all your hearts, then rid yourselves of the foreign gods and the </a:t>
            </a:r>
            <a:r>
              <a:rPr lang="en-US" dirty="0" err="1">
                <a:solidFill>
                  <a:schemeClr val="accent1"/>
                </a:solidFill>
              </a:rPr>
              <a:t>Ashtoreths</a:t>
            </a:r>
            <a:r>
              <a:rPr lang="en-US">
                <a:solidFill>
                  <a:schemeClr val="accent1"/>
                </a:solidFill>
              </a:rPr>
              <a:t> and commit yourselves to the Lord and serve him only, and he will deliver you out of the hand of the Philistines.” </a:t>
            </a:r>
            <a:r>
              <a:rPr lang="en-US" b="1" baseline="30000">
                <a:solidFill>
                  <a:schemeClr val="accent1"/>
                </a:solidFill>
              </a:rPr>
              <a:t>4 </a:t>
            </a:r>
            <a:r>
              <a:rPr lang="en-US">
                <a:solidFill>
                  <a:schemeClr val="accent1"/>
                </a:solidFill>
              </a:rPr>
              <a:t>So the Israelites put away their Baals and </a:t>
            </a:r>
            <a:r>
              <a:rPr lang="en-US" err="1">
                <a:solidFill>
                  <a:schemeClr val="accent1"/>
                </a:solidFill>
              </a:rPr>
              <a:t>Ashtoreths</a:t>
            </a:r>
            <a:r>
              <a:rPr lang="en-US">
                <a:solidFill>
                  <a:schemeClr val="accent1"/>
                </a:solidFill>
              </a:rPr>
              <a:t>, and served the Lord only.</a:t>
            </a:r>
          </a:p>
          <a:p>
            <a:r>
              <a:rPr lang="en-US"/>
              <a:t>Samuel intercedes for Israel and defeat the Philistines</a:t>
            </a:r>
          </a:p>
          <a:p>
            <a:r>
              <a:rPr lang="en-US" b="1" baseline="30000">
                <a:solidFill>
                  <a:schemeClr val="accent1"/>
                </a:solidFill>
              </a:rPr>
              <a:t>13 </a:t>
            </a:r>
            <a:r>
              <a:rPr lang="en-US">
                <a:solidFill>
                  <a:schemeClr val="accent1"/>
                </a:solidFill>
              </a:rPr>
              <a:t>So the Philistines were subdued and they stopped invading Israel’s territory. Throughout Samuel’s lifetime, the hand of the Lord was against the Philistines. </a:t>
            </a:r>
            <a:r>
              <a:rPr lang="en-US" b="1" baseline="30000">
                <a:solidFill>
                  <a:schemeClr val="accent1"/>
                </a:solidFill>
              </a:rPr>
              <a:t>14 </a:t>
            </a:r>
            <a:r>
              <a:rPr lang="en-US">
                <a:solidFill>
                  <a:schemeClr val="accent1"/>
                </a:solidFill>
              </a:rPr>
              <a:t>The towns from Ekron to Gath that the Philistines had captured from Israel were restored to Israel, and Israel delivered the neighboring territory from the hands of the Philistines. And there was peace between Israel and the Amorites.</a:t>
            </a:r>
          </a:p>
          <a:p>
            <a:r>
              <a:rPr lang="en-US" b="1" baseline="30000">
                <a:solidFill>
                  <a:schemeClr val="accent1"/>
                </a:solidFill>
              </a:rPr>
              <a:t>15 </a:t>
            </a:r>
            <a:r>
              <a:rPr lang="en-US">
                <a:solidFill>
                  <a:schemeClr val="accent1"/>
                </a:solidFill>
              </a:rPr>
              <a:t>Samuel continued as Israel’s leader all the days of his life. </a:t>
            </a:r>
            <a:br>
              <a:rPr lang="en-US"/>
            </a:br>
            <a:endParaRPr lang="en-US"/>
          </a:p>
        </p:txBody>
      </p:sp>
    </p:spTree>
    <p:extLst>
      <p:ext uri="{BB962C8B-B14F-4D97-AF65-F5344CB8AC3E}">
        <p14:creationId xmlns:p14="http://schemas.microsoft.com/office/powerpoint/2010/main" val="2246524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8D88B-867D-5469-E07A-F11D6F865560}"/>
              </a:ext>
            </a:extLst>
          </p:cNvPr>
          <p:cNvSpPr>
            <a:spLocks noGrp="1"/>
          </p:cNvSpPr>
          <p:nvPr>
            <p:ph type="title"/>
          </p:nvPr>
        </p:nvSpPr>
        <p:spPr/>
        <p:txBody>
          <a:bodyPr/>
          <a:lstStyle/>
          <a:p>
            <a:r>
              <a:rPr lang="en-US"/>
              <a:t>Israel asks for a King</a:t>
            </a:r>
            <a:br>
              <a:rPr lang="en-US"/>
            </a:br>
            <a:r>
              <a:rPr lang="en-US" sz="3200"/>
              <a:t>I Sam. 8</a:t>
            </a:r>
            <a:endParaRPr lang="en-US"/>
          </a:p>
        </p:txBody>
      </p:sp>
      <p:sp>
        <p:nvSpPr>
          <p:cNvPr id="3" name="Content Placeholder 2">
            <a:extLst>
              <a:ext uri="{FF2B5EF4-FFF2-40B4-BE49-F238E27FC236}">
                <a16:creationId xmlns:a16="http://schemas.microsoft.com/office/drawing/2014/main" id="{5F951FB7-4A1A-B513-B053-C7E2154A1274}"/>
              </a:ext>
            </a:extLst>
          </p:cNvPr>
          <p:cNvSpPr>
            <a:spLocks noGrp="1"/>
          </p:cNvSpPr>
          <p:nvPr>
            <p:ph sz="half" idx="1"/>
          </p:nvPr>
        </p:nvSpPr>
        <p:spPr>
          <a:xfrm>
            <a:off x="2589212" y="2133600"/>
            <a:ext cx="4313864" cy="4484914"/>
          </a:xfrm>
        </p:spPr>
        <p:txBody>
          <a:bodyPr>
            <a:normAutofit fontScale="92500" lnSpcReduction="20000"/>
          </a:bodyPr>
          <a:lstStyle/>
          <a:p>
            <a:r>
              <a:rPr lang="en-US" dirty="0">
                <a:solidFill>
                  <a:schemeClr val="accent1"/>
                </a:solidFill>
                <a:highlight>
                  <a:srgbClr val="FFFF00"/>
                </a:highlight>
              </a:rPr>
              <a:t>When Samuel grew old, he appointed his sons as Israel’s leaders.</a:t>
            </a:r>
            <a:r>
              <a:rPr lang="en-US" baseline="30000" dirty="0">
                <a:solidFill>
                  <a:schemeClr val="accent1"/>
                </a:solidFill>
                <a:highlight>
                  <a:srgbClr val="FFFF00"/>
                </a:highlight>
              </a:rPr>
              <a:t>[</a:t>
            </a:r>
            <a:r>
              <a:rPr lang="en-US" baseline="30000" dirty="0">
                <a:solidFill>
                  <a:schemeClr val="accent1"/>
                </a:solidFill>
                <a:highlight>
                  <a:srgbClr val="FFFF00"/>
                </a:highlight>
                <a:hlinkClick r:id="rId2" tooltip="See footnote a">
                  <a:extLst>
                    <a:ext uri="{A12FA001-AC4F-418D-AE19-62706E023703}">
                      <ahyp:hlinkClr xmlns:ahyp="http://schemas.microsoft.com/office/drawing/2018/hyperlinkcolor" val="tx"/>
                    </a:ext>
                  </a:extLst>
                </a:hlinkClick>
              </a:rPr>
              <a:t>a</a:t>
            </a:r>
            <a:r>
              <a:rPr lang="en-US" baseline="30000" dirty="0">
                <a:solidFill>
                  <a:schemeClr val="accent1"/>
                </a:solidFill>
                <a:highlight>
                  <a:srgbClr val="FFFF00"/>
                </a:highlight>
              </a:rPr>
              <a:t>]</a:t>
            </a:r>
            <a:r>
              <a:rPr lang="en-US" dirty="0">
                <a:solidFill>
                  <a:schemeClr val="accent1"/>
                </a:solidFill>
                <a:highlight>
                  <a:srgbClr val="FFFF00"/>
                </a:highlight>
              </a:rPr>
              <a:t> </a:t>
            </a:r>
            <a:r>
              <a:rPr lang="en-US" b="1" baseline="30000" dirty="0">
                <a:solidFill>
                  <a:schemeClr val="accent1"/>
                </a:solidFill>
              </a:rPr>
              <a:t>2 </a:t>
            </a:r>
            <a:r>
              <a:rPr lang="en-US" dirty="0">
                <a:solidFill>
                  <a:schemeClr val="accent1"/>
                </a:solidFill>
              </a:rPr>
              <a:t>The name of his firstborn was Joel and the name of his second was Abijah, and they served at Beersheba. </a:t>
            </a:r>
            <a:r>
              <a:rPr lang="en-US" b="1" baseline="30000" dirty="0">
                <a:solidFill>
                  <a:schemeClr val="accent1"/>
                </a:solidFill>
              </a:rPr>
              <a:t>3 </a:t>
            </a:r>
            <a:r>
              <a:rPr lang="en-US" dirty="0">
                <a:solidFill>
                  <a:schemeClr val="accent1"/>
                </a:solidFill>
                <a:highlight>
                  <a:srgbClr val="FFFF00"/>
                </a:highlight>
              </a:rPr>
              <a:t>But his sons did not follow his ways. They turned aside after dishonest gain and accepted bribes and perverted justice.</a:t>
            </a:r>
          </a:p>
          <a:p>
            <a:r>
              <a:rPr lang="en-US" b="1" baseline="30000" dirty="0">
                <a:solidFill>
                  <a:schemeClr val="accent1"/>
                </a:solidFill>
              </a:rPr>
              <a:t>4 </a:t>
            </a:r>
            <a:r>
              <a:rPr lang="en-US" dirty="0">
                <a:solidFill>
                  <a:schemeClr val="accent1"/>
                </a:solidFill>
              </a:rPr>
              <a:t>So all the elders of Israel gathered together and came to Samuel at Ramah. </a:t>
            </a:r>
            <a:r>
              <a:rPr lang="en-US" b="1" baseline="30000" dirty="0">
                <a:solidFill>
                  <a:schemeClr val="accent1"/>
                </a:solidFill>
              </a:rPr>
              <a:t>5 </a:t>
            </a:r>
            <a:r>
              <a:rPr lang="en-US" dirty="0">
                <a:solidFill>
                  <a:schemeClr val="accent1"/>
                </a:solidFill>
              </a:rPr>
              <a:t>They said to him, </a:t>
            </a:r>
            <a:r>
              <a:rPr lang="en-US" dirty="0">
                <a:solidFill>
                  <a:schemeClr val="accent1"/>
                </a:solidFill>
                <a:highlight>
                  <a:srgbClr val="FFFF00"/>
                </a:highlight>
              </a:rPr>
              <a:t>“You are old, and your sons do not follow your ways; now appoint a king to lead</a:t>
            </a:r>
            <a:r>
              <a:rPr lang="en-US" baseline="30000" dirty="0">
                <a:solidFill>
                  <a:schemeClr val="accent1"/>
                </a:solidFill>
                <a:highlight>
                  <a:srgbClr val="FFFF00"/>
                </a:highlight>
              </a:rPr>
              <a:t>[</a:t>
            </a:r>
            <a:r>
              <a:rPr lang="en-US" baseline="30000" dirty="0">
                <a:solidFill>
                  <a:schemeClr val="accent1"/>
                </a:solidFill>
                <a:highlight>
                  <a:srgbClr val="FFFF00"/>
                </a:highlight>
                <a:hlinkClick r:id="rId3" tooltip="See footnote b">
                  <a:extLst>
                    <a:ext uri="{A12FA001-AC4F-418D-AE19-62706E023703}">
                      <ahyp:hlinkClr xmlns:ahyp="http://schemas.microsoft.com/office/drawing/2018/hyperlinkcolor" val="tx"/>
                    </a:ext>
                  </a:extLst>
                </a:hlinkClick>
              </a:rPr>
              <a:t>b</a:t>
            </a:r>
            <a:r>
              <a:rPr lang="en-US" baseline="30000" dirty="0">
                <a:solidFill>
                  <a:schemeClr val="accent1"/>
                </a:solidFill>
                <a:highlight>
                  <a:srgbClr val="FFFF00"/>
                </a:highlight>
              </a:rPr>
              <a:t>]</a:t>
            </a:r>
            <a:r>
              <a:rPr lang="en-US" dirty="0">
                <a:solidFill>
                  <a:schemeClr val="accent1"/>
                </a:solidFill>
                <a:highlight>
                  <a:srgbClr val="FFFF00"/>
                </a:highlight>
              </a:rPr>
              <a:t> us, such as all the other nations have.”</a:t>
            </a:r>
          </a:p>
          <a:p>
            <a:r>
              <a:rPr lang="en-US" dirty="0"/>
              <a:t>At least part of the reason, Israel asked for a King is because Samuel’s son’s were wicked</a:t>
            </a:r>
          </a:p>
        </p:txBody>
      </p:sp>
      <p:sp>
        <p:nvSpPr>
          <p:cNvPr id="4" name="Content Placeholder 3">
            <a:extLst>
              <a:ext uri="{FF2B5EF4-FFF2-40B4-BE49-F238E27FC236}">
                <a16:creationId xmlns:a16="http://schemas.microsoft.com/office/drawing/2014/main" id="{412FA404-FDFC-13FE-7896-AC67AE2FC619}"/>
              </a:ext>
            </a:extLst>
          </p:cNvPr>
          <p:cNvSpPr>
            <a:spLocks noGrp="1"/>
          </p:cNvSpPr>
          <p:nvPr>
            <p:ph sz="half" idx="2"/>
          </p:nvPr>
        </p:nvSpPr>
        <p:spPr>
          <a:xfrm>
            <a:off x="7190747" y="2126222"/>
            <a:ext cx="4313864" cy="4492292"/>
          </a:xfrm>
        </p:spPr>
        <p:txBody>
          <a:bodyPr>
            <a:normAutofit fontScale="92500" lnSpcReduction="20000"/>
          </a:bodyPr>
          <a:lstStyle/>
          <a:p>
            <a:r>
              <a:rPr lang="en-US" b="1" baseline="30000">
                <a:solidFill>
                  <a:schemeClr val="accent1"/>
                </a:solidFill>
              </a:rPr>
              <a:t>6 </a:t>
            </a:r>
            <a:r>
              <a:rPr lang="en-US">
                <a:solidFill>
                  <a:schemeClr val="accent1"/>
                </a:solidFill>
              </a:rPr>
              <a:t>But when they said, “Give us a king to lead us,” this displeased Samuel; so he prayed to the Lord. </a:t>
            </a:r>
            <a:r>
              <a:rPr lang="en-US" b="1" baseline="30000">
                <a:solidFill>
                  <a:schemeClr val="accent1"/>
                </a:solidFill>
              </a:rPr>
              <a:t>7 </a:t>
            </a:r>
            <a:r>
              <a:rPr lang="en-US">
                <a:solidFill>
                  <a:schemeClr val="accent1"/>
                </a:solidFill>
                <a:highlight>
                  <a:srgbClr val="FFFF00"/>
                </a:highlight>
              </a:rPr>
              <a:t>And the Lord told him: “Listen to all that the people are saying to you; it is not you they have rejected, but they have rejected me as their king. </a:t>
            </a:r>
            <a:r>
              <a:rPr lang="en-US" b="1" baseline="30000">
                <a:solidFill>
                  <a:schemeClr val="accent1"/>
                </a:solidFill>
              </a:rPr>
              <a:t>8 </a:t>
            </a:r>
            <a:r>
              <a:rPr lang="en-US">
                <a:solidFill>
                  <a:schemeClr val="accent1"/>
                </a:solidFill>
              </a:rPr>
              <a:t>As they have done from the day I brought them up out of Egypt until this day, forsaking me and serving other gods, so they are doing to you. </a:t>
            </a:r>
            <a:r>
              <a:rPr lang="en-US" b="1" baseline="30000">
                <a:solidFill>
                  <a:schemeClr val="accent1"/>
                </a:solidFill>
                <a:highlight>
                  <a:srgbClr val="FFFF00"/>
                </a:highlight>
              </a:rPr>
              <a:t>9 </a:t>
            </a:r>
            <a:r>
              <a:rPr lang="en-US">
                <a:solidFill>
                  <a:schemeClr val="accent1"/>
                </a:solidFill>
                <a:highlight>
                  <a:srgbClr val="FFFF00"/>
                </a:highlight>
              </a:rPr>
              <a:t>Now listen to them; but warn them solemnly and let them know what the king who will reign over them will claim as his rights.”</a:t>
            </a:r>
          </a:p>
          <a:p>
            <a:r>
              <a:rPr lang="en-US">
                <a:solidFill>
                  <a:schemeClr val="tx1"/>
                </a:solidFill>
              </a:rPr>
              <a:t>Samuel tries to convince Israel but they persist</a:t>
            </a:r>
          </a:p>
          <a:p>
            <a:r>
              <a:rPr lang="en-US" b="1" baseline="30000">
                <a:solidFill>
                  <a:schemeClr val="accent1"/>
                </a:solidFill>
              </a:rPr>
              <a:t>22 </a:t>
            </a:r>
            <a:r>
              <a:rPr lang="en-US">
                <a:solidFill>
                  <a:schemeClr val="accent1"/>
                </a:solidFill>
              </a:rPr>
              <a:t>The Lord answered, “Listen to them and give them a king.”</a:t>
            </a:r>
            <a:endParaRPr lang="en-US">
              <a:solidFill>
                <a:schemeClr val="accent1"/>
              </a:solidFill>
              <a:highlight>
                <a:srgbClr val="FFFF00"/>
              </a:highlight>
            </a:endParaRPr>
          </a:p>
        </p:txBody>
      </p:sp>
    </p:spTree>
    <p:extLst>
      <p:ext uri="{BB962C8B-B14F-4D97-AF65-F5344CB8AC3E}">
        <p14:creationId xmlns:p14="http://schemas.microsoft.com/office/powerpoint/2010/main" val="2659308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14311-76E6-8C4E-7FE9-50B75756C405}"/>
              </a:ext>
            </a:extLst>
          </p:cNvPr>
          <p:cNvSpPr>
            <a:spLocks noGrp="1"/>
          </p:cNvSpPr>
          <p:nvPr>
            <p:ph type="title"/>
          </p:nvPr>
        </p:nvSpPr>
        <p:spPr/>
        <p:txBody>
          <a:bodyPr/>
          <a:lstStyle/>
          <a:p>
            <a:r>
              <a:rPr lang="en-US"/>
              <a:t>Samuel anoints Saul as King of Israel</a:t>
            </a:r>
            <a:br>
              <a:rPr lang="en-US"/>
            </a:br>
            <a:r>
              <a:rPr lang="en-US" sz="3200"/>
              <a:t>I Sam. 9-10</a:t>
            </a:r>
            <a:endParaRPr lang="en-US"/>
          </a:p>
        </p:txBody>
      </p:sp>
      <p:sp>
        <p:nvSpPr>
          <p:cNvPr id="3" name="Content Placeholder 2">
            <a:extLst>
              <a:ext uri="{FF2B5EF4-FFF2-40B4-BE49-F238E27FC236}">
                <a16:creationId xmlns:a16="http://schemas.microsoft.com/office/drawing/2014/main" id="{D0D4C06C-38F5-B0B8-E046-E9B75787CEBF}"/>
              </a:ext>
            </a:extLst>
          </p:cNvPr>
          <p:cNvSpPr>
            <a:spLocks noGrp="1"/>
          </p:cNvSpPr>
          <p:nvPr>
            <p:ph idx="1"/>
          </p:nvPr>
        </p:nvSpPr>
        <p:spPr>
          <a:xfrm>
            <a:off x="1828800" y="1905000"/>
            <a:ext cx="9764486" cy="4582886"/>
          </a:xfrm>
        </p:spPr>
        <p:txBody>
          <a:bodyPr>
            <a:normAutofit fontScale="92500" lnSpcReduction="10000"/>
          </a:bodyPr>
          <a:lstStyle/>
          <a:p>
            <a:r>
              <a:rPr lang="en-US" dirty="0"/>
              <a:t>YHWH informs Samuel that he is to meet Saul, a Benjamite, and anoint him as King – which he does</a:t>
            </a:r>
          </a:p>
          <a:p>
            <a:pPr lvl="1"/>
            <a:r>
              <a:rPr lang="en-US" dirty="0">
                <a:solidFill>
                  <a:schemeClr val="accent1"/>
                </a:solidFill>
              </a:rPr>
              <a:t>Kish had a son named Saul, as handsome a young man as could be found anywhere in Israel, and he was a head taller than anyone else.</a:t>
            </a:r>
          </a:p>
          <a:p>
            <a:r>
              <a:rPr lang="en-US" dirty="0"/>
              <a:t>Samuel gives Saul specific instructions on what to do next and prophesies the spirit of God will come upon him</a:t>
            </a:r>
          </a:p>
          <a:p>
            <a:pPr lvl="1"/>
            <a:r>
              <a:rPr lang="en-US" b="1" baseline="30000" dirty="0">
                <a:solidFill>
                  <a:schemeClr val="accent1"/>
                </a:solidFill>
              </a:rPr>
              <a:t>9 </a:t>
            </a:r>
            <a:r>
              <a:rPr lang="en-US" dirty="0">
                <a:solidFill>
                  <a:schemeClr val="accent1"/>
                </a:solidFill>
              </a:rPr>
              <a:t>As Saul turned to leave Samuel, God changed Saul’s heart, and all these signs were fulfilled that day</a:t>
            </a:r>
          </a:p>
          <a:p>
            <a:pPr lvl="1"/>
            <a:r>
              <a:rPr lang="en-US" b="1" baseline="30000" dirty="0">
                <a:solidFill>
                  <a:schemeClr val="accent1"/>
                </a:solidFill>
              </a:rPr>
              <a:t>17 </a:t>
            </a:r>
            <a:r>
              <a:rPr lang="en-US" dirty="0">
                <a:solidFill>
                  <a:schemeClr val="accent1"/>
                </a:solidFill>
              </a:rPr>
              <a:t>Samuel summoned the people of Israel to the Lord at Mizpah </a:t>
            </a:r>
            <a:r>
              <a:rPr lang="en-US" b="1" baseline="30000" dirty="0">
                <a:solidFill>
                  <a:schemeClr val="accent1"/>
                </a:solidFill>
              </a:rPr>
              <a:t>18 </a:t>
            </a:r>
            <a:r>
              <a:rPr lang="en-US" dirty="0">
                <a:solidFill>
                  <a:schemeClr val="accent1"/>
                </a:solidFill>
              </a:rPr>
              <a:t>and said to them, “This is what the Lord, the God of Israel, says: ‘I brought Israel up out of Egypt, and I delivered you from the power of Egypt and all the kingdoms that oppressed you.’ </a:t>
            </a:r>
            <a:r>
              <a:rPr lang="en-US" b="1" baseline="30000" dirty="0">
                <a:solidFill>
                  <a:schemeClr val="accent1"/>
                </a:solidFill>
              </a:rPr>
              <a:t>19 </a:t>
            </a:r>
            <a:r>
              <a:rPr lang="en-US" dirty="0">
                <a:solidFill>
                  <a:schemeClr val="accent1"/>
                </a:solidFill>
              </a:rPr>
              <a:t>But you have now rejected your God, who saves you out of all your disasters and calamities. And you have said, ‘No, appoint a king over us.’ So now present yourselves before the Lord by your tribes and clans.”</a:t>
            </a:r>
          </a:p>
          <a:p>
            <a:r>
              <a:rPr lang="en-US" dirty="0">
                <a:solidFill>
                  <a:schemeClr val="tx1"/>
                </a:solidFill>
              </a:rPr>
              <a:t>Saul was shown (by lot) as King but was hiding when selected</a:t>
            </a:r>
          </a:p>
          <a:p>
            <a:r>
              <a:rPr lang="en-US" dirty="0">
                <a:solidFill>
                  <a:schemeClr val="tx1"/>
                </a:solidFill>
              </a:rPr>
              <a:t>These texts are difficult to interpret but it appears that Saul is not stepping up as expected as King, although he does have military success</a:t>
            </a:r>
          </a:p>
          <a:p>
            <a:endParaRPr lang="en-US" dirty="0"/>
          </a:p>
        </p:txBody>
      </p:sp>
    </p:spTree>
    <p:extLst>
      <p:ext uri="{BB962C8B-B14F-4D97-AF65-F5344CB8AC3E}">
        <p14:creationId xmlns:p14="http://schemas.microsoft.com/office/powerpoint/2010/main" val="1119858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B6D79-9C73-3FAB-68BA-6A0FEE5B2C14}"/>
              </a:ext>
            </a:extLst>
          </p:cNvPr>
          <p:cNvSpPr>
            <a:spLocks noGrp="1"/>
          </p:cNvSpPr>
          <p:nvPr>
            <p:ph type="title"/>
          </p:nvPr>
        </p:nvSpPr>
        <p:spPr/>
        <p:txBody>
          <a:bodyPr/>
          <a:lstStyle/>
          <a:p>
            <a:r>
              <a:rPr lang="en-US"/>
              <a:t>Samuel’s farewell address</a:t>
            </a:r>
            <a:br>
              <a:rPr lang="en-US"/>
            </a:br>
            <a:r>
              <a:rPr lang="en-US" sz="3200"/>
              <a:t>I Sam. 12</a:t>
            </a:r>
            <a:endParaRPr lang="en-US"/>
          </a:p>
        </p:txBody>
      </p:sp>
      <p:sp>
        <p:nvSpPr>
          <p:cNvPr id="4" name="Content Placeholder 3">
            <a:extLst>
              <a:ext uri="{FF2B5EF4-FFF2-40B4-BE49-F238E27FC236}">
                <a16:creationId xmlns:a16="http://schemas.microsoft.com/office/drawing/2014/main" id="{06C8551A-D1A3-D043-F717-E9C182C73B0C}"/>
              </a:ext>
            </a:extLst>
          </p:cNvPr>
          <p:cNvSpPr>
            <a:spLocks noGrp="1"/>
          </p:cNvSpPr>
          <p:nvPr>
            <p:ph sz="half" idx="1"/>
          </p:nvPr>
        </p:nvSpPr>
        <p:spPr>
          <a:xfrm>
            <a:off x="2357120" y="2133600"/>
            <a:ext cx="4545956" cy="3777622"/>
          </a:xfrm>
        </p:spPr>
        <p:txBody>
          <a:bodyPr>
            <a:noAutofit/>
          </a:bodyPr>
          <a:lstStyle/>
          <a:p>
            <a:r>
              <a:rPr lang="en-US" sz="1600" dirty="0"/>
              <a:t>Samuel addresses Israel in his old age</a:t>
            </a:r>
          </a:p>
          <a:p>
            <a:r>
              <a:rPr lang="en-US" sz="1600" dirty="0"/>
              <a:t>All agree that Samuel has not been corrupt</a:t>
            </a:r>
          </a:p>
          <a:p>
            <a:r>
              <a:rPr lang="en-US" sz="1600" dirty="0"/>
              <a:t>Samuel gives history of Isreal and deliverance from several enemies</a:t>
            </a:r>
          </a:p>
          <a:p>
            <a:r>
              <a:rPr lang="en-US" sz="1600" dirty="0"/>
              <a:t>Chastises Israel for asking for a king (YHWH is supposed to be your king)</a:t>
            </a:r>
          </a:p>
          <a:p>
            <a:r>
              <a:rPr lang="en-US" sz="1600" dirty="0"/>
              <a:t>Samuel calls on YHWH to bring thunder and rain, which causes Israel to repent</a:t>
            </a:r>
          </a:p>
          <a:p>
            <a:r>
              <a:rPr lang="en-US" sz="1600" dirty="0"/>
              <a:t>Outlines blessings and curses for Israel</a:t>
            </a:r>
          </a:p>
          <a:p>
            <a:r>
              <a:rPr lang="en-US" sz="1600" dirty="0"/>
              <a:t>Israel asks for YHWH’s mercy</a:t>
            </a:r>
          </a:p>
          <a:p>
            <a:endParaRPr lang="en-US" sz="1600" dirty="0"/>
          </a:p>
          <a:p>
            <a:endParaRPr lang="en-US" sz="1600" dirty="0"/>
          </a:p>
        </p:txBody>
      </p:sp>
      <p:sp>
        <p:nvSpPr>
          <p:cNvPr id="5" name="Content Placeholder 4">
            <a:extLst>
              <a:ext uri="{FF2B5EF4-FFF2-40B4-BE49-F238E27FC236}">
                <a16:creationId xmlns:a16="http://schemas.microsoft.com/office/drawing/2014/main" id="{318B3ECB-8942-EB5A-E42B-50B09192A44A}"/>
              </a:ext>
            </a:extLst>
          </p:cNvPr>
          <p:cNvSpPr>
            <a:spLocks noGrp="1"/>
          </p:cNvSpPr>
          <p:nvPr>
            <p:ph sz="half" idx="2"/>
          </p:nvPr>
        </p:nvSpPr>
        <p:spPr>
          <a:xfrm>
            <a:off x="7190747" y="2126221"/>
            <a:ext cx="4663796" cy="4470521"/>
          </a:xfrm>
        </p:spPr>
        <p:txBody>
          <a:bodyPr>
            <a:noAutofit/>
          </a:bodyPr>
          <a:lstStyle/>
          <a:p>
            <a:r>
              <a:rPr lang="en-US" sz="1400" b="1" baseline="30000">
                <a:solidFill>
                  <a:schemeClr val="accent1"/>
                </a:solidFill>
              </a:rPr>
              <a:t>20 </a:t>
            </a:r>
            <a:r>
              <a:rPr lang="en-US" sz="1400">
                <a:solidFill>
                  <a:schemeClr val="accent1"/>
                </a:solidFill>
              </a:rPr>
              <a:t>“Do not be afraid,” Samuel replied. “You have done all this evil; yet do not turn away from the Lord, but serve the Lord with all your heart. </a:t>
            </a:r>
            <a:r>
              <a:rPr lang="en-US" sz="1400" b="1" baseline="30000">
                <a:solidFill>
                  <a:schemeClr val="accent1"/>
                </a:solidFill>
              </a:rPr>
              <a:t>21 </a:t>
            </a:r>
            <a:r>
              <a:rPr lang="en-US" sz="1400">
                <a:solidFill>
                  <a:schemeClr val="accent1"/>
                </a:solidFill>
              </a:rPr>
              <a:t>Do not turn away after useless idols. They can do you no good, nor can they rescue you, because they are useless. </a:t>
            </a:r>
            <a:r>
              <a:rPr lang="en-US" sz="1400" b="1" baseline="30000">
                <a:solidFill>
                  <a:schemeClr val="accent1"/>
                </a:solidFill>
              </a:rPr>
              <a:t>22 </a:t>
            </a:r>
            <a:r>
              <a:rPr lang="en-US" sz="1400">
                <a:solidFill>
                  <a:schemeClr val="accent1"/>
                </a:solidFill>
              </a:rPr>
              <a:t>For the sake of his great name the Lord will not reject his people, because the Lord was pleased to make you his own.</a:t>
            </a:r>
            <a:r>
              <a:rPr lang="en-US" sz="1400" b="1" baseline="30000">
                <a:solidFill>
                  <a:schemeClr val="accent1"/>
                </a:solidFill>
              </a:rPr>
              <a:t>23 </a:t>
            </a:r>
            <a:r>
              <a:rPr lang="en-US" sz="1400">
                <a:solidFill>
                  <a:schemeClr val="accent1"/>
                </a:solidFill>
              </a:rPr>
              <a:t>As for me, far be it from me that I should sin against the Lord by failing to pray for you. And I will teach you the way that is good and right. </a:t>
            </a:r>
            <a:r>
              <a:rPr lang="en-US" sz="1400" b="1" baseline="30000">
                <a:solidFill>
                  <a:schemeClr val="accent1"/>
                </a:solidFill>
              </a:rPr>
              <a:t>24 </a:t>
            </a:r>
            <a:r>
              <a:rPr lang="en-US" sz="1400">
                <a:solidFill>
                  <a:schemeClr val="accent1"/>
                </a:solidFill>
              </a:rPr>
              <a:t>But be sure to fear the Lord and serve him faithfully with all your heart; consider what great things he has done for you. </a:t>
            </a:r>
            <a:r>
              <a:rPr lang="en-US" sz="1400" b="1" baseline="30000">
                <a:solidFill>
                  <a:schemeClr val="accent1"/>
                </a:solidFill>
              </a:rPr>
              <a:t>25 </a:t>
            </a:r>
            <a:r>
              <a:rPr lang="en-US" sz="1400">
                <a:solidFill>
                  <a:schemeClr val="accent1"/>
                </a:solidFill>
              </a:rPr>
              <a:t>Yet if you persist in doing evil, both you and your king will perish.”</a:t>
            </a:r>
          </a:p>
        </p:txBody>
      </p:sp>
    </p:spTree>
    <p:extLst>
      <p:ext uri="{BB962C8B-B14F-4D97-AF65-F5344CB8AC3E}">
        <p14:creationId xmlns:p14="http://schemas.microsoft.com/office/powerpoint/2010/main" val="93693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FB5CF-7A1D-4911-AA02-A13C78330CD3}"/>
              </a:ext>
            </a:extLst>
          </p:cNvPr>
          <p:cNvSpPr>
            <a:spLocks noGrp="1"/>
          </p:cNvSpPr>
          <p:nvPr>
            <p:ph type="title"/>
          </p:nvPr>
        </p:nvSpPr>
        <p:spPr/>
        <p:txBody>
          <a:bodyPr/>
          <a:lstStyle/>
          <a:p>
            <a:r>
              <a:rPr lang="en-US"/>
              <a:t>Samuel rebukes Saul</a:t>
            </a:r>
            <a:br>
              <a:rPr lang="en-US"/>
            </a:br>
            <a:r>
              <a:rPr lang="en-US" sz="3200"/>
              <a:t>I Sam. 13-14</a:t>
            </a:r>
            <a:endParaRPr lang="en-US"/>
          </a:p>
        </p:txBody>
      </p:sp>
      <p:sp>
        <p:nvSpPr>
          <p:cNvPr id="3" name="Content Placeholder 2">
            <a:extLst>
              <a:ext uri="{FF2B5EF4-FFF2-40B4-BE49-F238E27FC236}">
                <a16:creationId xmlns:a16="http://schemas.microsoft.com/office/drawing/2014/main" id="{760DC7F7-78C4-5AA5-2EC0-F59ACE546E50}"/>
              </a:ext>
            </a:extLst>
          </p:cNvPr>
          <p:cNvSpPr>
            <a:spLocks noGrp="1"/>
          </p:cNvSpPr>
          <p:nvPr>
            <p:ph sz="half" idx="1"/>
          </p:nvPr>
        </p:nvSpPr>
        <p:spPr/>
        <p:txBody>
          <a:bodyPr/>
          <a:lstStyle/>
          <a:p>
            <a:r>
              <a:rPr lang="en-US" dirty="0"/>
              <a:t>Saul and his son, Jonathan are battling the Philistines</a:t>
            </a:r>
          </a:p>
          <a:p>
            <a:r>
              <a:rPr lang="en-US" dirty="0"/>
              <a:t>Israel becomes afraid and hides</a:t>
            </a:r>
          </a:p>
          <a:p>
            <a:r>
              <a:rPr lang="en-US" dirty="0"/>
              <a:t>Saul eventually offers sacrifices himself instead of waiting for Samuel</a:t>
            </a:r>
          </a:p>
          <a:p>
            <a:r>
              <a:rPr lang="en-US" dirty="0"/>
              <a:t>Saul and Jonathan continue to fight the Philistines</a:t>
            </a:r>
          </a:p>
          <a:p>
            <a:r>
              <a:rPr lang="en-US" dirty="0"/>
              <a:t>Samuel rebukes Saul</a:t>
            </a:r>
          </a:p>
          <a:p>
            <a:endParaRPr lang="en-US" dirty="0"/>
          </a:p>
        </p:txBody>
      </p:sp>
      <p:sp>
        <p:nvSpPr>
          <p:cNvPr id="4" name="Content Placeholder 3">
            <a:extLst>
              <a:ext uri="{FF2B5EF4-FFF2-40B4-BE49-F238E27FC236}">
                <a16:creationId xmlns:a16="http://schemas.microsoft.com/office/drawing/2014/main" id="{6CC5BAF2-015F-277D-FDD8-5F7266B77AF5}"/>
              </a:ext>
            </a:extLst>
          </p:cNvPr>
          <p:cNvSpPr>
            <a:spLocks noGrp="1"/>
          </p:cNvSpPr>
          <p:nvPr>
            <p:ph sz="half" idx="2"/>
          </p:nvPr>
        </p:nvSpPr>
        <p:spPr>
          <a:xfrm>
            <a:off x="7363467" y="3429000"/>
            <a:ext cx="4313864" cy="2943618"/>
          </a:xfrm>
        </p:spPr>
        <p:txBody>
          <a:bodyPr>
            <a:normAutofit/>
          </a:bodyPr>
          <a:lstStyle/>
          <a:p>
            <a:r>
              <a:rPr lang="en-US" sz="1600" b="1" baseline="30000" dirty="0">
                <a:solidFill>
                  <a:schemeClr val="accent1"/>
                </a:solidFill>
              </a:rPr>
              <a:t>13 </a:t>
            </a:r>
            <a:r>
              <a:rPr lang="en-US" sz="1600" dirty="0">
                <a:solidFill>
                  <a:schemeClr val="accent1"/>
                </a:solidFill>
              </a:rPr>
              <a:t>“You have done a foolish thing,” Samuel said. “You have not kept the command the Lord your God gave you; if you had, he would have established your kingdom over Israel for all time. </a:t>
            </a:r>
            <a:r>
              <a:rPr lang="en-US" sz="1600" b="1" baseline="30000" dirty="0">
                <a:solidFill>
                  <a:schemeClr val="accent1"/>
                </a:solidFill>
              </a:rPr>
              <a:t>14 </a:t>
            </a:r>
            <a:r>
              <a:rPr lang="en-US" sz="1600" dirty="0">
                <a:solidFill>
                  <a:schemeClr val="accent1"/>
                </a:solidFill>
              </a:rPr>
              <a:t>But now your kingdom will not endure; the Lord has sought out a man after his own heart and appointed him ruler of his people, because you have not kept the Lord’s command.”</a:t>
            </a:r>
          </a:p>
        </p:txBody>
      </p:sp>
      <p:cxnSp>
        <p:nvCxnSpPr>
          <p:cNvPr id="6" name="Straight Arrow Connector 5">
            <a:extLst>
              <a:ext uri="{FF2B5EF4-FFF2-40B4-BE49-F238E27FC236}">
                <a16:creationId xmlns:a16="http://schemas.microsoft.com/office/drawing/2014/main" id="{AB38DE71-8B6C-BC6D-0865-C09824D47865}"/>
              </a:ext>
            </a:extLst>
          </p:cNvPr>
          <p:cNvCxnSpPr>
            <a:cxnSpLocks/>
          </p:cNvCxnSpPr>
          <p:nvPr/>
        </p:nvCxnSpPr>
        <p:spPr>
          <a:xfrm flipV="1">
            <a:off x="5425440" y="4653280"/>
            <a:ext cx="2225040" cy="38608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9" name="Picture 8">
            <a:extLst>
              <a:ext uri="{FF2B5EF4-FFF2-40B4-BE49-F238E27FC236}">
                <a16:creationId xmlns:a16="http://schemas.microsoft.com/office/drawing/2014/main" id="{BD26887B-29EB-A2F2-298E-754CB8FDE138}"/>
              </a:ext>
            </a:extLst>
          </p:cNvPr>
          <p:cNvPicPr>
            <a:picLocks noChangeAspect="1"/>
          </p:cNvPicPr>
          <p:nvPr/>
        </p:nvPicPr>
        <p:blipFill>
          <a:blip r:embed="rId2"/>
          <a:stretch>
            <a:fillRect/>
          </a:stretch>
        </p:blipFill>
        <p:spPr>
          <a:xfrm>
            <a:off x="7736947" y="325120"/>
            <a:ext cx="3767663" cy="2891462"/>
          </a:xfrm>
          <a:prstGeom prst="rect">
            <a:avLst/>
          </a:prstGeom>
        </p:spPr>
      </p:pic>
    </p:spTree>
    <p:extLst>
      <p:ext uri="{BB962C8B-B14F-4D97-AF65-F5344CB8AC3E}">
        <p14:creationId xmlns:p14="http://schemas.microsoft.com/office/powerpoint/2010/main" val="4012374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B8B0E-E320-0092-5A32-B8AAB23B9031}"/>
              </a:ext>
            </a:extLst>
          </p:cNvPr>
          <p:cNvSpPr>
            <a:spLocks noGrp="1"/>
          </p:cNvSpPr>
          <p:nvPr>
            <p:ph type="title"/>
          </p:nvPr>
        </p:nvSpPr>
        <p:spPr/>
        <p:txBody>
          <a:bodyPr/>
          <a:lstStyle/>
          <a:p>
            <a:r>
              <a:rPr lang="en-US"/>
              <a:t>Saul rejected as King</a:t>
            </a:r>
            <a:br>
              <a:rPr lang="en-US"/>
            </a:br>
            <a:r>
              <a:rPr lang="en-US" sz="3200"/>
              <a:t>I Sam. 15</a:t>
            </a:r>
            <a:endParaRPr lang="en-US"/>
          </a:p>
        </p:txBody>
      </p:sp>
      <p:sp>
        <p:nvSpPr>
          <p:cNvPr id="3" name="Content Placeholder 2">
            <a:extLst>
              <a:ext uri="{FF2B5EF4-FFF2-40B4-BE49-F238E27FC236}">
                <a16:creationId xmlns:a16="http://schemas.microsoft.com/office/drawing/2014/main" id="{B7E1B757-25EE-69F6-D55C-5F4702531431}"/>
              </a:ext>
            </a:extLst>
          </p:cNvPr>
          <p:cNvSpPr>
            <a:spLocks noGrp="1"/>
          </p:cNvSpPr>
          <p:nvPr>
            <p:ph sz="half" idx="1"/>
          </p:nvPr>
        </p:nvSpPr>
        <p:spPr>
          <a:xfrm>
            <a:off x="2141309" y="2133600"/>
            <a:ext cx="4761767" cy="4350778"/>
          </a:xfrm>
        </p:spPr>
        <p:txBody>
          <a:bodyPr>
            <a:noAutofit/>
          </a:bodyPr>
          <a:lstStyle/>
          <a:p>
            <a:r>
              <a:rPr lang="en-US" dirty="0"/>
              <a:t>Saul instructed to totally destroy the Amalekites</a:t>
            </a:r>
          </a:p>
          <a:p>
            <a:r>
              <a:rPr lang="en-US" dirty="0"/>
              <a:t>Saul attacks them but spares the life of their King and choice livestock</a:t>
            </a:r>
          </a:p>
          <a:p>
            <a:r>
              <a:rPr lang="en-US" dirty="0"/>
              <a:t>Samuel confronts Saul who blames his men</a:t>
            </a:r>
          </a:p>
          <a:p>
            <a:r>
              <a:rPr lang="en-US" dirty="0"/>
              <a:t>Samuel tells Saul that the Kingdom will leave his family </a:t>
            </a:r>
          </a:p>
          <a:p>
            <a:r>
              <a:rPr lang="en-US" dirty="0"/>
              <a:t>Saul begs for forgives but appears more concerned with his reputation with man than with God</a:t>
            </a:r>
          </a:p>
          <a:p>
            <a:r>
              <a:rPr lang="en-US" dirty="0"/>
              <a:t>Saul’s behavior goes from bad to worse as he spirals out of control</a:t>
            </a:r>
          </a:p>
        </p:txBody>
      </p:sp>
      <p:sp>
        <p:nvSpPr>
          <p:cNvPr id="4" name="Content Placeholder 3">
            <a:extLst>
              <a:ext uri="{FF2B5EF4-FFF2-40B4-BE49-F238E27FC236}">
                <a16:creationId xmlns:a16="http://schemas.microsoft.com/office/drawing/2014/main" id="{DCD88598-887C-33B1-0314-A5FCB81B92F8}"/>
              </a:ext>
            </a:extLst>
          </p:cNvPr>
          <p:cNvSpPr>
            <a:spLocks noGrp="1"/>
          </p:cNvSpPr>
          <p:nvPr>
            <p:ph sz="half" idx="2"/>
          </p:nvPr>
        </p:nvSpPr>
        <p:spPr>
          <a:xfrm>
            <a:off x="7190746" y="2126222"/>
            <a:ext cx="4761767" cy="4350778"/>
          </a:xfrm>
        </p:spPr>
        <p:txBody>
          <a:bodyPr>
            <a:normAutofit fontScale="92500" lnSpcReduction="10000"/>
          </a:bodyPr>
          <a:lstStyle/>
          <a:p>
            <a:r>
              <a:rPr lang="en-US" b="1" baseline="30000" dirty="0">
                <a:solidFill>
                  <a:schemeClr val="accent1"/>
                </a:solidFill>
              </a:rPr>
              <a:t>10 </a:t>
            </a:r>
            <a:r>
              <a:rPr lang="en-US" dirty="0">
                <a:solidFill>
                  <a:schemeClr val="accent1"/>
                </a:solidFill>
              </a:rPr>
              <a:t>Then the word of the Lord came to Samuel: </a:t>
            </a:r>
            <a:r>
              <a:rPr lang="en-US" b="1" baseline="30000" dirty="0">
                <a:solidFill>
                  <a:schemeClr val="accent1"/>
                </a:solidFill>
              </a:rPr>
              <a:t>11 </a:t>
            </a:r>
            <a:r>
              <a:rPr lang="en-US" dirty="0">
                <a:solidFill>
                  <a:schemeClr val="accent1"/>
                </a:solidFill>
              </a:rPr>
              <a:t>“</a:t>
            </a:r>
            <a:r>
              <a:rPr lang="en-US" dirty="0">
                <a:solidFill>
                  <a:schemeClr val="accent1"/>
                </a:solidFill>
                <a:highlight>
                  <a:srgbClr val="FFFF00"/>
                </a:highlight>
              </a:rPr>
              <a:t>I regret that I have made Saul king, </a:t>
            </a:r>
            <a:r>
              <a:rPr lang="en-US" dirty="0">
                <a:solidFill>
                  <a:schemeClr val="accent1"/>
                </a:solidFill>
              </a:rPr>
              <a:t>because he has turned away from me and has not carried out my instructions.” Samuel was angry, and he cried out to the Lord all that night.</a:t>
            </a:r>
          </a:p>
          <a:p>
            <a:r>
              <a:rPr lang="en-US" dirty="0">
                <a:solidFill>
                  <a:schemeClr val="accent1"/>
                </a:solidFill>
              </a:rPr>
              <a:t>“Saul has gone to Carmel. </a:t>
            </a:r>
            <a:r>
              <a:rPr lang="en-US" dirty="0">
                <a:solidFill>
                  <a:schemeClr val="accent1"/>
                </a:solidFill>
                <a:highlight>
                  <a:srgbClr val="FFFF00"/>
                </a:highlight>
              </a:rPr>
              <a:t>There he has set up a monument in his own honor </a:t>
            </a:r>
            <a:r>
              <a:rPr lang="en-US" dirty="0">
                <a:solidFill>
                  <a:schemeClr val="accent1"/>
                </a:solidFill>
              </a:rPr>
              <a:t>and has turned and gone on down to Gilgal.”</a:t>
            </a:r>
          </a:p>
          <a:p>
            <a:r>
              <a:rPr lang="en-US" b="1" baseline="30000" dirty="0">
                <a:solidFill>
                  <a:schemeClr val="accent1"/>
                </a:solidFill>
              </a:rPr>
              <a:t>34 </a:t>
            </a:r>
            <a:r>
              <a:rPr lang="en-US" dirty="0">
                <a:solidFill>
                  <a:schemeClr val="accent1"/>
                </a:solidFill>
              </a:rPr>
              <a:t>Then Samuel left for Ramah, but Saul went up to his home in Gibeah of Saul. </a:t>
            </a:r>
            <a:r>
              <a:rPr lang="en-US" b="1" baseline="30000" dirty="0">
                <a:solidFill>
                  <a:schemeClr val="accent1"/>
                </a:solidFill>
              </a:rPr>
              <a:t>35 </a:t>
            </a:r>
            <a:r>
              <a:rPr lang="en-US" dirty="0">
                <a:solidFill>
                  <a:schemeClr val="accent1"/>
                </a:solidFill>
              </a:rPr>
              <a:t>Until the day Samuel died, he did not go to see Saul again, though Samuel mourned for him. And the Lord regretted that he had made Saul king over Israel.</a:t>
            </a:r>
          </a:p>
        </p:txBody>
      </p:sp>
    </p:spTree>
    <p:extLst>
      <p:ext uri="{BB962C8B-B14F-4D97-AF65-F5344CB8AC3E}">
        <p14:creationId xmlns:p14="http://schemas.microsoft.com/office/powerpoint/2010/main" val="4080730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E0AE3-2EE2-8EB8-77FB-8B7C1846D370}"/>
              </a:ext>
            </a:extLst>
          </p:cNvPr>
          <p:cNvSpPr>
            <a:spLocks noGrp="1"/>
          </p:cNvSpPr>
          <p:nvPr>
            <p:ph type="title"/>
          </p:nvPr>
        </p:nvSpPr>
        <p:spPr/>
        <p:txBody>
          <a:bodyPr/>
          <a:lstStyle/>
          <a:p>
            <a:r>
              <a:rPr lang="en-US"/>
              <a:t>Samuel anoints David</a:t>
            </a:r>
            <a:br>
              <a:rPr lang="en-US"/>
            </a:br>
            <a:r>
              <a:rPr lang="en-US" sz="3200"/>
              <a:t>I Sam. 16</a:t>
            </a:r>
            <a:endParaRPr lang="en-US"/>
          </a:p>
        </p:txBody>
      </p:sp>
      <p:sp>
        <p:nvSpPr>
          <p:cNvPr id="3" name="Content Placeholder 2">
            <a:extLst>
              <a:ext uri="{FF2B5EF4-FFF2-40B4-BE49-F238E27FC236}">
                <a16:creationId xmlns:a16="http://schemas.microsoft.com/office/drawing/2014/main" id="{7D274378-36D2-2344-5348-57255EE1E769}"/>
              </a:ext>
            </a:extLst>
          </p:cNvPr>
          <p:cNvSpPr>
            <a:spLocks noGrp="1"/>
          </p:cNvSpPr>
          <p:nvPr>
            <p:ph sz="half" idx="1"/>
          </p:nvPr>
        </p:nvSpPr>
        <p:spPr>
          <a:xfrm>
            <a:off x="2534305" y="2426240"/>
            <a:ext cx="2914858" cy="4293704"/>
          </a:xfrm>
        </p:spPr>
        <p:txBody>
          <a:bodyPr>
            <a:normAutofit fontScale="92500" lnSpcReduction="10000"/>
          </a:bodyPr>
          <a:lstStyle/>
          <a:p>
            <a:r>
              <a:rPr lang="en-US" dirty="0"/>
              <a:t>Samuel instructed to go to house of Jesse and anoint the new King</a:t>
            </a:r>
          </a:p>
          <a:p>
            <a:r>
              <a:rPr lang="en-US" dirty="0"/>
              <a:t>David, the youngest selected – unusual but we have seen this pattern before!</a:t>
            </a:r>
          </a:p>
          <a:p>
            <a:r>
              <a:rPr lang="en-US" dirty="0"/>
              <a:t>YHWH looks upon the heart!</a:t>
            </a:r>
          </a:p>
          <a:p>
            <a:r>
              <a:rPr lang="en-US" dirty="0"/>
              <a:t>David then called up to comfort Saul by playing the lyre</a:t>
            </a:r>
          </a:p>
          <a:p>
            <a:r>
              <a:rPr lang="en-US" dirty="0"/>
              <a:t>Skipping David and Goliath … </a:t>
            </a:r>
            <a:r>
              <a:rPr lang="en-US" dirty="0" err="1"/>
              <a:t>Chp</a:t>
            </a:r>
            <a:r>
              <a:rPr lang="en-US" dirty="0"/>
              <a:t>. 17</a:t>
            </a:r>
          </a:p>
          <a:p>
            <a:endParaRPr lang="en-US" dirty="0"/>
          </a:p>
        </p:txBody>
      </p:sp>
      <p:sp>
        <p:nvSpPr>
          <p:cNvPr id="4" name="Content Placeholder 3">
            <a:extLst>
              <a:ext uri="{FF2B5EF4-FFF2-40B4-BE49-F238E27FC236}">
                <a16:creationId xmlns:a16="http://schemas.microsoft.com/office/drawing/2014/main" id="{18828011-1FA3-9B14-FE09-73AB6A76669F}"/>
              </a:ext>
            </a:extLst>
          </p:cNvPr>
          <p:cNvSpPr>
            <a:spLocks noGrp="1"/>
          </p:cNvSpPr>
          <p:nvPr>
            <p:ph sz="half" idx="2"/>
          </p:nvPr>
        </p:nvSpPr>
        <p:spPr>
          <a:xfrm>
            <a:off x="5669280" y="2750331"/>
            <a:ext cx="6363694" cy="4107669"/>
          </a:xfrm>
        </p:spPr>
        <p:txBody>
          <a:bodyPr>
            <a:noAutofit/>
          </a:bodyPr>
          <a:lstStyle/>
          <a:p>
            <a:r>
              <a:rPr lang="en-US" dirty="0">
                <a:solidFill>
                  <a:schemeClr val="accent1"/>
                </a:solidFill>
              </a:rPr>
              <a:t>The Lord said to Samuel, “How long will you mourn for Saul, since I have rejected him as king over Israel? Fill your horn with oil and be on your way; I am sending you to Jesse of Bethlehem. I have chosen one of his sons to be king.”</a:t>
            </a:r>
          </a:p>
          <a:p>
            <a:r>
              <a:rPr lang="en-US" b="1" baseline="30000" dirty="0">
                <a:solidFill>
                  <a:schemeClr val="accent1"/>
                </a:solidFill>
              </a:rPr>
              <a:t>7 </a:t>
            </a:r>
            <a:r>
              <a:rPr lang="en-US" dirty="0">
                <a:solidFill>
                  <a:schemeClr val="accent1"/>
                </a:solidFill>
              </a:rPr>
              <a:t>But the Lord said to Samuel, “Do not consider his appearance or his height, for I have rejected him. The Lord does not look at the things people look at. People look at the outward appearance, but the Lord looks at the heart.”</a:t>
            </a:r>
          </a:p>
          <a:p>
            <a:r>
              <a:rPr lang="en-US" b="1" baseline="30000" dirty="0">
                <a:solidFill>
                  <a:schemeClr val="accent1"/>
                </a:solidFill>
              </a:rPr>
              <a:t>13 </a:t>
            </a:r>
            <a:r>
              <a:rPr lang="en-US" dirty="0">
                <a:solidFill>
                  <a:schemeClr val="accent1"/>
                </a:solidFill>
              </a:rPr>
              <a:t>So Samuel took the horn of oil and anointed him in the presence of his brothers, and from that day on the Spirit of the Lord came powerfully upon David. </a:t>
            </a:r>
          </a:p>
        </p:txBody>
      </p:sp>
      <p:pic>
        <p:nvPicPr>
          <p:cNvPr id="6" name="Picture 5" descr="A person in a robe holding a person's hand&#10;&#10;AI-generated content may be incorrect.">
            <a:extLst>
              <a:ext uri="{FF2B5EF4-FFF2-40B4-BE49-F238E27FC236}">
                <a16:creationId xmlns:a16="http://schemas.microsoft.com/office/drawing/2014/main" id="{846D1461-B743-391E-4210-D1AD5DF62B92}"/>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968974" y="0"/>
            <a:ext cx="4223026" cy="2731770"/>
          </a:xfrm>
          <a:prstGeom prst="rect">
            <a:avLst/>
          </a:prstGeom>
        </p:spPr>
      </p:pic>
      <p:sp>
        <p:nvSpPr>
          <p:cNvPr id="7" name="TextBox 6">
            <a:extLst>
              <a:ext uri="{FF2B5EF4-FFF2-40B4-BE49-F238E27FC236}">
                <a16:creationId xmlns:a16="http://schemas.microsoft.com/office/drawing/2014/main" id="{74C0AFBE-FF1F-6628-3581-CA7D66AD87BE}"/>
              </a:ext>
            </a:extLst>
          </p:cNvPr>
          <p:cNvSpPr txBox="1"/>
          <p:nvPr/>
        </p:nvSpPr>
        <p:spPr>
          <a:xfrm>
            <a:off x="8128000" y="2529110"/>
            <a:ext cx="4064000" cy="230832"/>
          </a:xfrm>
          <a:prstGeom prst="rect">
            <a:avLst/>
          </a:prstGeom>
          <a:noFill/>
        </p:spPr>
        <p:txBody>
          <a:bodyPr wrap="square" rtlCol="0">
            <a:spAutoFit/>
          </a:bodyPr>
          <a:lstStyle/>
          <a:p>
            <a:r>
              <a:rPr lang="en-US" sz="900" dirty="0">
                <a:solidFill>
                  <a:schemeClr val="bg1"/>
                </a:solidFill>
                <a:hlinkClick r:id="rId3" tooltip="https://asacredrebel.com/2017/10/20/samuel-anoints-saul-as-king/">
                  <a:extLst>
                    <a:ext uri="{A12FA001-AC4F-418D-AE19-62706E023703}">
                      <ahyp:hlinkClr xmlns:ahyp="http://schemas.microsoft.com/office/drawing/2018/hyperlinkcolor" val="tx"/>
                    </a:ext>
                  </a:extLst>
                </a:hlinkClick>
              </a:rPr>
              <a:t>This Photo</a:t>
            </a:r>
            <a:r>
              <a:rPr lang="en-US" sz="900" dirty="0">
                <a:solidFill>
                  <a:schemeClr val="bg1"/>
                </a:solidFill>
              </a:rPr>
              <a:t> by Unknown Author is licensed under </a:t>
            </a:r>
            <a:r>
              <a:rPr lang="en-US" sz="900" dirty="0">
                <a:solidFill>
                  <a:schemeClr val="bg1"/>
                </a:solidFill>
                <a:hlinkClick r:id="rId4" tooltip="https://creativecommons.org/licenses/by-nc-nd/3.0/">
                  <a:extLst>
                    <a:ext uri="{A12FA001-AC4F-418D-AE19-62706E023703}">
                      <ahyp:hlinkClr xmlns:ahyp="http://schemas.microsoft.com/office/drawing/2018/hyperlinkcolor" val="tx"/>
                    </a:ext>
                  </a:extLst>
                </a:hlinkClick>
              </a:rPr>
              <a:t>CC BY-NC-ND</a:t>
            </a:r>
            <a:endParaRPr lang="en-US" sz="900" dirty="0">
              <a:solidFill>
                <a:schemeClr val="bg1"/>
              </a:solidFill>
            </a:endParaRPr>
          </a:p>
        </p:txBody>
      </p:sp>
    </p:spTree>
    <p:extLst>
      <p:ext uri="{BB962C8B-B14F-4D97-AF65-F5344CB8AC3E}">
        <p14:creationId xmlns:p14="http://schemas.microsoft.com/office/powerpoint/2010/main" val="342375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3525C-7432-A4A5-7C98-F3B9AC51DD53}"/>
              </a:ext>
            </a:extLst>
          </p:cNvPr>
          <p:cNvSpPr>
            <a:spLocks noGrp="1"/>
          </p:cNvSpPr>
          <p:nvPr>
            <p:ph type="title"/>
          </p:nvPr>
        </p:nvSpPr>
        <p:spPr/>
        <p:txBody>
          <a:bodyPr/>
          <a:lstStyle/>
          <a:p>
            <a:r>
              <a:rPr lang="en-US"/>
              <a:t>Saul fears David</a:t>
            </a:r>
            <a:br>
              <a:rPr lang="en-US"/>
            </a:br>
            <a:r>
              <a:rPr lang="en-US" sz="3200"/>
              <a:t>I Sam. 18-19</a:t>
            </a:r>
            <a:endParaRPr lang="en-US"/>
          </a:p>
        </p:txBody>
      </p:sp>
      <p:sp>
        <p:nvSpPr>
          <p:cNvPr id="4" name="Content Placeholder 3">
            <a:extLst>
              <a:ext uri="{FF2B5EF4-FFF2-40B4-BE49-F238E27FC236}">
                <a16:creationId xmlns:a16="http://schemas.microsoft.com/office/drawing/2014/main" id="{74D9BA03-01A7-1A10-0224-93BE82D41349}"/>
              </a:ext>
            </a:extLst>
          </p:cNvPr>
          <p:cNvSpPr>
            <a:spLocks noGrp="1"/>
          </p:cNvSpPr>
          <p:nvPr>
            <p:ph sz="half" idx="1"/>
          </p:nvPr>
        </p:nvSpPr>
        <p:spPr>
          <a:xfrm>
            <a:off x="2103279" y="1904999"/>
            <a:ext cx="4945488" cy="4847265"/>
          </a:xfrm>
        </p:spPr>
        <p:txBody>
          <a:bodyPr>
            <a:noAutofit/>
          </a:bodyPr>
          <a:lstStyle/>
          <a:p>
            <a:r>
              <a:rPr lang="en-US" dirty="0"/>
              <a:t>David and Jonathan develop a deep friendship – establish a covenant</a:t>
            </a:r>
          </a:p>
          <a:p>
            <a:r>
              <a:rPr lang="en-US" dirty="0"/>
              <a:t>David has military success which makes Saul jealous</a:t>
            </a:r>
          </a:p>
          <a:p>
            <a:r>
              <a:rPr lang="en-US" dirty="0"/>
              <a:t>Saul’s jealousy turns to fear, then rage – tries to kill David (multiple times)</a:t>
            </a:r>
          </a:p>
          <a:p>
            <a:r>
              <a:rPr lang="en-US" dirty="0"/>
              <a:t>David’s military prowess grows</a:t>
            </a:r>
          </a:p>
          <a:p>
            <a:r>
              <a:rPr lang="en-US" dirty="0"/>
              <a:t>David marries Saul’s daughter, Michal (David proves his worth by slaying 200 Philistines)</a:t>
            </a:r>
          </a:p>
          <a:p>
            <a:r>
              <a:rPr lang="en-US" dirty="0"/>
              <a:t>Saul’s fear grows, David’s humility remains and his success grows</a:t>
            </a:r>
          </a:p>
          <a:p>
            <a:r>
              <a:rPr lang="en-US" dirty="0"/>
              <a:t>This cycle continues – Jonathan and Michal both aid David</a:t>
            </a:r>
          </a:p>
        </p:txBody>
      </p:sp>
      <p:sp>
        <p:nvSpPr>
          <p:cNvPr id="5" name="Content Placeholder 4">
            <a:extLst>
              <a:ext uri="{FF2B5EF4-FFF2-40B4-BE49-F238E27FC236}">
                <a16:creationId xmlns:a16="http://schemas.microsoft.com/office/drawing/2014/main" id="{06BB6122-B888-BB0F-DCF2-AD0B03540561}"/>
              </a:ext>
            </a:extLst>
          </p:cNvPr>
          <p:cNvSpPr>
            <a:spLocks noGrp="1"/>
          </p:cNvSpPr>
          <p:nvPr>
            <p:ph sz="half" idx="2"/>
          </p:nvPr>
        </p:nvSpPr>
        <p:spPr>
          <a:xfrm>
            <a:off x="7366446" y="937122"/>
            <a:ext cx="4825554" cy="5528256"/>
          </a:xfrm>
        </p:spPr>
        <p:txBody>
          <a:bodyPr>
            <a:noAutofit/>
          </a:bodyPr>
          <a:lstStyle/>
          <a:p>
            <a:r>
              <a:rPr lang="en-US" b="1" baseline="30000" dirty="0">
                <a:solidFill>
                  <a:schemeClr val="accent1"/>
                </a:solidFill>
              </a:rPr>
              <a:t>10 </a:t>
            </a:r>
            <a:r>
              <a:rPr lang="en-US" dirty="0">
                <a:solidFill>
                  <a:schemeClr val="accent1"/>
                </a:solidFill>
              </a:rPr>
              <a:t>The next day an evil</a:t>
            </a:r>
            <a:r>
              <a:rPr lang="en-US" baseline="30000" dirty="0">
                <a:solidFill>
                  <a:schemeClr val="accent1"/>
                </a:solidFill>
              </a:rPr>
              <a:t>[</a:t>
            </a:r>
            <a:r>
              <a:rPr lang="en-US" baseline="30000" dirty="0">
                <a:solidFill>
                  <a:schemeClr val="accent1"/>
                </a:solidFill>
                <a:hlinkClick r:id="rId2" tooltip="See footnote a">
                  <a:extLst>
                    <a:ext uri="{A12FA001-AC4F-418D-AE19-62706E023703}">
                      <ahyp:hlinkClr xmlns:ahyp="http://schemas.microsoft.com/office/drawing/2018/hyperlinkcolor" val="tx"/>
                    </a:ext>
                  </a:extLst>
                </a:hlinkClick>
              </a:rPr>
              <a:t>a</a:t>
            </a:r>
            <a:r>
              <a:rPr lang="en-US" baseline="30000" dirty="0">
                <a:solidFill>
                  <a:schemeClr val="accent1"/>
                </a:solidFill>
              </a:rPr>
              <a:t>]</a:t>
            </a:r>
            <a:r>
              <a:rPr lang="en-US" dirty="0">
                <a:solidFill>
                  <a:schemeClr val="accent1"/>
                </a:solidFill>
              </a:rPr>
              <a:t> spirit from God came forcefully on Saul. He was prophesying in his house, while David was playing the lyre, as he usually did. Saul had a spear in his hand </a:t>
            </a:r>
            <a:r>
              <a:rPr lang="en-US" b="1" baseline="30000" dirty="0">
                <a:solidFill>
                  <a:schemeClr val="accent1"/>
                </a:solidFill>
              </a:rPr>
              <a:t>11 </a:t>
            </a:r>
            <a:r>
              <a:rPr lang="en-US" dirty="0">
                <a:solidFill>
                  <a:schemeClr val="accent1"/>
                </a:solidFill>
              </a:rPr>
              <a:t>and he hurled it, saying to himself, “I’ll pin David to the wall.” But David eluded him twice.</a:t>
            </a:r>
          </a:p>
          <a:p>
            <a:r>
              <a:rPr lang="en-US" b="1" baseline="30000" dirty="0">
                <a:solidFill>
                  <a:schemeClr val="accent1"/>
                </a:solidFill>
              </a:rPr>
              <a:t>12 </a:t>
            </a:r>
            <a:r>
              <a:rPr lang="en-US" dirty="0">
                <a:solidFill>
                  <a:schemeClr val="accent1"/>
                </a:solidFill>
              </a:rPr>
              <a:t>Saul was afraid of David, because the Lord was with David but had departed from Saul. </a:t>
            </a:r>
          </a:p>
          <a:p>
            <a:endParaRPr lang="en-US" dirty="0">
              <a:solidFill>
                <a:schemeClr val="accent1"/>
              </a:solidFill>
            </a:endParaRPr>
          </a:p>
          <a:p>
            <a:r>
              <a:rPr lang="en-US" b="1" baseline="30000" dirty="0">
                <a:solidFill>
                  <a:schemeClr val="accent1"/>
                </a:solidFill>
              </a:rPr>
              <a:t>28 </a:t>
            </a:r>
            <a:r>
              <a:rPr lang="en-US" dirty="0">
                <a:solidFill>
                  <a:schemeClr val="accent1"/>
                </a:solidFill>
              </a:rPr>
              <a:t>When Saul realized that the Lord was with David and that his daughter Michal loved David, </a:t>
            </a:r>
            <a:r>
              <a:rPr lang="en-US" b="1" baseline="30000" dirty="0">
                <a:solidFill>
                  <a:schemeClr val="accent1"/>
                </a:solidFill>
              </a:rPr>
              <a:t>29 </a:t>
            </a:r>
            <a:r>
              <a:rPr lang="en-US" dirty="0">
                <a:solidFill>
                  <a:schemeClr val="accent1"/>
                </a:solidFill>
              </a:rPr>
              <a:t>Saul became still more afraid of him, and he remained his enemy the rest of his days.</a:t>
            </a:r>
          </a:p>
          <a:p>
            <a:endParaRPr lang="en-US" dirty="0">
              <a:solidFill>
                <a:schemeClr val="accent1"/>
              </a:solidFill>
            </a:endParaRPr>
          </a:p>
        </p:txBody>
      </p:sp>
    </p:spTree>
    <p:extLst>
      <p:ext uri="{BB962C8B-B14F-4D97-AF65-F5344CB8AC3E}">
        <p14:creationId xmlns:p14="http://schemas.microsoft.com/office/powerpoint/2010/main" val="394873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1C9BF-EB6D-7F16-2076-0E3F178CD360}"/>
              </a:ext>
            </a:extLst>
          </p:cNvPr>
          <p:cNvSpPr>
            <a:spLocks noGrp="1"/>
          </p:cNvSpPr>
          <p:nvPr>
            <p:ph type="title"/>
          </p:nvPr>
        </p:nvSpPr>
        <p:spPr/>
        <p:txBody>
          <a:bodyPr/>
          <a:lstStyle/>
          <a:p>
            <a:r>
              <a:rPr lang="en-US"/>
              <a:t>David flees Saul</a:t>
            </a:r>
            <a:br>
              <a:rPr lang="en-US"/>
            </a:br>
            <a:r>
              <a:rPr lang="en-US" sz="3200"/>
              <a:t>I Sam. 20 - 23</a:t>
            </a:r>
            <a:endParaRPr lang="en-US"/>
          </a:p>
        </p:txBody>
      </p:sp>
      <p:sp>
        <p:nvSpPr>
          <p:cNvPr id="3" name="Content Placeholder 2">
            <a:extLst>
              <a:ext uri="{FF2B5EF4-FFF2-40B4-BE49-F238E27FC236}">
                <a16:creationId xmlns:a16="http://schemas.microsoft.com/office/drawing/2014/main" id="{38F48D2E-4ED7-7764-7E15-142856BF2ADE}"/>
              </a:ext>
            </a:extLst>
          </p:cNvPr>
          <p:cNvSpPr>
            <a:spLocks noGrp="1"/>
          </p:cNvSpPr>
          <p:nvPr>
            <p:ph sz="half" idx="1"/>
          </p:nvPr>
        </p:nvSpPr>
        <p:spPr>
          <a:xfrm>
            <a:off x="2003343" y="2126221"/>
            <a:ext cx="5045424" cy="4513385"/>
          </a:xfrm>
        </p:spPr>
        <p:txBody>
          <a:bodyPr>
            <a:noAutofit/>
          </a:bodyPr>
          <a:lstStyle/>
          <a:p>
            <a:r>
              <a:rPr lang="en-US" dirty="0"/>
              <a:t>David goes to Nob and takes consecrated bread from </a:t>
            </a:r>
            <a:r>
              <a:rPr lang="en-US" dirty="0" err="1"/>
              <a:t>Ahimelek</a:t>
            </a:r>
            <a:r>
              <a:rPr lang="en-US" dirty="0"/>
              <a:t> the priest – clear violation of law but mentioned by Jesus as acceptable </a:t>
            </a:r>
          </a:p>
          <a:p>
            <a:r>
              <a:rPr lang="en-US" dirty="0"/>
              <a:t>An Edomite witnesses this and tells Saul, who orders the priest killed</a:t>
            </a:r>
          </a:p>
          <a:p>
            <a:r>
              <a:rPr lang="en-US" dirty="0"/>
              <a:t>The guards refuse but the Edomite kills 85 priests and the entire town of Nob (Abiathar escapes)</a:t>
            </a:r>
          </a:p>
          <a:p>
            <a:r>
              <a:rPr lang="en-US" dirty="0"/>
              <a:t>David goes to Gath in Philistia and pretends to be insane</a:t>
            </a:r>
          </a:p>
          <a:p>
            <a:r>
              <a:rPr lang="en-US" dirty="0"/>
              <a:t>David flees and hides in a cave</a:t>
            </a:r>
          </a:p>
          <a:p>
            <a:r>
              <a:rPr lang="en-US" dirty="0"/>
              <a:t>Cat and mouse game continues … </a:t>
            </a:r>
          </a:p>
        </p:txBody>
      </p:sp>
      <p:sp>
        <p:nvSpPr>
          <p:cNvPr id="4" name="Content Placeholder 3">
            <a:extLst>
              <a:ext uri="{FF2B5EF4-FFF2-40B4-BE49-F238E27FC236}">
                <a16:creationId xmlns:a16="http://schemas.microsoft.com/office/drawing/2014/main" id="{EAD147EF-3E99-0AA7-447E-30377B497EA1}"/>
              </a:ext>
            </a:extLst>
          </p:cNvPr>
          <p:cNvSpPr>
            <a:spLocks noGrp="1"/>
          </p:cNvSpPr>
          <p:nvPr>
            <p:ph sz="half" idx="2"/>
          </p:nvPr>
        </p:nvSpPr>
        <p:spPr>
          <a:xfrm>
            <a:off x="7386690" y="2126221"/>
            <a:ext cx="4644202" cy="4013321"/>
          </a:xfrm>
        </p:spPr>
        <p:txBody>
          <a:bodyPr>
            <a:normAutofit fontScale="85000" lnSpcReduction="10000"/>
          </a:bodyPr>
          <a:lstStyle/>
          <a:p>
            <a:r>
              <a:rPr lang="en-US" b="1" i="1" dirty="0">
                <a:solidFill>
                  <a:schemeClr val="accent1"/>
                </a:solidFill>
              </a:rPr>
              <a:t>Psalm 57</a:t>
            </a:r>
          </a:p>
          <a:p>
            <a:r>
              <a:rPr lang="en-US" dirty="0">
                <a:solidFill>
                  <a:schemeClr val="accent1"/>
                </a:solidFill>
              </a:rPr>
              <a:t>Have mercy on me, my God, have mercy on me,</a:t>
            </a:r>
            <a:br>
              <a:rPr lang="en-US" dirty="0">
                <a:solidFill>
                  <a:schemeClr val="accent1"/>
                </a:solidFill>
              </a:rPr>
            </a:br>
            <a:r>
              <a:rPr lang="en-US" dirty="0">
                <a:solidFill>
                  <a:schemeClr val="accent1"/>
                </a:solidFill>
              </a:rPr>
              <a:t>    for in you I take refuge.</a:t>
            </a:r>
            <a:br>
              <a:rPr lang="en-US" dirty="0">
                <a:solidFill>
                  <a:schemeClr val="accent1"/>
                </a:solidFill>
              </a:rPr>
            </a:br>
            <a:r>
              <a:rPr lang="en-US" dirty="0">
                <a:solidFill>
                  <a:schemeClr val="accent1"/>
                </a:solidFill>
              </a:rPr>
              <a:t>I will take refuge in the shadow of your wings</a:t>
            </a:r>
            <a:br>
              <a:rPr lang="en-US" dirty="0">
                <a:solidFill>
                  <a:schemeClr val="accent1"/>
                </a:solidFill>
              </a:rPr>
            </a:br>
            <a:r>
              <a:rPr lang="en-US" dirty="0">
                <a:solidFill>
                  <a:schemeClr val="accent1"/>
                </a:solidFill>
              </a:rPr>
              <a:t>    until the disaster has passed.</a:t>
            </a:r>
          </a:p>
          <a:p>
            <a:r>
              <a:rPr lang="en-US" dirty="0">
                <a:solidFill>
                  <a:schemeClr val="accent1"/>
                </a:solidFill>
              </a:rPr>
              <a:t>… </a:t>
            </a:r>
          </a:p>
          <a:p>
            <a:r>
              <a:rPr lang="en-US" dirty="0">
                <a:solidFill>
                  <a:schemeClr val="accent1"/>
                </a:solidFill>
              </a:rPr>
              <a:t>I will praise you, Lord, among the nations;</a:t>
            </a:r>
            <a:br>
              <a:rPr lang="en-US" dirty="0">
                <a:solidFill>
                  <a:schemeClr val="accent1"/>
                </a:solidFill>
              </a:rPr>
            </a:br>
            <a:r>
              <a:rPr lang="en-US" dirty="0">
                <a:solidFill>
                  <a:schemeClr val="accent1"/>
                </a:solidFill>
              </a:rPr>
              <a:t>    I will sing of you among the peoples.</a:t>
            </a:r>
            <a:br>
              <a:rPr lang="en-US" dirty="0">
                <a:solidFill>
                  <a:schemeClr val="accent1"/>
                </a:solidFill>
              </a:rPr>
            </a:br>
            <a:r>
              <a:rPr lang="en-US" b="1" baseline="30000" dirty="0">
                <a:solidFill>
                  <a:schemeClr val="accent1"/>
                </a:solidFill>
              </a:rPr>
              <a:t>10 </a:t>
            </a:r>
            <a:r>
              <a:rPr lang="en-US" dirty="0">
                <a:solidFill>
                  <a:schemeClr val="accent1"/>
                </a:solidFill>
              </a:rPr>
              <a:t>For great is your love, reaching to the heavens;</a:t>
            </a:r>
            <a:br>
              <a:rPr lang="en-US" dirty="0">
                <a:solidFill>
                  <a:schemeClr val="accent1"/>
                </a:solidFill>
              </a:rPr>
            </a:br>
            <a:r>
              <a:rPr lang="en-US" dirty="0">
                <a:solidFill>
                  <a:schemeClr val="accent1"/>
                </a:solidFill>
              </a:rPr>
              <a:t>    your faithfulness reaches to the skies.</a:t>
            </a:r>
          </a:p>
          <a:p>
            <a:r>
              <a:rPr lang="en-US" b="1" baseline="30000" dirty="0">
                <a:solidFill>
                  <a:schemeClr val="accent1"/>
                </a:solidFill>
              </a:rPr>
              <a:t>11 </a:t>
            </a:r>
            <a:r>
              <a:rPr lang="en-US" dirty="0">
                <a:solidFill>
                  <a:schemeClr val="accent1"/>
                </a:solidFill>
              </a:rPr>
              <a:t>Be exalted, O God, above the heavens;</a:t>
            </a:r>
            <a:br>
              <a:rPr lang="en-US" dirty="0">
                <a:solidFill>
                  <a:schemeClr val="accent1"/>
                </a:solidFill>
              </a:rPr>
            </a:br>
            <a:r>
              <a:rPr lang="en-US" dirty="0">
                <a:solidFill>
                  <a:schemeClr val="accent1"/>
                </a:solidFill>
              </a:rPr>
              <a:t>    let your glory be over all the earth.</a:t>
            </a:r>
          </a:p>
          <a:p>
            <a:endParaRPr lang="en-US" dirty="0">
              <a:solidFill>
                <a:schemeClr val="accent1"/>
              </a:solidFill>
            </a:endParaRPr>
          </a:p>
        </p:txBody>
      </p:sp>
    </p:spTree>
    <p:extLst>
      <p:ext uri="{BB962C8B-B14F-4D97-AF65-F5344CB8AC3E}">
        <p14:creationId xmlns:p14="http://schemas.microsoft.com/office/powerpoint/2010/main" val="3395803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D484-E6D3-84B4-0976-3F2894B6DAD5}"/>
              </a:ext>
            </a:extLst>
          </p:cNvPr>
          <p:cNvSpPr>
            <a:spLocks noGrp="1"/>
          </p:cNvSpPr>
          <p:nvPr>
            <p:ph type="title"/>
          </p:nvPr>
        </p:nvSpPr>
        <p:spPr/>
        <p:txBody>
          <a:bodyPr/>
          <a:lstStyle/>
          <a:p>
            <a:r>
              <a:rPr lang="en-US"/>
              <a:t>David spares Saul’s life – twice!</a:t>
            </a:r>
            <a:br>
              <a:rPr lang="en-US"/>
            </a:br>
            <a:r>
              <a:rPr lang="en-US" sz="3200"/>
              <a:t>I Sam. 24, 26</a:t>
            </a:r>
            <a:endParaRPr lang="en-US"/>
          </a:p>
        </p:txBody>
      </p:sp>
      <p:sp>
        <p:nvSpPr>
          <p:cNvPr id="3" name="Content Placeholder 2">
            <a:extLst>
              <a:ext uri="{FF2B5EF4-FFF2-40B4-BE49-F238E27FC236}">
                <a16:creationId xmlns:a16="http://schemas.microsoft.com/office/drawing/2014/main" id="{525CB832-A1B4-3B18-DECB-F9CF22EA01DF}"/>
              </a:ext>
            </a:extLst>
          </p:cNvPr>
          <p:cNvSpPr>
            <a:spLocks noGrp="1"/>
          </p:cNvSpPr>
          <p:nvPr>
            <p:ph sz="half" idx="1"/>
          </p:nvPr>
        </p:nvSpPr>
        <p:spPr>
          <a:xfrm>
            <a:off x="2174240" y="2133600"/>
            <a:ext cx="4094480" cy="4465982"/>
          </a:xfrm>
        </p:spPr>
        <p:txBody>
          <a:bodyPr>
            <a:noAutofit/>
          </a:bodyPr>
          <a:lstStyle/>
          <a:p>
            <a:r>
              <a:rPr lang="en-US" sz="1600" dirty="0"/>
              <a:t>Saul pursues David in En Gedi and enters the cave with David deep inside</a:t>
            </a:r>
          </a:p>
          <a:p>
            <a:r>
              <a:rPr lang="en-US" sz="1600" dirty="0"/>
              <a:t>David cuts off a corner of Saul’s robe but spares his life</a:t>
            </a:r>
          </a:p>
          <a:p>
            <a:r>
              <a:rPr lang="en-US" sz="1600" dirty="0"/>
              <a:t>Saul leaves but David calls out to him and reveals he could’ve killed him</a:t>
            </a:r>
          </a:p>
          <a:p>
            <a:r>
              <a:rPr lang="en-US" sz="1600" dirty="0"/>
              <a:t>Saul claims David is more righteous</a:t>
            </a:r>
          </a:p>
          <a:p>
            <a:r>
              <a:rPr lang="en-US" sz="1600" dirty="0"/>
              <a:t>David has a similar encounter at Gibeah </a:t>
            </a:r>
          </a:p>
          <a:p>
            <a:r>
              <a:rPr lang="en-US" sz="1600" dirty="0"/>
              <a:t>Again, spares Saul life and promises not to harm Saul’s family</a:t>
            </a:r>
          </a:p>
        </p:txBody>
      </p:sp>
      <p:sp>
        <p:nvSpPr>
          <p:cNvPr id="8" name="Content Placeholder 7">
            <a:extLst>
              <a:ext uri="{FF2B5EF4-FFF2-40B4-BE49-F238E27FC236}">
                <a16:creationId xmlns:a16="http://schemas.microsoft.com/office/drawing/2014/main" id="{B9BEDE76-DB3C-2047-B5A7-C83BF0D8022C}"/>
              </a:ext>
            </a:extLst>
          </p:cNvPr>
          <p:cNvSpPr>
            <a:spLocks noGrp="1"/>
          </p:cNvSpPr>
          <p:nvPr>
            <p:ph sz="half" idx="2"/>
          </p:nvPr>
        </p:nvSpPr>
        <p:spPr>
          <a:xfrm>
            <a:off x="6192078" y="2126221"/>
            <a:ext cx="5635487" cy="4000259"/>
          </a:xfrm>
        </p:spPr>
        <p:txBody>
          <a:bodyPr>
            <a:noAutofit/>
          </a:bodyPr>
          <a:lstStyle/>
          <a:p>
            <a:r>
              <a:rPr lang="en-US" sz="1600" b="1" baseline="30000" dirty="0">
                <a:solidFill>
                  <a:schemeClr val="accent1"/>
                </a:solidFill>
              </a:rPr>
              <a:t>16 </a:t>
            </a:r>
            <a:r>
              <a:rPr lang="en-US" sz="1600" dirty="0">
                <a:solidFill>
                  <a:schemeClr val="accent1"/>
                </a:solidFill>
              </a:rPr>
              <a:t>When David finished saying this, Saul asked, “Is that your voice, David my son?” And he wept aloud. </a:t>
            </a:r>
            <a:r>
              <a:rPr lang="en-US" sz="1600" b="1" baseline="30000" dirty="0">
                <a:solidFill>
                  <a:schemeClr val="accent1"/>
                </a:solidFill>
              </a:rPr>
              <a:t>17 </a:t>
            </a:r>
            <a:r>
              <a:rPr lang="en-US" sz="1600" dirty="0">
                <a:solidFill>
                  <a:schemeClr val="accent1"/>
                </a:solidFill>
                <a:highlight>
                  <a:srgbClr val="FFFF00"/>
                </a:highlight>
              </a:rPr>
              <a:t>“You are more righteous than I,” he said. “You have treated me well, but I have treated you badly. </a:t>
            </a:r>
            <a:r>
              <a:rPr lang="en-US" sz="1600" b="1" baseline="30000" dirty="0">
                <a:solidFill>
                  <a:schemeClr val="accent1"/>
                </a:solidFill>
              </a:rPr>
              <a:t>18 </a:t>
            </a:r>
            <a:r>
              <a:rPr lang="en-US" sz="1600" dirty="0">
                <a:solidFill>
                  <a:schemeClr val="accent1"/>
                </a:solidFill>
              </a:rPr>
              <a:t>You have just now told me about the good you did to me; the Lord delivered me into your hands, but you did not kill me. </a:t>
            </a:r>
            <a:r>
              <a:rPr lang="en-US" sz="1600" b="1" baseline="30000" dirty="0">
                <a:solidFill>
                  <a:schemeClr val="accent1"/>
                </a:solidFill>
              </a:rPr>
              <a:t>19 </a:t>
            </a:r>
            <a:r>
              <a:rPr lang="en-US" sz="1600" dirty="0">
                <a:solidFill>
                  <a:schemeClr val="accent1"/>
                </a:solidFill>
              </a:rPr>
              <a:t>When a man finds his enemy, does he let him get away unharmed? May the Lord reward you well for the way you treated me today. </a:t>
            </a:r>
            <a:r>
              <a:rPr lang="en-US" sz="1600" b="1" baseline="30000" dirty="0">
                <a:solidFill>
                  <a:schemeClr val="accent1"/>
                </a:solidFill>
              </a:rPr>
              <a:t>20 </a:t>
            </a:r>
            <a:r>
              <a:rPr lang="en-US" sz="1600" dirty="0">
                <a:solidFill>
                  <a:schemeClr val="accent1"/>
                </a:solidFill>
              </a:rPr>
              <a:t>I know that you will surely be king and that the kingdom of Israel will be established in your hands. </a:t>
            </a:r>
            <a:r>
              <a:rPr lang="en-US" sz="1600" b="1" baseline="30000" dirty="0">
                <a:solidFill>
                  <a:schemeClr val="accent1"/>
                </a:solidFill>
              </a:rPr>
              <a:t>21 </a:t>
            </a:r>
            <a:r>
              <a:rPr lang="en-US" sz="1600" dirty="0">
                <a:solidFill>
                  <a:schemeClr val="accent1"/>
                </a:solidFill>
                <a:highlight>
                  <a:srgbClr val="FFFF00"/>
                </a:highlight>
              </a:rPr>
              <a:t>Now swear to me by the Lord that you will not kill off my descendants or wipe out my name from my father’s family.”</a:t>
            </a:r>
          </a:p>
          <a:p>
            <a:r>
              <a:rPr lang="en-US" sz="1600" b="1" baseline="30000" dirty="0">
                <a:solidFill>
                  <a:schemeClr val="accent1"/>
                </a:solidFill>
                <a:highlight>
                  <a:srgbClr val="FFFF00"/>
                </a:highlight>
              </a:rPr>
              <a:t>22 </a:t>
            </a:r>
            <a:r>
              <a:rPr lang="en-US" sz="1600" dirty="0">
                <a:solidFill>
                  <a:schemeClr val="accent1"/>
                </a:solidFill>
                <a:highlight>
                  <a:srgbClr val="FFFF00"/>
                </a:highlight>
              </a:rPr>
              <a:t>So David gave his oath to Saul.</a:t>
            </a:r>
          </a:p>
        </p:txBody>
      </p:sp>
    </p:spTree>
    <p:extLst>
      <p:ext uri="{BB962C8B-B14F-4D97-AF65-F5344CB8AC3E}">
        <p14:creationId xmlns:p14="http://schemas.microsoft.com/office/powerpoint/2010/main" val="2016317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6">
            <a:extLst>
              <a:ext uri="{FF2B5EF4-FFF2-40B4-BE49-F238E27FC236}">
                <a16:creationId xmlns:a16="http://schemas.microsoft.com/office/drawing/2014/main" id="{4AFA50FD-0A6D-7AD7-23CC-D0A76BCEFE62}"/>
              </a:ext>
            </a:extLst>
          </p:cNvPr>
          <p:cNvGraphicFramePr>
            <a:graphicFrameLocks/>
          </p:cNvGraphicFramePr>
          <p:nvPr>
            <p:extLst>
              <p:ext uri="{D42A27DB-BD31-4B8C-83A1-F6EECF244321}">
                <p14:modId xmlns:p14="http://schemas.microsoft.com/office/powerpoint/2010/main" val="1492161763"/>
              </p:ext>
            </p:extLst>
          </p:nvPr>
        </p:nvGraphicFramePr>
        <p:xfrm>
          <a:off x="2011961" y="976082"/>
          <a:ext cx="9617763" cy="5640344"/>
        </p:xfrm>
        <a:graphic>
          <a:graphicData uri="http://schemas.openxmlformats.org/drawingml/2006/table">
            <a:tbl>
              <a:tblPr firstCol="1" bandRow="1">
                <a:tableStyleId>{00A15C55-8517-42AA-B614-E9B94910E393}</a:tableStyleId>
              </a:tblPr>
              <a:tblGrid>
                <a:gridCol w="648042">
                  <a:extLst>
                    <a:ext uri="{9D8B030D-6E8A-4147-A177-3AD203B41FA5}">
                      <a16:colId xmlns:a16="http://schemas.microsoft.com/office/drawing/2014/main" val="2384206751"/>
                    </a:ext>
                  </a:extLst>
                </a:gridCol>
                <a:gridCol w="5088334">
                  <a:extLst>
                    <a:ext uri="{9D8B030D-6E8A-4147-A177-3AD203B41FA5}">
                      <a16:colId xmlns:a16="http://schemas.microsoft.com/office/drawing/2014/main" val="4258851443"/>
                    </a:ext>
                  </a:extLst>
                </a:gridCol>
                <a:gridCol w="1594861">
                  <a:extLst>
                    <a:ext uri="{9D8B030D-6E8A-4147-A177-3AD203B41FA5}">
                      <a16:colId xmlns:a16="http://schemas.microsoft.com/office/drawing/2014/main" val="3272072174"/>
                    </a:ext>
                  </a:extLst>
                </a:gridCol>
                <a:gridCol w="2286526">
                  <a:extLst>
                    <a:ext uri="{9D8B030D-6E8A-4147-A177-3AD203B41FA5}">
                      <a16:colId xmlns:a16="http://schemas.microsoft.com/office/drawing/2014/main" val="97269928"/>
                    </a:ext>
                  </a:extLst>
                </a:gridCol>
              </a:tblGrid>
              <a:tr h="346289">
                <a:tc>
                  <a:txBody>
                    <a:bodyPr/>
                    <a:lstStyle/>
                    <a:p>
                      <a:pPr marL="0" marR="0">
                        <a:lnSpc>
                          <a:spcPct val="115000"/>
                        </a:lnSpc>
                        <a:spcAft>
                          <a:spcPts val="800"/>
                        </a:spcAft>
                      </a:pPr>
                      <a:r>
                        <a:rPr lang="en-US" sz="2000" b="1" kern="100" dirty="0">
                          <a:effectLst/>
                          <a:latin typeface="+mn-lt"/>
                        </a:rPr>
                        <a:t>1</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1" kern="100" dirty="0">
                          <a:effectLst/>
                          <a:latin typeface="+mn-lt"/>
                        </a:rPr>
                        <a:t>Introduction/Creation</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Tim</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May 4</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2742887"/>
                  </a:ext>
                </a:extLst>
              </a:tr>
              <a:tr h="340898">
                <a:tc>
                  <a:txBody>
                    <a:bodyPr/>
                    <a:lstStyle/>
                    <a:p>
                      <a:pPr marL="0" marR="0">
                        <a:lnSpc>
                          <a:spcPct val="115000"/>
                        </a:lnSpc>
                        <a:spcAft>
                          <a:spcPts val="800"/>
                        </a:spcAft>
                      </a:pPr>
                      <a:r>
                        <a:rPr lang="en-US" sz="2000" b="1" kern="100" dirty="0">
                          <a:effectLst/>
                          <a:latin typeface="+mn-lt"/>
                        </a:rPr>
                        <a:t>2</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1" kern="100" dirty="0">
                          <a:effectLst/>
                          <a:latin typeface="+mn-lt"/>
                        </a:rPr>
                        <a:t>The Fall &amp; flood</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Tim</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May 11</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378667"/>
                  </a:ext>
                </a:extLst>
              </a:tr>
              <a:tr h="322439">
                <a:tc>
                  <a:txBody>
                    <a:bodyPr/>
                    <a:lstStyle/>
                    <a:p>
                      <a:pPr marL="0" marR="0">
                        <a:lnSpc>
                          <a:spcPct val="115000"/>
                        </a:lnSpc>
                        <a:spcAft>
                          <a:spcPts val="800"/>
                        </a:spcAft>
                      </a:pPr>
                      <a:r>
                        <a:rPr lang="en-US" sz="2000" b="1" kern="100" dirty="0">
                          <a:effectLst/>
                          <a:latin typeface="+mn-lt"/>
                        </a:rPr>
                        <a:t>3</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1" kern="100" dirty="0">
                          <a:effectLst/>
                          <a:latin typeface="+mn-lt"/>
                        </a:rPr>
                        <a:t>Abram/Abraham</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Derek</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May 18</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9779504"/>
                  </a:ext>
                </a:extLst>
              </a:tr>
              <a:tr h="322439">
                <a:tc>
                  <a:txBody>
                    <a:bodyPr/>
                    <a:lstStyle/>
                    <a:p>
                      <a:pPr marL="0" marR="0">
                        <a:lnSpc>
                          <a:spcPct val="115000"/>
                        </a:lnSpc>
                        <a:spcAft>
                          <a:spcPts val="800"/>
                        </a:spcAft>
                      </a:pPr>
                      <a:r>
                        <a:rPr lang="en-US" sz="2000" b="1" kern="100" dirty="0">
                          <a:effectLst/>
                          <a:latin typeface="+mn-lt"/>
                        </a:rPr>
                        <a:t>4</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1" kern="100" dirty="0">
                          <a:effectLst/>
                          <a:latin typeface="+mn-lt"/>
                        </a:rPr>
                        <a:t>Jacob &amp; Issac</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Derek</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May 25</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0526713"/>
                  </a:ext>
                </a:extLst>
              </a:tr>
              <a:tr h="325478">
                <a:tc>
                  <a:txBody>
                    <a:bodyPr/>
                    <a:lstStyle/>
                    <a:p>
                      <a:pPr marL="0" marR="0">
                        <a:lnSpc>
                          <a:spcPct val="115000"/>
                        </a:lnSpc>
                        <a:spcAft>
                          <a:spcPts val="800"/>
                        </a:spcAft>
                      </a:pPr>
                      <a:r>
                        <a:rPr lang="en-US" sz="2000" b="1" kern="100" dirty="0">
                          <a:effectLst/>
                          <a:latin typeface="+mn-lt"/>
                        </a:rPr>
                        <a:t>5</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ea typeface="Aptos" panose="020B0004020202020204" pitchFamily="34" charset="0"/>
                          <a:cs typeface="Times New Roman" panose="02020603050405020304" pitchFamily="18" charset="0"/>
                        </a:rPr>
                        <a:t>Joseph</a:t>
                      </a:r>
                    </a:p>
                  </a:txBody>
                  <a:tcPr marL="68580" marR="68580" marT="0" marB="0"/>
                </a:tc>
                <a:tc>
                  <a:txBody>
                    <a:bodyPr/>
                    <a:lstStyle/>
                    <a:p>
                      <a:pPr marL="0" marR="0">
                        <a:lnSpc>
                          <a:spcPct val="115000"/>
                        </a:lnSpc>
                        <a:spcAft>
                          <a:spcPts val="800"/>
                        </a:spcAft>
                      </a:pPr>
                      <a:r>
                        <a:rPr lang="en-US" sz="2000" b="0" kern="100" dirty="0">
                          <a:effectLst/>
                          <a:latin typeface="+mn-lt"/>
                        </a:rPr>
                        <a:t>Derek</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June 1</a:t>
                      </a:r>
                      <a:r>
                        <a:rPr lang="en-US" sz="2000" b="0" kern="100" baseline="30000" dirty="0">
                          <a:effectLst/>
                          <a:latin typeface="+mn-lt"/>
                        </a:rPr>
                        <a:t>st</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13863235"/>
                  </a:ext>
                </a:extLst>
              </a:tr>
              <a:tr h="322439">
                <a:tc>
                  <a:txBody>
                    <a:bodyPr/>
                    <a:lstStyle/>
                    <a:p>
                      <a:pPr marL="0" marR="0">
                        <a:lnSpc>
                          <a:spcPct val="115000"/>
                        </a:lnSpc>
                        <a:spcAft>
                          <a:spcPts val="800"/>
                        </a:spcAft>
                      </a:pPr>
                      <a:r>
                        <a:rPr lang="en-US" sz="2000" b="1" kern="100" dirty="0">
                          <a:effectLst/>
                          <a:latin typeface="+mn-lt"/>
                        </a:rPr>
                        <a:t>6</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Moses – the Exodus</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Tim</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June 8</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9678956"/>
                  </a:ext>
                </a:extLst>
              </a:tr>
              <a:tr h="356760">
                <a:tc>
                  <a:txBody>
                    <a:bodyPr/>
                    <a:lstStyle/>
                    <a:p>
                      <a:pPr marL="0" marR="0">
                        <a:lnSpc>
                          <a:spcPct val="115000"/>
                        </a:lnSpc>
                        <a:spcAft>
                          <a:spcPts val="800"/>
                        </a:spcAft>
                      </a:pPr>
                      <a:r>
                        <a:rPr lang="en-US" sz="2000" b="1" kern="100" dirty="0">
                          <a:effectLst/>
                          <a:latin typeface="+mn-lt"/>
                        </a:rPr>
                        <a:t>7</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Moses – The Law</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Derek</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June 15</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1144807"/>
                  </a:ext>
                </a:extLst>
              </a:tr>
              <a:tr h="325478">
                <a:tc>
                  <a:txBody>
                    <a:bodyPr/>
                    <a:lstStyle/>
                    <a:p>
                      <a:pPr marL="0" marR="0">
                        <a:lnSpc>
                          <a:spcPct val="115000"/>
                        </a:lnSpc>
                        <a:spcAft>
                          <a:spcPts val="800"/>
                        </a:spcAft>
                      </a:pPr>
                      <a:r>
                        <a:rPr lang="en-US" sz="2000" b="1" kern="100" dirty="0">
                          <a:effectLst/>
                          <a:latin typeface="+mn-lt"/>
                        </a:rPr>
                        <a:t>8</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Wilderness wanderings – the Pentateuch</a:t>
                      </a:r>
                    </a:p>
                  </a:txBody>
                  <a:tcPr marL="68580" marR="68580" marT="0" marB="0"/>
                </a:tc>
                <a:tc>
                  <a:txBody>
                    <a:bodyPr/>
                    <a:lstStyle/>
                    <a:p>
                      <a:pPr marL="0" marR="0">
                        <a:lnSpc>
                          <a:spcPct val="115000"/>
                        </a:lnSpc>
                        <a:spcAft>
                          <a:spcPts val="800"/>
                        </a:spcAft>
                      </a:pPr>
                      <a:r>
                        <a:rPr lang="en-US" sz="2000" b="0" kern="100" dirty="0">
                          <a:effectLst/>
                          <a:latin typeface="+mn-lt"/>
                        </a:rPr>
                        <a:t>Derek</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June 22</a:t>
                      </a:r>
                      <a:r>
                        <a:rPr lang="en-US" sz="2000" b="0" kern="100" baseline="30000" dirty="0">
                          <a:effectLst/>
                          <a:latin typeface="+mn-lt"/>
                        </a:rPr>
                        <a:t>nd</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3277063"/>
                  </a:ext>
                </a:extLst>
              </a:tr>
              <a:tr h="322439">
                <a:tc>
                  <a:txBody>
                    <a:bodyPr/>
                    <a:lstStyle/>
                    <a:p>
                      <a:pPr marL="0" marR="0">
                        <a:lnSpc>
                          <a:spcPct val="115000"/>
                        </a:lnSpc>
                        <a:spcAft>
                          <a:spcPts val="800"/>
                        </a:spcAft>
                      </a:pPr>
                      <a:r>
                        <a:rPr lang="en-US" sz="2000" b="1" kern="100" dirty="0">
                          <a:effectLst/>
                          <a:latin typeface="+mn-lt"/>
                        </a:rPr>
                        <a:t>9</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Joshua, Judges &amp; Ruth</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Tim</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June 29</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8195108"/>
                  </a:ext>
                </a:extLst>
              </a:tr>
              <a:tr h="348829">
                <a:tc>
                  <a:txBody>
                    <a:bodyPr/>
                    <a:lstStyle/>
                    <a:p>
                      <a:pPr marL="0" marR="0">
                        <a:lnSpc>
                          <a:spcPct val="115000"/>
                        </a:lnSpc>
                        <a:spcAft>
                          <a:spcPts val="800"/>
                        </a:spcAft>
                      </a:pPr>
                      <a:r>
                        <a:rPr lang="en-US" sz="2000" b="1" kern="100" dirty="0">
                          <a:effectLst/>
                          <a:latin typeface="+mn-lt"/>
                        </a:rPr>
                        <a:t>10</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Samuel, Saul &amp; David – I Samuel</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Tim</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rPr>
                        <a:t>July 6</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2829060"/>
                  </a:ext>
                </a:extLst>
              </a:tr>
              <a:tr h="325478">
                <a:tc>
                  <a:txBody>
                    <a:bodyPr/>
                    <a:lstStyle/>
                    <a:p>
                      <a:pPr marL="0" marR="0">
                        <a:lnSpc>
                          <a:spcPct val="115000"/>
                        </a:lnSpc>
                        <a:spcAft>
                          <a:spcPts val="800"/>
                        </a:spcAft>
                      </a:pPr>
                      <a:r>
                        <a:rPr lang="en-US" sz="2000" b="1" kern="100" dirty="0">
                          <a:effectLst/>
                          <a:latin typeface="+mn-lt"/>
                        </a:rPr>
                        <a:t>11</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David as King &amp; Soloman</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Tim</a:t>
                      </a:r>
                    </a:p>
                  </a:txBody>
                  <a:tcPr marL="68580" marR="68580" marT="0" marB="0"/>
                </a:tc>
                <a:tc>
                  <a:txBody>
                    <a:bodyPr/>
                    <a:lstStyle/>
                    <a:p>
                      <a:pPr marL="0" marR="0">
                        <a:lnSpc>
                          <a:spcPct val="115000"/>
                        </a:lnSpc>
                        <a:spcAft>
                          <a:spcPts val="800"/>
                        </a:spcAft>
                      </a:pPr>
                      <a:r>
                        <a:rPr lang="en-US" sz="2000" b="0" kern="100" dirty="0">
                          <a:effectLst/>
                          <a:latin typeface="+mn-lt"/>
                        </a:rPr>
                        <a:t>July 13</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7018676"/>
                  </a:ext>
                </a:extLst>
              </a:tr>
              <a:tr h="353988">
                <a:tc>
                  <a:txBody>
                    <a:bodyPr/>
                    <a:lstStyle/>
                    <a:p>
                      <a:pPr marL="0" marR="0">
                        <a:lnSpc>
                          <a:spcPct val="115000"/>
                        </a:lnSpc>
                        <a:spcAft>
                          <a:spcPts val="800"/>
                        </a:spcAft>
                      </a:pPr>
                      <a:r>
                        <a:rPr lang="en-US" sz="2000" b="1" kern="100" dirty="0">
                          <a:effectLst/>
                          <a:latin typeface="+mn-lt"/>
                        </a:rPr>
                        <a:t>12</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ea typeface="Aptos" panose="020B0004020202020204" pitchFamily="34" charset="0"/>
                          <a:cs typeface="Times New Roman" panose="02020603050405020304" pitchFamily="18" charset="0"/>
                        </a:rPr>
                        <a:t>Wisdom Literature (poetry)</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Bill Brosey</a:t>
                      </a:r>
                    </a:p>
                  </a:txBody>
                  <a:tcPr marL="68580" marR="68580" marT="0" marB="0"/>
                </a:tc>
                <a:tc>
                  <a:txBody>
                    <a:bodyPr/>
                    <a:lstStyle/>
                    <a:p>
                      <a:pPr marL="0" marR="0">
                        <a:lnSpc>
                          <a:spcPct val="115000"/>
                        </a:lnSpc>
                        <a:spcAft>
                          <a:spcPts val="800"/>
                        </a:spcAft>
                      </a:pPr>
                      <a:r>
                        <a:rPr lang="en-US" sz="2000" b="0" kern="100" dirty="0">
                          <a:effectLst/>
                          <a:latin typeface="+mn-lt"/>
                        </a:rPr>
                        <a:t>July 20</a:t>
                      </a:r>
                      <a:r>
                        <a:rPr lang="en-US" sz="2000" b="0" kern="100" baseline="30000" dirty="0">
                          <a:effectLst/>
                          <a:latin typeface="+mn-lt"/>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64370012"/>
                  </a:ext>
                </a:extLst>
              </a:tr>
              <a:tr h="325478">
                <a:tc>
                  <a:txBody>
                    <a:bodyPr/>
                    <a:lstStyle/>
                    <a:p>
                      <a:pPr marL="0" marR="0">
                        <a:lnSpc>
                          <a:spcPct val="115000"/>
                        </a:lnSpc>
                        <a:spcAft>
                          <a:spcPts val="800"/>
                        </a:spcAft>
                      </a:pPr>
                      <a:r>
                        <a:rPr lang="en-US" sz="2000" b="1" kern="100" dirty="0">
                          <a:effectLst/>
                          <a:latin typeface="+mn-lt"/>
                        </a:rPr>
                        <a:t>13</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The Divided Kingdom</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Tim</a:t>
                      </a:r>
                    </a:p>
                  </a:txBody>
                  <a:tcPr marL="68580" marR="68580" marT="0" marB="0"/>
                </a:tc>
                <a:tc>
                  <a:txBody>
                    <a:bodyPr/>
                    <a:lstStyle/>
                    <a:p>
                      <a:pPr marL="0" marR="0">
                        <a:lnSpc>
                          <a:spcPct val="115000"/>
                        </a:lnSpc>
                        <a:spcAft>
                          <a:spcPts val="800"/>
                        </a:spcAft>
                      </a:pPr>
                      <a:r>
                        <a:rPr lang="en-US" sz="2000" b="0" kern="100" dirty="0">
                          <a:effectLst/>
                          <a:latin typeface="+mn-lt"/>
                        </a:rPr>
                        <a:t>July 27</a:t>
                      </a:r>
                      <a:r>
                        <a:rPr lang="en-US" sz="2000" b="0" kern="100" baseline="30000" dirty="0">
                          <a:effectLst/>
                          <a:latin typeface="+mn-lt"/>
                        </a:rPr>
                        <a:t>th</a:t>
                      </a:r>
                      <a:r>
                        <a:rPr lang="en-US" sz="2000" b="0" kern="100" dirty="0">
                          <a:effectLst/>
                          <a:latin typeface="+mn-lt"/>
                        </a:rPr>
                        <a:t> </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0819565"/>
                  </a:ext>
                </a:extLst>
              </a:tr>
              <a:tr h="325478">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14</a:t>
                      </a:r>
                    </a:p>
                  </a:txBody>
                  <a:tcPr marL="68580" marR="68580" marT="0" marB="0"/>
                </a:tc>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Major &amp; Minor prophets</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Tim</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Aug 3</a:t>
                      </a:r>
                      <a:r>
                        <a:rPr lang="en-US" sz="2000" b="0" kern="100" baseline="30000" dirty="0">
                          <a:effectLst/>
                          <a:latin typeface="+mn-lt"/>
                          <a:ea typeface="Aptos" panose="020B0004020202020204" pitchFamily="34" charset="0"/>
                          <a:cs typeface="Times New Roman" panose="02020603050405020304" pitchFamily="18" charset="0"/>
                        </a:rPr>
                        <a:t>rd</a:t>
                      </a:r>
                      <a:r>
                        <a:rPr lang="en-US" sz="2000" b="0" kern="100" dirty="0">
                          <a:effectLst/>
                          <a:latin typeface="+mn-lt"/>
                          <a:ea typeface="Aptos" panose="020B000402020202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969520599"/>
                  </a:ext>
                </a:extLst>
              </a:tr>
              <a:tr h="325478">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15</a:t>
                      </a: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Daniel – the Exile</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Derek</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Aug 10</a:t>
                      </a:r>
                      <a:r>
                        <a:rPr lang="en-US" sz="2000" b="0" kern="100" baseline="30000" dirty="0">
                          <a:effectLst/>
                          <a:latin typeface="+mn-lt"/>
                          <a:ea typeface="Aptos" panose="020B0004020202020204" pitchFamily="34" charset="0"/>
                          <a:cs typeface="Times New Roman" panose="02020603050405020304" pitchFamily="18" charset="0"/>
                        </a:rPr>
                        <a:t>th</a:t>
                      </a:r>
                      <a:endParaRPr lang="en-US" sz="2000" b="0" kern="100" dirty="0">
                        <a:effectLst/>
                        <a:latin typeface="+mn-lt"/>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0635016"/>
                  </a:ext>
                </a:extLst>
              </a:tr>
              <a:tr h="325478">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16</a:t>
                      </a: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Ezra/Nehemiah – return from Exile</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Derek</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Aug 17</a:t>
                      </a:r>
                      <a:r>
                        <a:rPr lang="en-US" sz="2000" b="0" kern="100" baseline="30000" dirty="0">
                          <a:effectLst/>
                          <a:latin typeface="+mn-lt"/>
                          <a:ea typeface="Aptos" panose="020B0004020202020204" pitchFamily="34" charset="0"/>
                          <a:cs typeface="Times New Roman" panose="02020603050405020304" pitchFamily="18" charset="0"/>
                        </a:rPr>
                        <a:t>th</a:t>
                      </a:r>
                      <a:r>
                        <a:rPr lang="en-US" sz="2000" b="0" kern="100" dirty="0">
                          <a:effectLst/>
                          <a:latin typeface="+mn-lt"/>
                          <a:ea typeface="Aptos" panose="020B000402020202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49182485"/>
                  </a:ext>
                </a:extLst>
              </a:tr>
              <a:tr h="325478">
                <a:tc>
                  <a:txBody>
                    <a:bodyPr/>
                    <a:lstStyle/>
                    <a:p>
                      <a:pPr marL="0" marR="0">
                        <a:lnSpc>
                          <a:spcPct val="115000"/>
                        </a:lnSpc>
                        <a:spcAft>
                          <a:spcPts val="800"/>
                        </a:spcAft>
                      </a:pPr>
                      <a:r>
                        <a:rPr lang="en-US" sz="2000" b="1" kern="100" dirty="0">
                          <a:effectLst/>
                          <a:latin typeface="+mn-lt"/>
                          <a:ea typeface="Aptos" panose="020B0004020202020204" pitchFamily="34" charset="0"/>
                          <a:cs typeface="Times New Roman" panose="02020603050405020304" pitchFamily="18" charset="0"/>
                        </a:rPr>
                        <a:t>17</a:t>
                      </a:r>
                    </a:p>
                  </a:txBody>
                  <a:tcPr marL="68580" marR="68580" marT="0" marB="0"/>
                </a:tc>
                <a:tc>
                  <a:txBody>
                    <a:bodyPr/>
                    <a:lstStyle/>
                    <a:p>
                      <a:pPr marL="0" marR="0" lvl="0" indent="0" algn="l" defTabSz="457200" rtl="0" eaLnBrk="1" fontAlgn="auto" latinLnBrk="0" hangingPunct="1">
                        <a:lnSpc>
                          <a:spcPct val="115000"/>
                        </a:lnSpc>
                        <a:spcBef>
                          <a:spcPts val="0"/>
                        </a:spcBef>
                        <a:spcAft>
                          <a:spcPts val="800"/>
                        </a:spcAft>
                        <a:buClrTx/>
                        <a:buSzTx/>
                        <a:buFontTx/>
                        <a:buNone/>
                        <a:tabLst/>
                        <a:defRPr/>
                      </a:pPr>
                      <a:r>
                        <a:rPr lang="en-US" sz="2000" b="1" kern="100" dirty="0">
                          <a:effectLst/>
                          <a:latin typeface="+mn-lt"/>
                        </a:rPr>
                        <a:t>Q&amp;A – wrap up</a:t>
                      </a:r>
                      <a:endParaRPr lang="en-US" sz="2000" b="1" kern="100" dirty="0">
                        <a:effectLst/>
                        <a:latin typeface="+mn-lt"/>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Both</a:t>
                      </a:r>
                    </a:p>
                  </a:txBody>
                  <a:tcPr marL="68580" marR="68580" marT="0" marB="0"/>
                </a:tc>
                <a:tc>
                  <a:txBody>
                    <a:bodyPr/>
                    <a:lstStyle/>
                    <a:p>
                      <a:pPr marL="0" marR="0">
                        <a:lnSpc>
                          <a:spcPct val="115000"/>
                        </a:lnSpc>
                        <a:spcAft>
                          <a:spcPts val="800"/>
                        </a:spcAft>
                      </a:pPr>
                      <a:r>
                        <a:rPr lang="en-US" sz="2000" b="0" kern="100" dirty="0">
                          <a:effectLst/>
                          <a:latin typeface="+mn-lt"/>
                          <a:ea typeface="Aptos" panose="020B0004020202020204" pitchFamily="34" charset="0"/>
                          <a:cs typeface="Times New Roman" panose="02020603050405020304" pitchFamily="18" charset="0"/>
                        </a:rPr>
                        <a:t>Aug 24</a:t>
                      </a:r>
                      <a:r>
                        <a:rPr lang="en-US" sz="2000" b="0" kern="100" baseline="30000" dirty="0">
                          <a:effectLst/>
                          <a:latin typeface="+mn-lt"/>
                          <a:ea typeface="Aptos" panose="020B0004020202020204" pitchFamily="34" charset="0"/>
                          <a:cs typeface="Times New Roman" panose="02020603050405020304" pitchFamily="18" charset="0"/>
                        </a:rPr>
                        <a:t>th</a:t>
                      </a:r>
                      <a:r>
                        <a:rPr lang="en-US" sz="2000" b="0" kern="100" dirty="0">
                          <a:effectLst/>
                          <a:latin typeface="+mn-lt"/>
                          <a:ea typeface="Aptos" panose="020B000402020202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572489717"/>
                  </a:ext>
                </a:extLst>
              </a:tr>
            </a:tbl>
          </a:graphicData>
        </a:graphic>
      </p:graphicFrame>
      <p:sp>
        <p:nvSpPr>
          <p:cNvPr id="2" name="Title 1">
            <a:extLst>
              <a:ext uri="{FF2B5EF4-FFF2-40B4-BE49-F238E27FC236}">
                <a16:creationId xmlns:a16="http://schemas.microsoft.com/office/drawing/2014/main" id="{840233A8-EB15-D493-628D-2798B773D5CC}"/>
              </a:ext>
            </a:extLst>
          </p:cNvPr>
          <p:cNvSpPr>
            <a:spLocks noGrp="1"/>
          </p:cNvSpPr>
          <p:nvPr>
            <p:ph type="title"/>
          </p:nvPr>
        </p:nvSpPr>
        <p:spPr>
          <a:xfrm>
            <a:off x="2531965" y="148622"/>
            <a:ext cx="8911687" cy="1280890"/>
          </a:xfrm>
        </p:spPr>
        <p:txBody>
          <a:bodyPr/>
          <a:lstStyle/>
          <a:p>
            <a:r>
              <a:rPr lang="en-US" dirty="0"/>
              <a:t>Class schedule</a:t>
            </a:r>
          </a:p>
        </p:txBody>
      </p:sp>
      <p:sp>
        <p:nvSpPr>
          <p:cNvPr id="3" name="Oval 2">
            <a:extLst>
              <a:ext uri="{FF2B5EF4-FFF2-40B4-BE49-F238E27FC236}">
                <a16:creationId xmlns:a16="http://schemas.microsoft.com/office/drawing/2014/main" id="{22FAB7E8-D92D-6F90-7BF3-9477E6E605AF}"/>
              </a:ext>
            </a:extLst>
          </p:cNvPr>
          <p:cNvSpPr/>
          <p:nvPr/>
        </p:nvSpPr>
        <p:spPr>
          <a:xfrm>
            <a:off x="2385392" y="3909391"/>
            <a:ext cx="4749186" cy="470526"/>
          </a:xfrm>
          <a:prstGeom prst="ellipse">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3727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9E7AD-E7F1-1947-7A72-E2C661F5CD1D}"/>
              </a:ext>
            </a:extLst>
          </p:cNvPr>
          <p:cNvSpPr>
            <a:spLocks noGrp="1"/>
          </p:cNvSpPr>
          <p:nvPr>
            <p:ph type="title"/>
          </p:nvPr>
        </p:nvSpPr>
        <p:spPr/>
        <p:txBody>
          <a:bodyPr/>
          <a:lstStyle/>
          <a:p>
            <a:r>
              <a:rPr lang="en-US"/>
              <a:t>David among the Philistines</a:t>
            </a:r>
            <a:br>
              <a:rPr lang="en-US"/>
            </a:br>
            <a:r>
              <a:rPr lang="en-US" sz="3200"/>
              <a:t>I Sam. 27-30 </a:t>
            </a:r>
            <a:endParaRPr lang="en-US"/>
          </a:p>
        </p:txBody>
      </p:sp>
      <p:sp>
        <p:nvSpPr>
          <p:cNvPr id="3" name="Content Placeholder 2">
            <a:extLst>
              <a:ext uri="{FF2B5EF4-FFF2-40B4-BE49-F238E27FC236}">
                <a16:creationId xmlns:a16="http://schemas.microsoft.com/office/drawing/2014/main" id="{039B96F1-E1DF-3C7B-1D66-B74619CEAE32}"/>
              </a:ext>
            </a:extLst>
          </p:cNvPr>
          <p:cNvSpPr>
            <a:spLocks noGrp="1"/>
          </p:cNvSpPr>
          <p:nvPr>
            <p:ph idx="1"/>
          </p:nvPr>
        </p:nvSpPr>
        <p:spPr>
          <a:xfrm>
            <a:off x="2497772" y="2103120"/>
            <a:ext cx="8915400" cy="3777622"/>
          </a:xfrm>
        </p:spPr>
        <p:txBody>
          <a:bodyPr>
            <a:normAutofit fontScale="92500" lnSpcReduction="10000"/>
          </a:bodyPr>
          <a:lstStyle/>
          <a:p>
            <a:r>
              <a:rPr lang="en-US"/>
              <a:t>David has married Abigail, widow of Nabal and Ahinoam (Michal was given to another man)</a:t>
            </a:r>
          </a:p>
          <a:p>
            <a:r>
              <a:rPr lang="en-US"/>
              <a:t>David decides to live among the Philistines and winds up in Ziklag</a:t>
            </a:r>
          </a:p>
          <a:p>
            <a:r>
              <a:rPr lang="en-US"/>
              <a:t>David and his band of men raid various nearby towns</a:t>
            </a:r>
          </a:p>
          <a:p>
            <a:r>
              <a:rPr lang="en-US"/>
              <a:t>Achish (king of Gath) thinks that David is an ally</a:t>
            </a:r>
          </a:p>
          <a:p>
            <a:r>
              <a:rPr lang="en-US"/>
              <a:t>Achish includes David to battle against Israel</a:t>
            </a:r>
          </a:p>
          <a:p>
            <a:r>
              <a:rPr lang="en-US"/>
              <a:t>Philistine military object and David is sent back</a:t>
            </a:r>
          </a:p>
          <a:p>
            <a:r>
              <a:rPr lang="en-US"/>
              <a:t>While away, the </a:t>
            </a:r>
            <a:r>
              <a:rPr lang="en-US" err="1"/>
              <a:t>Amelekites</a:t>
            </a:r>
            <a:r>
              <a:rPr lang="en-US"/>
              <a:t> raid Ziklag, destroy the town and take many hostages</a:t>
            </a:r>
          </a:p>
          <a:p>
            <a:r>
              <a:rPr lang="en-US"/>
              <a:t>David inquires of YHWH and pursues the </a:t>
            </a:r>
            <a:r>
              <a:rPr lang="en-US" err="1"/>
              <a:t>Amelekites</a:t>
            </a:r>
            <a:endParaRPr lang="en-US"/>
          </a:p>
          <a:p>
            <a:r>
              <a:rPr lang="en-US"/>
              <a:t>David destroys the </a:t>
            </a:r>
            <a:r>
              <a:rPr lang="en-US" err="1"/>
              <a:t>Amelekites</a:t>
            </a:r>
            <a:r>
              <a:rPr lang="en-US"/>
              <a:t> and takes plunder</a:t>
            </a:r>
          </a:p>
        </p:txBody>
      </p:sp>
    </p:spTree>
    <p:extLst>
      <p:ext uri="{BB962C8B-B14F-4D97-AF65-F5344CB8AC3E}">
        <p14:creationId xmlns:p14="http://schemas.microsoft.com/office/powerpoint/2010/main" val="50042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55D9-645C-8D9F-7168-229FAB98777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CAFC06-7FA4-791D-6F1C-994F9DB9D119}"/>
              </a:ext>
            </a:extLst>
          </p:cNvPr>
          <p:cNvSpPr>
            <a:spLocks noGrp="1"/>
          </p:cNvSpPr>
          <p:nvPr>
            <p:ph idx="1"/>
          </p:nvPr>
        </p:nvSpPr>
        <p:spPr/>
        <p:txBody>
          <a:bodyPr/>
          <a:lstStyle/>
          <a:p>
            <a:endParaRPr lang="en-US"/>
          </a:p>
        </p:txBody>
      </p:sp>
      <p:pic>
        <p:nvPicPr>
          <p:cNvPr id="4" name="Content Placeholder 5" descr="A map of the bible&#10;&#10;AI-generated content may be incorrect.">
            <a:extLst>
              <a:ext uri="{FF2B5EF4-FFF2-40B4-BE49-F238E27FC236}">
                <a16:creationId xmlns:a16="http://schemas.microsoft.com/office/drawing/2014/main" id="{AE9FE3FE-5217-937B-DB84-6FEDE6595BEA}"/>
              </a:ext>
            </a:extLst>
          </p:cNvPr>
          <p:cNvPicPr>
            <a:picLocks noChangeAspect="1"/>
          </p:cNvPicPr>
          <p:nvPr/>
        </p:nvPicPr>
        <p:blipFill>
          <a:blip r:embed="rId2"/>
          <a:stretch>
            <a:fillRect/>
          </a:stretch>
        </p:blipFill>
        <p:spPr>
          <a:xfrm>
            <a:off x="3088640" y="51545"/>
            <a:ext cx="9006547" cy="6754909"/>
          </a:xfrm>
          <a:prstGeom prst="rect">
            <a:avLst/>
          </a:prstGeom>
        </p:spPr>
      </p:pic>
    </p:spTree>
    <p:extLst>
      <p:ext uri="{BB962C8B-B14F-4D97-AF65-F5344CB8AC3E}">
        <p14:creationId xmlns:p14="http://schemas.microsoft.com/office/powerpoint/2010/main" val="832491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A8061-F4D4-FA94-3E45-E0BB255D95A7}"/>
              </a:ext>
            </a:extLst>
          </p:cNvPr>
          <p:cNvSpPr>
            <a:spLocks noGrp="1"/>
          </p:cNvSpPr>
          <p:nvPr>
            <p:ph type="title"/>
          </p:nvPr>
        </p:nvSpPr>
        <p:spPr>
          <a:xfrm>
            <a:off x="2592925" y="624110"/>
            <a:ext cx="5352195" cy="1509490"/>
          </a:xfrm>
        </p:spPr>
        <p:txBody>
          <a:bodyPr>
            <a:normAutofit fontScale="90000"/>
          </a:bodyPr>
          <a:lstStyle/>
          <a:p>
            <a:r>
              <a:rPr lang="en-US" dirty="0"/>
              <a:t>Saul and the medium of Endor</a:t>
            </a:r>
            <a:br>
              <a:rPr lang="en-US" dirty="0"/>
            </a:br>
            <a:r>
              <a:rPr lang="en-US" sz="3200" dirty="0"/>
              <a:t>I Sam. 28</a:t>
            </a:r>
            <a:endParaRPr lang="en-US" dirty="0"/>
          </a:p>
        </p:txBody>
      </p:sp>
      <p:sp>
        <p:nvSpPr>
          <p:cNvPr id="3" name="Content Placeholder 2">
            <a:extLst>
              <a:ext uri="{FF2B5EF4-FFF2-40B4-BE49-F238E27FC236}">
                <a16:creationId xmlns:a16="http://schemas.microsoft.com/office/drawing/2014/main" id="{B8C98475-B965-AD22-ED70-E677F3844D6E}"/>
              </a:ext>
            </a:extLst>
          </p:cNvPr>
          <p:cNvSpPr>
            <a:spLocks noGrp="1"/>
          </p:cNvSpPr>
          <p:nvPr>
            <p:ph sz="half" idx="1"/>
          </p:nvPr>
        </p:nvSpPr>
        <p:spPr>
          <a:xfrm>
            <a:off x="2592925" y="2631440"/>
            <a:ext cx="4313864" cy="3777622"/>
          </a:xfrm>
        </p:spPr>
        <p:txBody>
          <a:bodyPr>
            <a:normAutofit fontScale="92500" lnSpcReduction="10000"/>
          </a:bodyPr>
          <a:lstStyle/>
          <a:p>
            <a:r>
              <a:rPr lang="en-US" dirty="0"/>
              <a:t>Samuel has died </a:t>
            </a:r>
          </a:p>
          <a:p>
            <a:r>
              <a:rPr lang="en-US" dirty="0"/>
              <a:t>Saul is about to battle the Philistines and inquires of YHWH  but does not receive an answer</a:t>
            </a:r>
          </a:p>
          <a:p>
            <a:r>
              <a:rPr lang="en-US" dirty="0"/>
              <a:t>Saul then asks if there is a spirit who he can consult – goes to Endor</a:t>
            </a:r>
          </a:p>
          <a:p>
            <a:r>
              <a:rPr lang="en-US" dirty="0"/>
              <a:t>The medium brings up Samuel (to her shock)</a:t>
            </a:r>
          </a:p>
          <a:p>
            <a:r>
              <a:rPr lang="en-US" dirty="0"/>
              <a:t>Saul asks if he will prevail </a:t>
            </a:r>
          </a:p>
          <a:p>
            <a:r>
              <a:rPr lang="en-US" dirty="0"/>
              <a:t>Samuel chastises Saul and foretells his death (and his sons)</a:t>
            </a:r>
          </a:p>
          <a:p>
            <a:r>
              <a:rPr lang="en-US" dirty="0"/>
              <a:t>Saul eats, then leaves</a:t>
            </a:r>
          </a:p>
        </p:txBody>
      </p:sp>
      <p:sp>
        <p:nvSpPr>
          <p:cNvPr id="4" name="Content Placeholder 3">
            <a:extLst>
              <a:ext uri="{FF2B5EF4-FFF2-40B4-BE49-F238E27FC236}">
                <a16:creationId xmlns:a16="http://schemas.microsoft.com/office/drawing/2014/main" id="{DBF209CA-E2AF-5AB6-A12A-787AD0E78C22}"/>
              </a:ext>
            </a:extLst>
          </p:cNvPr>
          <p:cNvSpPr>
            <a:spLocks noGrp="1"/>
          </p:cNvSpPr>
          <p:nvPr>
            <p:ph sz="half" idx="2"/>
          </p:nvPr>
        </p:nvSpPr>
        <p:spPr>
          <a:xfrm>
            <a:off x="7306704" y="3022600"/>
            <a:ext cx="4885296" cy="3777622"/>
          </a:xfrm>
        </p:spPr>
        <p:txBody>
          <a:bodyPr>
            <a:noAutofit/>
          </a:bodyPr>
          <a:lstStyle/>
          <a:p>
            <a:r>
              <a:rPr lang="en-US" sz="1600" b="1" baseline="30000" dirty="0">
                <a:solidFill>
                  <a:schemeClr val="accent1"/>
                </a:solidFill>
              </a:rPr>
              <a:t>16 </a:t>
            </a:r>
            <a:r>
              <a:rPr lang="en-US" sz="1600" dirty="0">
                <a:solidFill>
                  <a:schemeClr val="accent1"/>
                </a:solidFill>
              </a:rPr>
              <a:t>Samuel said, “Why do you consult me, now that the Lord has departed from you and become your enemy? </a:t>
            </a:r>
            <a:r>
              <a:rPr lang="en-US" sz="1600" b="1" baseline="30000" dirty="0">
                <a:solidFill>
                  <a:schemeClr val="accent1"/>
                </a:solidFill>
              </a:rPr>
              <a:t>17 </a:t>
            </a:r>
            <a:r>
              <a:rPr lang="en-US" sz="1600" dirty="0">
                <a:solidFill>
                  <a:schemeClr val="accent1"/>
                </a:solidFill>
              </a:rPr>
              <a:t>The Lord has done what he predicted through me. The Lord has torn the kingdom out of your hands and given it to one of your neighbors—to David.</a:t>
            </a:r>
            <a:r>
              <a:rPr lang="en-US" sz="1600" b="1" baseline="30000" dirty="0">
                <a:solidFill>
                  <a:schemeClr val="accent1"/>
                </a:solidFill>
              </a:rPr>
              <a:t>18 </a:t>
            </a:r>
            <a:r>
              <a:rPr lang="en-US" sz="1600" dirty="0">
                <a:solidFill>
                  <a:schemeClr val="accent1"/>
                </a:solidFill>
              </a:rPr>
              <a:t>Because you did not obey the Lord or carry out his fierce wrath against the Amalekites, the Lord has done this to you today.</a:t>
            </a:r>
            <a:r>
              <a:rPr lang="en-US" sz="1600" b="1" baseline="30000" dirty="0">
                <a:solidFill>
                  <a:schemeClr val="accent1"/>
                </a:solidFill>
              </a:rPr>
              <a:t>19 </a:t>
            </a:r>
            <a:r>
              <a:rPr lang="en-US" sz="1600" dirty="0">
                <a:solidFill>
                  <a:schemeClr val="accent1"/>
                </a:solidFill>
              </a:rPr>
              <a:t>The Lord will deliver both Israel and you into the hands of the Philistines, and tomorrow you and your sons will be with me. The Lord will also give the army of Israel into the hands of the Philistines.”</a:t>
            </a:r>
          </a:p>
        </p:txBody>
      </p:sp>
      <p:pic>
        <p:nvPicPr>
          <p:cNvPr id="6" name="Picture 5" descr="A painting of a group of people&#10;&#10;AI-generated content may be incorrect.">
            <a:extLst>
              <a:ext uri="{FF2B5EF4-FFF2-40B4-BE49-F238E27FC236}">
                <a16:creationId xmlns:a16="http://schemas.microsoft.com/office/drawing/2014/main" id="{291012AC-92C1-6830-A05A-EE97D8B99EFA}"/>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812621" y="57778"/>
            <a:ext cx="4302453" cy="2868302"/>
          </a:xfrm>
          <a:prstGeom prst="rect">
            <a:avLst/>
          </a:prstGeom>
        </p:spPr>
      </p:pic>
    </p:spTree>
    <p:extLst>
      <p:ext uri="{BB962C8B-B14F-4D97-AF65-F5344CB8AC3E}">
        <p14:creationId xmlns:p14="http://schemas.microsoft.com/office/powerpoint/2010/main" val="3665812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16C80-E2E3-7321-0C96-9537B6FEA168}"/>
              </a:ext>
            </a:extLst>
          </p:cNvPr>
          <p:cNvSpPr>
            <a:spLocks noGrp="1"/>
          </p:cNvSpPr>
          <p:nvPr>
            <p:ph type="title"/>
          </p:nvPr>
        </p:nvSpPr>
        <p:spPr/>
        <p:txBody>
          <a:bodyPr/>
          <a:lstStyle/>
          <a:p>
            <a:r>
              <a:rPr lang="en-US"/>
              <a:t>Saul’s demise</a:t>
            </a:r>
            <a:br>
              <a:rPr lang="en-US"/>
            </a:br>
            <a:r>
              <a:rPr lang="en-US" sz="3200"/>
              <a:t>I Sam. 31/I Chron. 10</a:t>
            </a:r>
            <a:endParaRPr lang="en-US"/>
          </a:p>
        </p:txBody>
      </p:sp>
      <p:sp>
        <p:nvSpPr>
          <p:cNvPr id="4" name="Content Placeholder 3">
            <a:extLst>
              <a:ext uri="{FF2B5EF4-FFF2-40B4-BE49-F238E27FC236}">
                <a16:creationId xmlns:a16="http://schemas.microsoft.com/office/drawing/2014/main" id="{3E262CB3-B0E1-6969-2DC5-35C7E5B59CBD}"/>
              </a:ext>
            </a:extLst>
          </p:cNvPr>
          <p:cNvSpPr>
            <a:spLocks noGrp="1"/>
          </p:cNvSpPr>
          <p:nvPr>
            <p:ph sz="half" idx="1"/>
          </p:nvPr>
        </p:nvSpPr>
        <p:spPr>
          <a:xfrm>
            <a:off x="2589211" y="2133600"/>
            <a:ext cx="4601535" cy="3991466"/>
          </a:xfrm>
        </p:spPr>
        <p:txBody>
          <a:bodyPr>
            <a:normAutofit lnSpcReduction="10000"/>
          </a:bodyPr>
          <a:lstStyle/>
          <a:p>
            <a:r>
              <a:rPr lang="en-US" dirty="0"/>
              <a:t>Saul is engaged in battle with the Philistines</a:t>
            </a:r>
          </a:p>
          <a:p>
            <a:r>
              <a:rPr lang="en-US" dirty="0"/>
              <a:t>They kill his three sons, including Jonathan and wound Saul</a:t>
            </a:r>
          </a:p>
          <a:p>
            <a:r>
              <a:rPr lang="en-US" dirty="0"/>
              <a:t>Saul falls on his own sword to prevent the Philistines from killing him</a:t>
            </a:r>
          </a:p>
          <a:p>
            <a:r>
              <a:rPr lang="en-US" dirty="0"/>
              <a:t>Nearby Israelites abandoned their towns – Philistines moved in</a:t>
            </a:r>
          </a:p>
          <a:p>
            <a:r>
              <a:rPr lang="en-US" dirty="0"/>
              <a:t>Philistines cut off his head and take Saul’s body</a:t>
            </a:r>
          </a:p>
          <a:p>
            <a:r>
              <a:rPr lang="en-US" dirty="0"/>
              <a:t>Men from Jabesh Gilead take the bodies back and bury their bones</a:t>
            </a:r>
          </a:p>
          <a:p>
            <a:endParaRPr lang="en-US" dirty="0"/>
          </a:p>
        </p:txBody>
      </p:sp>
      <p:sp>
        <p:nvSpPr>
          <p:cNvPr id="5" name="Content Placeholder 4">
            <a:extLst>
              <a:ext uri="{FF2B5EF4-FFF2-40B4-BE49-F238E27FC236}">
                <a16:creationId xmlns:a16="http://schemas.microsoft.com/office/drawing/2014/main" id="{09BCBC93-98B4-EF73-222F-AA53CE12D9BB}"/>
              </a:ext>
            </a:extLst>
          </p:cNvPr>
          <p:cNvSpPr>
            <a:spLocks noGrp="1"/>
          </p:cNvSpPr>
          <p:nvPr>
            <p:ph sz="half" idx="2"/>
          </p:nvPr>
        </p:nvSpPr>
        <p:spPr>
          <a:xfrm>
            <a:off x="7445857" y="2786622"/>
            <a:ext cx="4313864" cy="2943618"/>
          </a:xfrm>
        </p:spPr>
        <p:txBody>
          <a:bodyPr>
            <a:noAutofit/>
          </a:bodyPr>
          <a:lstStyle/>
          <a:p>
            <a:r>
              <a:rPr lang="en-US" b="1" baseline="30000" dirty="0">
                <a:solidFill>
                  <a:schemeClr val="accent1"/>
                </a:solidFill>
              </a:rPr>
              <a:t>13 </a:t>
            </a:r>
            <a:r>
              <a:rPr lang="en-US" dirty="0">
                <a:solidFill>
                  <a:schemeClr val="accent1"/>
                </a:solidFill>
              </a:rPr>
              <a:t>Saul died because he was unfaithful to the Lord; he did not keep the word of the Lord and even consulted a medium for guidance, </a:t>
            </a:r>
            <a:r>
              <a:rPr lang="en-US" b="1" baseline="30000" dirty="0">
                <a:solidFill>
                  <a:schemeClr val="accent1"/>
                </a:solidFill>
              </a:rPr>
              <a:t>14 </a:t>
            </a:r>
            <a:r>
              <a:rPr lang="en-US" dirty="0">
                <a:solidFill>
                  <a:schemeClr val="accent1"/>
                </a:solidFill>
              </a:rPr>
              <a:t>and did not inquire of the Lord. So the Lord put him to death and turned the kingdom over to David son of Jesse.</a:t>
            </a:r>
          </a:p>
        </p:txBody>
      </p:sp>
    </p:spTree>
    <p:extLst>
      <p:ext uri="{BB962C8B-B14F-4D97-AF65-F5344CB8AC3E}">
        <p14:creationId xmlns:p14="http://schemas.microsoft.com/office/powerpoint/2010/main" val="284789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1901EB-3F81-2CA8-F3A9-23A62E37263C}"/>
              </a:ext>
            </a:extLst>
          </p:cNvPr>
          <p:cNvSpPr>
            <a:spLocks noGrp="1"/>
          </p:cNvSpPr>
          <p:nvPr>
            <p:ph type="title"/>
          </p:nvPr>
        </p:nvSpPr>
        <p:spPr/>
        <p:txBody>
          <a:bodyPr/>
          <a:lstStyle/>
          <a:p>
            <a:r>
              <a:rPr lang="en-US"/>
              <a:t>The tragedy of Saul</a:t>
            </a:r>
          </a:p>
        </p:txBody>
      </p:sp>
      <p:sp>
        <p:nvSpPr>
          <p:cNvPr id="5" name="Content Placeholder 4">
            <a:extLst>
              <a:ext uri="{FF2B5EF4-FFF2-40B4-BE49-F238E27FC236}">
                <a16:creationId xmlns:a16="http://schemas.microsoft.com/office/drawing/2014/main" id="{CFB08B44-44D3-3DAF-F714-55FC335F9696}"/>
              </a:ext>
            </a:extLst>
          </p:cNvPr>
          <p:cNvSpPr>
            <a:spLocks noGrp="1"/>
          </p:cNvSpPr>
          <p:nvPr>
            <p:ph sz="half" idx="1"/>
          </p:nvPr>
        </p:nvSpPr>
        <p:spPr>
          <a:xfrm>
            <a:off x="2455817" y="1905000"/>
            <a:ext cx="5551713" cy="4463143"/>
          </a:xfrm>
        </p:spPr>
        <p:txBody>
          <a:bodyPr>
            <a:normAutofit lnSpcReduction="10000"/>
          </a:bodyPr>
          <a:lstStyle/>
          <a:p>
            <a:r>
              <a:rPr lang="en-US" sz="1600" dirty="0"/>
              <a:t>Saul’s reign seems troubled from the outset</a:t>
            </a:r>
          </a:p>
          <a:p>
            <a:r>
              <a:rPr lang="en-US" sz="1600" dirty="0"/>
              <a:t>His heart and outlook was flawed – not full devoted to YHWH</a:t>
            </a:r>
          </a:p>
          <a:p>
            <a:r>
              <a:rPr lang="en-US" sz="1600" dirty="0"/>
              <a:t>Did not follow instructions – defended what was right in his own eyes</a:t>
            </a:r>
          </a:p>
          <a:p>
            <a:r>
              <a:rPr lang="en-US" sz="1600" dirty="0"/>
              <a:t>Unable to accept criticism and repent</a:t>
            </a:r>
          </a:p>
          <a:p>
            <a:r>
              <a:rPr lang="en-US" sz="1600" dirty="0"/>
              <a:t>Became concerned with his appearance before man</a:t>
            </a:r>
          </a:p>
          <a:p>
            <a:r>
              <a:rPr lang="en-US" sz="1600" dirty="0"/>
              <a:t>Failed to obey God’s command to destroy the </a:t>
            </a:r>
            <a:r>
              <a:rPr lang="en-US" sz="1600" dirty="0" err="1"/>
              <a:t>Amelekites</a:t>
            </a:r>
            <a:endParaRPr lang="en-US" sz="1600" dirty="0"/>
          </a:p>
          <a:p>
            <a:r>
              <a:rPr lang="en-US" sz="1600" dirty="0"/>
              <a:t>Grew more desperate as David’s fame and success grows</a:t>
            </a:r>
          </a:p>
          <a:p>
            <a:r>
              <a:rPr lang="en-US" sz="1600" dirty="0"/>
              <a:t>Tries to kill both David and his own son, Jonathan</a:t>
            </a:r>
          </a:p>
          <a:p>
            <a:r>
              <a:rPr lang="en-US" sz="1600" dirty="0"/>
              <a:t>Eventually even seeks a medium to try to consult with Samuel</a:t>
            </a:r>
          </a:p>
        </p:txBody>
      </p:sp>
      <p:pic>
        <p:nvPicPr>
          <p:cNvPr id="3" name="Content Placeholder 2" descr="A painting of a person with a beard&#10;&#10;AI-generated content may be incorrect.">
            <a:extLst>
              <a:ext uri="{FF2B5EF4-FFF2-40B4-BE49-F238E27FC236}">
                <a16:creationId xmlns:a16="http://schemas.microsoft.com/office/drawing/2014/main" id="{5A361ED1-57EC-6623-0A72-126F0727537E}"/>
              </a:ext>
            </a:extLst>
          </p:cNvPr>
          <p:cNvPicPr>
            <a:picLocks noGrp="1" noChangeAspect="1"/>
          </p:cNvPicPr>
          <p:nvPr>
            <p:ph sz="half" idx="2"/>
          </p:nvPr>
        </p:nvPicPr>
        <p:blipFill>
          <a:blip r:embed="rId2">
            <a:extLst>
              <a:ext uri="{837473B0-CC2E-450A-ABE3-18F120FF3D39}">
                <a1611:picAttrSrcUrl xmlns:a1611="http://schemas.microsoft.com/office/drawing/2016/11/main" r:id="rId3"/>
              </a:ext>
            </a:extLst>
          </a:blip>
          <a:stretch>
            <a:fillRect/>
          </a:stretch>
        </p:blipFill>
        <p:spPr>
          <a:xfrm>
            <a:off x="8574563" y="1905000"/>
            <a:ext cx="3305967" cy="4109627"/>
          </a:xfrm>
        </p:spPr>
      </p:pic>
      <p:sp>
        <p:nvSpPr>
          <p:cNvPr id="7" name="TextBox 6">
            <a:extLst>
              <a:ext uri="{FF2B5EF4-FFF2-40B4-BE49-F238E27FC236}">
                <a16:creationId xmlns:a16="http://schemas.microsoft.com/office/drawing/2014/main" id="{1779590B-4514-09B7-09C6-32892BA98CFF}"/>
              </a:ext>
            </a:extLst>
          </p:cNvPr>
          <p:cNvSpPr txBox="1"/>
          <p:nvPr/>
        </p:nvSpPr>
        <p:spPr>
          <a:xfrm>
            <a:off x="8574563" y="6014627"/>
            <a:ext cx="3305967" cy="230832"/>
          </a:xfrm>
          <a:prstGeom prst="rect">
            <a:avLst/>
          </a:prstGeom>
          <a:noFill/>
        </p:spPr>
        <p:txBody>
          <a:bodyPr wrap="square" rtlCol="0">
            <a:spAutoFit/>
          </a:bodyPr>
          <a:lstStyle/>
          <a:p>
            <a:r>
              <a:rPr lang="en-US" sz="900">
                <a:hlinkClick r:id="rId3" tooltip="https://vridar.org/tag/old-testament/"/>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1489008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90AE-1FBB-C44C-B938-DBD7E7C4066F}"/>
              </a:ext>
            </a:extLst>
          </p:cNvPr>
          <p:cNvSpPr>
            <a:spLocks noGrp="1"/>
          </p:cNvSpPr>
          <p:nvPr>
            <p:ph type="title"/>
          </p:nvPr>
        </p:nvSpPr>
        <p:spPr/>
        <p:txBody>
          <a:bodyPr/>
          <a:lstStyle/>
          <a:p>
            <a:r>
              <a:rPr lang="en-US" dirty="0"/>
              <a:t>The Big Picture</a:t>
            </a:r>
          </a:p>
        </p:txBody>
      </p:sp>
      <p:sp>
        <p:nvSpPr>
          <p:cNvPr id="3" name="Content Placeholder 2">
            <a:extLst>
              <a:ext uri="{FF2B5EF4-FFF2-40B4-BE49-F238E27FC236}">
                <a16:creationId xmlns:a16="http://schemas.microsoft.com/office/drawing/2014/main" id="{7114E70B-CBBB-9348-8F8C-5B3F7F757BDD}"/>
              </a:ext>
            </a:extLst>
          </p:cNvPr>
          <p:cNvSpPr>
            <a:spLocks noGrp="1"/>
          </p:cNvSpPr>
          <p:nvPr>
            <p:ph idx="1"/>
          </p:nvPr>
        </p:nvSpPr>
        <p:spPr>
          <a:xfrm>
            <a:off x="2483462" y="1590039"/>
            <a:ext cx="9170058" cy="4973321"/>
          </a:xfrm>
        </p:spPr>
        <p:txBody>
          <a:bodyPr>
            <a:normAutofit/>
          </a:bodyPr>
          <a:lstStyle/>
          <a:p>
            <a:r>
              <a:rPr lang="en-US" dirty="0"/>
              <a:t>Samuel, a godly man, is appointed as Judge &amp; Prophet of Israel</a:t>
            </a:r>
          </a:p>
          <a:p>
            <a:r>
              <a:rPr lang="en-US" dirty="0"/>
              <a:t>The nation struggles with their devotion to YHWH and is continually turned toward pagan idolatry</a:t>
            </a:r>
          </a:p>
          <a:p>
            <a:r>
              <a:rPr lang="en-US" dirty="0"/>
              <a:t>Israel has rejected YHWH as their sovereign and asked for a King “like the other nations”</a:t>
            </a:r>
          </a:p>
          <a:p>
            <a:r>
              <a:rPr lang="en-US" dirty="0"/>
              <a:t>Saul appeared to be a good candidate outwardly but did not have a heart devoted to YHWH</a:t>
            </a:r>
          </a:p>
          <a:p>
            <a:r>
              <a:rPr lang="en-US" dirty="0"/>
              <a:t>I Samuel details Saul’s anointing, his initial rise, his sins and his ultimate demise</a:t>
            </a:r>
          </a:p>
          <a:p>
            <a:r>
              <a:rPr lang="en-US" dirty="0"/>
              <a:t>Thus, YHWH is giving the Kingdom of Israel to one whose heart is devoted - David, son of Jesse</a:t>
            </a:r>
          </a:p>
          <a:p>
            <a:r>
              <a:rPr lang="en-US" dirty="0"/>
              <a:t>Through David’s actions and his writings, we see a future King who is ”a man after God’s own heart”</a:t>
            </a:r>
          </a:p>
          <a:p>
            <a:r>
              <a:rPr lang="en-US" dirty="0"/>
              <a:t>YHWH is fulfilling His promises, but Israel struggles with faithfulness and finding a leader with a heart for YHWH</a:t>
            </a:r>
          </a:p>
        </p:txBody>
      </p:sp>
    </p:spTree>
    <p:extLst>
      <p:ext uri="{BB962C8B-B14F-4D97-AF65-F5344CB8AC3E}">
        <p14:creationId xmlns:p14="http://schemas.microsoft.com/office/powerpoint/2010/main" val="3439980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9EA77-1BDF-B04A-70DB-C1E2E3CBC540}"/>
              </a:ext>
            </a:extLst>
          </p:cNvPr>
          <p:cNvSpPr>
            <a:spLocks noGrp="1"/>
          </p:cNvSpPr>
          <p:nvPr>
            <p:ph type="title"/>
          </p:nvPr>
        </p:nvSpPr>
        <p:spPr/>
        <p:txBody>
          <a:bodyPr/>
          <a:lstStyle/>
          <a:p>
            <a:r>
              <a:rPr lang="en-US"/>
              <a:t>Backup slides</a:t>
            </a:r>
          </a:p>
        </p:txBody>
      </p:sp>
    </p:spTree>
    <p:extLst>
      <p:ext uri="{BB962C8B-B14F-4D97-AF65-F5344CB8AC3E}">
        <p14:creationId xmlns:p14="http://schemas.microsoft.com/office/powerpoint/2010/main" val="2254708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8F357-DC9A-F259-6210-BEF41DA4A2A1}"/>
              </a:ext>
            </a:extLst>
          </p:cNvPr>
          <p:cNvSpPr>
            <a:spLocks noGrp="1"/>
          </p:cNvSpPr>
          <p:nvPr>
            <p:ph type="title"/>
          </p:nvPr>
        </p:nvSpPr>
        <p:spPr/>
        <p:txBody>
          <a:bodyPr/>
          <a:lstStyle/>
          <a:p>
            <a:r>
              <a:rPr lang="en-US"/>
              <a:t>I Samuel Topics </a:t>
            </a:r>
          </a:p>
        </p:txBody>
      </p:sp>
      <p:sp>
        <p:nvSpPr>
          <p:cNvPr id="3" name="Content Placeholder 2">
            <a:extLst>
              <a:ext uri="{FF2B5EF4-FFF2-40B4-BE49-F238E27FC236}">
                <a16:creationId xmlns:a16="http://schemas.microsoft.com/office/drawing/2014/main" id="{9DF1AAE0-18D2-A523-8732-4503286E07D7}"/>
              </a:ext>
            </a:extLst>
          </p:cNvPr>
          <p:cNvSpPr>
            <a:spLocks noGrp="1"/>
          </p:cNvSpPr>
          <p:nvPr>
            <p:ph sz="half" idx="2"/>
          </p:nvPr>
        </p:nvSpPr>
        <p:spPr>
          <a:xfrm>
            <a:off x="1892904" y="1264555"/>
            <a:ext cx="5183758" cy="5593445"/>
          </a:xfrm>
        </p:spPr>
        <p:txBody>
          <a:bodyPr>
            <a:noAutofit/>
          </a:bodyPr>
          <a:lstStyle/>
          <a:p>
            <a:r>
              <a:rPr lang="en-US">
                <a:highlight>
                  <a:srgbClr val="FFFF00"/>
                </a:highlight>
              </a:rPr>
              <a:t>Birth of Samuel (1-2)</a:t>
            </a:r>
          </a:p>
          <a:p>
            <a:r>
              <a:rPr lang="en-US">
                <a:highlight>
                  <a:srgbClr val="FFFF00"/>
                </a:highlight>
              </a:rPr>
              <a:t>Ark wanderings (I Sam 3, 4, 5)</a:t>
            </a:r>
          </a:p>
          <a:p>
            <a:r>
              <a:rPr lang="en-US"/>
              <a:t>Death of Eli (I Sam 3)</a:t>
            </a:r>
          </a:p>
          <a:p>
            <a:r>
              <a:rPr lang="en-US">
                <a:highlight>
                  <a:srgbClr val="FFFF00"/>
                </a:highlight>
              </a:rPr>
              <a:t>Philistines – repentance (I Sam 7)</a:t>
            </a:r>
          </a:p>
          <a:p>
            <a:r>
              <a:rPr lang="en-US">
                <a:highlight>
                  <a:srgbClr val="FFFF00"/>
                </a:highlight>
              </a:rPr>
              <a:t>Israel wants a King (I Sam 8)</a:t>
            </a:r>
          </a:p>
          <a:p>
            <a:r>
              <a:rPr lang="en-US">
                <a:highlight>
                  <a:srgbClr val="FFFF00"/>
                </a:highlight>
              </a:rPr>
              <a:t>Samuel anoints Saul (I Sam 9)</a:t>
            </a:r>
          </a:p>
          <a:p>
            <a:r>
              <a:rPr lang="en-US">
                <a:highlight>
                  <a:srgbClr val="FFFF00"/>
                </a:highlight>
              </a:rPr>
              <a:t>Saul made King (I Sam 10)</a:t>
            </a:r>
          </a:p>
          <a:p>
            <a:r>
              <a:rPr lang="en-US"/>
              <a:t>Saul rescues Jabesh (I Sam 11)</a:t>
            </a:r>
          </a:p>
          <a:p>
            <a:r>
              <a:rPr lang="en-US">
                <a:highlight>
                  <a:srgbClr val="FFFF00"/>
                </a:highlight>
              </a:rPr>
              <a:t>Samuel’s farewell (I Sam 12)</a:t>
            </a:r>
          </a:p>
          <a:p>
            <a:r>
              <a:rPr lang="en-US">
                <a:highlight>
                  <a:srgbClr val="FFFF00"/>
                </a:highlight>
              </a:rPr>
              <a:t>Samuel rebukes Saul (I Sam 13)</a:t>
            </a:r>
          </a:p>
          <a:p>
            <a:r>
              <a:rPr lang="en-US"/>
              <a:t>Jonathan attacks Philistines (I Sam 13, 14)</a:t>
            </a:r>
          </a:p>
          <a:p>
            <a:r>
              <a:rPr lang="en-US">
                <a:highlight>
                  <a:srgbClr val="FFFF00"/>
                </a:highlight>
              </a:rPr>
              <a:t>Saul rejected as King (I Sam 15)</a:t>
            </a:r>
          </a:p>
          <a:p>
            <a:r>
              <a:rPr lang="en-US">
                <a:highlight>
                  <a:srgbClr val="FFFF00"/>
                </a:highlight>
              </a:rPr>
              <a:t>Samuel anoints David (I Sam 16)</a:t>
            </a:r>
          </a:p>
          <a:p>
            <a:r>
              <a:rPr lang="en-US"/>
              <a:t>David serves Saul (I Sam 16)</a:t>
            </a:r>
          </a:p>
          <a:p>
            <a:endParaRPr lang="en-US"/>
          </a:p>
        </p:txBody>
      </p:sp>
      <p:sp>
        <p:nvSpPr>
          <p:cNvPr id="6" name="Content Placeholder 5">
            <a:extLst>
              <a:ext uri="{FF2B5EF4-FFF2-40B4-BE49-F238E27FC236}">
                <a16:creationId xmlns:a16="http://schemas.microsoft.com/office/drawing/2014/main" id="{20A4F665-D604-E7E4-24EB-6D07B28F69DD}"/>
              </a:ext>
            </a:extLst>
          </p:cNvPr>
          <p:cNvSpPr>
            <a:spLocks noGrp="1"/>
          </p:cNvSpPr>
          <p:nvPr>
            <p:ph sz="half" idx="1"/>
          </p:nvPr>
        </p:nvSpPr>
        <p:spPr>
          <a:xfrm>
            <a:off x="7360458" y="1558376"/>
            <a:ext cx="4831542" cy="5299624"/>
          </a:xfrm>
        </p:spPr>
        <p:txBody>
          <a:bodyPr>
            <a:noAutofit/>
          </a:bodyPr>
          <a:lstStyle/>
          <a:p>
            <a:r>
              <a:rPr lang="en-US"/>
              <a:t>David and Goliath (I Sam 17)</a:t>
            </a:r>
          </a:p>
          <a:p>
            <a:r>
              <a:rPr lang="en-US"/>
              <a:t>Saul’s fear of David (I Sam 18)</a:t>
            </a:r>
          </a:p>
          <a:p>
            <a:r>
              <a:rPr lang="en-US">
                <a:highlight>
                  <a:srgbClr val="FFFF00"/>
                </a:highlight>
              </a:rPr>
              <a:t>Saul tries to kill David (1 Sam 19)</a:t>
            </a:r>
          </a:p>
          <a:p>
            <a:r>
              <a:rPr lang="en-US">
                <a:highlight>
                  <a:srgbClr val="FFFF00"/>
                </a:highlight>
              </a:rPr>
              <a:t>David and Jonathan (I Sam 20)</a:t>
            </a:r>
          </a:p>
          <a:p>
            <a:r>
              <a:rPr lang="en-US"/>
              <a:t>David at Nob/Gath</a:t>
            </a:r>
          </a:p>
          <a:p>
            <a:r>
              <a:rPr lang="en-US"/>
              <a:t>David at </a:t>
            </a:r>
            <a:r>
              <a:rPr lang="en-US" err="1"/>
              <a:t>Adullum</a:t>
            </a:r>
            <a:r>
              <a:rPr lang="en-US"/>
              <a:t>/Saul kills Priests (22)</a:t>
            </a:r>
          </a:p>
          <a:p>
            <a:r>
              <a:rPr lang="en-US">
                <a:highlight>
                  <a:srgbClr val="FFFF00"/>
                </a:highlight>
              </a:rPr>
              <a:t>Saul pursues David (23)</a:t>
            </a:r>
          </a:p>
          <a:p>
            <a:r>
              <a:rPr lang="en-US">
                <a:highlight>
                  <a:srgbClr val="FFFF00"/>
                </a:highlight>
              </a:rPr>
              <a:t>David spares Saul (24/26)</a:t>
            </a:r>
          </a:p>
          <a:p>
            <a:r>
              <a:rPr lang="en-US"/>
              <a:t>David among the Philistines (27)</a:t>
            </a:r>
          </a:p>
          <a:p>
            <a:r>
              <a:rPr lang="en-US">
                <a:highlight>
                  <a:srgbClr val="FFFF00"/>
                </a:highlight>
              </a:rPr>
              <a:t>Saul and the witch of Endor (28)</a:t>
            </a:r>
          </a:p>
          <a:p>
            <a:r>
              <a:rPr lang="en-US"/>
              <a:t>Achish sends David to Ziklag (29)</a:t>
            </a:r>
          </a:p>
          <a:p>
            <a:r>
              <a:rPr lang="en-US"/>
              <a:t>David destroys the Amalekites (30)</a:t>
            </a:r>
          </a:p>
          <a:p>
            <a:r>
              <a:rPr lang="en-US">
                <a:highlight>
                  <a:srgbClr val="FFFF00"/>
                </a:highlight>
              </a:rPr>
              <a:t>Saul takes his life (31)</a:t>
            </a:r>
          </a:p>
          <a:p>
            <a:endParaRPr lang="en-US"/>
          </a:p>
        </p:txBody>
      </p:sp>
    </p:spTree>
    <p:extLst>
      <p:ext uri="{BB962C8B-B14F-4D97-AF65-F5344CB8AC3E}">
        <p14:creationId xmlns:p14="http://schemas.microsoft.com/office/powerpoint/2010/main" val="296170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BD165-4EC2-C1F6-798D-271585B64F3B}"/>
              </a:ext>
            </a:extLst>
          </p:cNvPr>
          <p:cNvSpPr>
            <a:spLocks noGrp="1"/>
          </p:cNvSpPr>
          <p:nvPr>
            <p:ph type="title"/>
          </p:nvPr>
        </p:nvSpPr>
        <p:spPr/>
        <p:txBody>
          <a:bodyPr/>
          <a:lstStyle/>
          <a:p>
            <a:r>
              <a:rPr lang="en-US" dirty="0"/>
              <a:t>Last week/Recap … Joshua, Judges &amp; Ruth</a:t>
            </a:r>
          </a:p>
        </p:txBody>
      </p:sp>
      <p:sp>
        <p:nvSpPr>
          <p:cNvPr id="7" name="Content Placeholder 2">
            <a:extLst>
              <a:ext uri="{FF2B5EF4-FFF2-40B4-BE49-F238E27FC236}">
                <a16:creationId xmlns:a16="http://schemas.microsoft.com/office/drawing/2014/main" id="{EA175AF2-CAE4-CB05-DE81-73B0B66A2D9D}"/>
              </a:ext>
            </a:extLst>
          </p:cNvPr>
          <p:cNvSpPr txBox="1">
            <a:spLocks/>
          </p:cNvSpPr>
          <p:nvPr/>
        </p:nvSpPr>
        <p:spPr>
          <a:xfrm>
            <a:off x="1608229" y="1342906"/>
            <a:ext cx="6423306" cy="175217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en-US" sz="1900" dirty="0"/>
          </a:p>
        </p:txBody>
      </p:sp>
      <p:sp>
        <p:nvSpPr>
          <p:cNvPr id="4" name="Content Placeholder 2">
            <a:extLst>
              <a:ext uri="{FF2B5EF4-FFF2-40B4-BE49-F238E27FC236}">
                <a16:creationId xmlns:a16="http://schemas.microsoft.com/office/drawing/2014/main" id="{CF7219AC-0C92-B7D3-0FED-790D45EA15BF}"/>
              </a:ext>
            </a:extLst>
          </p:cNvPr>
          <p:cNvSpPr>
            <a:spLocks noGrp="1"/>
          </p:cNvSpPr>
          <p:nvPr>
            <p:ph idx="1"/>
          </p:nvPr>
        </p:nvSpPr>
        <p:spPr>
          <a:xfrm>
            <a:off x="1608138" y="2236788"/>
            <a:ext cx="10221912" cy="3690937"/>
          </a:xfrm>
        </p:spPr>
        <p:txBody>
          <a:bodyPr>
            <a:normAutofit lnSpcReduction="10000"/>
          </a:bodyPr>
          <a:lstStyle/>
          <a:p>
            <a:pPr marL="457200" lvl="1" indent="0">
              <a:buNone/>
            </a:pPr>
            <a:endParaRPr lang="en-US" dirty="0"/>
          </a:p>
          <a:p>
            <a:r>
              <a:rPr lang="en-US" dirty="0"/>
              <a:t>YHWH is fulfilling His Covenant – the Israelites have now entered the promised land</a:t>
            </a:r>
          </a:p>
          <a:p>
            <a:r>
              <a:rPr lang="en-US" dirty="0"/>
              <a:t>YHWH continues to support Joshua and Israel and gives them military success over the pagan nations living in the land – tribal boundaries are set</a:t>
            </a:r>
          </a:p>
          <a:p>
            <a:r>
              <a:rPr lang="en-US" dirty="0"/>
              <a:t>But the Israelites do not continue to drive out the Canaanites as commanded … and adopt their vile pagan practices</a:t>
            </a:r>
          </a:p>
          <a:p>
            <a:r>
              <a:rPr lang="en-US" dirty="0"/>
              <a:t>Israel falls into an ever-increasing spiral of idolatry and departure of God’s commands</a:t>
            </a:r>
          </a:p>
          <a:p>
            <a:r>
              <a:rPr lang="en-US" dirty="0"/>
              <a:t>Judges points to a need for a righteous leader</a:t>
            </a:r>
          </a:p>
          <a:p>
            <a:r>
              <a:rPr lang="en-US" dirty="0"/>
              <a:t>Ruth provides a counterpoint that all is not lost – good character can prevail</a:t>
            </a:r>
          </a:p>
          <a:p>
            <a:r>
              <a:rPr lang="en-US" dirty="0"/>
              <a:t>And details how Ruth, a Moabite becomes an ancestor of King David </a:t>
            </a:r>
          </a:p>
        </p:txBody>
      </p:sp>
    </p:spTree>
    <p:extLst>
      <p:ext uri="{BB962C8B-B14F-4D97-AF65-F5344CB8AC3E}">
        <p14:creationId xmlns:p14="http://schemas.microsoft.com/office/powerpoint/2010/main" val="2018325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86A95-3C69-5636-D3E0-0CBE218FE9BE}"/>
              </a:ext>
            </a:extLst>
          </p:cNvPr>
          <p:cNvSpPr>
            <a:spLocks noGrp="1"/>
          </p:cNvSpPr>
          <p:nvPr>
            <p:ph type="title"/>
          </p:nvPr>
        </p:nvSpPr>
        <p:spPr/>
        <p:txBody>
          <a:bodyPr/>
          <a:lstStyle/>
          <a:p>
            <a:r>
              <a:rPr lang="en-US" dirty="0"/>
              <a:t>The birth of Samuel</a:t>
            </a:r>
            <a:br>
              <a:rPr lang="en-US" dirty="0"/>
            </a:br>
            <a:r>
              <a:rPr lang="en-US" sz="3200" dirty="0"/>
              <a:t>I Sam. 1</a:t>
            </a:r>
            <a:endParaRPr lang="en-US" dirty="0"/>
          </a:p>
        </p:txBody>
      </p:sp>
      <p:sp>
        <p:nvSpPr>
          <p:cNvPr id="3" name="Content Placeholder 2">
            <a:extLst>
              <a:ext uri="{FF2B5EF4-FFF2-40B4-BE49-F238E27FC236}">
                <a16:creationId xmlns:a16="http://schemas.microsoft.com/office/drawing/2014/main" id="{7738FFD3-CC45-BB48-1EEF-EB0E3854BB8C}"/>
              </a:ext>
            </a:extLst>
          </p:cNvPr>
          <p:cNvSpPr>
            <a:spLocks noGrp="1"/>
          </p:cNvSpPr>
          <p:nvPr>
            <p:ph idx="1"/>
          </p:nvPr>
        </p:nvSpPr>
        <p:spPr/>
        <p:txBody>
          <a:bodyPr/>
          <a:lstStyle/>
          <a:p>
            <a:r>
              <a:rPr lang="en-US" dirty="0"/>
              <a:t>Elkanah has two wives: Peninnah &amp; Hannah</a:t>
            </a:r>
          </a:p>
          <a:p>
            <a:r>
              <a:rPr lang="en-US" dirty="0"/>
              <a:t>Peninnah has children but Hannah does not and is provoked because of it</a:t>
            </a:r>
          </a:p>
          <a:p>
            <a:pPr lvl="1"/>
            <a:r>
              <a:rPr lang="en-US" dirty="0"/>
              <a:t>Where have we seen his already?</a:t>
            </a:r>
          </a:p>
          <a:p>
            <a:r>
              <a:rPr lang="en-US" dirty="0"/>
              <a:t>Hannah takes her petition to the </a:t>
            </a:r>
            <a:r>
              <a:rPr lang="en-US" cap="small" dirty="0"/>
              <a:t>Lord</a:t>
            </a:r>
            <a:r>
              <a:rPr lang="en-US" dirty="0"/>
              <a:t> and begs for a child and pledges to dedicate him to the </a:t>
            </a:r>
            <a:r>
              <a:rPr lang="en-US" cap="small" dirty="0"/>
              <a:t>Lord</a:t>
            </a:r>
            <a:r>
              <a:rPr lang="en-US" dirty="0"/>
              <a:t> (Nazarite vow – same as Samson)</a:t>
            </a:r>
          </a:p>
          <a:p>
            <a:r>
              <a:rPr lang="en-US" dirty="0"/>
              <a:t>The </a:t>
            </a:r>
            <a:r>
              <a:rPr lang="en-US" cap="small" dirty="0"/>
              <a:t>Lord </a:t>
            </a:r>
            <a:r>
              <a:rPr lang="en-US" dirty="0"/>
              <a:t>grants her request, and Hannah has a son, named Samuel</a:t>
            </a:r>
          </a:p>
          <a:p>
            <a:r>
              <a:rPr lang="en-US" dirty="0"/>
              <a:t>Hannah honors her vow and takes young Samuel to Eli, the priest, who raises Samuel</a:t>
            </a:r>
          </a:p>
          <a:p>
            <a:r>
              <a:rPr lang="en-US" dirty="0"/>
              <a:t>Hannah later has 3 more sons and 2 daughters</a:t>
            </a:r>
          </a:p>
          <a:p>
            <a:endParaRPr lang="en-US" dirty="0"/>
          </a:p>
        </p:txBody>
      </p:sp>
    </p:spTree>
    <p:extLst>
      <p:ext uri="{BB962C8B-B14F-4D97-AF65-F5344CB8AC3E}">
        <p14:creationId xmlns:p14="http://schemas.microsoft.com/office/powerpoint/2010/main" val="1441541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C728-8A47-0A0F-641E-C479BF95AC96}"/>
              </a:ext>
            </a:extLst>
          </p:cNvPr>
          <p:cNvSpPr>
            <a:spLocks noGrp="1"/>
          </p:cNvSpPr>
          <p:nvPr>
            <p:ph type="title"/>
          </p:nvPr>
        </p:nvSpPr>
        <p:spPr/>
        <p:txBody>
          <a:bodyPr/>
          <a:lstStyle/>
          <a:p>
            <a:r>
              <a:rPr lang="en-US" dirty="0"/>
              <a:t>Hannah’s prayer</a:t>
            </a:r>
            <a:br>
              <a:rPr lang="en-US" dirty="0"/>
            </a:br>
            <a:r>
              <a:rPr lang="en-US" sz="3200" dirty="0"/>
              <a:t>1 Sam. 2</a:t>
            </a:r>
            <a:endParaRPr lang="en-US" dirty="0"/>
          </a:p>
        </p:txBody>
      </p:sp>
      <p:sp>
        <p:nvSpPr>
          <p:cNvPr id="4" name="Content Placeholder 3">
            <a:extLst>
              <a:ext uri="{FF2B5EF4-FFF2-40B4-BE49-F238E27FC236}">
                <a16:creationId xmlns:a16="http://schemas.microsoft.com/office/drawing/2014/main" id="{ED80A952-4308-7EA1-5B12-EC1D5F8190CD}"/>
              </a:ext>
            </a:extLst>
          </p:cNvPr>
          <p:cNvSpPr>
            <a:spLocks noGrp="1"/>
          </p:cNvSpPr>
          <p:nvPr>
            <p:ph sz="half" idx="1"/>
          </p:nvPr>
        </p:nvSpPr>
        <p:spPr>
          <a:xfrm>
            <a:off x="2146852" y="2133599"/>
            <a:ext cx="4598505" cy="4100289"/>
          </a:xfrm>
        </p:spPr>
        <p:txBody>
          <a:bodyPr>
            <a:noAutofit/>
          </a:bodyPr>
          <a:lstStyle/>
          <a:p>
            <a:r>
              <a:rPr lang="en-US" dirty="0"/>
              <a:t>“My heart rejoices in the Lord;</a:t>
            </a:r>
            <a:br>
              <a:rPr lang="en-US" dirty="0"/>
            </a:br>
            <a:r>
              <a:rPr lang="en-US" dirty="0"/>
              <a:t>    in the Lord my horn</a:t>
            </a:r>
            <a:r>
              <a:rPr lang="en-US" baseline="30000" dirty="0"/>
              <a:t>[</a:t>
            </a:r>
            <a:r>
              <a:rPr lang="en-US" baseline="30000" dirty="0">
                <a:hlinkClick r:id="rId2" tooltip="See footnote a"/>
              </a:rPr>
              <a:t>a</a:t>
            </a:r>
            <a:r>
              <a:rPr lang="en-US" baseline="30000" dirty="0"/>
              <a:t>]</a:t>
            </a:r>
            <a:r>
              <a:rPr lang="en-US" dirty="0"/>
              <a:t> is lifted high.</a:t>
            </a:r>
            <a:br>
              <a:rPr lang="en-US" dirty="0"/>
            </a:br>
            <a:r>
              <a:rPr lang="en-US" dirty="0"/>
              <a:t>My mouth boasts over my enemies,</a:t>
            </a:r>
            <a:br>
              <a:rPr lang="en-US" dirty="0"/>
            </a:br>
            <a:r>
              <a:rPr lang="en-US" dirty="0"/>
              <a:t>    for I delight in your deliverance.</a:t>
            </a:r>
          </a:p>
          <a:p>
            <a:r>
              <a:rPr lang="en-US" b="1" baseline="30000" dirty="0"/>
              <a:t>2 </a:t>
            </a:r>
            <a:r>
              <a:rPr lang="en-US" dirty="0"/>
              <a:t>“There is no one holy like the Lord;</a:t>
            </a:r>
            <a:br>
              <a:rPr lang="en-US" dirty="0"/>
            </a:br>
            <a:r>
              <a:rPr lang="en-US" dirty="0"/>
              <a:t>    there is no one besides you;</a:t>
            </a:r>
            <a:br>
              <a:rPr lang="en-US" dirty="0"/>
            </a:br>
            <a:r>
              <a:rPr lang="en-US" dirty="0"/>
              <a:t>    there is no Rock like our God.</a:t>
            </a:r>
          </a:p>
          <a:p>
            <a:r>
              <a:rPr lang="en-US" b="1" baseline="30000" dirty="0"/>
              <a:t>3 </a:t>
            </a:r>
            <a:r>
              <a:rPr lang="en-US" dirty="0"/>
              <a:t>“Do not keep talking so proudly</a:t>
            </a:r>
            <a:br>
              <a:rPr lang="en-US" dirty="0"/>
            </a:br>
            <a:r>
              <a:rPr lang="en-US" dirty="0"/>
              <a:t>    or let your mouth speak such arrogance,</a:t>
            </a:r>
            <a:br>
              <a:rPr lang="en-US" dirty="0"/>
            </a:br>
            <a:r>
              <a:rPr lang="en-US" dirty="0"/>
              <a:t>for the Lord is a God who knows,</a:t>
            </a:r>
            <a:br>
              <a:rPr lang="en-US" dirty="0"/>
            </a:br>
            <a:r>
              <a:rPr lang="en-US" dirty="0"/>
              <a:t>    and by him deeds are weighed.</a:t>
            </a:r>
          </a:p>
          <a:p>
            <a:r>
              <a:rPr lang="en-US" dirty="0"/>
              <a:t>…</a:t>
            </a:r>
            <a:br>
              <a:rPr lang="en-US" dirty="0"/>
            </a:br>
            <a:endParaRPr lang="en-US" dirty="0"/>
          </a:p>
        </p:txBody>
      </p:sp>
      <p:sp>
        <p:nvSpPr>
          <p:cNvPr id="5" name="Content Placeholder 4">
            <a:extLst>
              <a:ext uri="{FF2B5EF4-FFF2-40B4-BE49-F238E27FC236}">
                <a16:creationId xmlns:a16="http://schemas.microsoft.com/office/drawing/2014/main" id="{8DF4EF71-E969-7398-EB10-FE9937ACC598}"/>
              </a:ext>
            </a:extLst>
          </p:cNvPr>
          <p:cNvSpPr>
            <a:spLocks noGrp="1"/>
          </p:cNvSpPr>
          <p:nvPr>
            <p:ph sz="half" idx="2"/>
          </p:nvPr>
        </p:nvSpPr>
        <p:spPr>
          <a:xfrm>
            <a:off x="7190747" y="1958008"/>
            <a:ext cx="4756225" cy="4275881"/>
          </a:xfrm>
        </p:spPr>
        <p:txBody>
          <a:bodyPr>
            <a:noAutofit/>
          </a:bodyPr>
          <a:lstStyle/>
          <a:p>
            <a:r>
              <a:rPr lang="en-US" b="1" baseline="30000" dirty="0"/>
              <a:t>8</a:t>
            </a:r>
            <a:r>
              <a:rPr lang="en-US" dirty="0"/>
              <a:t>“For the foundations of the earth are the Lord’s; on them he has set the world.</a:t>
            </a:r>
            <a:br>
              <a:rPr lang="en-US" dirty="0"/>
            </a:br>
            <a:r>
              <a:rPr lang="en-US" b="1" baseline="30000" dirty="0"/>
              <a:t>9 </a:t>
            </a:r>
            <a:r>
              <a:rPr lang="en-US" dirty="0"/>
              <a:t>He will guard the feet of his faithful servants, but the wicked will be silenced in the place of darkness.</a:t>
            </a:r>
          </a:p>
          <a:p>
            <a:r>
              <a:rPr lang="en-US" dirty="0"/>
              <a:t>“It is not by strength that one prevails;</a:t>
            </a:r>
            <a:br>
              <a:rPr lang="en-US" dirty="0"/>
            </a:br>
            <a:r>
              <a:rPr lang="en-US" b="1" baseline="30000" dirty="0"/>
              <a:t>10 </a:t>
            </a:r>
            <a:r>
              <a:rPr lang="en-US" dirty="0"/>
              <a:t>    those who oppose the Lord will be broken.</a:t>
            </a:r>
            <a:br>
              <a:rPr lang="en-US" dirty="0"/>
            </a:br>
            <a:r>
              <a:rPr lang="en-US" dirty="0"/>
              <a:t>The Most High will thunder from heaven;</a:t>
            </a:r>
            <a:br>
              <a:rPr lang="en-US" dirty="0"/>
            </a:br>
            <a:r>
              <a:rPr lang="en-US" dirty="0"/>
              <a:t>the Lord will judge the ends of the earth.</a:t>
            </a:r>
          </a:p>
          <a:p>
            <a:r>
              <a:rPr lang="en-US" dirty="0"/>
              <a:t>“He will give strength to his king</a:t>
            </a:r>
            <a:br>
              <a:rPr lang="en-US" dirty="0"/>
            </a:br>
            <a:r>
              <a:rPr lang="en-US" dirty="0"/>
              <a:t>    and exalt the horn of his anointed.”</a:t>
            </a:r>
          </a:p>
          <a:p>
            <a:endParaRPr lang="en-US" dirty="0"/>
          </a:p>
        </p:txBody>
      </p:sp>
    </p:spTree>
    <p:extLst>
      <p:ext uri="{BB962C8B-B14F-4D97-AF65-F5344CB8AC3E}">
        <p14:creationId xmlns:p14="http://schemas.microsoft.com/office/powerpoint/2010/main" val="4156676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73BE-BF22-84F4-2079-6F7256719941}"/>
              </a:ext>
            </a:extLst>
          </p:cNvPr>
          <p:cNvSpPr>
            <a:spLocks noGrp="1"/>
          </p:cNvSpPr>
          <p:nvPr>
            <p:ph type="title"/>
          </p:nvPr>
        </p:nvSpPr>
        <p:spPr/>
        <p:txBody>
          <a:bodyPr/>
          <a:lstStyle/>
          <a:p>
            <a:r>
              <a:rPr lang="en-US" dirty="0"/>
              <a:t>Samuel becomes the priest</a:t>
            </a:r>
            <a:br>
              <a:rPr lang="en-US" dirty="0"/>
            </a:br>
            <a:r>
              <a:rPr lang="en-US" sz="3200" dirty="0"/>
              <a:t>I Sam. 2-4</a:t>
            </a:r>
            <a:endParaRPr lang="en-US" dirty="0"/>
          </a:p>
        </p:txBody>
      </p:sp>
      <p:sp>
        <p:nvSpPr>
          <p:cNvPr id="3" name="Content Placeholder 2">
            <a:extLst>
              <a:ext uri="{FF2B5EF4-FFF2-40B4-BE49-F238E27FC236}">
                <a16:creationId xmlns:a16="http://schemas.microsoft.com/office/drawing/2014/main" id="{CC0D5194-3A9D-4646-D1CE-1F4B624DA1EC}"/>
              </a:ext>
            </a:extLst>
          </p:cNvPr>
          <p:cNvSpPr>
            <a:spLocks noGrp="1"/>
          </p:cNvSpPr>
          <p:nvPr>
            <p:ph idx="1"/>
          </p:nvPr>
        </p:nvSpPr>
        <p:spPr/>
        <p:txBody>
          <a:bodyPr>
            <a:normAutofit/>
          </a:bodyPr>
          <a:lstStyle/>
          <a:p>
            <a:r>
              <a:rPr lang="en-US" dirty="0"/>
              <a:t>Eli’s sons who are slated to be priests are wicked and corrupt – disregard for their task and God</a:t>
            </a:r>
          </a:p>
          <a:p>
            <a:r>
              <a:rPr lang="en-US" dirty="0"/>
              <a:t>God curses them and the house of Eli (all descendants to die) – his sons are prophesied to die the same day</a:t>
            </a:r>
          </a:p>
          <a:p>
            <a:r>
              <a:rPr lang="en-US" dirty="0"/>
              <a:t>Samuel grew and continued to minister to the </a:t>
            </a:r>
            <a:r>
              <a:rPr lang="en-US" cap="small" dirty="0"/>
              <a:t>Lord </a:t>
            </a:r>
            <a:r>
              <a:rPr lang="en-US" cap="small" baseline="30000" dirty="0">
                <a:solidFill>
                  <a:schemeClr val="accent1"/>
                </a:solidFill>
              </a:rPr>
              <a:t>3:</a:t>
            </a:r>
            <a:r>
              <a:rPr lang="en-US" b="1" baseline="30000" dirty="0">
                <a:solidFill>
                  <a:schemeClr val="accent1"/>
                </a:solidFill>
              </a:rPr>
              <a:t>26 </a:t>
            </a:r>
            <a:r>
              <a:rPr lang="en-US" dirty="0">
                <a:solidFill>
                  <a:schemeClr val="accent1"/>
                </a:solidFill>
              </a:rPr>
              <a:t>And the boy Samuel continued to grow in stature and in favor with the Lord and with people.</a:t>
            </a:r>
            <a:endParaRPr lang="en-US" cap="small" dirty="0">
              <a:solidFill>
                <a:schemeClr val="accent1"/>
              </a:solidFill>
            </a:endParaRPr>
          </a:p>
          <a:p>
            <a:r>
              <a:rPr lang="en-US" dirty="0"/>
              <a:t>Samuel is called by YHWH </a:t>
            </a:r>
            <a:r>
              <a:rPr lang="en-US" b="1" baseline="30000" dirty="0">
                <a:solidFill>
                  <a:schemeClr val="accent1"/>
                </a:solidFill>
              </a:rPr>
              <a:t>4:19 </a:t>
            </a:r>
            <a:r>
              <a:rPr lang="en-US" dirty="0">
                <a:solidFill>
                  <a:schemeClr val="accent1"/>
                </a:solidFill>
              </a:rPr>
              <a:t>The Lord was with Samuel as he grew up, and he let none of Samuel’s words fall to the ground. </a:t>
            </a:r>
            <a:r>
              <a:rPr lang="en-US" b="1" baseline="30000" dirty="0">
                <a:solidFill>
                  <a:schemeClr val="accent1"/>
                </a:solidFill>
              </a:rPr>
              <a:t>20 </a:t>
            </a:r>
            <a:r>
              <a:rPr lang="en-US" dirty="0">
                <a:solidFill>
                  <a:schemeClr val="accent1"/>
                </a:solidFill>
              </a:rPr>
              <a:t>And all Israel from Dan to Beersheba recognized that Samuel was attested as a prophet of the Lord. </a:t>
            </a:r>
            <a:r>
              <a:rPr lang="en-US" b="1" baseline="30000" dirty="0">
                <a:solidFill>
                  <a:schemeClr val="accent1"/>
                </a:solidFill>
              </a:rPr>
              <a:t>21 </a:t>
            </a:r>
            <a:r>
              <a:rPr lang="en-US" dirty="0">
                <a:solidFill>
                  <a:schemeClr val="accent1"/>
                </a:solidFill>
              </a:rPr>
              <a:t>The Lord continued to appear at Shiloh, and there he revealed himself to Samuel through his word.</a:t>
            </a:r>
          </a:p>
        </p:txBody>
      </p:sp>
    </p:spTree>
    <p:extLst>
      <p:ext uri="{BB962C8B-B14F-4D97-AF65-F5344CB8AC3E}">
        <p14:creationId xmlns:p14="http://schemas.microsoft.com/office/powerpoint/2010/main" val="319130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FD874-530C-38D1-4D8D-CC0FE88CDE55}"/>
              </a:ext>
            </a:extLst>
          </p:cNvPr>
          <p:cNvSpPr>
            <a:spLocks noGrp="1"/>
          </p:cNvSpPr>
          <p:nvPr>
            <p:ph type="title"/>
          </p:nvPr>
        </p:nvSpPr>
        <p:spPr/>
        <p:txBody>
          <a:bodyPr/>
          <a:lstStyle/>
          <a:p>
            <a:r>
              <a:rPr lang="en-US" dirty="0"/>
              <a:t>Capture of the Ark of YHWH</a:t>
            </a:r>
            <a:br>
              <a:rPr lang="en-US" dirty="0"/>
            </a:br>
            <a:r>
              <a:rPr lang="en-US" sz="3200" dirty="0"/>
              <a:t>I Sam. 4 - </a:t>
            </a:r>
            <a:endParaRPr lang="en-US" dirty="0"/>
          </a:p>
        </p:txBody>
      </p:sp>
      <p:sp>
        <p:nvSpPr>
          <p:cNvPr id="3" name="Content Placeholder 2">
            <a:extLst>
              <a:ext uri="{FF2B5EF4-FFF2-40B4-BE49-F238E27FC236}">
                <a16:creationId xmlns:a16="http://schemas.microsoft.com/office/drawing/2014/main" id="{A9327AAF-3E29-BFAA-17F3-61ECBF2A3412}"/>
              </a:ext>
            </a:extLst>
          </p:cNvPr>
          <p:cNvSpPr>
            <a:spLocks noGrp="1"/>
          </p:cNvSpPr>
          <p:nvPr>
            <p:ph idx="1"/>
          </p:nvPr>
        </p:nvSpPr>
        <p:spPr/>
        <p:txBody>
          <a:bodyPr>
            <a:normAutofit fontScale="92500"/>
          </a:bodyPr>
          <a:lstStyle/>
          <a:p>
            <a:r>
              <a:rPr lang="en-US" dirty="0"/>
              <a:t>Israel is warring with the Philistines</a:t>
            </a:r>
          </a:p>
          <a:p>
            <a:r>
              <a:rPr lang="en-US" dirty="0"/>
              <a:t>The Philistines won a battle causing Israel to bring the Ark of the Covenant out with them at their next battle – Eli’s sons are implicated</a:t>
            </a:r>
          </a:p>
          <a:p>
            <a:r>
              <a:rPr lang="en-US" dirty="0">
                <a:solidFill>
                  <a:schemeClr val="accent1"/>
                </a:solidFill>
              </a:rPr>
              <a:t>When they learned that the ark of the Lord had come into the camp, </a:t>
            </a:r>
            <a:r>
              <a:rPr lang="en-US" b="1" baseline="30000" dirty="0">
                <a:solidFill>
                  <a:schemeClr val="accent1"/>
                </a:solidFill>
              </a:rPr>
              <a:t>7 </a:t>
            </a:r>
            <a:r>
              <a:rPr lang="en-US" dirty="0">
                <a:solidFill>
                  <a:schemeClr val="accent1"/>
                </a:solidFill>
              </a:rPr>
              <a:t>the Philistines were afraid. “A god has</a:t>
            </a:r>
            <a:r>
              <a:rPr lang="en-US" baseline="30000" dirty="0">
                <a:solidFill>
                  <a:schemeClr val="accent1"/>
                </a:solidFill>
              </a:rPr>
              <a:t>[</a:t>
            </a:r>
            <a:r>
              <a:rPr lang="en-US" baseline="30000" dirty="0">
                <a:solidFill>
                  <a:schemeClr val="accent1"/>
                </a:solidFill>
                <a:hlinkClick r:id="rId2" tooltip="See footnote a">
                  <a:extLst>
                    <a:ext uri="{A12FA001-AC4F-418D-AE19-62706E023703}">
                      <ahyp:hlinkClr xmlns:ahyp="http://schemas.microsoft.com/office/drawing/2018/hyperlinkcolor" val="tx"/>
                    </a:ext>
                  </a:extLst>
                </a:hlinkClick>
              </a:rPr>
              <a:t>a</a:t>
            </a:r>
            <a:r>
              <a:rPr lang="en-US" baseline="30000" dirty="0">
                <a:solidFill>
                  <a:schemeClr val="accent1"/>
                </a:solidFill>
              </a:rPr>
              <a:t>]</a:t>
            </a:r>
            <a:r>
              <a:rPr lang="en-US" dirty="0">
                <a:solidFill>
                  <a:schemeClr val="accent1"/>
                </a:solidFill>
              </a:rPr>
              <a:t> come into the camp,” they said. “Oh no! Nothing like this has happened before. </a:t>
            </a:r>
            <a:r>
              <a:rPr lang="en-US" b="1" baseline="30000" dirty="0">
                <a:solidFill>
                  <a:schemeClr val="accent1"/>
                </a:solidFill>
              </a:rPr>
              <a:t>8 </a:t>
            </a:r>
            <a:r>
              <a:rPr lang="en-US" dirty="0">
                <a:solidFill>
                  <a:schemeClr val="accent1"/>
                </a:solidFill>
              </a:rPr>
              <a:t>We’re doomed! Who will deliver us from the hand of these mighty gods? They are the gods who struck the Egyptians with all kinds of plagues in the wilderness. </a:t>
            </a:r>
            <a:r>
              <a:rPr lang="en-US" b="1" baseline="30000" dirty="0">
                <a:solidFill>
                  <a:schemeClr val="accent1"/>
                </a:solidFill>
              </a:rPr>
              <a:t>9 </a:t>
            </a:r>
            <a:r>
              <a:rPr lang="en-US" dirty="0">
                <a:solidFill>
                  <a:schemeClr val="accent1"/>
                </a:solidFill>
              </a:rPr>
              <a:t>Be strong, Philistines! Be men, or you will be subject to the Hebrews, as they have been to you. Be men, and fight!”</a:t>
            </a:r>
          </a:p>
          <a:p>
            <a:r>
              <a:rPr lang="en-US" dirty="0">
                <a:solidFill>
                  <a:schemeClr val="tx1"/>
                </a:solidFill>
              </a:rPr>
              <a:t>But the Philistines rally and prevail over Isreal (decisively) and capture the ark of YHWH</a:t>
            </a:r>
          </a:p>
          <a:p>
            <a:r>
              <a:rPr lang="en-US" dirty="0">
                <a:solidFill>
                  <a:schemeClr val="tx1"/>
                </a:solidFill>
              </a:rPr>
              <a:t>Eli’s sons and both killed and Eli also dies when told about his sons and the Ark</a:t>
            </a:r>
          </a:p>
        </p:txBody>
      </p:sp>
    </p:spTree>
    <p:extLst>
      <p:ext uri="{BB962C8B-B14F-4D97-AF65-F5344CB8AC3E}">
        <p14:creationId xmlns:p14="http://schemas.microsoft.com/office/powerpoint/2010/main" val="2040810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2D494-85F5-7FAF-1A05-7C98980BF869}"/>
              </a:ext>
            </a:extLst>
          </p:cNvPr>
          <p:cNvSpPr>
            <a:spLocks noGrp="1"/>
          </p:cNvSpPr>
          <p:nvPr>
            <p:ph type="title"/>
          </p:nvPr>
        </p:nvSpPr>
        <p:spPr>
          <a:xfrm>
            <a:off x="2592925" y="624110"/>
            <a:ext cx="5179475" cy="1280890"/>
          </a:xfrm>
        </p:spPr>
        <p:txBody>
          <a:bodyPr>
            <a:normAutofit/>
          </a:bodyPr>
          <a:lstStyle/>
          <a:p>
            <a:r>
              <a:rPr lang="en-US" dirty="0"/>
              <a:t>The Ark of YHWH in Philistia </a:t>
            </a:r>
            <a:r>
              <a:rPr lang="en-US" sz="2800" dirty="0"/>
              <a:t>- I Sam. 5-6</a:t>
            </a:r>
          </a:p>
        </p:txBody>
      </p:sp>
      <p:pic>
        <p:nvPicPr>
          <p:cNvPr id="4" name="Content Placeholder 4" descr="A painting of a animal&#10;&#10;AI-generated content may be incorrect.">
            <a:extLst>
              <a:ext uri="{FF2B5EF4-FFF2-40B4-BE49-F238E27FC236}">
                <a16:creationId xmlns:a16="http://schemas.microsoft.com/office/drawing/2014/main" id="{585E878B-5784-8B72-CA0A-3012EB09AB9C}"/>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7181639" y="0"/>
            <a:ext cx="5010361" cy="2865120"/>
          </a:xfrm>
          <a:prstGeom prst="rect">
            <a:avLst/>
          </a:prstGeom>
        </p:spPr>
      </p:pic>
      <p:sp>
        <p:nvSpPr>
          <p:cNvPr id="3" name="Content Placeholder 2">
            <a:extLst>
              <a:ext uri="{FF2B5EF4-FFF2-40B4-BE49-F238E27FC236}">
                <a16:creationId xmlns:a16="http://schemas.microsoft.com/office/drawing/2014/main" id="{BCCD9E8C-F22C-51BE-24DF-40BDA08F9200}"/>
              </a:ext>
            </a:extLst>
          </p:cNvPr>
          <p:cNvSpPr>
            <a:spLocks noGrp="1"/>
          </p:cNvSpPr>
          <p:nvPr>
            <p:ph idx="1"/>
          </p:nvPr>
        </p:nvSpPr>
        <p:spPr>
          <a:xfrm>
            <a:off x="2589212" y="2986346"/>
            <a:ext cx="8915400" cy="3777622"/>
          </a:xfrm>
        </p:spPr>
        <p:txBody>
          <a:bodyPr>
            <a:normAutofit/>
          </a:bodyPr>
          <a:lstStyle/>
          <a:p>
            <a:r>
              <a:rPr lang="en-US" dirty="0"/>
              <a:t>YHWH destroys the idol of Dagon and strikes the Philistines with plagues of tumors</a:t>
            </a:r>
          </a:p>
          <a:p>
            <a:r>
              <a:rPr lang="en-US" dirty="0"/>
              <a:t>The Ark of YHWH was then moved to Gath, then Ekron – same story!</a:t>
            </a:r>
          </a:p>
          <a:p>
            <a:r>
              <a:rPr lang="en-US" dirty="0"/>
              <a:t>The Philistines are ready to get rid of the ark &amp; their priests give specific instructions</a:t>
            </a:r>
          </a:p>
          <a:p>
            <a:r>
              <a:rPr lang="en-US" dirty="0"/>
              <a:t>The ark is sent to the Israelite town of Beth Shemesh – Levites take control and offer sacrifices to YWHW</a:t>
            </a:r>
          </a:p>
          <a:p>
            <a:r>
              <a:rPr lang="en-US" dirty="0"/>
              <a:t>But many in Beth Shemesh are struck down because they looked within the ark</a:t>
            </a:r>
          </a:p>
          <a:p>
            <a:r>
              <a:rPr lang="en-US" dirty="0"/>
              <a:t>The ark is then sent to Kiriath Jearim who consecrate a priest to guard the ark, where it remains for 20 years</a:t>
            </a:r>
          </a:p>
        </p:txBody>
      </p:sp>
      <p:sp>
        <p:nvSpPr>
          <p:cNvPr id="5" name="TextBox 4">
            <a:extLst>
              <a:ext uri="{FF2B5EF4-FFF2-40B4-BE49-F238E27FC236}">
                <a16:creationId xmlns:a16="http://schemas.microsoft.com/office/drawing/2014/main" id="{7B9A4C47-094B-972C-02AF-2F2661BA0DA1}"/>
              </a:ext>
            </a:extLst>
          </p:cNvPr>
          <p:cNvSpPr txBox="1"/>
          <p:nvPr/>
        </p:nvSpPr>
        <p:spPr>
          <a:xfrm>
            <a:off x="7477019" y="2634288"/>
            <a:ext cx="4419600" cy="230832"/>
          </a:xfrm>
          <a:prstGeom prst="rect">
            <a:avLst/>
          </a:prstGeom>
          <a:noFill/>
        </p:spPr>
        <p:txBody>
          <a:bodyPr wrap="square" rtlCol="0">
            <a:spAutoFit/>
          </a:bodyPr>
          <a:lstStyle/>
          <a:p>
            <a:r>
              <a:rPr lang="en-US" sz="900" dirty="0">
                <a:solidFill>
                  <a:schemeClr val="bg1"/>
                </a:solidFill>
                <a:hlinkClick r:id="rId3" tooltip="https://mitologia.guru/personajes-mitologicos/dagon/">
                  <a:extLst>
                    <a:ext uri="{A12FA001-AC4F-418D-AE19-62706E023703}">
                      <ahyp:hlinkClr xmlns:ahyp="http://schemas.microsoft.com/office/drawing/2018/hyperlinkcolor" val="tx"/>
                    </a:ext>
                  </a:extLst>
                </a:hlinkClick>
              </a:rPr>
              <a:t>This Photo</a:t>
            </a:r>
            <a:r>
              <a:rPr lang="en-US" sz="900" dirty="0">
                <a:solidFill>
                  <a:schemeClr val="bg1"/>
                </a:solidFill>
              </a:rPr>
              <a:t> by Unknown Author is licensed under </a:t>
            </a:r>
            <a:r>
              <a:rPr lang="en-US" sz="900" dirty="0">
                <a:solidFill>
                  <a:schemeClr val="bg1"/>
                </a:solidFill>
                <a:hlinkClick r:id="rId4" tooltip="https://creativecommons.org/licenses/by-nc-nd/3.0/">
                  <a:extLst>
                    <a:ext uri="{A12FA001-AC4F-418D-AE19-62706E023703}">
                      <ahyp:hlinkClr xmlns:ahyp="http://schemas.microsoft.com/office/drawing/2018/hyperlinkcolor" val="tx"/>
                    </a:ext>
                  </a:extLst>
                </a:hlinkClick>
              </a:rPr>
              <a:t>CC BY-NC-ND</a:t>
            </a:r>
            <a:endParaRPr lang="en-US" sz="900" dirty="0">
              <a:solidFill>
                <a:schemeClr val="bg1"/>
              </a:solidFill>
            </a:endParaRPr>
          </a:p>
        </p:txBody>
      </p:sp>
      <p:sp>
        <p:nvSpPr>
          <p:cNvPr id="6" name="Content Placeholder 2">
            <a:extLst>
              <a:ext uri="{FF2B5EF4-FFF2-40B4-BE49-F238E27FC236}">
                <a16:creationId xmlns:a16="http://schemas.microsoft.com/office/drawing/2014/main" id="{DCD914AC-4ED1-FE60-324B-5C3348DA00EB}"/>
              </a:ext>
            </a:extLst>
          </p:cNvPr>
          <p:cNvSpPr txBox="1">
            <a:spLocks/>
          </p:cNvSpPr>
          <p:nvPr/>
        </p:nvSpPr>
        <p:spPr>
          <a:xfrm>
            <a:off x="2589212" y="1936288"/>
            <a:ext cx="4776788" cy="105005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dirty="0"/>
              <a:t>The Philistines carry the Ark of YWHW to Ashdod and place it in the temple of their God, Dagon</a:t>
            </a:r>
          </a:p>
        </p:txBody>
      </p:sp>
    </p:spTree>
    <p:extLst>
      <p:ext uri="{BB962C8B-B14F-4D97-AF65-F5344CB8AC3E}">
        <p14:creationId xmlns:p14="http://schemas.microsoft.com/office/powerpoint/2010/main" val="133147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94A1-4427-5934-299F-54C800C7DD78}"/>
              </a:ext>
            </a:extLst>
          </p:cNvPr>
          <p:cNvSpPr>
            <a:spLocks noGrp="1"/>
          </p:cNvSpPr>
          <p:nvPr>
            <p:ph type="title"/>
          </p:nvPr>
        </p:nvSpPr>
        <p:spPr/>
        <p:txBody>
          <a:bodyPr/>
          <a:lstStyle/>
          <a:p>
            <a:r>
              <a:rPr lang="en-US" dirty="0"/>
              <a:t>Key points!</a:t>
            </a:r>
          </a:p>
        </p:txBody>
      </p:sp>
      <p:sp>
        <p:nvSpPr>
          <p:cNvPr id="3" name="Content Placeholder 2">
            <a:extLst>
              <a:ext uri="{FF2B5EF4-FFF2-40B4-BE49-F238E27FC236}">
                <a16:creationId xmlns:a16="http://schemas.microsoft.com/office/drawing/2014/main" id="{21867325-B364-BE5E-C67B-66BABDDBD443}"/>
              </a:ext>
            </a:extLst>
          </p:cNvPr>
          <p:cNvSpPr>
            <a:spLocks noGrp="1"/>
          </p:cNvSpPr>
          <p:nvPr>
            <p:ph idx="1"/>
          </p:nvPr>
        </p:nvSpPr>
        <p:spPr>
          <a:xfrm>
            <a:off x="2301240" y="2133600"/>
            <a:ext cx="4169280" cy="4100290"/>
          </a:xfrm>
        </p:spPr>
        <p:txBody>
          <a:bodyPr>
            <a:normAutofit fontScale="92500"/>
          </a:bodyPr>
          <a:lstStyle/>
          <a:p>
            <a:r>
              <a:rPr lang="en-US" dirty="0"/>
              <a:t>The Ark of YHWH is YHWH’s resting place on earth and is Holy and is to be treated as such – both Israel and Philistia learn this the hard way</a:t>
            </a:r>
          </a:p>
          <a:p>
            <a:r>
              <a:rPr lang="en-US" dirty="0"/>
              <a:t>God has established a Covenant with Israel but is not on “their” side; they are to fulfill their Covenant obligations</a:t>
            </a:r>
          </a:p>
          <a:p>
            <a:r>
              <a:rPr lang="en-US" dirty="0"/>
              <a:t>YHWH shows His dominance over the pagan gods of the region</a:t>
            </a:r>
          </a:p>
          <a:p>
            <a:r>
              <a:rPr lang="en-US" dirty="0"/>
              <a:t>But it also looks as if Israel is not giving the Ark of YHWH the respect it deserves!</a:t>
            </a:r>
          </a:p>
          <a:p>
            <a:endParaRPr lang="en-US" dirty="0"/>
          </a:p>
        </p:txBody>
      </p:sp>
      <p:pic>
        <p:nvPicPr>
          <p:cNvPr id="7" name="Picture 6">
            <a:extLst>
              <a:ext uri="{FF2B5EF4-FFF2-40B4-BE49-F238E27FC236}">
                <a16:creationId xmlns:a16="http://schemas.microsoft.com/office/drawing/2014/main" id="{D9CDE29A-CB31-3F75-709C-F4C10FC7735C}"/>
              </a:ext>
            </a:extLst>
          </p:cNvPr>
          <p:cNvPicPr>
            <a:picLocks noChangeAspect="1"/>
          </p:cNvPicPr>
          <p:nvPr/>
        </p:nvPicPr>
        <p:blipFill>
          <a:blip r:embed="rId2"/>
          <a:stretch>
            <a:fillRect/>
          </a:stretch>
        </p:blipFill>
        <p:spPr>
          <a:xfrm>
            <a:off x="7108760" y="2225277"/>
            <a:ext cx="5083240" cy="3383985"/>
          </a:xfrm>
          <a:prstGeom prst="rect">
            <a:avLst/>
          </a:prstGeom>
        </p:spPr>
      </p:pic>
    </p:spTree>
    <p:extLst>
      <p:ext uri="{BB962C8B-B14F-4D97-AF65-F5344CB8AC3E}">
        <p14:creationId xmlns:p14="http://schemas.microsoft.com/office/powerpoint/2010/main" val="159297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7494</TotalTime>
  <Words>4261</Words>
  <Application>Microsoft Macintosh PowerPoint</Application>
  <PresentationFormat>Widescreen</PresentationFormat>
  <Paragraphs>287</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Century Gothic</vt:lpstr>
      <vt:lpstr>Wingdings 3</vt:lpstr>
      <vt:lpstr>Wisp</vt:lpstr>
      <vt:lpstr>Introduction to the Old Testament: Class 10 – I Samuel (Samuel, Saul &amp; David)</vt:lpstr>
      <vt:lpstr>Class schedule</vt:lpstr>
      <vt:lpstr>Last week/Recap … Joshua, Judges &amp; Ruth</vt:lpstr>
      <vt:lpstr>The birth of Samuel I Sam. 1</vt:lpstr>
      <vt:lpstr>Hannah’s prayer 1 Sam. 2</vt:lpstr>
      <vt:lpstr>Samuel becomes the priest I Sam. 2-4</vt:lpstr>
      <vt:lpstr>Capture of the Ark of YHWH I Sam. 4 - </vt:lpstr>
      <vt:lpstr>The Ark of YHWH in Philistia - I Sam. 5-6</vt:lpstr>
      <vt:lpstr>Key points!</vt:lpstr>
      <vt:lpstr>Israel prevails over the Philistines I Sam. 7</vt:lpstr>
      <vt:lpstr>Israel asks for a King I Sam. 8</vt:lpstr>
      <vt:lpstr>Samuel anoints Saul as King of Israel I Sam. 9-10</vt:lpstr>
      <vt:lpstr>Samuel’s farewell address I Sam. 12</vt:lpstr>
      <vt:lpstr>Samuel rebukes Saul I Sam. 13-14</vt:lpstr>
      <vt:lpstr>Saul rejected as King I Sam. 15</vt:lpstr>
      <vt:lpstr>Samuel anoints David I Sam. 16</vt:lpstr>
      <vt:lpstr>Saul fears David I Sam. 18-19</vt:lpstr>
      <vt:lpstr>David flees Saul I Sam. 20 - 23</vt:lpstr>
      <vt:lpstr>David spares Saul’s life – twice! I Sam. 24, 26</vt:lpstr>
      <vt:lpstr>David among the Philistines I Sam. 27-30 </vt:lpstr>
      <vt:lpstr>PowerPoint Presentation</vt:lpstr>
      <vt:lpstr>Saul and the medium of Endor I Sam. 28</vt:lpstr>
      <vt:lpstr>Saul’s demise I Sam. 31/I Chron. 10</vt:lpstr>
      <vt:lpstr>The tragedy of Saul</vt:lpstr>
      <vt:lpstr>The Big Picture</vt:lpstr>
      <vt:lpstr>Backup slides</vt:lpstr>
      <vt:lpstr>I Samuel Topics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Timothy Theiss</dc:creator>
  <cp:lastModifiedBy>Timothy Theiss</cp:lastModifiedBy>
  <cp:revision>86</cp:revision>
  <dcterms:created xsi:type="dcterms:W3CDTF">2025-02-09T22:00:16Z</dcterms:created>
  <dcterms:modified xsi:type="dcterms:W3CDTF">2025-07-05T11:24:41Z</dcterms:modified>
</cp:coreProperties>
</file>