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jpg!d"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57" r:id="rId5"/>
    <p:sldId id="265" r:id="rId6"/>
    <p:sldId id="268" r:id="rId7"/>
    <p:sldId id="260" r:id="rId8"/>
    <p:sldId id="261" r:id="rId9"/>
    <p:sldId id="270" r:id="rId10"/>
    <p:sldId id="267" r:id="rId11"/>
    <p:sldId id="263" r:id="rId12"/>
    <p:sldId id="271" r:id="rId13"/>
    <p:sldId id="272" r:id="rId14"/>
    <p:sldId id="273" r:id="rId15"/>
    <p:sldId id="285" r:id="rId16"/>
    <p:sldId id="274" r:id="rId17"/>
    <p:sldId id="286" r:id="rId18"/>
    <p:sldId id="275" r:id="rId19"/>
    <p:sldId id="276" r:id="rId20"/>
    <p:sldId id="277" r:id="rId21"/>
    <p:sldId id="287" r:id="rId22"/>
    <p:sldId id="279" r:id="rId23"/>
    <p:sldId id="280" r:id="rId24"/>
    <p:sldId id="282" r:id="rId25"/>
    <p:sldId id="284" r:id="rId26"/>
    <p:sldId id="27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16"/>
    <p:restoredTop sz="95610"/>
  </p:normalViewPr>
  <p:slideViewPr>
    <p:cSldViewPr snapToGrid="0">
      <p:cViewPr varScale="1">
        <p:scale>
          <a:sx n="116" d="100"/>
          <a:sy n="116" d="100"/>
        </p:scale>
        <p:origin x="224" y="4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10/28/25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theisstj@gmail.com"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pexels.com/photo/photo-of-rocky-shore-during-dawn-1631664/" TargetMode="External"/><Relationship Id="rId5" Type="http://schemas.openxmlformats.org/officeDocument/2006/relationships/image" Target="../media/image13.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slideLayout" Target="../slideLayouts/slideLayout2.xml"/><Relationship Id="rId7" Type="http://schemas.openxmlformats.org/officeDocument/2006/relationships/hyperlink" Target="https://www.flickr.com/photos/tambako/3347062835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jpg"/><Relationship Id="rId5" Type="http://schemas.openxmlformats.org/officeDocument/2006/relationships/hyperlink" Target="https://pxhere.com/es/photo/777522" TargetMode="External"/><Relationship Id="rId4" Type="http://schemas.openxmlformats.org/officeDocument/2006/relationships/image" Target="../media/image15.jpe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hyperlink" Target="https://www.biblegateway.com/passage/?search=Bereshis%201&amp;version=NIV#fen-NIV-26a"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avetlladeldrac.blogspot.com/" TargetMode="External"/><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hyperlink" Target="https://creativecommons.org/licenses/by-nd/3.0/" TargetMode="External"/><Relationship Id="rId5" Type="http://schemas.openxmlformats.org/officeDocument/2006/relationships/hyperlink" Target="http://hermeneutics.stackexchange.com/questions/1252/what-are-the-similarities-and-differences-between-the-genesis-creation-account-a" TargetMode="Externa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Genesis%202&amp;version=NIV#fen-NIV-37b" TargetMode="External"/><Relationship Id="rId2" Type="http://schemas.openxmlformats.org/officeDocument/2006/relationships/hyperlink" Target="https://www.biblegateway.com/passage/?search=Genesis%202&amp;version=NIV#fen-NIV-36a" TargetMode="External"/><Relationship Id="rId1" Type="http://schemas.openxmlformats.org/officeDocument/2006/relationships/slideLayout" Target="../slideLayouts/slideLayout4.xml"/><Relationship Id="rId4" Type="http://schemas.openxmlformats.org/officeDocument/2006/relationships/hyperlink" Target="https://www.biblegateway.com/passage/?search=Genesis%202&amp;version=NIV#fen-NIV-38c"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biblegateway.com/passage/?search=Genesis%202&amp;version=NIV#fen-NIV-44e" TargetMode="External"/><Relationship Id="rId2" Type="http://schemas.openxmlformats.org/officeDocument/2006/relationships/hyperlink" Target="https://www.biblegateway.com/passage/?search=Genesis%202&amp;version=NIV#fen-NIV-43d"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blegateway.com/passage/?search=Genesis%202&amp;version=NIV#fen-NIV-52g" TargetMode="External"/><Relationship Id="rId2" Type="http://schemas.openxmlformats.org/officeDocument/2006/relationships/hyperlink" Target="https://www.biblegateway.com/passage/?search=Genesis%202&amp;version=NIV#fen-NIV-51f" TargetMode="External"/><Relationship Id="rId1" Type="http://schemas.openxmlformats.org/officeDocument/2006/relationships/slideLayout" Target="../slideLayouts/slideLayout4.xml"/><Relationship Id="rId4" Type="http://schemas.openxmlformats.org/officeDocument/2006/relationships/hyperlink" Target="https://www.biblegateway.com/passage/?search=Genesis%202&amp;version=NIV#fen-NIV-53h"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jpaudit/3972902859/"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en/photo/1218444" TargetMode="External"/><Relationship Id="rId2" Type="http://schemas.openxmlformats.org/officeDocument/2006/relationships/image" Target="../media/image1.jpg!d"/><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eeperkidmin.com/product/bible-bookshelf-visual/" TargetMode="External"/><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flickr.com/photos/sunrise/4064973/"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martinhumanities.com/category/mesopotamia/" TargetMode="External"/><Relationship Id="rId5" Type="http://schemas.openxmlformats.org/officeDocument/2006/relationships/image" Target="../media/image4.jpg"/><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4AF1-8F13-09BD-4186-BB2CD64CCFE5}"/>
              </a:ext>
            </a:extLst>
          </p:cNvPr>
          <p:cNvSpPr>
            <a:spLocks noGrp="1"/>
          </p:cNvSpPr>
          <p:nvPr>
            <p:ph type="ctrTitle"/>
          </p:nvPr>
        </p:nvSpPr>
        <p:spPr/>
        <p:txBody>
          <a:bodyPr>
            <a:normAutofit fontScale="90000"/>
          </a:bodyPr>
          <a:lstStyle/>
          <a:p>
            <a:r>
              <a:rPr lang="en-US" dirty="0">
                <a:solidFill>
                  <a:schemeClr val="tx1"/>
                </a:solidFill>
              </a:rPr>
              <a:t>An Introduction to the Old Testament</a:t>
            </a:r>
            <a:br>
              <a:rPr lang="en-US" dirty="0">
                <a:solidFill>
                  <a:schemeClr val="tx1"/>
                </a:solidFill>
              </a:rPr>
            </a:br>
            <a:r>
              <a:rPr lang="en-US" dirty="0">
                <a:solidFill>
                  <a:schemeClr val="tx1"/>
                </a:solidFill>
              </a:rPr>
              <a:t>Lesson 1 (Introduction &amp; Creation)</a:t>
            </a:r>
          </a:p>
        </p:txBody>
      </p:sp>
      <p:sp>
        <p:nvSpPr>
          <p:cNvPr id="3" name="Subtitle 2">
            <a:extLst>
              <a:ext uri="{FF2B5EF4-FFF2-40B4-BE49-F238E27FC236}">
                <a16:creationId xmlns:a16="http://schemas.microsoft.com/office/drawing/2014/main" id="{19C46C6A-5379-0C29-683D-9A3FF8DA430A}"/>
              </a:ext>
            </a:extLst>
          </p:cNvPr>
          <p:cNvSpPr>
            <a:spLocks noGrp="1"/>
          </p:cNvSpPr>
          <p:nvPr>
            <p:ph type="subTitle" idx="1"/>
          </p:nvPr>
        </p:nvSpPr>
        <p:spPr/>
        <p:txBody>
          <a:bodyPr>
            <a:normAutofit/>
          </a:bodyPr>
          <a:lstStyle/>
          <a:p>
            <a:r>
              <a:rPr lang="en-US" dirty="0"/>
              <a:t>May 4</a:t>
            </a:r>
            <a:r>
              <a:rPr lang="en-US" baseline="30000" dirty="0"/>
              <a:t>th</a:t>
            </a:r>
            <a:r>
              <a:rPr lang="en-US" dirty="0"/>
              <a:t> 2025</a:t>
            </a:r>
          </a:p>
          <a:p>
            <a:r>
              <a:rPr lang="en-US" dirty="0"/>
              <a:t>Tim Theiss &amp; Derek Dunbar</a:t>
            </a:r>
          </a:p>
        </p:txBody>
      </p:sp>
    </p:spTree>
    <p:extLst>
      <p:ext uri="{BB962C8B-B14F-4D97-AF65-F5344CB8AC3E}">
        <p14:creationId xmlns:p14="http://schemas.microsoft.com/office/powerpoint/2010/main" val="857996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AFAA0-2A22-DA34-3C8E-BBCFC4C8DDD4}"/>
              </a:ext>
            </a:extLst>
          </p:cNvPr>
          <p:cNvSpPr>
            <a:spLocks noGrp="1"/>
          </p:cNvSpPr>
          <p:nvPr>
            <p:ph type="title"/>
          </p:nvPr>
        </p:nvSpPr>
        <p:spPr/>
        <p:txBody>
          <a:bodyPr/>
          <a:lstStyle/>
          <a:p>
            <a:r>
              <a:rPr lang="en-US" dirty="0"/>
              <a:t>God, god, Lord or </a:t>
            </a:r>
            <a:r>
              <a:rPr lang="en-US" cap="small" dirty="0"/>
              <a:t>Lord</a:t>
            </a:r>
          </a:p>
        </p:txBody>
      </p:sp>
      <p:sp>
        <p:nvSpPr>
          <p:cNvPr id="3" name="Content Placeholder 2">
            <a:extLst>
              <a:ext uri="{FF2B5EF4-FFF2-40B4-BE49-F238E27FC236}">
                <a16:creationId xmlns:a16="http://schemas.microsoft.com/office/drawing/2014/main" id="{DD981241-AFD7-74CB-8345-99DACAA1D7E7}"/>
              </a:ext>
            </a:extLst>
          </p:cNvPr>
          <p:cNvSpPr>
            <a:spLocks noGrp="1"/>
          </p:cNvSpPr>
          <p:nvPr>
            <p:ph idx="1"/>
          </p:nvPr>
        </p:nvSpPr>
        <p:spPr>
          <a:xfrm>
            <a:off x="2589212" y="2456267"/>
            <a:ext cx="9117684" cy="4073321"/>
          </a:xfrm>
        </p:spPr>
        <p:txBody>
          <a:bodyPr>
            <a:normAutofit/>
          </a:bodyPr>
          <a:lstStyle/>
          <a:p>
            <a:r>
              <a:rPr lang="en-US" sz="2400" dirty="0"/>
              <a:t>Polytheistic society – plurality of Gods (“country gods” - idols)</a:t>
            </a:r>
          </a:p>
          <a:p>
            <a:r>
              <a:rPr lang="en-US" sz="2400" dirty="0">
                <a:highlight>
                  <a:srgbClr val="FFFF00"/>
                </a:highlight>
              </a:rPr>
              <a:t>Lord/lord </a:t>
            </a:r>
            <a:r>
              <a:rPr lang="en-US" sz="2400" dirty="0"/>
              <a:t>– term of respect (similar to British use of “governor”)</a:t>
            </a:r>
          </a:p>
          <a:p>
            <a:r>
              <a:rPr lang="en-US" sz="2400" dirty="0"/>
              <a:t>For the one true God</a:t>
            </a:r>
          </a:p>
          <a:p>
            <a:pPr lvl="1"/>
            <a:r>
              <a:rPr lang="en-US" sz="2000" dirty="0"/>
              <a:t>Elohim (El) – Creator, Master, Judge </a:t>
            </a:r>
            <a:r>
              <a:rPr lang="en-US" sz="2000" dirty="0">
                <a:sym typeface="Wingdings" pitchFamily="2" charset="2"/>
              </a:rPr>
              <a:t> God</a:t>
            </a:r>
            <a:endParaRPr lang="en-US" sz="2000" dirty="0"/>
          </a:p>
          <a:p>
            <a:pPr lvl="1"/>
            <a:r>
              <a:rPr lang="en-US" sz="2000" dirty="0" err="1"/>
              <a:t>Adoni</a:t>
            </a:r>
            <a:r>
              <a:rPr lang="en-US" sz="2000" dirty="0"/>
              <a:t> – Lord, Master, Ruler </a:t>
            </a:r>
            <a:r>
              <a:rPr lang="en-US" sz="2000" dirty="0">
                <a:sym typeface="Wingdings" pitchFamily="2" charset="2"/>
              </a:rPr>
              <a:t> God/Lord</a:t>
            </a:r>
            <a:endParaRPr lang="en-US" sz="2000" dirty="0"/>
          </a:p>
          <a:p>
            <a:pPr lvl="1"/>
            <a:r>
              <a:rPr lang="en-US" sz="2000" dirty="0"/>
              <a:t>YHWH (Yahweh) – God’s personal name (I AM) </a:t>
            </a:r>
            <a:r>
              <a:rPr lang="en-US" sz="2000" dirty="0">
                <a:sym typeface="Wingdings" pitchFamily="2" charset="2"/>
              </a:rPr>
              <a:t> </a:t>
            </a:r>
            <a:r>
              <a:rPr lang="en-US" sz="2400" cap="small" dirty="0">
                <a:highlight>
                  <a:srgbClr val="FFFF00"/>
                </a:highlight>
                <a:sym typeface="Wingdings" pitchFamily="2" charset="2"/>
              </a:rPr>
              <a:t>L</a:t>
            </a:r>
            <a:r>
              <a:rPr lang="en-US" sz="2000" cap="small" dirty="0">
                <a:highlight>
                  <a:srgbClr val="FFFF00"/>
                </a:highlight>
                <a:sym typeface="Wingdings" pitchFamily="2" charset="2"/>
              </a:rPr>
              <a:t>ORD</a:t>
            </a:r>
          </a:p>
          <a:p>
            <a:pPr lvl="1"/>
            <a:r>
              <a:rPr lang="en-US" sz="2000" dirty="0">
                <a:sym typeface="Wingdings" pitchFamily="2" charset="2"/>
              </a:rPr>
              <a:t>Several variants – </a:t>
            </a:r>
            <a:r>
              <a:rPr lang="en-US" sz="2400" cap="small" dirty="0">
                <a:sym typeface="Wingdings" pitchFamily="2" charset="2"/>
              </a:rPr>
              <a:t>L</a:t>
            </a:r>
            <a:r>
              <a:rPr lang="en-US" sz="2000" cap="small" dirty="0">
                <a:sym typeface="Wingdings" pitchFamily="2" charset="2"/>
              </a:rPr>
              <a:t>ORD</a:t>
            </a:r>
            <a:r>
              <a:rPr lang="en-US" sz="2000" dirty="0">
                <a:sym typeface="Wingdings" pitchFamily="2" charset="2"/>
              </a:rPr>
              <a:t> Almighty, </a:t>
            </a:r>
            <a:r>
              <a:rPr lang="en-US" sz="2400" cap="small" dirty="0">
                <a:sym typeface="Wingdings" pitchFamily="2" charset="2"/>
              </a:rPr>
              <a:t>L</a:t>
            </a:r>
            <a:r>
              <a:rPr lang="en-US" sz="2000" cap="small" dirty="0">
                <a:sym typeface="Wingdings" pitchFamily="2" charset="2"/>
              </a:rPr>
              <a:t>ORD </a:t>
            </a:r>
            <a:r>
              <a:rPr lang="en-US" sz="2000" dirty="0">
                <a:sym typeface="Wingdings" pitchFamily="2" charset="2"/>
              </a:rPr>
              <a:t>of Hosts, etc.</a:t>
            </a:r>
            <a:endParaRPr lang="en-US" sz="2000" dirty="0"/>
          </a:p>
          <a:p>
            <a:pPr lvl="1"/>
            <a:endParaRPr lang="en-US" sz="2000" dirty="0"/>
          </a:p>
          <a:p>
            <a:endParaRPr lang="en-US" sz="2400" dirty="0"/>
          </a:p>
        </p:txBody>
      </p:sp>
      <p:pic>
        <p:nvPicPr>
          <p:cNvPr id="4" name="Picture 3">
            <a:extLst>
              <a:ext uri="{FF2B5EF4-FFF2-40B4-BE49-F238E27FC236}">
                <a16:creationId xmlns:a16="http://schemas.microsoft.com/office/drawing/2014/main" id="{2287066D-0994-E202-0831-344C77A7A90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8870868" y="59375"/>
            <a:ext cx="3297382" cy="2326633"/>
          </a:xfrm>
          <a:prstGeom prst="rect">
            <a:avLst/>
          </a:prstGeom>
        </p:spPr>
      </p:pic>
    </p:spTree>
    <p:extLst>
      <p:ext uri="{BB962C8B-B14F-4D97-AF65-F5344CB8AC3E}">
        <p14:creationId xmlns:p14="http://schemas.microsoft.com/office/powerpoint/2010/main" val="3642878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9001-C339-86C6-E3AA-6B11D54E40F3}"/>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D5D7A7DE-6A17-A962-7E83-4CD9928C68BC}"/>
              </a:ext>
            </a:extLst>
          </p:cNvPr>
          <p:cNvSpPr>
            <a:spLocks noGrp="1"/>
          </p:cNvSpPr>
          <p:nvPr>
            <p:ph idx="1"/>
          </p:nvPr>
        </p:nvSpPr>
        <p:spPr>
          <a:xfrm>
            <a:off x="2291250" y="1455788"/>
            <a:ext cx="7058490" cy="5173612"/>
          </a:xfrm>
        </p:spPr>
        <p:txBody>
          <a:bodyPr>
            <a:normAutofit fontScale="92500" lnSpcReduction="10000"/>
          </a:bodyPr>
          <a:lstStyle/>
          <a:p>
            <a:r>
              <a:rPr lang="en-US" sz="2400" dirty="0" err="1"/>
              <a:t>BibleProject</a:t>
            </a:r>
            <a:r>
              <a:rPr lang="en-US" sz="2400" dirty="0"/>
              <a:t> (all free)</a:t>
            </a:r>
          </a:p>
          <a:p>
            <a:pPr lvl="1"/>
            <a:r>
              <a:rPr lang="en-US" sz="2200" dirty="0"/>
              <a:t>Videos on themes, books</a:t>
            </a:r>
          </a:p>
          <a:p>
            <a:pPr lvl="1"/>
            <a:r>
              <a:rPr lang="en-US" sz="2200" dirty="0"/>
              <a:t>Podcasts for deeper discussion</a:t>
            </a:r>
          </a:p>
          <a:p>
            <a:pPr lvl="1"/>
            <a:r>
              <a:rPr lang="en-US" sz="2200" dirty="0"/>
              <a:t>Bible classes go deep!</a:t>
            </a:r>
          </a:p>
          <a:p>
            <a:r>
              <a:rPr lang="en-US" sz="2400" dirty="0"/>
              <a:t>The Bible Recap </a:t>
            </a:r>
          </a:p>
          <a:p>
            <a:pPr lvl="1"/>
            <a:r>
              <a:rPr lang="en-US" sz="2200" dirty="0"/>
              <a:t>Read the Bible in a year plan</a:t>
            </a:r>
          </a:p>
          <a:p>
            <a:pPr lvl="1"/>
            <a:r>
              <a:rPr lang="en-US" sz="2200" dirty="0"/>
              <a:t>Daily recap of main story</a:t>
            </a:r>
          </a:p>
          <a:p>
            <a:r>
              <a:rPr lang="en-US" sz="2400" dirty="0"/>
              <a:t>Creation – Rodney Plunkett sermon, Feb. 3, 2025</a:t>
            </a:r>
          </a:p>
          <a:p>
            <a:r>
              <a:rPr lang="en-US" sz="2400" dirty="0"/>
              <a:t>Classes recorded and available at </a:t>
            </a:r>
            <a:r>
              <a:rPr lang="en-US" sz="2400" dirty="0" err="1"/>
              <a:t>HVCOC.org</a:t>
            </a:r>
            <a:endParaRPr lang="en-US" sz="2400" dirty="0"/>
          </a:p>
          <a:p>
            <a:r>
              <a:rPr lang="en-US" sz="2400" dirty="0"/>
              <a:t>Ask questions!</a:t>
            </a:r>
          </a:p>
          <a:p>
            <a:pPr lvl="1"/>
            <a:r>
              <a:rPr lang="en-US" sz="2200" dirty="0">
                <a:hlinkClick r:id="rId2"/>
              </a:rPr>
              <a:t>theisstj@gmail.com</a:t>
            </a:r>
            <a:endParaRPr lang="en-US" sz="2200" dirty="0"/>
          </a:p>
          <a:p>
            <a:pPr lvl="1"/>
            <a:r>
              <a:rPr lang="en-US" sz="2200" dirty="0"/>
              <a:t>Derek.dunbar2021@gmail.com</a:t>
            </a:r>
          </a:p>
        </p:txBody>
      </p:sp>
      <p:pic>
        <p:nvPicPr>
          <p:cNvPr id="5" name="Picture 4" descr="A black background with white text&#10;&#10;AI-generated content may be incorrect.">
            <a:extLst>
              <a:ext uri="{FF2B5EF4-FFF2-40B4-BE49-F238E27FC236}">
                <a16:creationId xmlns:a16="http://schemas.microsoft.com/office/drawing/2014/main" id="{3D0B2B8A-0056-3EE0-C71D-F0993CB1CD17}"/>
              </a:ext>
            </a:extLst>
          </p:cNvPr>
          <p:cNvPicPr>
            <a:picLocks noChangeAspect="1"/>
          </p:cNvPicPr>
          <p:nvPr/>
        </p:nvPicPr>
        <p:blipFill>
          <a:blip r:embed="rId3"/>
          <a:stretch>
            <a:fillRect/>
          </a:stretch>
        </p:blipFill>
        <p:spPr>
          <a:xfrm>
            <a:off x="8037384" y="1455788"/>
            <a:ext cx="3556000" cy="1257300"/>
          </a:xfrm>
          <a:prstGeom prst="rect">
            <a:avLst/>
          </a:prstGeom>
        </p:spPr>
      </p:pic>
      <p:pic>
        <p:nvPicPr>
          <p:cNvPr id="7" name="Picture 6" descr="A blue book cover with white text&#10;&#10;AI-generated content may be incorrect.">
            <a:extLst>
              <a:ext uri="{FF2B5EF4-FFF2-40B4-BE49-F238E27FC236}">
                <a16:creationId xmlns:a16="http://schemas.microsoft.com/office/drawing/2014/main" id="{9C953EA7-8A2B-2D99-A1C8-B85105391F51}"/>
              </a:ext>
            </a:extLst>
          </p:cNvPr>
          <p:cNvPicPr>
            <a:picLocks noChangeAspect="1"/>
          </p:cNvPicPr>
          <p:nvPr/>
        </p:nvPicPr>
        <p:blipFill>
          <a:blip r:embed="rId4"/>
          <a:stretch>
            <a:fillRect/>
          </a:stretch>
        </p:blipFill>
        <p:spPr>
          <a:xfrm>
            <a:off x="9555034" y="3073098"/>
            <a:ext cx="2038350" cy="2818459"/>
          </a:xfrm>
          <a:prstGeom prst="rect">
            <a:avLst/>
          </a:prstGeom>
        </p:spPr>
      </p:pic>
    </p:spTree>
    <p:extLst>
      <p:ext uri="{BB962C8B-B14F-4D97-AF65-F5344CB8AC3E}">
        <p14:creationId xmlns:p14="http://schemas.microsoft.com/office/powerpoint/2010/main" val="1565089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nebula in space&#10;&#10;AI-generated content may be incorrect.">
            <a:extLst>
              <a:ext uri="{FF2B5EF4-FFF2-40B4-BE49-F238E27FC236}">
                <a16:creationId xmlns:a16="http://schemas.microsoft.com/office/drawing/2014/main" id="{7B77FAA7-3233-BB9C-1D29-85A04BFA367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75302" y="0"/>
            <a:ext cx="14167302" cy="6858000"/>
          </a:xfrm>
          <a:prstGeom prst="rect">
            <a:avLst/>
          </a:prstGeom>
        </p:spPr>
      </p:pic>
      <p:sp>
        <p:nvSpPr>
          <p:cNvPr id="2" name="Title 1">
            <a:extLst>
              <a:ext uri="{FF2B5EF4-FFF2-40B4-BE49-F238E27FC236}">
                <a16:creationId xmlns:a16="http://schemas.microsoft.com/office/drawing/2014/main" id="{0719EA77-1BDF-B04A-70DB-C1E2E3CBC540}"/>
              </a:ext>
            </a:extLst>
          </p:cNvPr>
          <p:cNvSpPr>
            <a:spLocks noGrp="1"/>
          </p:cNvSpPr>
          <p:nvPr>
            <p:ph type="title"/>
          </p:nvPr>
        </p:nvSpPr>
        <p:spPr>
          <a:xfrm>
            <a:off x="2415538" y="306333"/>
            <a:ext cx="8911687" cy="1280890"/>
          </a:xfrm>
        </p:spPr>
        <p:txBody>
          <a:bodyPr/>
          <a:lstStyle/>
          <a:p>
            <a:r>
              <a:rPr lang="en-US" dirty="0">
                <a:solidFill>
                  <a:schemeClr val="bg1"/>
                </a:solidFill>
              </a:rPr>
              <a:t>Creation!</a:t>
            </a:r>
          </a:p>
        </p:txBody>
      </p:sp>
      <p:sp>
        <p:nvSpPr>
          <p:cNvPr id="3" name="TextBox 2">
            <a:extLst>
              <a:ext uri="{FF2B5EF4-FFF2-40B4-BE49-F238E27FC236}">
                <a16:creationId xmlns:a16="http://schemas.microsoft.com/office/drawing/2014/main" id="{82B876B7-50DD-8F53-4BB8-A1C87F6DC523}"/>
              </a:ext>
            </a:extLst>
          </p:cNvPr>
          <p:cNvSpPr txBox="1"/>
          <p:nvPr/>
        </p:nvSpPr>
        <p:spPr>
          <a:xfrm>
            <a:off x="8925060" y="6259279"/>
            <a:ext cx="2820472" cy="584775"/>
          </a:xfrm>
          <a:prstGeom prst="rect">
            <a:avLst/>
          </a:prstGeom>
          <a:noFill/>
        </p:spPr>
        <p:txBody>
          <a:bodyPr wrap="square" rtlCol="0">
            <a:spAutoFit/>
          </a:bodyPr>
          <a:lstStyle/>
          <a:p>
            <a:r>
              <a:rPr lang="en-US" sz="1600" dirty="0">
                <a:solidFill>
                  <a:schemeClr val="bg1"/>
                </a:solidFill>
              </a:rPr>
              <a:t>Photo credit: NASA (also slides 13, 14, 16, 19, 25)</a:t>
            </a:r>
          </a:p>
        </p:txBody>
      </p:sp>
    </p:spTree>
    <p:extLst>
      <p:ext uri="{BB962C8B-B14F-4D97-AF65-F5344CB8AC3E}">
        <p14:creationId xmlns:p14="http://schemas.microsoft.com/office/powerpoint/2010/main" val="2254708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nebula in space with stars&#10;&#10;AI-generated content may be incorrect.">
            <a:extLst>
              <a:ext uri="{FF2B5EF4-FFF2-40B4-BE49-F238E27FC236}">
                <a16:creationId xmlns:a16="http://schemas.microsoft.com/office/drawing/2014/main" id="{7F4DBF6C-00BB-A4A8-19AD-F7343215DAD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45023" y="0"/>
            <a:ext cx="6575766" cy="6858000"/>
          </a:xfrm>
          <a:prstGeom prst="rect">
            <a:avLst/>
          </a:prstGeom>
        </p:spPr>
      </p:pic>
      <p:sp>
        <p:nvSpPr>
          <p:cNvPr id="2" name="Title 1">
            <a:extLst>
              <a:ext uri="{FF2B5EF4-FFF2-40B4-BE49-F238E27FC236}">
                <a16:creationId xmlns:a16="http://schemas.microsoft.com/office/drawing/2014/main" id="{9798939A-028E-F822-81FE-BEF9B56747BF}"/>
              </a:ext>
            </a:extLst>
          </p:cNvPr>
          <p:cNvSpPr>
            <a:spLocks noGrp="1"/>
          </p:cNvSpPr>
          <p:nvPr>
            <p:ph type="title"/>
          </p:nvPr>
        </p:nvSpPr>
        <p:spPr>
          <a:xfrm>
            <a:off x="1893737" y="611230"/>
            <a:ext cx="9524587" cy="1280890"/>
          </a:xfrm>
        </p:spPr>
        <p:txBody>
          <a:bodyPr>
            <a:normAutofit/>
          </a:bodyPr>
          <a:lstStyle/>
          <a:p>
            <a:r>
              <a:rPr lang="en-US" dirty="0"/>
              <a:t>The Beginning!</a:t>
            </a:r>
            <a:br>
              <a:rPr lang="en-US" dirty="0"/>
            </a:br>
            <a:r>
              <a:rPr lang="en-US" sz="2400" dirty="0"/>
              <a:t>(NIV Gen 1:1 - 2)</a:t>
            </a:r>
            <a:endParaRPr lang="en-US" dirty="0"/>
          </a:p>
        </p:txBody>
      </p:sp>
      <p:sp>
        <p:nvSpPr>
          <p:cNvPr id="4" name="Content Placeholder 3">
            <a:extLst>
              <a:ext uri="{FF2B5EF4-FFF2-40B4-BE49-F238E27FC236}">
                <a16:creationId xmlns:a16="http://schemas.microsoft.com/office/drawing/2014/main" id="{24CE6BCA-1343-68A2-C16A-03F1A00E00F1}"/>
              </a:ext>
            </a:extLst>
          </p:cNvPr>
          <p:cNvSpPr>
            <a:spLocks noGrp="1"/>
          </p:cNvSpPr>
          <p:nvPr>
            <p:ph sz="half" idx="1"/>
          </p:nvPr>
        </p:nvSpPr>
        <p:spPr>
          <a:xfrm>
            <a:off x="1587288" y="2193401"/>
            <a:ext cx="4053658" cy="4664599"/>
          </a:xfrm>
        </p:spPr>
        <p:txBody>
          <a:bodyPr>
            <a:normAutofit/>
          </a:bodyPr>
          <a:lstStyle/>
          <a:p>
            <a:r>
              <a:rPr lang="en-US" sz="2000" dirty="0">
                <a:solidFill>
                  <a:srgbClr val="0070C0"/>
                </a:solidFill>
              </a:rPr>
              <a:t>Two primary creation accounts:</a:t>
            </a:r>
          </a:p>
          <a:p>
            <a:pPr lvl="1"/>
            <a:r>
              <a:rPr lang="en-US" sz="1800" dirty="0">
                <a:solidFill>
                  <a:srgbClr val="0070C0"/>
                </a:solidFill>
              </a:rPr>
              <a:t>Genesis 1:1 – 2:3</a:t>
            </a:r>
          </a:p>
          <a:p>
            <a:pPr lvl="1"/>
            <a:r>
              <a:rPr lang="en-US" sz="1800" dirty="0">
                <a:solidFill>
                  <a:srgbClr val="0070C0"/>
                </a:solidFill>
              </a:rPr>
              <a:t>Genesis 2: 4 - 9</a:t>
            </a:r>
          </a:p>
          <a:p>
            <a:r>
              <a:rPr lang="en-US" sz="2000" dirty="0">
                <a:solidFill>
                  <a:srgbClr val="0070C0"/>
                </a:solidFill>
              </a:rPr>
              <a:t>Different vantage points and perspectives of creation</a:t>
            </a:r>
          </a:p>
          <a:p>
            <a:r>
              <a:rPr lang="en-US" sz="2000" dirty="0">
                <a:solidFill>
                  <a:srgbClr val="0070C0"/>
                </a:solidFill>
              </a:rPr>
              <a:t>There was a beginning</a:t>
            </a:r>
          </a:p>
          <a:p>
            <a:r>
              <a:rPr lang="en-US" sz="2000" dirty="0">
                <a:solidFill>
                  <a:srgbClr val="0070C0"/>
                </a:solidFill>
              </a:rPr>
              <a:t>But a Creator God created all things who commanded the world into existence in series of orderly steps</a:t>
            </a:r>
          </a:p>
          <a:p>
            <a:pPr marL="0" indent="0">
              <a:buNone/>
            </a:pPr>
            <a:endParaRPr lang="en-US" sz="2000" dirty="0">
              <a:solidFill>
                <a:srgbClr val="0070C0"/>
              </a:solidFill>
            </a:endParaRPr>
          </a:p>
        </p:txBody>
      </p:sp>
      <p:sp>
        <p:nvSpPr>
          <p:cNvPr id="5" name="Content Placeholder 4">
            <a:extLst>
              <a:ext uri="{FF2B5EF4-FFF2-40B4-BE49-F238E27FC236}">
                <a16:creationId xmlns:a16="http://schemas.microsoft.com/office/drawing/2014/main" id="{2561A104-CBDE-5132-153C-9F512CE2700E}"/>
              </a:ext>
            </a:extLst>
          </p:cNvPr>
          <p:cNvSpPr>
            <a:spLocks noGrp="1"/>
          </p:cNvSpPr>
          <p:nvPr>
            <p:ph sz="half" idx="2"/>
          </p:nvPr>
        </p:nvSpPr>
        <p:spPr>
          <a:xfrm>
            <a:off x="6656031" y="4965880"/>
            <a:ext cx="5186012" cy="1785006"/>
          </a:xfrm>
        </p:spPr>
        <p:txBody>
          <a:bodyPr>
            <a:normAutofit/>
          </a:bodyPr>
          <a:lstStyle/>
          <a:p>
            <a:r>
              <a:rPr lang="en-US" sz="2000" b="0" i="0" u="none" strike="noStrike" dirty="0">
                <a:solidFill>
                  <a:schemeClr val="bg1"/>
                </a:solidFill>
                <a:effectLst/>
                <a:latin typeface="system-ui"/>
              </a:rPr>
              <a:t>In the beginning God created the heavens and the earth. </a:t>
            </a:r>
            <a:r>
              <a:rPr lang="en-US" sz="2000" b="1" i="0" u="none" strike="noStrike" baseline="30000" dirty="0">
                <a:solidFill>
                  <a:schemeClr val="bg1"/>
                </a:solidFill>
                <a:effectLst/>
                <a:latin typeface="system-ui"/>
              </a:rPr>
              <a:t>2 </a:t>
            </a:r>
            <a:r>
              <a:rPr lang="en-US" sz="2000" b="0" i="0" u="none" strike="noStrike" dirty="0">
                <a:solidFill>
                  <a:schemeClr val="bg1"/>
                </a:solidFill>
                <a:effectLst/>
                <a:latin typeface="system-ui"/>
              </a:rPr>
              <a:t>Now the earth was formless and empty, darkness was over the surface of the deep, and the Spirit of God was hovering over the waters.</a:t>
            </a:r>
            <a:endParaRPr lang="en-US" sz="2000" dirty="0">
              <a:solidFill>
                <a:schemeClr val="bg1"/>
              </a:solidFill>
              <a:latin typeface="Aptos Narrow" panose="020B0004020202020204" pitchFamily="34" charset="0"/>
            </a:endParaRPr>
          </a:p>
        </p:txBody>
      </p:sp>
      <p:pic>
        <p:nvPicPr>
          <p:cNvPr id="3" name="Gen 1:1-2.m4a">
            <a:hlinkClick r:id="" action="ppaction://media"/>
            <a:extLst>
              <a:ext uri="{FF2B5EF4-FFF2-40B4-BE49-F238E27FC236}">
                <a16:creationId xmlns:a16="http://schemas.microsoft.com/office/drawing/2014/main" id="{91F6DF62-7FDD-7A2A-FFE5-F85F1411B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197" y="0"/>
            <a:ext cx="751557" cy="751557"/>
          </a:xfrm>
          <a:prstGeom prst="rect">
            <a:avLst/>
          </a:prstGeom>
        </p:spPr>
      </p:pic>
    </p:spTree>
    <p:extLst>
      <p:ext uri="{BB962C8B-B14F-4D97-AF65-F5344CB8AC3E}">
        <p14:creationId xmlns:p14="http://schemas.microsoft.com/office/powerpoint/2010/main" val="38478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5C19-6E8D-015C-8463-60E96116B2EA}"/>
              </a:ext>
            </a:extLst>
          </p:cNvPr>
          <p:cNvSpPr>
            <a:spLocks noGrp="1"/>
          </p:cNvSpPr>
          <p:nvPr>
            <p:ph type="title"/>
          </p:nvPr>
        </p:nvSpPr>
        <p:spPr>
          <a:xfrm>
            <a:off x="1640156" y="306333"/>
            <a:ext cx="8911687" cy="1280890"/>
          </a:xfrm>
        </p:spPr>
        <p:txBody>
          <a:bodyPr/>
          <a:lstStyle/>
          <a:p>
            <a:r>
              <a:rPr lang="en-US" dirty="0"/>
              <a:t>The first and second day</a:t>
            </a:r>
            <a:br>
              <a:rPr lang="en-US" dirty="0"/>
            </a:br>
            <a:r>
              <a:rPr lang="en-US" sz="2400" dirty="0"/>
              <a:t>(Gen. 1: 3-8)</a:t>
            </a:r>
            <a:endParaRPr lang="en-US" dirty="0"/>
          </a:p>
        </p:txBody>
      </p:sp>
      <p:sp>
        <p:nvSpPr>
          <p:cNvPr id="3" name="Content Placeholder 2">
            <a:extLst>
              <a:ext uri="{FF2B5EF4-FFF2-40B4-BE49-F238E27FC236}">
                <a16:creationId xmlns:a16="http://schemas.microsoft.com/office/drawing/2014/main" id="{10C2F721-B0FF-3A5D-2DC5-A91AC0A7577D}"/>
              </a:ext>
            </a:extLst>
          </p:cNvPr>
          <p:cNvSpPr>
            <a:spLocks noGrp="1"/>
          </p:cNvSpPr>
          <p:nvPr>
            <p:ph sz="half" idx="1"/>
          </p:nvPr>
        </p:nvSpPr>
        <p:spPr>
          <a:xfrm>
            <a:off x="1390919" y="2133599"/>
            <a:ext cx="5344732" cy="4470401"/>
          </a:xfrm>
        </p:spPr>
        <p:txBody>
          <a:bodyPr>
            <a:noAutofit/>
          </a:bodyPr>
          <a:lstStyle/>
          <a:p>
            <a:pPr algn="l">
              <a:buNone/>
            </a:pPr>
            <a:r>
              <a:rPr lang="en-US" b="0" i="0" u="none" strike="noStrike" dirty="0">
                <a:solidFill>
                  <a:srgbClr val="000000"/>
                </a:solidFill>
                <a:effectLst/>
                <a:highlight>
                  <a:srgbClr val="FFFF00"/>
                </a:highlight>
              </a:rPr>
              <a:t>And God said, </a:t>
            </a:r>
            <a:r>
              <a:rPr lang="en-US" b="0" i="0" u="none" strike="noStrike" dirty="0">
                <a:solidFill>
                  <a:srgbClr val="000000"/>
                </a:solidFill>
                <a:effectLst/>
              </a:rPr>
              <a:t>“Let there be light,” </a:t>
            </a:r>
            <a:r>
              <a:rPr lang="en-US" b="0" i="0" u="none" strike="noStrike" dirty="0">
                <a:solidFill>
                  <a:srgbClr val="000000"/>
                </a:solidFill>
                <a:effectLst/>
                <a:highlight>
                  <a:srgbClr val="FFFF00"/>
                </a:highlight>
              </a:rPr>
              <a:t>and there was </a:t>
            </a:r>
            <a:r>
              <a:rPr lang="en-US" b="0" i="0" u="none" strike="noStrike" dirty="0">
                <a:solidFill>
                  <a:srgbClr val="000000"/>
                </a:solidFill>
                <a:effectLst/>
              </a:rPr>
              <a:t>light. </a:t>
            </a:r>
            <a:r>
              <a:rPr lang="en-US" b="1" i="0" u="none" strike="noStrike" baseline="30000" dirty="0">
                <a:solidFill>
                  <a:srgbClr val="000000"/>
                </a:solidFill>
                <a:effectLst/>
              </a:rPr>
              <a:t>4 </a:t>
            </a:r>
            <a:r>
              <a:rPr lang="en-US" b="0" i="0" u="none" strike="noStrike" dirty="0">
                <a:solidFill>
                  <a:srgbClr val="000000"/>
                </a:solidFill>
                <a:effectLst/>
                <a:highlight>
                  <a:srgbClr val="00FF00"/>
                </a:highlight>
              </a:rPr>
              <a:t>God saw that the light was good</a:t>
            </a:r>
            <a:r>
              <a:rPr lang="en-US" b="0" i="0" u="none" strike="noStrike" dirty="0">
                <a:solidFill>
                  <a:srgbClr val="000000"/>
                </a:solidFill>
                <a:effectLst/>
              </a:rPr>
              <a:t>, and he separated the light from the darkness. </a:t>
            </a:r>
            <a:r>
              <a:rPr lang="en-US" b="1" i="0" u="none" strike="noStrike" baseline="30000" dirty="0">
                <a:solidFill>
                  <a:srgbClr val="000000"/>
                </a:solidFill>
                <a:effectLst/>
              </a:rPr>
              <a:t>5 </a:t>
            </a:r>
            <a:r>
              <a:rPr lang="en-US" b="0" i="0" u="none" strike="noStrike" dirty="0">
                <a:solidFill>
                  <a:srgbClr val="000000"/>
                </a:solidFill>
                <a:effectLst/>
              </a:rPr>
              <a:t>God called the light “day,” and the darkness he called “night.” And there was evening, and there was morning—the first day.</a:t>
            </a:r>
          </a:p>
          <a:p>
            <a:pPr algn="l"/>
            <a:r>
              <a:rPr lang="en-US" b="1" i="0" u="none" strike="noStrike" baseline="30000" dirty="0">
                <a:solidFill>
                  <a:srgbClr val="000000"/>
                </a:solidFill>
                <a:effectLst/>
              </a:rPr>
              <a:t>6 </a:t>
            </a:r>
            <a:r>
              <a:rPr lang="en-US" b="0" i="0" u="none" strike="noStrike" dirty="0">
                <a:solidFill>
                  <a:srgbClr val="000000"/>
                </a:solidFill>
                <a:effectLst/>
                <a:highlight>
                  <a:srgbClr val="FFFF00"/>
                </a:highlight>
              </a:rPr>
              <a:t>And God said</a:t>
            </a:r>
            <a:r>
              <a:rPr lang="en-US" b="0" i="0" u="none" strike="noStrike" dirty="0">
                <a:solidFill>
                  <a:srgbClr val="000000"/>
                </a:solidFill>
                <a:effectLst/>
              </a:rPr>
              <a:t>, “Let there be a vault between the waters to separate water from water.” </a:t>
            </a:r>
            <a:r>
              <a:rPr lang="en-US" b="1" i="0" u="none" strike="noStrike" baseline="30000" dirty="0">
                <a:solidFill>
                  <a:srgbClr val="000000"/>
                </a:solidFill>
                <a:effectLst/>
              </a:rPr>
              <a:t>7 </a:t>
            </a:r>
            <a:r>
              <a:rPr lang="en-US" b="0" i="0" u="none" strike="noStrike" dirty="0">
                <a:solidFill>
                  <a:srgbClr val="000000"/>
                </a:solidFill>
                <a:effectLst/>
              </a:rPr>
              <a:t>So God made the vault and separated the water under the vault from the water above it. </a:t>
            </a:r>
            <a:r>
              <a:rPr lang="en-US" b="0" i="0" u="none" strike="noStrike" dirty="0">
                <a:solidFill>
                  <a:srgbClr val="000000"/>
                </a:solidFill>
                <a:effectLst/>
                <a:highlight>
                  <a:srgbClr val="FFFF00"/>
                </a:highlight>
              </a:rPr>
              <a:t>And it was so</a:t>
            </a:r>
            <a:r>
              <a:rPr lang="en-US" b="0" i="0" u="none" strike="noStrike" dirty="0">
                <a:solidFill>
                  <a:srgbClr val="000000"/>
                </a:solidFill>
                <a:effectLst/>
              </a:rPr>
              <a:t>. </a:t>
            </a:r>
            <a:r>
              <a:rPr lang="en-US" b="1" i="0" u="none" strike="noStrike" baseline="30000" dirty="0">
                <a:solidFill>
                  <a:srgbClr val="000000"/>
                </a:solidFill>
                <a:effectLst/>
              </a:rPr>
              <a:t>8 </a:t>
            </a:r>
            <a:r>
              <a:rPr lang="en-US" b="0" i="0" u="none" strike="noStrike" dirty="0">
                <a:solidFill>
                  <a:srgbClr val="000000"/>
                </a:solidFill>
                <a:effectLst/>
              </a:rPr>
              <a:t>God called the vault “sky.” And there was evening, and there was morning—the second day.</a:t>
            </a:r>
          </a:p>
          <a:p>
            <a:pPr algn="l"/>
            <a:br>
              <a:rPr lang="en-US" dirty="0"/>
            </a:br>
            <a:endParaRPr lang="en-US" dirty="0"/>
          </a:p>
        </p:txBody>
      </p:sp>
      <p:pic>
        <p:nvPicPr>
          <p:cNvPr id="5" name="Content Placeholder 4">
            <a:extLst>
              <a:ext uri="{FF2B5EF4-FFF2-40B4-BE49-F238E27FC236}">
                <a16:creationId xmlns:a16="http://schemas.microsoft.com/office/drawing/2014/main" id="{C288704A-F073-C8EE-584D-2013950E7505}"/>
              </a:ext>
            </a:extLst>
          </p:cNvPr>
          <p:cNvPicPr>
            <a:picLocks noGrp="1" noChangeAspect="1"/>
          </p:cNvPicPr>
          <p:nvPr>
            <p:ph sz="half" idx="2"/>
          </p:nvPr>
        </p:nvPicPr>
        <p:blipFill>
          <a:blip r:embed="rId4"/>
          <a:stretch>
            <a:fillRect/>
          </a:stretch>
        </p:blipFill>
        <p:spPr>
          <a:xfrm>
            <a:off x="6735651" y="946778"/>
            <a:ext cx="5456349" cy="5456349"/>
          </a:xfrm>
        </p:spPr>
      </p:pic>
      <p:pic>
        <p:nvPicPr>
          <p:cNvPr id="4" name="Gen 1:3-8.m4a">
            <a:hlinkClick r:id="" action="ppaction://media"/>
            <a:extLst>
              <a:ext uri="{FF2B5EF4-FFF2-40B4-BE49-F238E27FC236}">
                <a16:creationId xmlns:a16="http://schemas.microsoft.com/office/drawing/2014/main" id="{40EB5BF4-B4F1-3BD5-92F1-7D4EE0E85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4818" y="0"/>
            <a:ext cx="689317" cy="689317"/>
          </a:xfrm>
          <a:prstGeom prst="rect">
            <a:avLst/>
          </a:prstGeom>
        </p:spPr>
      </p:pic>
    </p:spTree>
    <p:extLst>
      <p:ext uri="{BB962C8B-B14F-4D97-AF65-F5344CB8AC3E}">
        <p14:creationId xmlns:p14="http://schemas.microsoft.com/office/powerpoint/2010/main" val="110313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43AB-2CC4-2DC2-0DCE-3EEF3D6EAD16}"/>
              </a:ext>
            </a:extLst>
          </p:cNvPr>
          <p:cNvSpPr>
            <a:spLocks noGrp="1"/>
          </p:cNvSpPr>
          <p:nvPr>
            <p:ph type="title"/>
          </p:nvPr>
        </p:nvSpPr>
        <p:spPr>
          <a:xfrm>
            <a:off x="2589212" y="624110"/>
            <a:ext cx="8911687" cy="1280890"/>
          </a:xfrm>
        </p:spPr>
        <p:txBody>
          <a:bodyPr/>
          <a:lstStyle/>
          <a:p>
            <a:r>
              <a:rPr lang="en-US" dirty="0"/>
              <a:t>The third day </a:t>
            </a:r>
            <a:r>
              <a:rPr lang="en-US" sz="3200" dirty="0"/>
              <a:t>(Gen. 1:9-13)</a:t>
            </a:r>
            <a:endParaRPr lang="en-US" dirty="0"/>
          </a:p>
        </p:txBody>
      </p:sp>
      <p:sp>
        <p:nvSpPr>
          <p:cNvPr id="4" name="Content Placeholder 3">
            <a:extLst>
              <a:ext uri="{FF2B5EF4-FFF2-40B4-BE49-F238E27FC236}">
                <a16:creationId xmlns:a16="http://schemas.microsoft.com/office/drawing/2014/main" id="{FF70D281-5418-0879-A05E-5DF5B784C1F9}"/>
              </a:ext>
            </a:extLst>
          </p:cNvPr>
          <p:cNvSpPr txBox="1">
            <a:spLocks/>
          </p:cNvSpPr>
          <p:nvPr/>
        </p:nvSpPr>
        <p:spPr>
          <a:xfrm>
            <a:off x="7069079" y="1431279"/>
            <a:ext cx="5067417" cy="542672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l">
              <a:buNone/>
            </a:pPr>
            <a:r>
              <a:rPr lang="en-US" b="0" i="0" u="none" strike="noStrike" dirty="0">
                <a:solidFill>
                  <a:srgbClr val="000000"/>
                </a:solidFill>
                <a:effectLst/>
                <a:highlight>
                  <a:srgbClr val="FFFF00"/>
                </a:highlight>
              </a:rPr>
              <a:t>And God said</a:t>
            </a:r>
            <a:r>
              <a:rPr lang="en-US" b="0" i="0" u="none" strike="noStrike" dirty="0">
                <a:solidFill>
                  <a:srgbClr val="000000"/>
                </a:solidFill>
                <a:effectLst/>
              </a:rPr>
              <a:t>, “Let the water under the sky be gathered to one place, and let dry ground appear.” </a:t>
            </a:r>
            <a:r>
              <a:rPr lang="en-US" b="0" i="0" u="none" strike="noStrike" dirty="0">
                <a:solidFill>
                  <a:srgbClr val="000000"/>
                </a:solidFill>
                <a:effectLst/>
                <a:highlight>
                  <a:srgbClr val="FFFF00"/>
                </a:highlight>
              </a:rPr>
              <a:t>And it was so</a:t>
            </a:r>
            <a:r>
              <a:rPr lang="en-US" b="0" i="0" u="none" strike="noStrike" dirty="0">
                <a:solidFill>
                  <a:srgbClr val="000000"/>
                </a:solidFill>
                <a:effectLst/>
              </a:rPr>
              <a:t>. </a:t>
            </a:r>
            <a:r>
              <a:rPr lang="en-US" b="1" i="0" u="none" strike="noStrike" baseline="30000" dirty="0">
                <a:solidFill>
                  <a:srgbClr val="000000"/>
                </a:solidFill>
                <a:effectLst/>
              </a:rPr>
              <a:t>10 </a:t>
            </a:r>
            <a:r>
              <a:rPr lang="en-US" b="0" i="0" u="none" strike="noStrike" dirty="0">
                <a:solidFill>
                  <a:srgbClr val="000000"/>
                </a:solidFill>
                <a:effectLst/>
              </a:rPr>
              <a:t>God called the dry ground “land,” and the gathered waters he called “seas.” </a:t>
            </a:r>
            <a:r>
              <a:rPr lang="en-US" b="0" i="0" u="none" strike="noStrike" dirty="0">
                <a:solidFill>
                  <a:srgbClr val="000000"/>
                </a:solidFill>
                <a:effectLst/>
                <a:highlight>
                  <a:srgbClr val="00FF00"/>
                </a:highlight>
              </a:rPr>
              <a:t>And God saw that it was good.</a:t>
            </a:r>
          </a:p>
          <a:p>
            <a:pPr algn="l"/>
            <a:r>
              <a:rPr lang="en-US" b="1" i="0" u="none" strike="noStrike" baseline="30000" dirty="0">
                <a:solidFill>
                  <a:srgbClr val="000000"/>
                </a:solidFill>
                <a:effectLst/>
              </a:rPr>
              <a:t>11 </a:t>
            </a:r>
            <a:r>
              <a:rPr lang="en-US" b="0" i="0" u="none" strike="noStrike" dirty="0">
                <a:solidFill>
                  <a:srgbClr val="000000"/>
                </a:solidFill>
                <a:effectLst/>
                <a:highlight>
                  <a:srgbClr val="FFFF00"/>
                </a:highlight>
              </a:rPr>
              <a:t>Then God said</a:t>
            </a:r>
            <a:r>
              <a:rPr lang="en-US" b="0" i="0" u="none" strike="noStrike" dirty="0">
                <a:solidFill>
                  <a:srgbClr val="000000"/>
                </a:solidFill>
                <a:effectLst/>
              </a:rPr>
              <a:t>, “Let the land produce vegetation: seed-bearing plants and trees on the land that bear fruit with seed in it, according to their various kinds.” </a:t>
            </a:r>
            <a:r>
              <a:rPr lang="en-US" b="0" i="0" u="none" strike="noStrike" dirty="0">
                <a:solidFill>
                  <a:srgbClr val="000000"/>
                </a:solidFill>
                <a:effectLst/>
                <a:highlight>
                  <a:srgbClr val="FFFF00"/>
                </a:highlight>
              </a:rPr>
              <a:t>And it was so</a:t>
            </a:r>
            <a:r>
              <a:rPr lang="en-US" b="0" i="0" u="none" strike="noStrike" dirty="0">
                <a:solidFill>
                  <a:srgbClr val="000000"/>
                </a:solidFill>
                <a:effectLst/>
              </a:rPr>
              <a:t>. </a:t>
            </a:r>
            <a:r>
              <a:rPr lang="en-US" b="1" i="0" u="none" strike="noStrike" baseline="30000" dirty="0">
                <a:solidFill>
                  <a:srgbClr val="000000"/>
                </a:solidFill>
                <a:effectLst/>
              </a:rPr>
              <a:t>12 </a:t>
            </a:r>
            <a:r>
              <a:rPr lang="en-US" b="0" i="0" u="none" strike="noStrike" dirty="0">
                <a:solidFill>
                  <a:srgbClr val="000000"/>
                </a:solidFill>
                <a:effectLst/>
              </a:rPr>
              <a:t>The land produced vegetation: plants bearing seed according to their kinds and trees bearing fruit with seed in it according to their kinds. </a:t>
            </a:r>
            <a:r>
              <a:rPr lang="en-US" b="0" i="0" u="none" strike="noStrike" dirty="0">
                <a:solidFill>
                  <a:srgbClr val="000000"/>
                </a:solidFill>
                <a:effectLst/>
                <a:highlight>
                  <a:srgbClr val="00FF00"/>
                </a:highlight>
              </a:rPr>
              <a:t>And God saw that it was good</a:t>
            </a:r>
            <a:r>
              <a:rPr lang="en-US" b="0" i="0" u="none" strike="noStrike" dirty="0">
                <a:solidFill>
                  <a:srgbClr val="000000"/>
                </a:solidFill>
                <a:effectLst/>
              </a:rPr>
              <a:t>. </a:t>
            </a:r>
            <a:r>
              <a:rPr lang="en-US" b="1" i="0" u="none" strike="noStrike" baseline="30000" dirty="0">
                <a:solidFill>
                  <a:srgbClr val="000000"/>
                </a:solidFill>
                <a:effectLst/>
              </a:rPr>
              <a:t>13 </a:t>
            </a:r>
            <a:r>
              <a:rPr lang="en-US" b="0" i="0" u="none" strike="noStrike" dirty="0">
                <a:solidFill>
                  <a:srgbClr val="000000"/>
                </a:solidFill>
                <a:effectLst/>
              </a:rPr>
              <a:t>And there was evening, and there was morning—the third day.</a:t>
            </a:r>
          </a:p>
          <a:p>
            <a:endParaRPr lang="en-US" b="1" dirty="0">
              <a:solidFill>
                <a:schemeClr val="accent1"/>
              </a:solidFill>
            </a:endParaRPr>
          </a:p>
        </p:txBody>
      </p:sp>
      <p:pic>
        <p:nvPicPr>
          <p:cNvPr id="3" name="Gen 1:9-13.m4a">
            <a:hlinkClick r:id="" action="ppaction://media"/>
            <a:extLst>
              <a:ext uri="{FF2B5EF4-FFF2-40B4-BE49-F238E27FC236}">
                <a16:creationId xmlns:a16="http://schemas.microsoft.com/office/drawing/2014/main" id="{51F85B06-825A-F35C-7E7B-D52EE1B88A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759" y="98474"/>
            <a:ext cx="692442" cy="692442"/>
          </a:xfrm>
          <a:prstGeom prst="rect">
            <a:avLst/>
          </a:prstGeom>
        </p:spPr>
      </p:pic>
      <p:pic>
        <p:nvPicPr>
          <p:cNvPr id="13" name="Content Placeholder 12">
            <a:extLst>
              <a:ext uri="{FF2B5EF4-FFF2-40B4-BE49-F238E27FC236}">
                <a16:creationId xmlns:a16="http://schemas.microsoft.com/office/drawing/2014/main" id="{7A286F41-5EFC-E46D-4432-99E246B1E397}"/>
              </a:ext>
            </a:extLst>
          </p:cNvPr>
          <p:cNvPicPr>
            <a:picLocks noGrp="1" noChangeAspect="1"/>
          </p:cNvPicPr>
          <p:nvPr>
            <p:ph idx="1"/>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48878" y="1631045"/>
            <a:ext cx="6904961" cy="4602845"/>
          </a:xfrm>
        </p:spPr>
      </p:pic>
    </p:spTree>
    <p:extLst>
      <p:ext uri="{BB962C8B-B14F-4D97-AF65-F5344CB8AC3E}">
        <p14:creationId xmlns:p14="http://schemas.microsoft.com/office/powerpoint/2010/main" val="114258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394">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3F6E5894-D6D3-040D-75DB-7205B9E2F984}"/>
              </a:ext>
            </a:extLst>
          </p:cNvPr>
          <p:cNvPicPr>
            <a:picLocks noGrp="1" noChangeAspect="1"/>
          </p:cNvPicPr>
          <p:nvPr>
            <p:ph sz="half" idx="2"/>
          </p:nvPr>
        </p:nvPicPr>
        <p:blipFill>
          <a:blip r:embed="rId4"/>
          <a:stretch>
            <a:fillRect/>
          </a:stretch>
        </p:blipFill>
        <p:spPr>
          <a:xfrm>
            <a:off x="1880314" y="1144611"/>
            <a:ext cx="10157138" cy="5713389"/>
          </a:xfrm>
        </p:spPr>
      </p:pic>
      <p:sp>
        <p:nvSpPr>
          <p:cNvPr id="2" name="Title 1">
            <a:extLst>
              <a:ext uri="{FF2B5EF4-FFF2-40B4-BE49-F238E27FC236}">
                <a16:creationId xmlns:a16="http://schemas.microsoft.com/office/drawing/2014/main" id="{B581CF73-9E4A-0358-30CC-EFE859812240}"/>
              </a:ext>
            </a:extLst>
          </p:cNvPr>
          <p:cNvSpPr>
            <a:spLocks noGrp="1"/>
          </p:cNvSpPr>
          <p:nvPr>
            <p:ph type="title"/>
          </p:nvPr>
        </p:nvSpPr>
        <p:spPr>
          <a:xfrm>
            <a:off x="2503039" y="504166"/>
            <a:ext cx="9688961" cy="1280890"/>
          </a:xfrm>
        </p:spPr>
        <p:txBody>
          <a:bodyPr/>
          <a:lstStyle/>
          <a:p>
            <a:r>
              <a:rPr lang="en-US" dirty="0"/>
              <a:t>Sun, moon, stars – the fourth day </a:t>
            </a:r>
            <a:r>
              <a:rPr lang="en-US" sz="2800" dirty="0"/>
              <a:t>(1: 14-19)</a:t>
            </a:r>
            <a:endParaRPr lang="en-US" dirty="0"/>
          </a:p>
        </p:txBody>
      </p:sp>
      <p:sp>
        <p:nvSpPr>
          <p:cNvPr id="3" name="Content Placeholder 2">
            <a:extLst>
              <a:ext uri="{FF2B5EF4-FFF2-40B4-BE49-F238E27FC236}">
                <a16:creationId xmlns:a16="http://schemas.microsoft.com/office/drawing/2014/main" id="{88827E52-5ED0-5E17-D8D1-2060FF075482}"/>
              </a:ext>
            </a:extLst>
          </p:cNvPr>
          <p:cNvSpPr>
            <a:spLocks noGrp="1"/>
          </p:cNvSpPr>
          <p:nvPr>
            <p:ph sz="half" idx="1"/>
          </p:nvPr>
        </p:nvSpPr>
        <p:spPr>
          <a:xfrm>
            <a:off x="1880314" y="4478033"/>
            <a:ext cx="10157138" cy="2295301"/>
          </a:xfrm>
        </p:spPr>
        <p:txBody>
          <a:bodyPr>
            <a:normAutofit/>
          </a:bodyPr>
          <a:lstStyle/>
          <a:p>
            <a:r>
              <a:rPr lang="en-US" sz="2000" b="1" i="0" u="none" strike="noStrike" baseline="30000" dirty="0">
                <a:solidFill>
                  <a:schemeClr val="tx1"/>
                </a:solidFill>
                <a:effectLst/>
                <a:highlight>
                  <a:srgbClr val="FFFF00"/>
                </a:highlight>
                <a:latin typeface="system-ui"/>
              </a:rPr>
              <a:t>14 </a:t>
            </a:r>
            <a:r>
              <a:rPr lang="en-US" sz="2000" b="0" i="0" u="none" strike="noStrike" dirty="0">
                <a:solidFill>
                  <a:schemeClr val="tx1"/>
                </a:solidFill>
                <a:effectLst/>
                <a:highlight>
                  <a:srgbClr val="FFFF00"/>
                </a:highlight>
                <a:latin typeface="system-ui"/>
              </a:rPr>
              <a:t>And God said</a:t>
            </a:r>
            <a:r>
              <a:rPr lang="en-US" sz="2000" b="0" i="0" u="none" strike="noStrike" dirty="0">
                <a:solidFill>
                  <a:schemeClr val="bg1"/>
                </a:solidFill>
                <a:effectLst/>
                <a:latin typeface="system-ui"/>
              </a:rPr>
              <a:t>, “Let there be lights in the vault of the sky to separate the day from the night, and let them serve as signs to mark sacred times, and days and years, </a:t>
            </a:r>
            <a:r>
              <a:rPr lang="en-US" sz="2000" b="1" i="0" u="none" strike="noStrike" baseline="30000" dirty="0">
                <a:solidFill>
                  <a:schemeClr val="bg1"/>
                </a:solidFill>
                <a:effectLst/>
                <a:latin typeface="system-ui"/>
              </a:rPr>
              <a:t>15 </a:t>
            </a:r>
            <a:r>
              <a:rPr lang="en-US" sz="2000" b="0" i="0" u="none" strike="noStrike" dirty="0">
                <a:solidFill>
                  <a:schemeClr val="bg1"/>
                </a:solidFill>
                <a:effectLst/>
                <a:latin typeface="system-ui"/>
              </a:rPr>
              <a:t>and let them be lights in the vault of the sky to give light on the earth.” </a:t>
            </a:r>
            <a:r>
              <a:rPr lang="en-US" sz="2000" b="0" i="0" u="none" strike="noStrike" dirty="0">
                <a:solidFill>
                  <a:schemeClr val="tx1"/>
                </a:solidFill>
                <a:effectLst/>
                <a:highlight>
                  <a:srgbClr val="FFFF00"/>
                </a:highlight>
                <a:latin typeface="system-ui"/>
              </a:rPr>
              <a:t>And it was so. </a:t>
            </a:r>
            <a:r>
              <a:rPr lang="en-US" sz="2000" b="1" i="0" u="none" strike="noStrike" baseline="30000" dirty="0">
                <a:solidFill>
                  <a:schemeClr val="bg1"/>
                </a:solidFill>
                <a:effectLst/>
                <a:latin typeface="system-ui"/>
              </a:rPr>
              <a:t>16 </a:t>
            </a:r>
            <a:r>
              <a:rPr lang="en-US" sz="2000" b="0" i="0" u="none" strike="noStrike" dirty="0">
                <a:solidFill>
                  <a:schemeClr val="bg1"/>
                </a:solidFill>
                <a:effectLst/>
                <a:latin typeface="system-ui"/>
              </a:rPr>
              <a:t>God made two great lights—the greater light to govern the day and the lesser light to govern the night. He also made the stars. </a:t>
            </a:r>
            <a:r>
              <a:rPr lang="en-US" sz="2000" b="1" i="0" u="none" strike="noStrike" baseline="30000" dirty="0">
                <a:solidFill>
                  <a:schemeClr val="bg1"/>
                </a:solidFill>
                <a:effectLst/>
                <a:latin typeface="system-ui"/>
              </a:rPr>
              <a:t>17 </a:t>
            </a:r>
            <a:r>
              <a:rPr lang="en-US" sz="2000" b="0" i="0" u="none" strike="noStrike" dirty="0">
                <a:solidFill>
                  <a:schemeClr val="bg1"/>
                </a:solidFill>
                <a:effectLst/>
                <a:latin typeface="system-ui"/>
              </a:rPr>
              <a:t>God set them in the vault of the sky to give light on the earth, </a:t>
            </a:r>
            <a:r>
              <a:rPr lang="en-US" sz="2000" b="1" i="0" u="none" strike="noStrike" baseline="30000" dirty="0">
                <a:solidFill>
                  <a:schemeClr val="bg1"/>
                </a:solidFill>
                <a:effectLst/>
                <a:latin typeface="system-ui"/>
              </a:rPr>
              <a:t>18 </a:t>
            </a:r>
            <a:r>
              <a:rPr lang="en-US" sz="2000" b="0" i="0" u="none" strike="noStrike" dirty="0">
                <a:solidFill>
                  <a:schemeClr val="bg1"/>
                </a:solidFill>
                <a:effectLst/>
                <a:latin typeface="system-ui"/>
              </a:rPr>
              <a:t>to govern the day and the night, and to separate light from darkness. </a:t>
            </a:r>
            <a:r>
              <a:rPr lang="en-US" sz="2000" b="0" i="0" u="none" strike="noStrike" dirty="0">
                <a:solidFill>
                  <a:schemeClr val="tx1"/>
                </a:solidFill>
                <a:effectLst/>
                <a:highlight>
                  <a:srgbClr val="00FF00"/>
                </a:highlight>
                <a:latin typeface="system-ui"/>
              </a:rPr>
              <a:t>And God saw that it was good.</a:t>
            </a:r>
            <a:r>
              <a:rPr lang="en-US" sz="2000" b="1" i="0" u="none" strike="noStrike" baseline="30000" dirty="0">
                <a:solidFill>
                  <a:schemeClr val="bg1"/>
                </a:solidFill>
                <a:effectLst/>
                <a:latin typeface="system-ui"/>
              </a:rPr>
              <a:t>19 </a:t>
            </a:r>
            <a:r>
              <a:rPr lang="en-US" sz="2000" b="0" i="0" u="none" strike="noStrike" dirty="0">
                <a:solidFill>
                  <a:schemeClr val="bg1"/>
                </a:solidFill>
                <a:effectLst/>
                <a:latin typeface="system-ui"/>
              </a:rPr>
              <a:t>And there was evening, and there was morning—the fourth day.</a:t>
            </a:r>
            <a:endParaRPr lang="en-US" sz="2000" dirty="0">
              <a:solidFill>
                <a:schemeClr val="bg1"/>
              </a:solidFill>
              <a:latin typeface="Aptos Narrow" panose="020B0004020202020204" pitchFamily="34" charset="0"/>
            </a:endParaRPr>
          </a:p>
        </p:txBody>
      </p:sp>
      <p:pic>
        <p:nvPicPr>
          <p:cNvPr id="4" name="Gen 1:14-19.m4a">
            <a:hlinkClick r:id="" action="ppaction://media"/>
            <a:extLst>
              <a:ext uri="{FF2B5EF4-FFF2-40B4-BE49-F238E27FC236}">
                <a16:creationId xmlns:a16="http://schemas.microsoft.com/office/drawing/2014/main" id="{EB789C9B-88C2-D7A0-5401-140D813292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012" y="38686"/>
            <a:ext cx="613898" cy="613898"/>
          </a:xfrm>
          <a:prstGeom prst="rect">
            <a:avLst/>
          </a:prstGeom>
        </p:spPr>
      </p:pic>
    </p:spTree>
    <p:extLst>
      <p:ext uri="{BB962C8B-B14F-4D97-AF65-F5344CB8AC3E}">
        <p14:creationId xmlns:p14="http://schemas.microsoft.com/office/powerpoint/2010/main" val="391173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0FE3-83FE-343C-3829-C8FBFE6299DF}"/>
              </a:ext>
            </a:extLst>
          </p:cNvPr>
          <p:cNvSpPr>
            <a:spLocks noGrp="1"/>
          </p:cNvSpPr>
          <p:nvPr>
            <p:ph type="title"/>
          </p:nvPr>
        </p:nvSpPr>
        <p:spPr/>
        <p:txBody>
          <a:bodyPr/>
          <a:lstStyle/>
          <a:p>
            <a:r>
              <a:rPr lang="en-US" dirty="0"/>
              <a:t>Birds &amp; fish </a:t>
            </a:r>
            <a:r>
              <a:rPr lang="en-US" sz="2800" dirty="0"/>
              <a:t>(1: 20-23)</a:t>
            </a:r>
            <a:r>
              <a:rPr lang="en-US" dirty="0"/>
              <a:t> </a:t>
            </a:r>
          </a:p>
        </p:txBody>
      </p:sp>
      <p:sp>
        <p:nvSpPr>
          <p:cNvPr id="4" name="Content Placeholder 3">
            <a:extLst>
              <a:ext uri="{FF2B5EF4-FFF2-40B4-BE49-F238E27FC236}">
                <a16:creationId xmlns:a16="http://schemas.microsoft.com/office/drawing/2014/main" id="{F4B5ACC0-9F97-E31A-216F-732E2690F78F}"/>
              </a:ext>
            </a:extLst>
          </p:cNvPr>
          <p:cNvSpPr txBox="1">
            <a:spLocks/>
          </p:cNvSpPr>
          <p:nvPr/>
        </p:nvSpPr>
        <p:spPr>
          <a:xfrm>
            <a:off x="1905537" y="1645264"/>
            <a:ext cx="4624953" cy="4981903"/>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b="1" i="0" u="none" strike="noStrike" baseline="30000" dirty="0">
                <a:solidFill>
                  <a:srgbClr val="000000"/>
                </a:solidFill>
                <a:effectLst/>
              </a:rPr>
              <a:t>20 </a:t>
            </a:r>
            <a:r>
              <a:rPr lang="en-US" sz="2000" b="0" i="0" u="none" strike="noStrike" dirty="0">
                <a:solidFill>
                  <a:srgbClr val="000000"/>
                </a:solidFill>
                <a:effectLst/>
                <a:highlight>
                  <a:srgbClr val="FFFF00"/>
                </a:highlight>
              </a:rPr>
              <a:t>And God said</a:t>
            </a:r>
            <a:r>
              <a:rPr lang="en-US" sz="2000" b="0" i="0" u="none" strike="noStrike" dirty="0">
                <a:solidFill>
                  <a:srgbClr val="000000"/>
                </a:solidFill>
                <a:effectLst/>
              </a:rPr>
              <a:t>, “Let the water teem with living creatures, and let birds fly above the earth across the vault of the sky.” </a:t>
            </a:r>
            <a:r>
              <a:rPr lang="en-US" sz="2000" b="1" i="0" u="none" strike="noStrike" baseline="30000" dirty="0">
                <a:solidFill>
                  <a:srgbClr val="000000"/>
                </a:solidFill>
                <a:effectLst/>
              </a:rPr>
              <a:t>21 </a:t>
            </a:r>
            <a:r>
              <a:rPr lang="en-US" sz="2000" b="0" i="0" u="none" strike="noStrike" dirty="0">
                <a:solidFill>
                  <a:srgbClr val="000000"/>
                </a:solidFill>
                <a:effectLst/>
                <a:highlight>
                  <a:srgbClr val="FFFF00"/>
                </a:highlight>
              </a:rPr>
              <a:t>So God created t</a:t>
            </a:r>
            <a:r>
              <a:rPr lang="en-US" sz="2000" b="0" i="0" u="none" strike="noStrike" dirty="0">
                <a:solidFill>
                  <a:srgbClr val="000000"/>
                </a:solidFill>
                <a:effectLst/>
              </a:rPr>
              <a:t>he great creatures of the sea and every living thing with which the water teems and that moves about in it, according to their kinds, and every winged bird according to its kind. </a:t>
            </a:r>
            <a:r>
              <a:rPr lang="en-US" sz="2000" b="0" i="0" u="none" strike="noStrike" dirty="0">
                <a:solidFill>
                  <a:srgbClr val="000000"/>
                </a:solidFill>
                <a:effectLst/>
                <a:highlight>
                  <a:srgbClr val="00FF00"/>
                </a:highlight>
              </a:rPr>
              <a:t>And God saw that it was good</a:t>
            </a:r>
            <a:r>
              <a:rPr lang="en-US" sz="2000" b="0" i="0" u="none" strike="noStrike" dirty="0">
                <a:solidFill>
                  <a:srgbClr val="000000"/>
                </a:solidFill>
                <a:effectLst/>
              </a:rPr>
              <a:t>. </a:t>
            </a:r>
            <a:r>
              <a:rPr lang="en-US" sz="2000" b="1" i="0" u="none" strike="noStrike" baseline="30000" dirty="0">
                <a:solidFill>
                  <a:srgbClr val="000000"/>
                </a:solidFill>
                <a:effectLst/>
              </a:rPr>
              <a:t>22 </a:t>
            </a:r>
            <a:r>
              <a:rPr lang="en-US" sz="2000" b="0" i="0" u="none" strike="noStrike" dirty="0">
                <a:solidFill>
                  <a:srgbClr val="000000"/>
                </a:solidFill>
                <a:effectLst/>
              </a:rPr>
              <a:t>God blessed them and said, “Be fruitful and increase in number and fill the water in the seas, and let the birds increase on the earth.” </a:t>
            </a:r>
            <a:r>
              <a:rPr lang="en-US" sz="2000" b="1" i="0" u="none" strike="noStrike" baseline="30000" dirty="0">
                <a:solidFill>
                  <a:srgbClr val="000000"/>
                </a:solidFill>
                <a:effectLst/>
              </a:rPr>
              <a:t>23 </a:t>
            </a:r>
            <a:r>
              <a:rPr lang="en-US" sz="2000" b="0" i="0" u="none" strike="noStrike" dirty="0">
                <a:solidFill>
                  <a:srgbClr val="000000"/>
                </a:solidFill>
                <a:effectLst/>
              </a:rPr>
              <a:t>And there was evening, and there was morning—the fifth day.</a:t>
            </a:r>
            <a:endParaRPr lang="en-US" sz="2000" dirty="0"/>
          </a:p>
        </p:txBody>
      </p:sp>
      <p:pic>
        <p:nvPicPr>
          <p:cNvPr id="11" name="Content Placeholder 10">
            <a:extLst>
              <a:ext uri="{FF2B5EF4-FFF2-40B4-BE49-F238E27FC236}">
                <a16:creationId xmlns:a16="http://schemas.microsoft.com/office/drawing/2014/main" id="{A0EBACF2-4791-3309-24F2-975B3931AD28}"/>
              </a:ext>
            </a:extLst>
          </p:cNvPr>
          <p:cNvPicPr>
            <a:picLocks noGrp="1" noChangeAspect="1"/>
          </p:cNvPicPr>
          <p:nvPr>
            <p:ph idx="1"/>
          </p:nvPr>
        </p:nvPicPr>
        <p:blipFill>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052745" y="0"/>
            <a:ext cx="5139255" cy="3571429"/>
          </a:xfrm>
        </p:spPr>
      </p:pic>
      <p:pic>
        <p:nvPicPr>
          <p:cNvPr id="13" name="Picture 12">
            <a:extLst>
              <a:ext uri="{FF2B5EF4-FFF2-40B4-BE49-F238E27FC236}">
                <a16:creationId xmlns:a16="http://schemas.microsoft.com/office/drawing/2014/main" id="{91309FDD-9FB9-AAF3-28FB-FDC7092DFB7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52745" y="3456672"/>
            <a:ext cx="5106977" cy="3401327"/>
          </a:xfrm>
          <a:prstGeom prst="rect">
            <a:avLst/>
          </a:prstGeom>
        </p:spPr>
      </p:pic>
      <p:sp>
        <p:nvSpPr>
          <p:cNvPr id="14" name="TextBox 13">
            <a:extLst>
              <a:ext uri="{FF2B5EF4-FFF2-40B4-BE49-F238E27FC236}">
                <a16:creationId xmlns:a16="http://schemas.microsoft.com/office/drawing/2014/main" id="{8E573013-B0EA-13A9-347D-B3084098426B}"/>
              </a:ext>
            </a:extLst>
          </p:cNvPr>
          <p:cNvSpPr txBox="1"/>
          <p:nvPr/>
        </p:nvSpPr>
        <p:spPr>
          <a:xfrm>
            <a:off x="7293756" y="6627167"/>
            <a:ext cx="4624954" cy="230832"/>
          </a:xfrm>
          <a:prstGeom prst="rect">
            <a:avLst/>
          </a:prstGeom>
          <a:noFill/>
        </p:spPr>
        <p:txBody>
          <a:bodyPr wrap="square" rtlCol="0">
            <a:spAutoFit/>
          </a:bodyPr>
          <a:lstStyle/>
          <a:p>
            <a:r>
              <a:rPr lang="en-US" sz="900" dirty="0">
                <a:hlinkClick r:id="rId7" tooltip="https://www.flickr.com/photos/tambako/33470628350"/>
              </a:rPr>
              <a:t>This Photo</a:t>
            </a:r>
            <a:r>
              <a:rPr lang="en-US" sz="900" dirty="0"/>
              <a:t> by Unknown Author is licensed under </a:t>
            </a:r>
            <a:r>
              <a:rPr lang="en-US" sz="900" dirty="0">
                <a:hlinkClick r:id="rId8" tooltip="https://creativecommons.org/licenses/by-nd/3.0/"/>
              </a:rPr>
              <a:t>CC BY-ND</a:t>
            </a:r>
            <a:endParaRPr lang="en-US" sz="900" dirty="0"/>
          </a:p>
        </p:txBody>
      </p:sp>
      <p:pic>
        <p:nvPicPr>
          <p:cNvPr id="3" name="Gen 1:20-23.m4a">
            <a:hlinkClick r:id="" action="ppaction://media"/>
            <a:extLst>
              <a:ext uri="{FF2B5EF4-FFF2-40B4-BE49-F238E27FC236}">
                <a16:creationId xmlns:a16="http://schemas.microsoft.com/office/drawing/2014/main" id="{EFE298C9-01DC-DC2D-4F85-62E6ACB871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9471" y="98474"/>
            <a:ext cx="656102" cy="656102"/>
          </a:xfrm>
          <a:prstGeom prst="rect">
            <a:avLst/>
          </a:prstGeom>
        </p:spPr>
      </p:pic>
    </p:spTree>
    <p:extLst>
      <p:ext uri="{BB962C8B-B14F-4D97-AF65-F5344CB8AC3E}">
        <p14:creationId xmlns:p14="http://schemas.microsoft.com/office/powerpoint/2010/main" val="54600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114F-8E27-E93A-BB30-9243CB114207}"/>
              </a:ext>
            </a:extLst>
          </p:cNvPr>
          <p:cNvSpPr>
            <a:spLocks noGrp="1"/>
          </p:cNvSpPr>
          <p:nvPr>
            <p:ph type="title"/>
          </p:nvPr>
        </p:nvSpPr>
        <p:spPr/>
        <p:txBody>
          <a:bodyPr/>
          <a:lstStyle/>
          <a:p>
            <a:r>
              <a:rPr lang="en-US" dirty="0"/>
              <a:t>Day 6 - Animals, humans </a:t>
            </a:r>
            <a:r>
              <a:rPr lang="en-US" sz="2800" dirty="0"/>
              <a:t>(1:24-31)</a:t>
            </a:r>
            <a:endParaRPr lang="en-US" dirty="0"/>
          </a:p>
        </p:txBody>
      </p:sp>
      <p:sp>
        <p:nvSpPr>
          <p:cNvPr id="3" name="Content Placeholder 2">
            <a:extLst>
              <a:ext uri="{FF2B5EF4-FFF2-40B4-BE49-F238E27FC236}">
                <a16:creationId xmlns:a16="http://schemas.microsoft.com/office/drawing/2014/main" id="{B0AA5E71-7647-9778-008C-EB6CB84BC2E1}"/>
              </a:ext>
            </a:extLst>
          </p:cNvPr>
          <p:cNvSpPr>
            <a:spLocks noGrp="1"/>
          </p:cNvSpPr>
          <p:nvPr>
            <p:ph sz="half" idx="1"/>
          </p:nvPr>
        </p:nvSpPr>
        <p:spPr>
          <a:xfrm>
            <a:off x="1150244" y="1544907"/>
            <a:ext cx="5855863" cy="5313093"/>
          </a:xfrm>
        </p:spPr>
        <p:txBody>
          <a:bodyPr>
            <a:noAutofit/>
          </a:bodyPr>
          <a:lstStyle/>
          <a:p>
            <a:pPr algn="l">
              <a:buNone/>
            </a:pPr>
            <a:r>
              <a:rPr lang="en-US" b="1" i="0" u="none" strike="noStrike" baseline="30000" dirty="0">
                <a:solidFill>
                  <a:srgbClr val="000000"/>
                </a:solidFill>
                <a:effectLst/>
              </a:rPr>
              <a:t>24 </a:t>
            </a:r>
            <a:r>
              <a:rPr lang="en-US" b="0" i="0" u="none" strike="noStrike" dirty="0">
                <a:solidFill>
                  <a:srgbClr val="000000"/>
                </a:solidFill>
                <a:effectLst/>
                <a:highlight>
                  <a:srgbClr val="FFFF00"/>
                </a:highlight>
              </a:rPr>
              <a:t>And God said</a:t>
            </a:r>
            <a:r>
              <a:rPr lang="en-US" b="0" i="0" u="none" strike="noStrike" dirty="0">
                <a:solidFill>
                  <a:srgbClr val="000000"/>
                </a:solidFill>
                <a:effectLst/>
              </a:rPr>
              <a:t>, “Let the land produce living creatures according to their kinds: the livestock, the creatures that move along the ground, and the wild animals, each according to its kind.” </a:t>
            </a:r>
            <a:r>
              <a:rPr lang="en-US" b="0" i="0" u="none" strike="noStrike" dirty="0">
                <a:solidFill>
                  <a:srgbClr val="000000"/>
                </a:solidFill>
                <a:effectLst/>
                <a:highlight>
                  <a:srgbClr val="FFFF00"/>
                </a:highlight>
              </a:rPr>
              <a:t>And it was so</a:t>
            </a:r>
            <a:r>
              <a:rPr lang="en-US" b="0" i="0" u="none" strike="noStrike" dirty="0">
                <a:solidFill>
                  <a:srgbClr val="000000"/>
                </a:solidFill>
                <a:effectLst/>
              </a:rPr>
              <a:t>. </a:t>
            </a:r>
            <a:r>
              <a:rPr lang="en-US" b="1" i="0" u="none" strike="noStrike" baseline="30000" dirty="0">
                <a:solidFill>
                  <a:srgbClr val="000000"/>
                </a:solidFill>
                <a:effectLst/>
              </a:rPr>
              <a:t>25 </a:t>
            </a:r>
            <a:r>
              <a:rPr lang="en-US" b="0" i="0" u="none" strike="noStrike" dirty="0">
                <a:solidFill>
                  <a:srgbClr val="000000"/>
                </a:solidFill>
                <a:effectLst/>
              </a:rPr>
              <a:t>God made the wild animals according to their kinds, the livestock according to their kinds, and all the creatures that move along the ground according to their kinds. </a:t>
            </a:r>
            <a:r>
              <a:rPr lang="en-US" b="0" i="0" u="none" strike="noStrike" dirty="0">
                <a:solidFill>
                  <a:srgbClr val="000000"/>
                </a:solidFill>
                <a:effectLst/>
                <a:highlight>
                  <a:srgbClr val="00FF00"/>
                </a:highlight>
              </a:rPr>
              <a:t>And God saw that it was good.</a:t>
            </a:r>
          </a:p>
          <a:p>
            <a:pPr algn="l">
              <a:buNone/>
            </a:pPr>
            <a:r>
              <a:rPr lang="en-US" b="1" i="0" u="none" strike="noStrike" baseline="30000" dirty="0">
                <a:solidFill>
                  <a:srgbClr val="000000"/>
                </a:solidFill>
                <a:effectLst/>
              </a:rPr>
              <a:t>26 </a:t>
            </a:r>
            <a:r>
              <a:rPr lang="en-US" b="0" i="0" u="none" strike="noStrike" dirty="0">
                <a:solidFill>
                  <a:srgbClr val="000000"/>
                </a:solidFill>
                <a:effectLst/>
                <a:highlight>
                  <a:srgbClr val="FFFF00"/>
                </a:highlight>
              </a:rPr>
              <a:t>Then God said</a:t>
            </a:r>
            <a:r>
              <a:rPr lang="en-US" b="0" i="0" u="none" strike="noStrike" dirty="0">
                <a:solidFill>
                  <a:srgbClr val="000000"/>
                </a:solidFill>
                <a:effectLst/>
              </a:rPr>
              <a:t>, </a:t>
            </a:r>
            <a:r>
              <a:rPr lang="en-US" b="1" i="0" u="none" strike="noStrike" dirty="0">
                <a:solidFill>
                  <a:srgbClr val="000000"/>
                </a:solidFill>
                <a:effectLst/>
              </a:rPr>
              <a:t>“Let us make mankind in our image, in our likeness, so that they may rule </a:t>
            </a:r>
            <a:r>
              <a:rPr lang="en-US" b="0" i="0" u="none" strike="noStrike" dirty="0">
                <a:solidFill>
                  <a:srgbClr val="000000"/>
                </a:solidFill>
                <a:effectLst/>
              </a:rPr>
              <a:t>over the fish in the sea and the birds in the sky, over the livestock and all the wild animals,</a:t>
            </a:r>
            <a:r>
              <a:rPr lang="en-US" b="0" i="0" u="none" strike="noStrike" baseline="30000" dirty="0">
                <a:solidFill>
                  <a:srgbClr val="000000"/>
                </a:solidFill>
                <a:effectLst/>
              </a:rPr>
              <a:t>[</a:t>
            </a:r>
            <a:r>
              <a:rPr lang="en-US" b="0" i="0" u="none" strike="noStrike" baseline="30000" dirty="0">
                <a:solidFill>
                  <a:srgbClr val="517E90"/>
                </a:solidFill>
                <a:effectLst/>
                <a:hlinkClick r:id="rId4" tooltip="See footnote a"/>
              </a:rPr>
              <a:t>a</a:t>
            </a:r>
            <a:r>
              <a:rPr lang="en-US" b="0" i="0" u="none" strike="noStrike" baseline="30000" dirty="0">
                <a:solidFill>
                  <a:srgbClr val="000000"/>
                </a:solidFill>
                <a:effectLst/>
              </a:rPr>
              <a:t>]</a:t>
            </a:r>
            <a:r>
              <a:rPr lang="en-US" b="0" i="0" u="none" strike="noStrike" dirty="0">
                <a:solidFill>
                  <a:srgbClr val="000000"/>
                </a:solidFill>
                <a:effectLst/>
              </a:rPr>
              <a:t> and over all the creatures that move along the ground.”</a:t>
            </a:r>
          </a:p>
          <a:p>
            <a:pPr algn="l"/>
            <a:r>
              <a:rPr lang="en-US" b="1" i="0" u="none" strike="noStrike" baseline="30000" dirty="0">
                <a:solidFill>
                  <a:srgbClr val="000000"/>
                </a:solidFill>
                <a:effectLst/>
              </a:rPr>
              <a:t>27 </a:t>
            </a:r>
            <a:r>
              <a:rPr lang="en-US" b="1" i="0" u="none" strike="noStrike" dirty="0">
                <a:solidFill>
                  <a:srgbClr val="000000"/>
                </a:solidFill>
                <a:effectLst/>
              </a:rPr>
              <a:t>So God created mankind in his own image,</a:t>
            </a:r>
            <a:br>
              <a:rPr lang="en-US" b="1" i="0" u="none" strike="noStrike" dirty="0">
                <a:solidFill>
                  <a:srgbClr val="000000"/>
                </a:solidFill>
                <a:effectLst/>
              </a:rPr>
            </a:br>
            <a:r>
              <a:rPr lang="en-US" b="1" i="0" u="none" strike="noStrike" dirty="0">
                <a:solidFill>
                  <a:srgbClr val="000000"/>
                </a:solidFill>
                <a:effectLst/>
              </a:rPr>
              <a:t>    in the image of God he created them;</a:t>
            </a:r>
            <a:br>
              <a:rPr lang="en-US" b="0" i="0" u="none" strike="noStrike" dirty="0">
                <a:solidFill>
                  <a:srgbClr val="000000"/>
                </a:solidFill>
                <a:effectLst/>
              </a:rPr>
            </a:br>
            <a:r>
              <a:rPr lang="en-US" b="0" i="0" u="none" strike="noStrike" dirty="0">
                <a:solidFill>
                  <a:srgbClr val="000000"/>
                </a:solidFill>
                <a:effectLst/>
              </a:rPr>
              <a:t>    male and female he created them.</a:t>
            </a:r>
          </a:p>
          <a:p>
            <a:endParaRPr lang="en-US" dirty="0"/>
          </a:p>
        </p:txBody>
      </p:sp>
      <p:sp>
        <p:nvSpPr>
          <p:cNvPr id="4" name="Content Placeholder 3">
            <a:extLst>
              <a:ext uri="{FF2B5EF4-FFF2-40B4-BE49-F238E27FC236}">
                <a16:creationId xmlns:a16="http://schemas.microsoft.com/office/drawing/2014/main" id="{24B8FB16-46E2-10DA-9A7B-449CCEB8DCBC}"/>
              </a:ext>
            </a:extLst>
          </p:cNvPr>
          <p:cNvSpPr>
            <a:spLocks noGrp="1"/>
          </p:cNvSpPr>
          <p:nvPr>
            <p:ph sz="half" idx="2"/>
          </p:nvPr>
        </p:nvSpPr>
        <p:spPr>
          <a:xfrm>
            <a:off x="7190747" y="1264554"/>
            <a:ext cx="5001253" cy="5593445"/>
          </a:xfrm>
        </p:spPr>
        <p:txBody>
          <a:bodyPr>
            <a:noAutofit/>
          </a:bodyPr>
          <a:lstStyle/>
          <a:p>
            <a:pPr algn="l">
              <a:buNone/>
            </a:pPr>
            <a:r>
              <a:rPr lang="en-US" b="1" i="0" u="none" strike="noStrike" baseline="30000" dirty="0">
                <a:solidFill>
                  <a:srgbClr val="000000"/>
                </a:solidFill>
                <a:effectLst/>
              </a:rPr>
              <a:t>28 </a:t>
            </a:r>
            <a:r>
              <a:rPr lang="en-US" b="0" i="0" u="none" strike="noStrike" dirty="0">
                <a:solidFill>
                  <a:srgbClr val="000000"/>
                </a:solidFill>
                <a:effectLst/>
              </a:rPr>
              <a:t>God blessed them and said to them, “Be fruitful and increase in number; fill the earth and subdue it. Rule over the fish in the sea and the birds in the sky and over every living creature that moves on the ground.”</a:t>
            </a:r>
          </a:p>
          <a:p>
            <a:pPr algn="l">
              <a:buNone/>
            </a:pPr>
            <a:r>
              <a:rPr lang="en-US" b="1" i="0" u="none" strike="noStrike" baseline="30000" dirty="0">
                <a:solidFill>
                  <a:srgbClr val="000000"/>
                </a:solidFill>
                <a:effectLst/>
              </a:rPr>
              <a:t>29 </a:t>
            </a:r>
            <a:r>
              <a:rPr lang="en-US" b="0" i="0" u="none" strike="noStrike" dirty="0">
                <a:solidFill>
                  <a:srgbClr val="000000"/>
                </a:solidFill>
                <a:effectLst/>
                <a:highlight>
                  <a:srgbClr val="FFFF00"/>
                </a:highlight>
              </a:rPr>
              <a:t>Then God said</a:t>
            </a:r>
            <a:r>
              <a:rPr lang="en-US" b="0" i="0" u="none" strike="noStrike" dirty="0">
                <a:solidFill>
                  <a:srgbClr val="000000"/>
                </a:solidFill>
                <a:effectLst/>
              </a:rPr>
              <a:t>, “I give you every seed-bearing plant on the face of the whole earth and every tree that has fruit with seed in it. They will be yours for food. </a:t>
            </a:r>
            <a:r>
              <a:rPr lang="en-US" b="1" i="0" u="none" strike="noStrike" baseline="30000" dirty="0">
                <a:solidFill>
                  <a:srgbClr val="000000"/>
                </a:solidFill>
                <a:effectLst/>
              </a:rPr>
              <a:t>30 </a:t>
            </a:r>
            <a:r>
              <a:rPr lang="en-US" b="0" i="0" u="none" strike="noStrike" dirty="0">
                <a:solidFill>
                  <a:srgbClr val="000000"/>
                </a:solidFill>
                <a:effectLst/>
              </a:rPr>
              <a:t>And to all the beasts of the earth and all the birds in the sky and all the creatures that move along the ground—everything that has the breath of life in it—I give every green plant for food.” </a:t>
            </a:r>
            <a:r>
              <a:rPr lang="en-US" b="0" i="0" u="none" strike="noStrike" dirty="0">
                <a:solidFill>
                  <a:srgbClr val="000000"/>
                </a:solidFill>
                <a:effectLst/>
                <a:highlight>
                  <a:srgbClr val="FFFF00"/>
                </a:highlight>
              </a:rPr>
              <a:t>And it was so.</a:t>
            </a:r>
          </a:p>
          <a:p>
            <a:pPr algn="l"/>
            <a:r>
              <a:rPr lang="en-US" b="1" i="0" u="none" strike="noStrike" baseline="30000" dirty="0">
                <a:solidFill>
                  <a:srgbClr val="000000"/>
                </a:solidFill>
                <a:effectLst/>
                <a:highlight>
                  <a:srgbClr val="00FF00"/>
                </a:highlight>
              </a:rPr>
              <a:t>31 </a:t>
            </a:r>
            <a:r>
              <a:rPr lang="en-US" b="0" i="0" u="none" strike="noStrike" dirty="0">
                <a:solidFill>
                  <a:srgbClr val="000000"/>
                </a:solidFill>
                <a:effectLst/>
                <a:highlight>
                  <a:srgbClr val="00FF00"/>
                </a:highlight>
              </a:rPr>
              <a:t>God saw </a:t>
            </a:r>
            <a:r>
              <a:rPr lang="en-US" b="0" i="1" u="none" strike="noStrike" dirty="0">
                <a:solidFill>
                  <a:srgbClr val="000000"/>
                </a:solidFill>
                <a:effectLst/>
                <a:highlight>
                  <a:srgbClr val="00FF00"/>
                </a:highlight>
              </a:rPr>
              <a:t>all</a:t>
            </a:r>
            <a:r>
              <a:rPr lang="en-US" b="0" i="0" u="none" strike="noStrike" dirty="0">
                <a:solidFill>
                  <a:srgbClr val="000000"/>
                </a:solidFill>
                <a:effectLst/>
                <a:highlight>
                  <a:srgbClr val="00FF00"/>
                </a:highlight>
              </a:rPr>
              <a:t> that he had made, and it was </a:t>
            </a:r>
            <a:r>
              <a:rPr lang="en-US" b="0" i="1" u="none" strike="noStrike" dirty="0">
                <a:solidFill>
                  <a:srgbClr val="000000"/>
                </a:solidFill>
                <a:effectLst/>
                <a:highlight>
                  <a:srgbClr val="00FF00"/>
                </a:highlight>
              </a:rPr>
              <a:t>very</a:t>
            </a:r>
            <a:r>
              <a:rPr lang="en-US" b="0" i="0" u="none" strike="noStrike" dirty="0">
                <a:solidFill>
                  <a:srgbClr val="000000"/>
                </a:solidFill>
                <a:effectLst/>
                <a:highlight>
                  <a:srgbClr val="00FF00"/>
                </a:highlight>
              </a:rPr>
              <a:t> good</a:t>
            </a:r>
            <a:r>
              <a:rPr lang="en-US" b="0" i="0" u="none" strike="noStrike" dirty="0">
                <a:solidFill>
                  <a:srgbClr val="000000"/>
                </a:solidFill>
                <a:effectLst/>
              </a:rPr>
              <a:t>. And there was evening, and there was morning—the sixth day.</a:t>
            </a:r>
          </a:p>
        </p:txBody>
      </p:sp>
      <p:pic>
        <p:nvPicPr>
          <p:cNvPr id="5" name="Gen 1:24-30.m4a">
            <a:hlinkClick r:id="" action="ppaction://media"/>
            <a:extLst>
              <a:ext uri="{FF2B5EF4-FFF2-40B4-BE49-F238E27FC236}">
                <a16:creationId xmlns:a16="http://schemas.microsoft.com/office/drawing/2014/main" id="{7B3354D7-7176-263A-51C7-AFEBE04345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5403" y="112542"/>
            <a:ext cx="642034" cy="642034"/>
          </a:xfrm>
          <a:prstGeom prst="rect">
            <a:avLst/>
          </a:prstGeom>
        </p:spPr>
      </p:pic>
    </p:spTree>
    <p:extLst>
      <p:ext uri="{BB962C8B-B14F-4D97-AF65-F5344CB8AC3E}">
        <p14:creationId xmlns:p14="http://schemas.microsoft.com/office/powerpoint/2010/main" val="332127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02A4-D07A-F386-C521-864A5EA9D323}"/>
              </a:ext>
            </a:extLst>
          </p:cNvPr>
          <p:cNvSpPr>
            <a:spLocks noGrp="1"/>
          </p:cNvSpPr>
          <p:nvPr>
            <p:ph type="title"/>
          </p:nvPr>
        </p:nvSpPr>
        <p:spPr>
          <a:xfrm>
            <a:off x="1885085" y="379927"/>
            <a:ext cx="4412684" cy="1280890"/>
          </a:xfrm>
        </p:spPr>
        <p:txBody>
          <a:bodyPr>
            <a:normAutofit fontScale="90000"/>
          </a:bodyPr>
          <a:lstStyle/>
          <a:p>
            <a:r>
              <a:rPr lang="en-US" dirty="0"/>
              <a:t>Creation is completed</a:t>
            </a:r>
            <a:br>
              <a:rPr lang="en-US" dirty="0"/>
            </a:br>
            <a:r>
              <a:rPr lang="en-US" sz="2800" dirty="0"/>
              <a:t>(Gen 2: 1 – 3)</a:t>
            </a:r>
            <a:endParaRPr lang="en-US" dirty="0"/>
          </a:p>
        </p:txBody>
      </p:sp>
      <p:sp>
        <p:nvSpPr>
          <p:cNvPr id="3" name="Content Placeholder 2">
            <a:extLst>
              <a:ext uri="{FF2B5EF4-FFF2-40B4-BE49-F238E27FC236}">
                <a16:creationId xmlns:a16="http://schemas.microsoft.com/office/drawing/2014/main" id="{31B0643F-54A0-52BF-A30F-83A5CCDC9A43}"/>
              </a:ext>
            </a:extLst>
          </p:cNvPr>
          <p:cNvSpPr>
            <a:spLocks noGrp="1"/>
          </p:cNvSpPr>
          <p:nvPr>
            <p:ph sz="half" idx="1"/>
          </p:nvPr>
        </p:nvSpPr>
        <p:spPr>
          <a:xfrm>
            <a:off x="1794933" y="1528007"/>
            <a:ext cx="3010149" cy="4705883"/>
          </a:xfrm>
        </p:spPr>
        <p:txBody>
          <a:bodyPr>
            <a:noAutofit/>
          </a:bodyPr>
          <a:lstStyle/>
          <a:p>
            <a:pPr marL="0" indent="0" algn="l">
              <a:buNone/>
            </a:pPr>
            <a:endParaRPr lang="en-US" b="1" i="0" u="none" strike="noStrike" baseline="30000" dirty="0">
              <a:solidFill>
                <a:srgbClr val="000000"/>
              </a:solidFill>
              <a:effectLst/>
            </a:endParaRPr>
          </a:p>
          <a:p>
            <a:r>
              <a:rPr lang="en-US" b="0" i="0" u="none" strike="noStrike" dirty="0">
                <a:solidFill>
                  <a:srgbClr val="000000"/>
                </a:solidFill>
                <a:effectLst/>
              </a:rPr>
              <a:t>Thus the heavens and the earth were completed in all their vast array.</a:t>
            </a:r>
            <a:endParaRPr lang="en-US" b="1" i="0" u="none" strike="noStrike" baseline="30000" dirty="0">
              <a:solidFill>
                <a:srgbClr val="000000"/>
              </a:solidFill>
              <a:effectLst/>
            </a:endParaRPr>
          </a:p>
          <a:p>
            <a:pPr algn="l"/>
            <a:r>
              <a:rPr lang="en-US" b="1" i="0" u="none" strike="noStrike" baseline="30000" dirty="0">
                <a:solidFill>
                  <a:srgbClr val="000000"/>
                </a:solidFill>
                <a:effectLst/>
              </a:rPr>
              <a:t>2 </a:t>
            </a:r>
            <a:r>
              <a:rPr lang="en-US" b="0" i="0" u="none" strike="noStrike" dirty="0">
                <a:solidFill>
                  <a:srgbClr val="000000"/>
                </a:solidFill>
                <a:effectLst/>
              </a:rPr>
              <a:t>By the seventh day God had finished the work he had been doing; so on the seventh day he rested from all his work. </a:t>
            </a:r>
            <a:r>
              <a:rPr lang="en-US" b="1" i="0" u="none" strike="noStrike" baseline="30000" dirty="0">
                <a:solidFill>
                  <a:srgbClr val="000000"/>
                </a:solidFill>
                <a:effectLst/>
              </a:rPr>
              <a:t>3 </a:t>
            </a:r>
            <a:r>
              <a:rPr lang="en-US" b="0" i="0" u="none" strike="noStrike" dirty="0">
                <a:solidFill>
                  <a:srgbClr val="000000"/>
                </a:solidFill>
                <a:effectLst/>
              </a:rPr>
              <a:t>Then God blessed the seventh day and made it holy, because on it he rested from all the work of creating that he had done.</a:t>
            </a:r>
          </a:p>
        </p:txBody>
      </p:sp>
      <p:pic>
        <p:nvPicPr>
          <p:cNvPr id="5" name="Picture 4" descr="A nebula in space with stars&#10;&#10;AI-generated content may be incorrect.">
            <a:extLst>
              <a:ext uri="{FF2B5EF4-FFF2-40B4-BE49-F238E27FC236}">
                <a16:creationId xmlns:a16="http://schemas.microsoft.com/office/drawing/2014/main" id="{2211B49C-D878-767D-F50E-900FA149154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64429" y="-865"/>
            <a:ext cx="7027572" cy="6858866"/>
          </a:xfrm>
          <a:prstGeom prst="rect">
            <a:avLst/>
          </a:prstGeom>
        </p:spPr>
      </p:pic>
    </p:spTree>
    <p:extLst>
      <p:ext uri="{BB962C8B-B14F-4D97-AF65-F5344CB8AC3E}">
        <p14:creationId xmlns:p14="http://schemas.microsoft.com/office/powerpoint/2010/main" val="4160389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D2D79-21B2-93A2-D3F5-9554D6C4D9F8}"/>
              </a:ext>
            </a:extLst>
          </p:cNvPr>
          <p:cNvSpPr>
            <a:spLocks noGrp="1"/>
          </p:cNvSpPr>
          <p:nvPr>
            <p:ph type="title"/>
          </p:nvPr>
        </p:nvSpPr>
        <p:spPr/>
        <p:txBody>
          <a:bodyPr/>
          <a:lstStyle/>
          <a:p>
            <a:r>
              <a:rPr lang="en-US" dirty="0"/>
              <a:t>Goals of this class</a:t>
            </a:r>
          </a:p>
        </p:txBody>
      </p:sp>
      <p:sp>
        <p:nvSpPr>
          <p:cNvPr id="3" name="Content Placeholder 2">
            <a:extLst>
              <a:ext uri="{FF2B5EF4-FFF2-40B4-BE49-F238E27FC236}">
                <a16:creationId xmlns:a16="http://schemas.microsoft.com/office/drawing/2014/main" id="{A774467E-C24B-317E-9C01-E2171ECFFC20}"/>
              </a:ext>
            </a:extLst>
          </p:cNvPr>
          <p:cNvSpPr>
            <a:spLocks noGrp="1"/>
          </p:cNvSpPr>
          <p:nvPr>
            <p:ph idx="1"/>
          </p:nvPr>
        </p:nvSpPr>
        <p:spPr>
          <a:xfrm>
            <a:off x="2456690" y="2014331"/>
            <a:ext cx="9311240" cy="4399722"/>
          </a:xfrm>
        </p:spPr>
        <p:txBody>
          <a:bodyPr>
            <a:normAutofit/>
          </a:bodyPr>
          <a:lstStyle/>
          <a:p>
            <a:r>
              <a:rPr lang="en-US" sz="2400" dirty="0"/>
              <a:t>New series of classes – </a:t>
            </a:r>
            <a:r>
              <a:rPr lang="en-US" sz="2400" b="1" dirty="0"/>
              <a:t>Foundations in Christianity</a:t>
            </a:r>
          </a:p>
          <a:p>
            <a:r>
              <a:rPr lang="en-US" sz="2400" dirty="0"/>
              <a:t>First in series: </a:t>
            </a:r>
            <a:r>
              <a:rPr lang="en-US" sz="2400" b="1" dirty="0"/>
              <a:t>Introduction to the Old Testament (17 weeks)</a:t>
            </a:r>
          </a:p>
          <a:p>
            <a:r>
              <a:rPr lang="en-US" sz="2400" dirty="0"/>
              <a:t>Next class: </a:t>
            </a:r>
            <a:r>
              <a:rPr lang="en-US" sz="2400" b="1" dirty="0"/>
              <a:t>Introduction to the New Testament (17 weeks)</a:t>
            </a:r>
          </a:p>
          <a:p>
            <a:r>
              <a:rPr lang="en-US" sz="2400" dirty="0"/>
              <a:t>Increase basic knowledge of the Old Testament</a:t>
            </a:r>
          </a:p>
          <a:p>
            <a:r>
              <a:rPr lang="en-US" sz="2400" dirty="0"/>
              <a:t>Study specific stories within the OT, not just a survey class</a:t>
            </a:r>
          </a:p>
          <a:p>
            <a:r>
              <a:rPr lang="en-US" sz="2400" dirty="0"/>
              <a:t>Examine the story of the OT and how it relates to the larger arc of the Bible (the meta-narrative or Big Picture)</a:t>
            </a:r>
          </a:p>
          <a:p>
            <a:r>
              <a:rPr lang="en-US" sz="2400" dirty="0"/>
              <a:t>Learn some of the tools necessary for deeper Bible study</a:t>
            </a:r>
          </a:p>
          <a:p>
            <a:r>
              <a:rPr lang="en-US" sz="2400" dirty="0"/>
              <a:t>Not a class on apologetics nor history of the Bible</a:t>
            </a:r>
          </a:p>
          <a:p>
            <a:endParaRPr lang="en-US" sz="2400" dirty="0"/>
          </a:p>
        </p:txBody>
      </p:sp>
    </p:spTree>
    <p:extLst>
      <p:ext uri="{BB962C8B-B14F-4D97-AF65-F5344CB8AC3E}">
        <p14:creationId xmlns:p14="http://schemas.microsoft.com/office/powerpoint/2010/main" val="28083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8F10-496D-2795-0BD9-BA66FB3B7889}"/>
              </a:ext>
            </a:extLst>
          </p:cNvPr>
          <p:cNvSpPr>
            <a:spLocks noGrp="1"/>
          </p:cNvSpPr>
          <p:nvPr>
            <p:ph type="title"/>
          </p:nvPr>
        </p:nvSpPr>
        <p:spPr/>
        <p:txBody>
          <a:bodyPr/>
          <a:lstStyle/>
          <a:p>
            <a:r>
              <a:rPr lang="en-US" dirty="0"/>
              <a:t>Summary of Creation!</a:t>
            </a:r>
          </a:p>
        </p:txBody>
      </p:sp>
      <p:graphicFrame>
        <p:nvGraphicFramePr>
          <p:cNvPr id="5" name="Content Placeholder 4">
            <a:extLst>
              <a:ext uri="{FF2B5EF4-FFF2-40B4-BE49-F238E27FC236}">
                <a16:creationId xmlns:a16="http://schemas.microsoft.com/office/drawing/2014/main" id="{26904D29-4B73-9A79-E100-1449E7690089}"/>
              </a:ext>
            </a:extLst>
          </p:cNvPr>
          <p:cNvGraphicFramePr>
            <a:graphicFrameLocks noGrp="1"/>
          </p:cNvGraphicFramePr>
          <p:nvPr>
            <p:ph idx="1"/>
            <p:extLst>
              <p:ext uri="{D42A27DB-BD31-4B8C-83A1-F6EECF244321}">
                <p14:modId xmlns:p14="http://schemas.microsoft.com/office/powerpoint/2010/main" val="1569403113"/>
              </p:ext>
            </p:extLst>
          </p:nvPr>
        </p:nvGraphicFramePr>
        <p:xfrm>
          <a:off x="1922096" y="1411420"/>
          <a:ext cx="9686807" cy="2427686"/>
        </p:xfrm>
        <a:graphic>
          <a:graphicData uri="http://schemas.openxmlformats.org/drawingml/2006/table">
            <a:tbl>
              <a:tblPr firstRow="1" bandRow="1">
                <a:tableStyleId>{91EBBBCC-DAD2-459C-BE2E-F6DE35CF9A28}</a:tableStyleId>
              </a:tblPr>
              <a:tblGrid>
                <a:gridCol w="730799">
                  <a:extLst>
                    <a:ext uri="{9D8B030D-6E8A-4147-A177-3AD203B41FA5}">
                      <a16:colId xmlns:a16="http://schemas.microsoft.com/office/drawing/2014/main" val="3552910210"/>
                    </a:ext>
                  </a:extLst>
                </a:gridCol>
                <a:gridCol w="2460959">
                  <a:extLst>
                    <a:ext uri="{9D8B030D-6E8A-4147-A177-3AD203B41FA5}">
                      <a16:colId xmlns:a16="http://schemas.microsoft.com/office/drawing/2014/main" val="991643960"/>
                    </a:ext>
                  </a:extLst>
                </a:gridCol>
                <a:gridCol w="1763867">
                  <a:extLst>
                    <a:ext uri="{9D8B030D-6E8A-4147-A177-3AD203B41FA5}">
                      <a16:colId xmlns:a16="http://schemas.microsoft.com/office/drawing/2014/main" val="1328592747"/>
                    </a:ext>
                  </a:extLst>
                </a:gridCol>
                <a:gridCol w="935539">
                  <a:extLst>
                    <a:ext uri="{9D8B030D-6E8A-4147-A177-3AD203B41FA5}">
                      <a16:colId xmlns:a16="http://schemas.microsoft.com/office/drawing/2014/main" val="496070408"/>
                    </a:ext>
                  </a:extLst>
                </a:gridCol>
                <a:gridCol w="1792046">
                  <a:extLst>
                    <a:ext uri="{9D8B030D-6E8A-4147-A177-3AD203B41FA5}">
                      <a16:colId xmlns:a16="http://schemas.microsoft.com/office/drawing/2014/main" val="1121479920"/>
                    </a:ext>
                  </a:extLst>
                </a:gridCol>
                <a:gridCol w="2003597">
                  <a:extLst>
                    <a:ext uri="{9D8B030D-6E8A-4147-A177-3AD203B41FA5}">
                      <a16:colId xmlns:a16="http://schemas.microsoft.com/office/drawing/2014/main" val="177311378"/>
                    </a:ext>
                  </a:extLst>
                </a:gridCol>
              </a:tblGrid>
              <a:tr h="332866">
                <a:tc>
                  <a:txBody>
                    <a:bodyPr/>
                    <a:lstStyle/>
                    <a:p>
                      <a:pPr algn="ctr"/>
                      <a:r>
                        <a:rPr lang="en-US" dirty="0"/>
                        <a:t>Day</a:t>
                      </a:r>
                    </a:p>
                  </a:txBody>
                  <a:tcPr/>
                </a:tc>
                <a:tc>
                  <a:txBody>
                    <a:bodyPr/>
                    <a:lstStyle/>
                    <a:p>
                      <a:r>
                        <a:rPr lang="en-US" dirty="0"/>
                        <a:t>Form</a:t>
                      </a:r>
                    </a:p>
                  </a:txBody>
                  <a:tcPr/>
                </a:tc>
                <a:tc>
                  <a:txBody>
                    <a:bodyPr/>
                    <a:lstStyle/>
                    <a:p>
                      <a:r>
                        <a:rPr lang="en-US" dirty="0"/>
                        <a:t>Declaration</a:t>
                      </a:r>
                    </a:p>
                  </a:txBody>
                  <a:tcPr/>
                </a:tc>
                <a:tc>
                  <a:txBody>
                    <a:bodyPr/>
                    <a:lstStyle/>
                    <a:p>
                      <a:pPr algn="ctr"/>
                      <a:r>
                        <a:rPr lang="en-US" dirty="0"/>
                        <a:t>Day</a:t>
                      </a:r>
                    </a:p>
                  </a:txBody>
                  <a:tcPr/>
                </a:tc>
                <a:tc>
                  <a:txBody>
                    <a:bodyPr/>
                    <a:lstStyle/>
                    <a:p>
                      <a:r>
                        <a:rPr lang="en-US" dirty="0"/>
                        <a:t>Fill</a:t>
                      </a:r>
                    </a:p>
                  </a:txBody>
                  <a:tcPr/>
                </a:tc>
                <a:tc>
                  <a:txBody>
                    <a:bodyPr/>
                    <a:lstStyle/>
                    <a:p>
                      <a:r>
                        <a:rPr lang="en-US" dirty="0"/>
                        <a:t>Declaration</a:t>
                      </a:r>
                    </a:p>
                  </a:txBody>
                  <a:tcPr/>
                </a:tc>
                <a:extLst>
                  <a:ext uri="{0D108BD9-81ED-4DB2-BD59-A6C34878D82A}">
                    <a16:rowId xmlns:a16="http://schemas.microsoft.com/office/drawing/2014/main" val="3148514037"/>
                  </a:ext>
                </a:extLst>
              </a:tr>
              <a:tr h="582515">
                <a:tc>
                  <a:txBody>
                    <a:bodyPr/>
                    <a:lstStyle/>
                    <a:p>
                      <a:pPr algn="ctr"/>
                      <a:r>
                        <a:rPr lang="en-US" dirty="0"/>
                        <a:t>1</a:t>
                      </a:r>
                    </a:p>
                  </a:txBody>
                  <a:tcPr/>
                </a:tc>
                <a:tc>
                  <a:txBody>
                    <a:bodyPr/>
                    <a:lstStyle/>
                    <a:p>
                      <a:r>
                        <a:rPr lang="en-US" dirty="0"/>
                        <a:t>Light</a:t>
                      </a:r>
                    </a:p>
                  </a:txBody>
                  <a:tcPr/>
                </a:tc>
                <a:tc>
                  <a:txBody>
                    <a:bodyPr/>
                    <a:lstStyle/>
                    <a:p>
                      <a:r>
                        <a:rPr lang="en-US" dirty="0"/>
                        <a:t>good</a:t>
                      </a:r>
                    </a:p>
                  </a:txBody>
                  <a:tcPr/>
                </a:tc>
                <a:tc>
                  <a:txBody>
                    <a:bodyPr/>
                    <a:lstStyle/>
                    <a:p>
                      <a:pPr algn="ctr"/>
                      <a:r>
                        <a:rPr lang="en-US" dirty="0"/>
                        <a:t>4</a:t>
                      </a:r>
                    </a:p>
                  </a:txBody>
                  <a:tcPr/>
                </a:tc>
                <a:tc>
                  <a:txBody>
                    <a:bodyPr/>
                    <a:lstStyle/>
                    <a:p>
                      <a:r>
                        <a:rPr lang="en-US" dirty="0"/>
                        <a:t>Sun, moon, stars</a:t>
                      </a:r>
                    </a:p>
                  </a:txBody>
                  <a:tcPr/>
                </a:tc>
                <a:tc>
                  <a:txBody>
                    <a:bodyPr/>
                    <a:lstStyle/>
                    <a:p>
                      <a:r>
                        <a:rPr lang="en-US" dirty="0"/>
                        <a:t>good</a:t>
                      </a:r>
                    </a:p>
                  </a:txBody>
                  <a:tcPr/>
                </a:tc>
                <a:extLst>
                  <a:ext uri="{0D108BD9-81ED-4DB2-BD59-A6C34878D82A}">
                    <a16:rowId xmlns:a16="http://schemas.microsoft.com/office/drawing/2014/main" val="4082441745"/>
                  </a:ext>
                </a:extLst>
              </a:tr>
              <a:tr h="332866">
                <a:tc>
                  <a:txBody>
                    <a:bodyPr/>
                    <a:lstStyle/>
                    <a:p>
                      <a:pPr algn="ctr"/>
                      <a:r>
                        <a:rPr lang="en-US" dirty="0"/>
                        <a:t>2</a:t>
                      </a:r>
                    </a:p>
                  </a:txBody>
                  <a:tcPr/>
                </a:tc>
                <a:tc>
                  <a:txBody>
                    <a:bodyPr/>
                    <a:lstStyle/>
                    <a:p>
                      <a:r>
                        <a:rPr lang="en-US" dirty="0"/>
                        <a:t>Sky</a:t>
                      </a:r>
                    </a:p>
                  </a:txBody>
                  <a:tcPr/>
                </a:tc>
                <a:tc>
                  <a:txBody>
                    <a:bodyPr/>
                    <a:lstStyle/>
                    <a:p>
                      <a:endParaRPr lang="en-US" dirty="0"/>
                    </a:p>
                  </a:txBody>
                  <a:tcPr/>
                </a:tc>
                <a:tc>
                  <a:txBody>
                    <a:bodyPr/>
                    <a:lstStyle/>
                    <a:p>
                      <a:pPr algn="ctr"/>
                      <a:r>
                        <a:rPr lang="en-US" dirty="0"/>
                        <a:t>5</a:t>
                      </a:r>
                    </a:p>
                  </a:txBody>
                  <a:tcPr/>
                </a:tc>
                <a:tc>
                  <a:txBody>
                    <a:bodyPr/>
                    <a:lstStyle/>
                    <a:p>
                      <a:r>
                        <a:rPr lang="en-US" dirty="0"/>
                        <a:t>Fish, birds</a:t>
                      </a:r>
                    </a:p>
                  </a:txBody>
                  <a:tcPr/>
                </a:tc>
                <a:tc>
                  <a:txBody>
                    <a:bodyPr/>
                    <a:lstStyle/>
                    <a:p>
                      <a:r>
                        <a:rPr lang="en-US" dirty="0"/>
                        <a:t>good</a:t>
                      </a:r>
                    </a:p>
                  </a:txBody>
                  <a:tcPr/>
                </a:tc>
                <a:extLst>
                  <a:ext uri="{0D108BD9-81ED-4DB2-BD59-A6C34878D82A}">
                    <a16:rowId xmlns:a16="http://schemas.microsoft.com/office/drawing/2014/main" val="4190278076"/>
                  </a:ext>
                </a:extLst>
              </a:tr>
              <a:tr h="582515">
                <a:tc>
                  <a:txBody>
                    <a:bodyPr/>
                    <a:lstStyle/>
                    <a:p>
                      <a:pPr algn="ctr"/>
                      <a:r>
                        <a:rPr lang="en-US" dirty="0"/>
                        <a:t>3</a:t>
                      </a:r>
                    </a:p>
                  </a:txBody>
                  <a:tcPr/>
                </a:tc>
                <a:tc>
                  <a:txBody>
                    <a:bodyPr/>
                    <a:lstStyle/>
                    <a:p>
                      <a:r>
                        <a:rPr lang="en-US" dirty="0"/>
                        <a:t>Land, seas, vegetation</a:t>
                      </a:r>
                    </a:p>
                  </a:txBody>
                  <a:tcPr/>
                </a:tc>
                <a:tc>
                  <a:txBody>
                    <a:bodyPr/>
                    <a:lstStyle/>
                    <a:p>
                      <a:r>
                        <a:rPr lang="en-US" dirty="0"/>
                        <a:t>good</a:t>
                      </a:r>
                    </a:p>
                    <a:p>
                      <a:r>
                        <a:rPr lang="en-US" dirty="0"/>
                        <a:t>good</a:t>
                      </a:r>
                    </a:p>
                  </a:txBody>
                  <a:tcPr/>
                </a:tc>
                <a:tc>
                  <a:txBody>
                    <a:bodyPr/>
                    <a:lstStyle/>
                    <a:p>
                      <a:pPr algn="ctr"/>
                      <a:r>
                        <a:rPr lang="en-US" dirty="0"/>
                        <a:t>6</a:t>
                      </a:r>
                    </a:p>
                  </a:txBody>
                  <a:tcPr/>
                </a:tc>
                <a:tc>
                  <a:txBody>
                    <a:bodyPr/>
                    <a:lstStyle/>
                    <a:p>
                      <a:r>
                        <a:rPr lang="en-US" dirty="0"/>
                        <a:t>Animals, humans</a:t>
                      </a:r>
                    </a:p>
                  </a:txBody>
                  <a:tcPr/>
                </a:tc>
                <a:tc>
                  <a:txBody>
                    <a:bodyPr/>
                    <a:lstStyle/>
                    <a:p>
                      <a:r>
                        <a:rPr lang="en-US" dirty="0"/>
                        <a:t>good</a:t>
                      </a:r>
                    </a:p>
                    <a:p>
                      <a:r>
                        <a:rPr lang="en-US" dirty="0"/>
                        <a:t>very good</a:t>
                      </a:r>
                    </a:p>
                  </a:txBody>
                  <a:tcPr/>
                </a:tc>
                <a:extLst>
                  <a:ext uri="{0D108BD9-81ED-4DB2-BD59-A6C34878D82A}">
                    <a16:rowId xmlns:a16="http://schemas.microsoft.com/office/drawing/2014/main" val="3069508653"/>
                  </a:ext>
                </a:extLst>
              </a:tr>
              <a:tr h="416006">
                <a:tc>
                  <a:txBody>
                    <a:bodyPr/>
                    <a:lstStyle/>
                    <a:p>
                      <a:pPr algn="ctr"/>
                      <a:r>
                        <a:rPr lang="en-US" dirty="0"/>
                        <a:t>7</a:t>
                      </a:r>
                    </a:p>
                  </a:txBody>
                  <a:tcPr/>
                </a:tc>
                <a:tc>
                  <a:txBody>
                    <a:bodyPr/>
                    <a:lstStyle/>
                    <a:p>
                      <a:r>
                        <a:rPr lang="en-US" dirty="0"/>
                        <a:t>Creation ceases</a:t>
                      </a:r>
                    </a:p>
                  </a:txBody>
                  <a:tcPr/>
                </a:tc>
                <a:tc>
                  <a:txBody>
                    <a:bodyPr/>
                    <a:lstStyle/>
                    <a:p>
                      <a:endParaRPr lang="en-US" dirty="0"/>
                    </a:p>
                  </a:txBody>
                  <a:tcPr/>
                </a:tc>
                <a:tc>
                  <a:txBody>
                    <a:bodyPr/>
                    <a:lstStyle/>
                    <a:p>
                      <a:pPr algn="ct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4774831"/>
                  </a:ext>
                </a:extLst>
              </a:tr>
            </a:tbl>
          </a:graphicData>
        </a:graphic>
      </p:graphicFrame>
      <p:sp>
        <p:nvSpPr>
          <p:cNvPr id="3" name="TextBox 2">
            <a:extLst>
              <a:ext uri="{FF2B5EF4-FFF2-40B4-BE49-F238E27FC236}">
                <a16:creationId xmlns:a16="http://schemas.microsoft.com/office/drawing/2014/main" id="{3683D4CD-A7B0-D3BA-9BA8-65283843E323}"/>
              </a:ext>
            </a:extLst>
          </p:cNvPr>
          <p:cNvSpPr txBox="1"/>
          <p:nvPr/>
        </p:nvSpPr>
        <p:spPr>
          <a:xfrm>
            <a:off x="1670305" y="4079886"/>
            <a:ext cx="10190391" cy="2246769"/>
          </a:xfrm>
          <a:prstGeom prst="rect">
            <a:avLst/>
          </a:prstGeom>
          <a:noFill/>
        </p:spPr>
        <p:txBody>
          <a:bodyPr wrap="square" rtlCol="0">
            <a:spAutoFit/>
          </a:bodyPr>
          <a:lstStyle/>
          <a:p>
            <a:pPr marL="285750" indent="-285750">
              <a:buFont typeface="Wingdings" pitchFamily="2" charset="2"/>
              <a:buChar char="ü"/>
            </a:pPr>
            <a:r>
              <a:rPr lang="en-US" sz="2000" dirty="0"/>
              <a:t>7 days of creation described – </a:t>
            </a:r>
            <a:r>
              <a:rPr lang="en-US" sz="2000" b="1" dirty="0">
                <a:highlight>
                  <a:srgbClr val="00FF00"/>
                </a:highlight>
              </a:rPr>
              <a:t>”and God said … and it was so”</a:t>
            </a:r>
          </a:p>
          <a:p>
            <a:pPr marL="285750" indent="-285750">
              <a:buFont typeface="Wingdings" pitchFamily="2" charset="2"/>
              <a:buChar char="ü"/>
            </a:pPr>
            <a:r>
              <a:rPr lang="en-US" sz="2000" dirty="0"/>
              <a:t>Process of forming and then filling</a:t>
            </a:r>
          </a:p>
          <a:p>
            <a:pPr marL="285750" indent="-285750">
              <a:buFont typeface="Wingdings" pitchFamily="2" charset="2"/>
              <a:buChar char="ü"/>
            </a:pPr>
            <a:r>
              <a:rPr lang="en-US" sz="2000" dirty="0"/>
              <a:t>7 times God declares creation as </a:t>
            </a:r>
            <a:r>
              <a:rPr lang="en-US" sz="2000" dirty="0">
                <a:highlight>
                  <a:srgbClr val="FFFF00"/>
                </a:highlight>
              </a:rPr>
              <a:t>good or very good</a:t>
            </a:r>
          </a:p>
          <a:p>
            <a:pPr marL="285750" indent="-285750">
              <a:buFont typeface="Wingdings" pitchFamily="2" charset="2"/>
              <a:buChar char="ü"/>
            </a:pPr>
            <a:r>
              <a:rPr lang="en-US" sz="2000" dirty="0"/>
              <a:t>Period of creating is no more</a:t>
            </a:r>
          </a:p>
          <a:p>
            <a:pPr marL="285750" indent="-285750">
              <a:buFont typeface="Wingdings" pitchFamily="2" charset="2"/>
              <a:buChar char="ü"/>
            </a:pPr>
            <a:r>
              <a:rPr lang="en-US" sz="2000" dirty="0"/>
              <a:t>Creation becomes a process of moving from chaos to order</a:t>
            </a:r>
          </a:p>
          <a:p>
            <a:pPr marL="285750" indent="-285750">
              <a:buFont typeface="Wingdings" pitchFamily="2" charset="2"/>
              <a:buChar char="ü"/>
            </a:pPr>
            <a:r>
              <a:rPr lang="en-US" sz="2000" b="1" dirty="0">
                <a:solidFill>
                  <a:schemeClr val="tx2"/>
                </a:solidFill>
              </a:rPr>
              <a:t>Humans were created in God’s image to reign over creation </a:t>
            </a:r>
            <a:r>
              <a:rPr lang="en-US" sz="2000" b="1" i="1" dirty="0">
                <a:solidFill>
                  <a:schemeClr val="tx2"/>
                </a:solidFill>
              </a:rPr>
              <a:t>with God!</a:t>
            </a:r>
          </a:p>
          <a:p>
            <a:pPr marL="285750" indent="-285750">
              <a:buFont typeface="Wingdings" pitchFamily="2" charset="2"/>
              <a:buChar char="ü"/>
            </a:pPr>
            <a:r>
              <a:rPr lang="en-US" sz="2000" dirty="0"/>
              <a:t>God in His creation is setting Himself apart from humans (aka, Holy)</a:t>
            </a:r>
          </a:p>
        </p:txBody>
      </p:sp>
    </p:spTree>
    <p:extLst>
      <p:ext uri="{BB962C8B-B14F-4D97-AF65-F5344CB8AC3E}">
        <p14:creationId xmlns:p14="http://schemas.microsoft.com/office/powerpoint/2010/main" val="1906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AD11-5D66-3028-D80C-BDDEA0A8FE14}"/>
              </a:ext>
            </a:extLst>
          </p:cNvPr>
          <p:cNvSpPr>
            <a:spLocks noGrp="1"/>
          </p:cNvSpPr>
          <p:nvPr>
            <p:ph type="title"/>
          </p:nvPr>
        </p:nvSpPr>
        <p:spPr/>
        <p:txBody>
          <a:bodyPr/>
          <a:lstStyle/>
          <a:p>
            <a:r>
              <a:rPr lang="en-US" dirty="0"/>
              <a:t>A stark contrast</a:t>
            </a:r>
          </a:p>
        </p:txBody>
      </p:sp>
      <p:pic>
        <p:nvPicPr>
          <p:cNvPr id="5" name="Content Placeholder 4">
            <a:extLst>
              <a:ext uri="{FF2B5EF4-FFF2-40B4-BE49-F238E27FC236}">
                <a16:creationId xmlns:a16="http://schemas.microsoft.com/office/drawing/2014/main" id="{3D60E52E-B705-9304-BB67-E7BF73E0EA3F}"/>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7190746" y="107387"/>
            <a:ext cx="4456505" cy="3170694"/>
          </a:xfrm>
        </p:spPr>
      </p:pic>
      <p:sp>
        <p:nvSpPr>
          <p:cNvPr id="9" name="Content Placeholder 8">
            <a:extLst>
              <a:ext uri="{FF2B5EF4-FFF2-40B4-BE49-F238E27FC236}">
                <a16:creationId xmlns:a16="http://schemas.microsoft.com/office/drawing/2014/main" id="{C3011943-A152-F6DA-78A7-6ADADD3446F5}"/>
              </a:ext>
            </a:extLst>
          </p:cNvPr>
          <p:cNvSpPr>
            <a:spLocks noGrp="1"/>
          </p:cNvSpPr>
          <p:nvPr>
            <p:ph sz="half" idx="2"/>
          </p:nvPr>
        </p:nvSpPr>
        <p:spPr>
          <a:xfrm>
            <a:off x="1790162" y="2034128"/>
            <a:ext cx="4983857" cy="3875874"/>
          </a:xfrm>
        </p:spPr>
        <p:txBody>
          <a:bodyPr>
            <a:normAutofit/>
          </a:bodyPr>
          <a:lstStyle/>
          <a:p>
            <a:pPr marL="740664" indent="-283464" algn="l" rtl="0" eaLnBrk="1" latinLnBrk="0" hangingPunct="1">
              <a:spcBef>
                <a:spcPts val="1000"/>
              </a:spcBef>
              <a:buFont typeface="Arial" panose="020B0604020202020204" pitchFamily="34" charset="0"/>
              <a:buChar char="•"/>
            </a:pPr>
            <a:r>
              <a:rPr lang="en-US" dirty="0">
                <a:solidFill>
                  <a:srgbClr val="404040"/>
                </a:solidFill>
                <a:effectLst/>
                <a:latin typeface="Century Gothic" panose="020B0502020202020204" pitchFamily="34" charset="0"/>
              </a:rPr>
              <a:t>The biblical narrative is quite distinct from other ancient creation myths of surrounding cultures.</a:t>
            </a:r>
          </a:p>
          <a:p>
            <a:pPr marL="742950" lvl="1" indent="-285750" algn="l" rtl="0" eaLnBrk="1" latinLnBrk="0" hangingPunct="1">
              <a:spcBef>
                <a:spcPts val="1000"/>
              </a:spcBef>
              <a:buFont typeface="Arial" panose="020B0604020202020204" pitchFamily="34" charset="0"/>
              <a:buChar char="•"/>
            </a:pPr>
            <a:r>
              <a:rPr lang="en-US" sz="1800" dirty="0">
                <a:solidFill>
                  <a:srgbClr val="404040"/>
                </a:solidFill>
                <a:effectLst/>
                <a:latin typeface="Century Gothic" panose="020B0502020202020204" pitchFamily="34" charset="0"/>
              </a:rPr>
              <a:t>The gods portrayed are not inherently good; instead, their actions are erratic.</a:t>
            </a:r>
          </a:p>
          <a:p>
            <a:pPr marL="742950" lvl="1" indent="-285750" algn="l" rtl="0" eaLnBrk="1" latinLnBrk="0" hangingPunct="1">
              <a:spcBef>
                <a:spcPts val="1000"/>
              </a:spcBef>
              <a:buFont typeface="Arial" panose="020B0604020202020204" pitchFamily="34" charset="0"/>
              <a:buChar char="•"/>
            </a:pPr>
            <a:r>
              <a:rPr lang="en-US" sz="1800" dirty="0">
                <a:solidFill>
                  <a:srgbClr val="404040"/>
                </a:solidFill>
                <a:effectLst/>
                <a:latin typeface="Century Gothic" panose="020B0502020202020204" pitchFamily="34" charset="0"/>
              </a:rPr>
              <a:t>They are constantly at odds with their creation for control.</a:t>
            </a:r>
          </a:p>
          <a:p>
            <a:pPr marL="742950" lvl="1" indent="-285750" algn="l" rtl="0" eaLnBrk="1" latinLnBrk="0" hangingPunct="1">
              <a:spcBef>
                <a:spcPts val="1000"/>
              </a:spcBef>
              <a:buFont typeface="Arial" panose="020B0604020202020204" pitchFamily="34" charset="0"/>
              <a:buChar char="•"/>
            </a:pPr>
            <a:r>
              <a:rPr lang="en-US" sz="1800" dirty="0">
                <a:solidFill>
                  <a:srgbClr val="404040"/>
                </a:solidFill>
                <a:effectLst/>
                <a:latin typeface="Century Gothic" panose="020B0502020202020204" pitchFamily="34" charset="0"/>
              </a:rPr>
              <a:t>Humans exist mainly to serve these deities.</a:t>
            </a:r>
            <a:endParaRPr lang="en-US" sz="1800" dirty="0"/>
          </a:p>
        </p:txBody>
      </p:sp>
      <p:pic>
        <p:nvPicPr>
          <p:cNvPr id="11" name="Picture 10">
            <a:extLst>
              <a:ext uri="{FF2B5EF4-FFF2-40B4-BE49-F238E27FC236}">
                <a16:creationId xmlns:a16="http://schemas.microsoft.com/office/drawing/2014/main" id="{0F7FA4BB-441E-2BA6-46CD-2F5F2F63B19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04112" y="3513001"/>
            <a:ext cx="4456506" cy="3342380"/>
          </a:xfrm>
          <a:prstGeom prst="rect">
            <a:avLst/>
          </a:prstGeom>
        </p:spPr>
      </p:pic>
      <p:sp>
        <p:nvSpPr>
          <p:cNvPr id="6" name="TextBox 5">
            <a:extLst>
              <a:ext uri="{FF2B5EF4-FFF2-40B4-BE49-F238E27FC236}">
                <a16:creationId xmlns:a16="http://schemas.microsoft.com/office/drawing/2014/main" id="{F055B416-49A3-2F6A-1F41-7A285E6604C3}"/>
              </a:ext>
            </a:extLst>
          </p:cNvPr>
          <p:cNvSpPr txBox="1"/>
          <p:nvPr/>
        </p:nvSpPr>
        <p:spPr>
          <a:xfrm>
            <a:off x="7461475" y="3278081"/>
            <a:ext cx="5405438" cy="230832"/>
          </a:xfrm>
          <a:prstGeom prst="rect">
            <a:avLst/>
          </a:prstGeom>
          <a:noFill/>
        </p:spPr>
        <p:txBody>
          <a:bodyPr wrap="square" rtlCol="0">
            <a:spAutoFit/>
          </a:bodyPr>
          <a:lstStyle/>
          <a:p>
            <a:r>
              <a:rPr lang="en-US" sz="900" dirty="0">
                <a:hlinkClick r:id="rId3" tooltip="https://lavetlladeldrac.blogspot.com/"/>
              </a:rPr>
              <a:t>This Photo</a:t>
            </a:r>
            <a:r>
              <a:rPr lang="en-US" sz="900" dirty="0"/>
              <a:t> by Unknown Author is licensed under </a:t>
            </a:r>
            <a:r>
              <a:rPr lang="en-US" sz="900" dirty="0">
                <a:hlinkClick r:id="rId6" tooltip="https://creativecommons.org/licenses/by-nd/3.0/"/>
              </a:rPr>
              <a:t>CC BY-ND</a:t>
            </a:r>
            <a:endParaRPr lang="en-US" sz="900" dirty="0"/>
          </a:p>
        </p:txBody>
      </p:sp>
    </p:spTree>
    <p:extLst>
      <p:ext uri="{BB962C8B-B14F-4D97-AF65-F5344CB8AC3E}">
        <p14:creationId xmlns:p14="http://schemas.microsoft.com/office/powerpoint/2010/main" val="3506605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3B99-99EE-0D84-4562-0E6C84BD20B2}"/>
              </a:ext>
            </a:extLst>
          </p:cNvPr>
          <p:cNvSpPr>
            <a:spLocks noGrp="1"/>
          </p:cNvSpPr>
          <p:nvPr>
            <p:ph type="title"/>
          </p:nvPr>
        </p:nvSpPr>
        <p:spPr/>
        <p:txBody>
          <a:bodyPr/>
          <a:lstStyle/>
          <a:p>
            <a:r>
              <a:rPr lang="en-US" dirty="0"/>
              <a:t>Another perspective of Creation</a:t>
            </a:r>
            <a:br>
              <a:rPr lang="en-US" dirty="0"/>
            </a:br>
            <a:r>
              <a:rPr lang="en-US" sz="2800" dirty="0"/>
              <a:t>Genesis 2: 4 - 9 </a:t>
            </a:r>
            <a:endParaRPr lang="en-US" dirty="0"/>
          </a:p>
        </p:txBody>
      </p:sp>
      <p:sp>
        <p:nvSpPr>
          <p:cNvPr id="4" name="Content Placeholder 3">
            <a:extLst>
              <a:ext uri="{FF2B5EF4-FFF2-40B4-BE49-F238E27FC236}">
                <a16:creationId xmlns:a16="http://schemas.microsoft.com/office/drawing/2014/main" id="{D011E8D4-A1D7-D327-A51F-1CDC44DB8736}"/>
              </a:ext>
            </a:extLst>
          </p:cNvPr>
          <p:cNvSpPr>
            <a:spLocks noGrp="1"/>
          </p:cNvSpPr>
          <p:nvPr>
            <p:ph sz="half" idx="1"/>
          </p:nvPr>
        </p:nvSpPr>
        <p:spPr>
          <a:xfrm>
            <a:off x="1888985" y="2230460"/>
            <a:ext cx="3281326" cy="4254320"/>
          </a:xfrm>
        </p:spPr>
        <p:txBody>
          <a:bodyPr>
            <a:normAutofit/>
          </a:bodyPr>
          <a:lstStyle/>
          <a:p>
            <a:r>
              <a:rPr lang="en-US" dirty="0">
                <a:solidFill>
                  <a:srgbClr val="0070C0"/>
                </a:solidFill>
              </a:rPr>
              <a:t>Before vegetation</a:t>
            </a:r>
          </a:p>
          <a:p>
            <a:r>
              <a:rPr lang="en-US" dirty="0">
                <a:solidFill>
                  <a:srgbClr val="0070C0"/>
                </a:solidFill>
              </a:rPr>
              <a:t>God formed Adam from His breath of life</a:t>
            </a:r>
          </a:p>
          <a:p>
            <a:r>
              <a:rPr lang="en-US" dirty="0">
                <a:solidFill>
                  <a:srgbClr val="0070C0"/>
                </a:solidFill>
              </a:rPr>
              <a:t>God planted a garden - Eden</a:t>
            </a:r>
          </a:p>
          <a:p>
            <a:r>
              <a:rPr lang="en-US" dirty="0">
                <a:solidFill>
                  <a:srgbClr val="0070C0"/>
                </a:solidFill>
              </a:rPr>
              <a:t>God made plants and fruit trees spring up</a:t>
            </a:r>
          </a:p>
          <a:p>
            <a:r>
              <a:rPr lang="en-US" dirty="0">
                <a:solidFill>
                  <a:srgbClr val="0070C0"/>
                </a:solidFill>
              </a:rPr>
              <a:t>In the middle of Eden are two trees:</a:t>
            </a:r>
          </a:p>
          <a:p>
            <a:r>
              <a:rPr lang="en-US" b="1" dirty="0">
                <a:solidFill>
                  <a:schemeClr val="accent4"/>
                </a:solidFill>
              </a:rPr>
              <a:t>tree of life </a:t>
            </a:r>
            <a:r>
              <a:rPr lang="en-US" dirty="0"/>
              <a:t>and</a:t>
            </a:r>
          </a:p>
          <a:p>
            <a:r>
              <a:rPr lang="en-US" b="1" dirty="0">
                <a:solidFill>
                  <a:schemeClr val="accent1"/>
                </a:solidFill>
              </a:rPr>
              <a:t>tree of knowledge of good and evil.</a:t>
            </a:r>
          </a:p>
          <a:p>
            <a:endParaRPr lang="en-US" dirty="0">
              <a:highlight>
                <a:srgbClr val="FFFF00"/>
              </a:highlight>
            </a:endParaRPr>
          </a:p>
        </p:txBody>
      </p:sp>
      <p:sp>
        <p:nvSpPr>
          <p:cNvPr id="5" name="Content Placeholder 4">
            <a:extLst>
              <a:ext uri="{FF2B5EF4-FFF2-40B4-BE49-F238E27FC236}">
                <a16:creationId xmlns:a16="http://schemas.microsoft.com/office/drawing/2014/main" id="{666D1034-CBD8-FF82-88CA-27F5E0F1C4A9}"/>
              </a:ext>
            </a:extLst>
          </p:cNvPr>
          <p:cNvSpPr>
            <a:spLocks noGrp="1"/>
          </p:cNvSpPr>
          <p:nvPr>
            <p:ph sz="half" idx="2"/>
          </p:nvPr>
        </p:nvSpPr>
        <p:spPr>
          <a:xfrm>
            <a:off x="5170311" y="1786805"/>
            <a:ext cx="7021689" cy="4944414"/>
          </a:xfrm>
        </p:spPr>
        <p:txBody>
          <a:bodyPr>
            <a:noAutofit/>
          </a:bodyPr>
          <a:lstStyle/>
          <a:p>
            <a:pPr algn="l">
              <a:buNone/>
            </a:pPr>
            <a:r>
              <a:rPr lang="en-US" b="1" i="0" u="none" strike="noStrike" baseline="30000" dirty="0">
                <a:solidFill>
                  <a:srgbClr val="000000"/>
                </a:solidFill>
                <a:effectLst/>
              </a:rPr>
              <a:t>4 </a:t>
            </a:r>
            <a:r>
              <a:rPr lang="en-US" b="0" i="0" u="none" strike="noStrike" dirty="0">
                <a:solidFill>
                  <a:srgbClr val="000000"/>
                </a:solidFill>
                <a:effectLst/>
              </a:rPr>
              <a:t>This is the account of the heavens and the earth when they were created, when the Lord God made the earth and the heavens.</a:t>
            </a:r>
          </a:p>
          <a:p>
            <a:pPr algn="l">
              <a:buNone/>
            </a:pPr>
            <a:r>
              <a:rPr lang="en-US" b="1" i="0" u="none" strike="noStrike" baseline="30000" dirty="0">
                <a:solidFill>
                  <a:srgbClr val="000000"/>
                </a:solidFill>
                <a:effectLst/>
              </a:rPr>
              <a:t>5 </a:t>
            </a:r>
            <a:r>
              <a:rPr lang="en-US" b="0" i="0" u="none" strike="noStrike" dirty="0">
                <a:solidFill>
                  <a:srgbClr val="000000"/>
                </a:solidFill>
                <a:effectLst/>
              </a:rPr>
              <a:t>Now no shrub had yet appeared on the earth</a:t>
            </a:r>
            <a:r>
              <a:rPr lang="en-US" b="0" i="0" u="none" strike="noStrike" baseline="30000" dirty="0">
                <a:solidFill>
                  <a:srgbClr val="000000"/>
                </a:solidFill>
                <a:effectLst/>
              </a:rPr>
              <a:t>[</a:t>
            </a:r>
            <a:r>
              <a:rPr lang="en-US" b="0" i="0" u="none" strike="noStrike" baseline="30000" dirty="0">
                <a:solidFill>
                  <a:srgbClr val="517E90"/>
                </a:solidFill>
                <a:effectLst/>
                <a:hlinkClick r:id="rId2" tooltip="See footnote a"/>
              </a:rPr>
              <a:t>a</a:t>
            </a:r>
            <a:r>
              <a:rPr lang="en-US" b="0" i="0" u="none" strike="noStrike" baseline="30000" dirty="0">
                <a:solidFill>
                  <a:srgbClr val="000000"/>
                </a:solidFill>
                <a:effectLst/>
              </a:rPr>
              <a:t>]</a:t>
            </a:r>
            <a:r>
              <a:rPr lang="en-US" b="0" i="0" u="none" strike="noStrike" dirty="0">
                <a:solidFill>
                  <a:srgbClr val="000000"/>
                </a:solidFill>
                <a:effectLst/>
              </a:rPr>
              <a:t> and no plant had yet sprung up, for the Lord God had not sent rain on the earth and there was no one to work the ground, </a:t>
            </a:r>
            <a:r>
              <a:rPr lang="en-US" b="1" i="0" u="none" strike="noStrike" baseline="30000" dirty="0">
                <a:solidFill>
                  <a:srgbClr val="000000"/>
                </a:solidFill>
                <a:effectLst/>
              </a:rPr>
              <a:t>6 </a:t>
            </a:r>
            <a:r>
              <a:rPr lang="en-US" b="0" i="0" u="none" strike="noStrike" dirty="0">
                <a:solidFill>
                  <a:srgbClr val="000000"/>
                </a:solidFill>
                <a:effectLst/>
              </a:rPr>
              <a:t>but streams</a:t>
            </a:r>
            <a:r>
              <a:rPr lang="en-US" b="0" i="0" u="none" strike="noStrike" baseline="30000" dirty="0">
                <a:solidFill>
                  <a:srgbClr val="000000"/>
                </a:solidFill>
                <a:effectLst/>
              </a:rPr>
              <a:t>[</a:t>
            </a:r>
            <a:r>
              <a:rPr lang="en-US" b="0" i="0" u="none" strike="noStrike" baseline="30000" dirty="0">
                <a:solidFill>
                  <a:srgbClr val="517E90"/>
                </a:solidFill>
                <a:effectLst/>
                <a:hlinkClick r:id="rId3" tooltip="See footnote b"/>
              </a:rPr>
              <a:t>b</a:t>
            </a:r>
            <a:r>
              <a:rPr lang="en-US" b="0" i="0" u="none" strike="noStrike" baseline="30000" dirty="0">
                <a:solidFill>
                  <a:srgbClr val="000000"/>
                </a:solidFill>
                <a:effectLst/>
              </a:rPr>
              <a:t>]</a:t>
            </a:r>
            <a:r>
              <a:rPr lang="en-US" b="0" i="0" u="none" strike="noStrike" dirty="0">
                <a:solidFill>
                  <a:srgbClr val="000000"/>
                </a:solidFill>
                <a:effectLst/>
              </a:rPr>
              <a:t> came up from the earth and watered the whole surface of the ground. </a:t>
            </a:r>
            <a:r>
              <a:rPr lang="en-US" b="1" i="0" u="none" strike="noStrike" baseline="30000" dirty="0">
                <a:solidFill>
                  <a:srgbClr val="000000"/>
                </a:solidFill>
                <a:effectLst/>
              </a:rPr>
              <a:t>7 </a:t>
            </a:r>
            <a:r>
              <a:rPr lang="en-US" b="0" i="0" u="none" strike="noStrike" dirty="0">
                <a:solidFill>
                  <a:srgbClr val="000000"/>
                </a:solidFill>
                <a:effectLst/>
              </a:rPr>
              <a:t>Then the Lord God </a:t>
            </a:r>
            <a:r>
              <a:rPr lang="en-US" b="0" i="0" u="none" strike="noStrike" dirty="0">
                <a:solidFill>
                  <a:srgbClr val="000000"/>
                </a:solidFill>
                <a:effectLst/>
                <a:highlight>
                  <a:srgbClr val="FFFF00"/>
                </a:highlight>
              </a:rPr>
              <a:t>formed</a:t>
            </a:r>
            <a:r>
              <a:rPr lang="en-US" b="0" i="0" u="none" strike="noStrike" dirty="0">
                <a:solidFill>
                  <a:srgbClr val="000000"/>
                </a:solidFill>
                <a:effectLst/>
              </a:rPr>
              <a:t> a man</a:t>
            </a:r>
            <a:r>
              <a:rPr lang="en-US" b="0" i="0" u="none" strike="noStrike" baseline="30000" dirty="0">
                <a:solidFill>
                  <a:srgbClr val="000000"/>
                </a:solidFill>
                <a:effectLst/>
              </a:rPr>
              <a:t>[</a:t>
            </a:r>
            <a:r>
              <a:rPr lang="en-US" b="0" i="0" u="none" strike="noStrike" baseline="30000" dirty="0">
                <a:solidFill>
                  <a:srgbClr val="517E90"/>
                </a:solidFill>
                <a:effectLst/>
                <a:hlinkClick r:id="rId4" tooltip="See footnote c"/>
              </a:rPr>
              <a:t>c</a:t>
            </a:r>
            <a:r>
              <a:rPr lang="en-US" b="0" i="0" u="none" strike="noStrike" baseline="30000" dirty="0">
                <a:solidFill>
                  <a:srgbClr val="000000"/>
                </a:solidFill>
                <a:effectLst/>
              </a:rPr>
              <a:t>]</a:t>
            </a:r>
            <a:r>
              <a:rPr lang="en-US" b="0" i="0" u="none" strike="noStrike" dirty="0">
                <a:solidFill>
                  <a:srgbClr val="000000"/>
                </a:solidFill>
                <a:effectLst/>
              </a:rPr>
              <a:t> from the dust of the ground and </a:t>
            </a:r>
            <a:r>
              <a:rPr lang="en-US" b="0" i="0" u="none" strike="noStrike" dirty="0">
                <a:solidFill>
                  <a:srgbClr val="000000"/>
                </a:solidFill>
                <a:effectLst/>
                <a:highlight>
                  <a:srgbClr val="FFFF00"/>
                </a:highlight>
              </a:rPr>
              <a:t>breathed</a:t>
            </a:r>
            <a:r>
              <a:rPr lang="en-US" b="0" i="0" u="none" strike="noStrike" dirty="0">
                <a:solidFill>
                  <a:srgbClr val="000000"/>
                </a:solidFill>
                <a:effectLst/>
              </a:rPr>
              <a:t> into his nostrils the breath of life, and the man became a living being.</a:t>
            </a:r>
          </a:p>
          <a:p>
            <a:pPr algn="l"/>
            <a:r>
              <a:rPr lang="en-US" b="1" i="0" u="none" strike="noStrike" baseline="30000" dirty="0">
                <a:solidFill>
                  <a:srgbClr val="000000"/>
                </a:solidFill>
                <a:effectLst/>
              </a:rPr>
              <a:t>8 </a:t>
            </a:r>
            <a:r>
              <a:rPr lang="en-US" b="0" i="0" u="none" strike="noStrike" dirty="0">
                <a:solidFill>
                  <a:srgbClr val="000000"/>
                </a:solidFill>
                <a:effectLst/>
              </a:rPr>
              <a:t>Now the Lord God had </a:t>
            </a:r>
            <a:r>
              <a:rPr lang="en-US" b="0" i="0" u="none" strike="noStrike" dirty="0">
                <a:solidFill>
                  <a:srgbClr val="000000"/>
                </a:solidFill>
                <a:effectLst/>
                <a:highlight>
                  <a:srgbClr val="FFFF00"/>
                </a:highlight>
              </a:rPr>
              <a:t>planted</a:t>
            </a:r>
            <a:r>
              <a:rPr lang="en-US" b="0" i="0" u="none" strike="noStrike" dirty="0">
                <a:solidFill>
                  <a:srgbClr val="000000"/>
                </a:solidFill>
                <a:effectLst/>
              </a:rPr>
              <a:t> a garden in the east, in Eden; and there he </a:t>
            </a:r>
            <a:r>
              <a:rPr lang="en-US" b="0" i="0" u="none" strike="noStrike" dirty="0">
                <a:solidFill>
                  <a:srgbClr val="000000"/>
                </a:solidFill>
                <a:effectLst/>
                <a:highlight>
                  <a:srgbClr val="FFFF00"/>
                </a:highlight>
              </a:rPr>
              <a:t>put the man </a:t>
            </a:r>
            <a:r>
              <a:rPr lang="en-US" b="0" i="0" u="none" strike="noStrike" dirty="0">
                <a:solidFill>
                  <a:srgbClr val="000000"/>
                </a:solidFill>
                <a:effectLst/>
              </a:rPr>
              <a:t>he had </a:t>
            </a:r>
            <a:r>
              <a:rPr lang="en-US" b="0" i="0" u="none" strike="noStrike" dirty="0">
                <a:solidFill>
                  <a:srgbClr val="000000"/>
                </a:solidFill>
                <a:effectLst/>
                <a:highlight>
                  <a:srgbClr val="FFFF00"/>
                </a:highlight>
              </a:rPr>
              <a:t>formed</a:t>
            </a:r>
            <a:r>
              <a:rPr lang="en-US" b="0" i="0" u="none" strike="noStrike" dirty="0">
                <a:solidFill>
                  <a:srgbClr val="000000"/>
                </a:solidFill>
                <a:effectLst/>
              </a:rPr>
              <a:t>. </a:t>
            </a:r>
            <a:r>
              <a:rPr lang="en-US" b="1" i="0" u="none" strike="noStrike" baseline="30000" dirty="0">
                <a:solidFill>
                  <a:srgbClr val="000000"/>
                </a:solidFill>
                <a:effectLst/>
              </a:rPr>
              <a:t>9 </a:t>
            </a:r>
            <a:r>
              <a:rPr lang="en-US" b="0" i="0" u="none" strike="noStrike" dirty="0">
                <a:solidFill>
                  <a:srgbClr val="000000"/>
                </a:solidFill>
                <a:effectLst/>
              </a:rPr>
              <a:t>The Lord God </a:t>
            </a:r>
            <a:r>
              <a:rPr lang="en-US" b="0" i="0" u="none" strike="noStrike" dirty="0">
                <a:solidFill>
                  <a:srgbClr val="000000"/>
                </a:solidFill>
                <a:effectLst/>
                <a:highlight>
                  <a:srgbClr val="FFFF00"/>
                </a:highlight>
              </a:rPr>
              <a:t>made</a:t>
            </a:r>
            <a:r>
              <a:rPr lang="en-US" b="0" i="0" u="none" strike="noStrike" dirty="0">
                <a:solidFill>
                  <a:srgbClr val="000000"/>
                </a:solidFill>
                <a:effectLst/>
              </a:rPr>
              <a:t> all kinds of trees grow out of the ground—trees that were </a:t>
            </a:r>
            <a:r>
              <a:rPr lang="en-US" b="0" i="0" u="none" strike="noStrike" dirty="0">
                <a:solidFill>
                  <a:srgbClr val="000000"/>
                </a:solidFill>
                <a:effectLst/>
                <a:highlight>
                  <a:srgbClr val="00FFFF"/>
                </a:highlight>
              </a:rPr>
              <a:t>pleasing to the eye </a:t>
            </a:r>
            <a:r>
              <a:rPr lang="en-US" b="0" i="0" u="none" strike="noStrike" dirty="0">
                <a:solidFill>
                  <a:srgbClr val="000000"/>
                </a:solidFill>
                <a:effectLst/>
              </a:rPr>
              <a:t>and good for food. In the middle of the garden were the tree of life and the tree of the knowledge of good and evil.</a:t>
            </a:r>
          </a:p>
        </p:txBody>
      </p:sp>
    </p:spTree>
    <p:extLst>
      <p:ext uri="{BB962C8B-B14F-4D97-AF65-F5344CB8AC3E}">
        <p14:creationId xmlns:p14="http://schemas.microsoft.com/office/powerpoint/2010/main" val="67494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CC23-8623-CEBD-8659-DC3AE4DDEED8}"/>
              </a:ext>
            </a:extLst>
          </p:cNvPr>
          <p:cNvSpPr>
            <a:spLocks noGrp="1"/>
          </p:cNvSpPr>
          <p:nvPr>
            <p:ph type="title"/>
          </p:nvPr>
        </p:nvSpPr>
        <p:spPr/>
        <p:txBody>
          <a:bodyPr/>
          <a:lstStyle/>
          <a:p>
            <a:r>
              <a:rPr lang="en-US" dirty="0"/>
              <a:t>Genesis 2: 10 - 17</a:t>
            </a:r>
          </a:p>
        </p:txBody>
      </p:sp>
      <p:sp>
        <p:nvSpPr>
          <p:cNvPr id="3" name="Content Placeholder 2">
            <a:extLst>
              <a:ext uri="{FF2B5EF4-FFF2-40B4-BE49-F238E27FC236}">
                <a16:creationId xmlns:a16="http://schemas.microsoft.com/office/drawing/2014/main" id="{4A04BD1F-382C-2FC6-28C8-28457F68B2FB}"/>
              </a:ext>
            </a:extLst>
          </p:cNvPr>
          <p:cNvSpPr>
            <a:spLocks noGrp="1"/>
          </p:cNvSpPr>
          <p:nvPr>
            <p:ph sz="half" idx="1"/>
          </p:nvPr>
        </p:nvSpPr>
        <p:spPr>
          <a:xfrm>
            <a:off x="1970469" y="1905000"/>
            <a:ext cx="4932608" cy="4724400"/>
          </a:xfrm>
        </p:spPr>
        <p:txBody>
          <a:bodyPr>
            <a:noAutofit/>
          </a:bodyPr>
          <a:lstStyle/>
          <a:p>
            <a:pPr algn="l"/>
            <a:r>
              <a:rPr lang="en-US" sz="2000" b="1" i="0" u="none" strike="noStrike" baseline="30000" dirty="0">
                <a:solidFill>
                  <a:srgbClr val="000000"/>
                </a:solidFill>
                <a:effectLst/>
              </a:rPr>
              <a:t>10 </a:t>
            </a:r>
            <a:r>
              <a:rPr lang="en-US" sz="2000" b="0" i="0" u="none" strike="noStrike" dirty="0">
                <a:solidFill>
                  <a:srgbClr val="000000"/>
                </a:solidFill>
                <a:effectLst/>
              </a:rPr>
              <a:t>A river watering the garden flowed from Eden; from there it was separated into four headwaters. </a:t>
            </a:r>
            <a:r>
              <a:rPr lang="en-US" sz="2000" b="1" i="0" u="none" strike="noStrike" baseline="30000" dirty="0">
                <a:solidFill>
                  <a:srgbClr val="000000"/>
                </a:solidFill>
                <a:effectLst/>
              </a:rPr>
              <a:t>11 </a:t>
            </a:r>
            <a:r>
              <a:rPr lang="en-US" sz="2000" b="0" i="0" u="none" strike="noStrike" dirty="0">
                <a:solidFill>
                  <a:srgbClr val="000000"/>
                </a:solidFill>
                <a:effectLst/>
              </a:rPr>
              <a:t>The name of the first is the Pishon; it winds through the entire land of Havilah, where there is gold. </a:t>
            </a:r>
            <a:r>
              <a:rPr lang="en-US" sz="2000" b="1" i="0" u="none" strike="noStrike" baseline="30000" dirty="0">
                <a:solidFill>
                  <a:srgbClr val="000000"/>
                </a:solidFill>
                <a:effectLst/>
              </a:rPr>
              <a:t>12 </a:t>
            </a:r>
            <a:r>
              <a:rPr lang="en-US" sz="2000" b="0" i="0" u="none" strike="noStrike" dirty="0">
                <a:solidFill>
                  <a:srgbClr val="000000"/>
                </a:solidFill>
                <a:effectLst/>
              </a:rPr>
              <a:t>(The gold of that land is good; aromatic resin</a:t>
            </a:r>
            <a:r>
              <a:rPr lang="en-US" sz="2000" b="0" i="0" u="none" strike="noStrike" baseline="30000" dirty="0">
                <a:solidFill>
                  <a:srgbClr val="000000"/>
                </a:solidFill>
                <a:effectLst/>
              </a:rPr>
              <a:t>[</a:t>
            </a:r>
            <a:r>
              <a:rPr lang="en-US" sz="2000" b="0" i="0" u="none" strike="noStrike" baseline="30000" dirty="0">
                <a:solidFill>
                  <a:srgbClr val="517E90"/>
                </a:solidFill>
                <a:effectLst/>
                <a:hlinkClick r:id="rId2" tooltip="See footnote d"/>
              </a:rPr>
              <a:t>d</a:t>
            </a:r>
            <a:r>
              <a:rPr lang="en-US" sz="2000" b="0" i="0" u="none" strike="noStrike" baseline="30000" dirty="0">
                <a:solidFill>
                  <a:srgbClr val="000000"/>
                </a:solidFill>
                <a:effectLst/>
              </a:rPr>
              <a:t>]</a:t>
            </a:r>
            <a:r>
              <a:rPr lang="en-US" sz="2000" b="0" i="0" u="none" strike="noStrike" dirty="0">
                <a:solidFill>
                  <a:srgbClr val="000000"/>
                </a:solidFill>
                <a:effectLst/>
              </a:rPr>
              <a:t> and onyx are also there.) </a:t>
            </a:r>
            <a:r>
              <a:rPr lang="en-US" sz="2000" b="1" i="0" u="none" strike="noStrike" baseline="30000" dirty="0">
                <a:solidFill>
                  <a:srgbClr val="000000"/>
                </a:solidFill>
                <a:effectLst/>
              </a:rPr>
              <a:t>13 </a:t>
            </a:r>
            <a:r>
              <a:rPr lang="en-US" sz="2000" b="0" i="0" u="none" strike="noStrike" dirty="0">
                <a:solidFill>
                  <a:srgbClr val="000000"/>
                </a:solidFill>
                <a:effectLst/>
              </a:rPr>
              <a:t>The name of the second river is the Gihon; it winds through the entire land of Cush.</a:t>
            </a:r>
            <a:r>
              <a:rPr lang="en-US" sz="2000" b="0" i="0" u="none" strike="noStrike" baseline="30000" dirty="0">
                <a:solidFill>
                  <a:srgbClr val="000000"/>
                </a:solidFill>
                <a:effectLst/>
              </a:rPr>
              <a:t>[</a:t>
            </a:r>
            <a:r>
              <a:rPr lang="en-US" sz="2000" b="0" i="0" u="none" strike="noStrike" baseline="30000" dirty="0">
                <a:solidFill>
                  <a:srgbClr val="517E90"/>
                </a:solidFill>
                <a:effectLst/>
                <a:hlinkClick r:id="rId3" tooltip="See footnote e"/>
              </a:rPr>
              <a:t>e</a:t>
            </a:r>
            <a:r>
              <a:rPr lang="en-US" sz="2000" b="0" i="0" u="none" strike="noStrike" baseline="30000" dirty="0">
                <a:solidFill>
                  <a:srgbClr val="000000"/>
                </a:solidFill>
                <a:effectLst/>
              </a:rPr>
              <a:t>]</a:t>
            </a:r>
            <a:r>
              <a:rPr lang="en-US" sz="2000" b="0" i="0" u="none" strike="noStrike" dirty="0">
                <a:solidFill>
                  <a:srgbClr val="000000"/>
                </a:solidFill>
                <a:effectLst/>
              </a:rPr>
              <a:t> </a:t>
            </a:r>
            <a:r>
              <a:rPr lang="en-US" sz="2000" b="1" i="0" u="none" strike="noStrike" baseline="30000" dirty="0">
                <a:solidFill>
                  <a:srgbClr val="000000"/>
                </a:solidFill>
                <a:effectLst/>
              </a:rPr>
              <a:t>14 </a:t>
            </a:r>
            <a:r>
              <a:rPr lang="en-US" sz="2000" b="0" i="0" u="none" strike="noStrike" dirty="0">
                <a:solidFill>
                  <a:srgbClr val="000000"/>
                </a:solidFill>
                <a:effectLst/>
              </a:rPr>
              <a:t>The name of the third river is the Tigris; it runs along the east side of Ashur. And the fourth river is the Euphrates.</a:t>
            </a:r>
            <a:br>
              <a:rPr lang="en-US" sz="2000" dirty="0"/>
            </a:br>
            <a:endParaRPr lang="en-US" sz="2000" dirty="0"/>
          </a:p>
        </p:txBody>
      </p:sp>
      <p:sp>
        <p:nvSpPr>
          <p:cNvPr id="4" name="Content Placeholder 3">
            <a:extLst>
              <a:ext uri="{FF2B5EF4-FFF2-40B4-BE49-F238E27FC236}">
                <a16:creationId xmlns:a16="http://schemas.microsoft.com/office/drawing/2014/main" id="{9143126F-D97D-C4D6-1B1E-6835B639F5BB}"/>
              </a:ext>
            </a:extLst>
          </p:cNvPr>
          <p:cNvSpPr>
            <a:spLocks noGrp="1"/>
          </p:cNvSpPr>
          <p:nvPr>
            <p:ph sz="half" idx="2"/>
          </p:nvPr>
        </p:nvSpPr>
        <p:spPr>
          <a:xfrm>
            <a:off x="7518400" y="1897621"/>
            <a:ext cx="3986211" cy="3653689"/>
          </a:xfrm>
        </p:spPr>
        <p:txBody>
          <a:bodyPr>
            <a:noAutofit/>
          </a:bodyPr>
          <a:lstStyle/>
          <a:p>
            <a:r>
              <a:rPr lang="en-US" sz="2000" b="1" i="0" u="none" strike="noStrike" baseline="30000" dirty="0">
                <a:solidFill>
                  <a:srgbClr val="000000"/>
                </a:solidFill>
                <a:effectLst/>
              </a:rPr>
              <a:t>15 </a:t>
            </a:r>
            <a:r>
              <a:rPr lang="en-US" sz="2000" b="0" i="0" u="none" strike="noStrike" dirty="0">
                <a:solidFill>
                  <a:srgbClr val="000000"/>
                </a:solidFill>
                <a:effectLst/>
              </a:rPr>
              <a:t>The Lord God took the man and put him in the Garden of Eden to work it and take care of it. </a:t>
            </a:r>
            <a:r>
              <a:rPr lang="en-US" sz="2000" b="1" i="0" u="none" strike="noStrike" baseline="30000" dirty="0">
                <a:solidFill>
                  <a:srgbClr val="000000"/>
                </a:solidFill>
                <a:effectLst/>
              </a:rPr>
              <a:t>16 </a:t>
            </a:r>
            <a:r>
              <a:rPr lang="en-US" sz="2000" b="0" i="0" u="none" strike="noStrike" dirty="0">
                <a:solidFill>
                  <a:srgbClr val="000000"/>
                </a:solidFill>
                <a:effectLst/>
              </a:rPr>
              <a:t>And the Lord God commanded the man, “You are free to eat from any tree in the garden; </a:t>
            </a:r>
            <a:r>
              <a:rPr lang="en-US" sz="2000" b="1" i="0" u="none" strike="noStrike" baseline="30000" dirty="0">
                <a:solidFill>
                  <a:srgbClr val="000000"/>
                </a:solidFill>
                <a:effectLst/>
              </a:rPr>
              <a:t>17 </a:t>
            </a:r>
            <a:r>
              <a:rPr lang="en-US" sz="2000" b="0" i="0" u="none" strike="noStrike" dirty="0">
                <a:solidFill>
                  <a:srgbClr val="000000"/>
                </a:solidFill>
                <a:effectLst/>
              </a:rPr>
              <a:t>but you must not eat from the tree of the knowledge of good and evil, for when you eat from it you will certainly die.”</a:t>
            </a:r>
            <a:endParaRPr lang="en-US" sz="2000" dirty="0"/>
          </a:p>
        </p:txBody>
      </p:sp>
    </p:spTree>
    <p:extLst>
      <p:ext uri="{BB962C8B-B14F-4D97-AF65-F5344CB8AC3E}">
        <p14:creationId xmlns:p14="http://schemas.microsoft.com/office/powerpoint/2010/main" val="2011578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4A78A-5346-1967-6AA4-08547E32B043}"/>
              </a:ext>
            </a:extLst>
          </p:cNvPr>
          <p:cNvSpPr>
            <a:spLocks noGrp="1"/>
          </p:cNvSpPr>
          <p:nvPr>
            <p:ph type="title"/>
          </p:nvPr>
        </p:nvSpPr>
        <p:spPr/>
        <p:txBody>
          <a:bodyPr/>
          <a:lstStyle/>
          <a:p>
            <a:r>
              <a:rPr lang="en-US" dirty="0"/>
              <a:t>Genesis 2: 18 - 25</a:t>
            </a:r>
          </a:p>
        </p:txBody>
      </p:sp>
      <p:sp>
        <p:nvSpPr>
          <p:cNvPr id="3" name="Content Placeholder 2">
            <a:extLst>
              <a:ext uri="{FF2B5EF4-FFF2-40B4-BE49-F238E27FC236}">
                <a16:creationId xmlns:a16="http://schemas.microsoft.com/office/drawing/2014/main" id="{5AC8F3CD-051C-7B95-7B4C-88F2C08750DB}"/>
              </a:ext>
            </a:extLst>
          </p:cNvPr>
          <p:cNvSpPr>
            <a:spLocks noGrp="1"/>
          </p:cNvSpPr>
          <p:nvPr>
            <p:ph sz="half" idx="1"/>
          </p:nvPr>
        </p:nvSpPr>
        <p:spPr>
          <a:xfrm>
            <a:off x="1388534" y="1354660"/>
            <a:ext cx="5847644" cy="5350939"/>
          </a:xfrm>
        </p:spPr>
        <p:txBody>
          <a:bodyPr>
            <a:noAutofit/>
          </a:bodyPr>
          <a:lstStyle/>
          <a:p>
            <a:pPr algn="l">
              <a:buNone/>
            </a:pPr>
            <a:r>
              <a:rPr lang="en-US" b="1" i="0" u="none" strike="noStrike" baseline="30000" dirty="0">
                <a:solidFill>
                  <a:srgbClr val="000000"/>
                </a:solidFill>
                <a:effectLst/>
              </a:rPr>
              <a:t>18 </a:t>
            </a:r>
            <a:r>
              <a:rPr lang="en-US" b="0" i="0" u="none" strike="noStrike" dirty="0">
                <a:solidFill>
                  <a:srgbClr val="000000"/>
                </a:solidFill>
                <a:effectLst/>
              </a:rPr>
              <a:t>The Lord God said, “It is not good for the man to be alone. I will make a helper suitable for him.”</a:t>
            </a:r>
          </a:p>
          <a:p>
            <a:pPr algn="l">
              <a:buNone/>
            </a:pPr>
            <a:r>
              <a:rPr lang="en-US" b="1" i="0" u="none" strike="noStrike" baseline="30000" dirty="0">
                <a:solidFill>
                  <a:srgbClr val="000000"/>
                </a:solidFill>
                <a:effectLst/>
              </a:rPr>
              <a:t>19 </a:t>
            </a:r>
            <a:r>
              <a:rPr lang="en-US" b="0" i="0" u="none" strike="noStrike" dirty="0">
                <a:solidFill>
                  <a:srgbClr val="000000"/>
                </a:solidFill>
                <a:effectLst/>
              </a:rPr>
              <a:t>Now the Lord God had formed out of the ground all the wild animals and all the birds in the sky. He brought them to the man to see what he would name them; and whatever the man called each living creature, that was its name. </a:t>
            </a:r>
            <a:r>
              <a:rPr lang="en-US" b="1" i="0" u="none" strike="noStrike" baseline="30000" dirty="0">
                <a:solidFill>
                  <a:srgbClr val="000000"/>
                </a:solidFill>
                <a:effectLst/>
              </a:rPr>
              <a:t>20 </a:t>
            </a:r>
            <a:r>
              <a:rPr lang="en-US" b="0" i="0" u="none" strike="noStrike" dirty="0">
                <a:solidFill>
                  <a:srgbClr val="000000"/>
                </a:solidFill>
                <a:effectLst/>
              </a:rPr>
              <a:t>So the man gave names to all the livestock, the birds in the sky and all the wild animals.</a:t>
            </a:r>
          </a:p>
          <a:p>
            <a:pPr algn="l"/>
            <a:r>
              <a:rPr lang="en-US" b="0" i="0" u="none" strike="noStrike" dirty="0">
                <a:solidFill>
                  <a:srgbClr val="000000"/>
                </a:solidFill>
                <a:effectLst/>
              </a:rPr>
              <a:t>But for Adam</a:t>
            </a:r>
            <a:r>
              <a:rPr lang="en-US" b="0" i="0" u="none" strike="noStrike" baseline="30000" dirty="0">
                <a:solidFill>
                  <a:srgbClr val="000000"/>
                </a:solidFill>
                <a:effectLst/>
              </a:rPr>
              <a:t>[</a:t>
            </a:r>
            <a:r>
              <a:rPr lang="en-US" b="0" i="0" u="none" strike="noStrike" baseline="30000" dirty="0">
                <a:solidFill>
                  <a:srgbClr val="517E90"/>
                </a:solidFill>
                <a:effectLst/>
                <a:hlinkClick r:id="rId2" tooltip="See footnote f"/>
              </a:rPr>
              <a:t>f</a:t>
            </a:r>
            <a:r>
              <a:rPr lang="en-US" b="0" i="0" u="none" strike="noStrike" baseline="30000" dirty="0">
                <a:solidFill>
                  <a:srgbClr val="000000"/>
                </a:solidFill>
                <a:effectLst/>
              </a:rPr>
              <a:t>]</a:t>
            </a:r>
            <a:r>
              <a:rPr lang="en-US" b="0" i="0" u="none" strike="noStrike" dirty="0">
                <a:solidFill>
                  <a:srgbClr val="000000"/>
                </a:solidFill>
                <a:effectLst/>
              </a:rPr>
              <a:t> no suitable helper was found. </a:t>
            </a:r>
            <a:r>
              <a:rPr lang="en-US" b="1" i="0" u="none" strike="noStrike" baseline="30000" dirty="0">
                <a:solidFill>
                  <a:srgbClr val="000000"/>
                </a:solidFill>
                <a:effectLst/>
              </a:rPr>
              <a:t>21 </a:t>
            </a:r>
            <a:r>
              <a:rPr lang="en-US" b="0" i="0" u="none" strike="noStrike" dirty="0">
                <a:solidFill>
                  <a:srgbClr val="000000"/>
                </a:solidFill>
                <a:effectLst/>
              </a:rPr>
              <a:t>So the Lord God caused the man to fall into a deep sleep; and while he was sleeping, he took one of the man’s ribs</a:t>
            </a:r>
            <a:r>
              <a:rPr lang="en-US" b="0" i="0" u="none" strike="noStrike" baseline="30000" dirty="0">
                <a:solidFill>
                  <a:srgbClr val="000000"/>
                </a:solidFill>
                <a:effectLst/>
              </a:rPr>
              <a:t>[</a:t>
            </a:r>
            <a:r>
              <a:rPr lang="en-US" b="0" i="0" u="none" strike="noStrike" baseline="30000" dirty="0">
                <a:solidFill>
                  <a:srgbClr val="517E90"/>
                </a:solidFill>
                <a:effectLst/>
                <a:hlinkClick r:id="rId3" tooltip="See footnote g"/>
              </a:rPr>
              <a:t>g</a:t>
            </a:r>
            <a:r>
              <a:rPr lang="en-US" b="0" i="0" u="none" strike="noStrike" baseline="30000" dirty="0">
                <a:solidFill>
                  <a:srgbClr val="000000"/>
                </a:solidFill>
                <a:effectLst/>
              </a:rPr>
              <a:t>]</a:t>
            </a:r>
            <a:r>
              <a:rPr lang="en-US" b="0" i="0" u="none" strike="noStrike" dirty="0">
                <a:solidFill>
                  <a:srgbClr val="000000"/>
                </a:solidFill>
                <a:effectLst/>
              </a:rPr>
              <a:t>and then closed up the place with flesh. </a:t>
            </a:r>
            <a:r>
              <a:rPr lang="en-US" b="1" i="0" u="none" strike="noStrike" baseline="30000" dirty="0">
                <a:solidFill>
                  <a:srgbClr val="000000"/>
                </a:solidFill>
                <a:effectLst/>
              </a:rPr>
              <a:t>22 </a:t>
            </a:r>
            <a:r>
              <a:rPr lang="en-US" b="0" i="0" u="none" strike="noStrike" dirty="0">
                <a:solidFill>
                  <a:srgbClr val="000000"/>
                </a:solidFill>
                <a:effectLst/>
              </a:rPr>
              <a:t>Then the Lord God made a woman from the rib</a:t>
            </a:r>
            <a:r>
              <a:rPr lang="en-US" b="0" i="0" u="none" strike="noStrike" baseline="30000" dirty="0">
                <a:solidFill>
                  <a:srgbClr val="000000"/>
                </a:solidFill>
                <a:effectLst/>
              </a:rPr>
              <a:t>[</a:t>
            </a:r>
            <a:r>
              <a:rPr lang="en-US" b="0" i="0" u="none" strike="noStrike" baseline="30000" dirty="0">
                <a:solidFill>
                  <a:srgbClr val="517E90"/>
                </a:solidFill>
                <a:effectLst/>
                <a:hlinkClick r:id="rId4" tooltip="See footnote h"/>
              </a:rPr>
              <a:t>h</a:t>
            </a:r>
            <a:r>
              <a:rPr lang="en-US" b="0" i="0" u="none" strike="noStrike" baseline="30000" dirty="0">
                <a:solidFill>
                  <a:srgbClr val="000000"/>
                </a:solidFill>
                <a:effectLst/>
              </a:rPr>
              <a:t>]</a:t>
            </a:r>
            <a:r>
              <a:rPr lang="en-US" b="0" i="0" u="none" strike="noStrike" dirty="0">
                <a:solidFill>
                  <a:srgbClr val="000000"/>
                </a:solidFill>
                <a:effectLst/>
              </a:rPr>
              <a:t> he had taken out of the man, and he brought her to the man.</a:t>
            </a:r>
          </a:p>
        </p:txBody>
      </p:sp>
      <p:sp>
        <p:nvSpPr>
          <p:cNvPr id="4" name="Content Placeholder 3">
            <a:extLst>
              <a:ext uri="{FF2B5EF4-FFF2-40B4-BE49-F238E27FC236}">
                <a16:creationId xmlns:a16="http://schemas.microsoft.com/office/drawing/2014/main" id="{6073A368-C963-ADFF-C999-FD9B6AC8E6E7}"/>
              </a:ext>
            </a:extLst>
          </p:cNvPr>
          <p:cNvSpPr>
            <a:spLocks noGrp="1"/>
          </p:cNvSpPr>
          <p:nvPr>
            <p:ph sz="half" idx="2"/>
          </p:nvPr>
        </p:nvSpPr>
        <p:spPr>
          <a:xfrm>
            <a:off x="7424422" y="1354661"/>
            <a:ext cx="4349308" cy="3476984"/>
          </a:xfrm>
        </p:spPr>
        <p:txBody>
          <a:bodyPr>
            <a:normAutofit/>
          </a:bodyPr>
          <a:lstStyle/>
          <a:p>
            <a:pPr algn="l">
              <a:buNone/>
            </a:pPr>
            <a:r>
              <a:rPr lang="en-US" b="1" i="0" u="none" strike="noStrike" baseline="30000" dirty="0">
                <a:solidFill>
                  <a:srgbClr val="000000"/>
                </a:solidFill>
                <a:effectLst/>
              </a:rPr>
              <a:t>23 </a:t>
            </a:r>
            <a:r>
              <a:rPr lang="en-US" b="0" i="0" u="none" strike="noStrike" dirty="0">
                <a:solidFill>
                  <a:srgbClr val="000000"/>
                </a:solidFill>
                <a:effectLst/>
              </a:rPr>
              <a:t>The man said,</a:t>
            </a:r>
          </a:p>
          <a:p>
            <a:pPr algn="l">
              <a:buNone/>
            </a:pPr>
            <a:r>
              <a:rPr lang="en-US" b="0" i="0" u="none" strike="noStrike" dirty="0">
                <a:solidFill>
                  <a:srgbClr val="000000"/>
                </a:solidFill>
                <a:effectLst/>
              </a:rPr>
              <a:t>“This is now bone of my bones</a:t>
            </a:r>
            <a:br>
              <a:rPr lang="en-US" b="0" i="0" u="none" strike="noStrike" dirty="0">
                <a:solidFill>
                  <a:srgbClr val="000000"/>
                </a:solidFill>
                <a:effectLst/>
              </a:rPr>
            </a:br>
            <a:r>
              <a:rPr lang="en-US" b="0" i="0" u="none" strike="noStrike" dirty="0">
                <a:solidFill>
                  <a:srgbClr val="000000"/>
                </a:solidFill>
                <a:effectLst/>
              </a:rPr>
              <a:t>    and flesh of my flesh;</a:t>
            </a:r>
            <a:br>
              <a:rPr lang="en-US" b="0" i="0" u="none" strike="noStrike" dirty="0">
                <a:solidFill>
                  <a:srgbClr val="000000"/>
                </a:solidFill>
                <a:effectLst/>
              </a:rPr>
            </a:br>
            <a:r>
              <a:rPr lang="en-US" b="0" i="0" u="none" strike="noStrike" dirty="0">
                <a:solidFill>
                  <a:srgbClr val="000000"/>
                </a:solidFill>
                <a:effectLst/>
              </a:rPr>
              <a:t>she shall be called ‘woman,’</a:t>
            </a:r>
            <a:br>
              <a:rPr lang="en-US" b="0" i="0" u="none" strike="noStrike" dirty="0">
                <a:solidFill>
                  <a:srgbClr val="000000"/>
                </a:solidFill>
                <a:effectLst/>
              </a:rPr>
            </a:br>
            <a:r>
              <a:rPr lang="en-US" b="0" i="0" u="none" strike="noStrike" dirty="0">
                <a:solidFill>
                  <a:srgbClr val="000000"/>
                </a:solidFill>
                <a:effectLst/>
              </a:rPr>
              <a:t>    for she was taken out of man.”</a:t>
            </a:r>
          </a:p>
          <a:p>
            <a:pPr algn="l">
              <a:buNone/>
            </a:pPr>
            <a:r>
              <a:rPr lang="en-US" b="1" i="0" u="none" strike="noStrike" baseline="30000" dirty="0">
                <a:solidFill>
                  <a:srgbClr val="000000"/>
                </a:solidFill>
                <a:effectLst/>
              </a:rPr>
              <a:t>24 </a:t>
            </a:r>
            <a:r>
              <a:rPr lang="en-US" b="0" i="0" u="none" strike="noStrike" dirty="0">
                <a:solidFill>
                  <a:srgbClr val="000000"/>
                </a:solidFill>
                <a:effectLst/>
              </a:rPr>
              <a:t>That is why a man leaves his father and mother and is united to his wife, and they become one flesh.</a:t>
            </a:r>
          </a:p>
          <a:p>
            <a:pPr algn="l"/>
            <a:r>
              <a:rPr lang="en-US" b="1" i="0" u="none" strike="noStrike" baseline="30000" dirty="0">
                <a:solidFill>
                  <a:srgbClr val="000000"/>
                </a:solidFill>
                <a:effectLst/>
              </a:rPr>
              <a:t>25 </a:t>
            </a:r>
            <a:r>
              <a:rPr lang="en-US" b="0" i="0" u="none" strike="noStrike" dirty="0">
                <a:solidFill>
                  <a:srgbClr val="000000"/>
                </a:solidFill>
                <a:effectLst/>
              </a:rPr>
              <a:t>Adam and his wife were both naked, and they felt no shame.</a:t>
            </a:r>
          </a:p>
        </p:txBody>
      </p:sp>
    </p:spTree>
    <p:extLst>
      <p:ext uri="{BB962C8B-B14F-4D97-AF65-F5344CB8AC3E}">
        <p14:creationId xmlns:p14="http://schemas.microsoft.com/office/powerpoint/2010/main" val="2188356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D165-4EC2-C1F6-798D-271585B64F3B}"/>
              </a:ext>
            </a:extLst>
          </p:cNvPr>
          <p:cNvSpPr>
            <a:spLocks noGrp="1"/>
          </p:cNvSpPr>
          <p:nvPr>
            <p:ph type="title"/>
          </p:nvPr>
        </p:nvSpPr>
        <p:spPr/>
        <p:txBody>
          <a:bodyPr/>
          <a:lstStyle/>
          <a:p>
            <a:r>
              <a:rPr lang="en-US" dirty="0"/>
              <a:t>The Big Picture … </a:t>
            </a:r>
          </a:p>
        </p:txBody>
      </p:sp>
      <p:sp>
        <p:nvSpPr>
          <p:cNvPr id="3" name="Content Placeholder 2">
            <a:extLst>
              <a:ext uri="{FF2B5EF4-FFF2-40B4-BE49-F238E27FC236}">
                <a16:creationId xmlns:a16="http://schemas.microsoft.com/office/drawing/2014/main" id="{A65DE86A-A40F-06A7-677C-D8320F305886}"/>
              </a:ext>
            </a:extLst>
          </p:cNvPr>
          <p:cNvSpPr>
            <a:spLocks noGrp="1"/>
          </p:cNvSpPr>
          <p:nvPr>
            <p:ph idx="1"/>
          </p:nvPr>
        </p:nvSpPr>
        <p:spPr>
          <a:xfrm>
            <a:off x="1161525" y="3366083"/>
            <a:ext cx="10745747" cy="3317719"/>
          </a:xfrm>
        </p:spPr>
        <p:txBody>
          <a:bodyPr>
            <a:normAutofit/>
          </a:bodyPr>
          <a:lstStyle/>
          <a:p>
            <a:r>
              <a:rPr lang="en-US" dirty="0"/>
              <a:t>God is shown as more active and personal in the second Creation account (formed …  breathed … placed … made … caused)</a:t>
            </a:r>
          </a:p>
          <a:p>
            <a:r>
              <a:rPr lang="en-US" dirty="0"/>
              <a:t>Man and woman were given all they needed to thrive but commanded to avoid the tree of knowledge of good and evil</a:t>
            </a:r>
          </a:p>
          <a:p>
            <a:r>
              <a:rPr lang="en-US" b="1" dirty="0">
                <a:solidFill>
                  <a:schemeClr val="accent1"/>
                </a:solidFill>
              </a:rPr>
              <a:t>Mankind  was created In God’s image to rule over the world </a:t>
            </a:r>
            <a:r>
              <a:rPr lang="en-US" b="1" i="1" u="sng" dirty="0">
                <a:solidFill>
                  <a:schemeClr val="accent1"/>
                </a:solidFill>
              </a:rPr>
              <a:t>with</a:t>
            </a:r>
            <a:r>
              <a:rPr lang="en-US" b="1" dirty="0">
                <a:solidFill>
                  <a:schemeClr val="accent1"/>
                </a:solidFill>
              </a:rPr>
              <a:t> God (we have purpose!)</a:t>
            </a:r>
          </a:p>
          <a:p>
            <a:r>
              <a:rPr lang="en-US" dirty="0"/>
              <a:t>This is in stark contrast to other ancient creation narratives from surrounding civilizations</a:t>
            </a:r>
          </a:p>
          <a:p>
            <a:pPr lvl="1"/>
            <a:r>
              <a:rPr lang="en-US" dirty="0"/>
              <a:t>Their gods are not noble in purpose; the gods are erratic in nature</a:t>
            </a:r>
          </a:p>
          <a:p>
            <a:pPr lvl="1"/>
            <a:r>
              <a:rPr lang="en-US" dirty="0"/>
              <a:t>Constantly fighting with their creation over supremacy</a:t>
            </a:r>
          </a:p>
          <a:p>
            <a:pPr lvl="1"/>
            <a:r>
              <a:rPr lang="en-US" dirty="0"/>
              <a:t>Man was created to serve their gods</a:t>
            </a:r>
          </a:p>
        </p:txBody>
      </p:sp>
      <p:sp>
        <p:nvSpPr>
          <p:cNvPr id="7" name="Content Placeholder 2">
            <a:extLst>
              <a:ext uri="{FF2B5EF4-FFF2-40B4-BE49-F238E27FC236}">
                <a16:creationId xmlns:a16="http://schemas.microsoft.com/office/drawing/2014/main" id="{EA175AF2-CAE4-CB05-DE81-73B0B66A2D9D}"/>
              </a:ext>
            </a:extLst>
          </p:cNvPr>
          <p:cNvSpPr txBox="1">
            <a:spLocks/>
          </p:cNvSpPr>
          <p:nvPr/>
        </p:nvSpPr>
        <p:spPr>
          <a:xfrm>
            <a:off x="1161526" y="1421694"/>
            <a:ext cx="5887834" cy="200730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1900" dirty="0"/>
              <a:t>The process of creation is described as moving from chaos to order</a:t>
            </a:r>
          </a:p>
          <a:p>
            <a:r>
              <a:rPr lang="en-US" sz="1900" dirty="0"/>
              <a:t>God spoke the world and all within it into existence</a:t>
            </a:r>
          </a:p>
          <a:p>
            <a:r>
              <a:rPr lang="en-US" sz="1900" dirty="0"/>
              <a:t>The creation was declared “good” but man was declared “very good”</a:t>
            </a:r>
          </a:p>
        </p:txBody>
      </p:sp>
      <p:pic>
        <p:nvPicPr>
          <p:cNvPr id="6" name="Picture 5">
            <a:extLst>
              <a:ext uri="{FF2B5EF4-FFF2-40B4-BE49-F238E27FC236}">
                <a16:creationId xmlns:a16="http://schemas.microsoft.com/office/drawing/2014/main" id="{FE4FB7B7-B336-C785-7261-9A7BD789A6E6}"/>
              </a:ext>
            </a:extLst>
          </p:cNvPr>
          <p:cNvPicPr>
            <a:picLocks noChangeAspect="1"/>
          </p:cNvPicPr>
          <p:nvPr/>
        </p:nvPicPr>
        <p:blipFill>
          <a:blip r:embed="rId2"/>
          <a:srcRect l="8769" r="8785" b="15680"/>
          <a:stretch/>
        </p:blipFill>
        <p:spPr>
          <a:xfrm>
            <a:off x="7049359" y="0"/>
            <a:ext cx="5142642" cy="3173865"/>
          </a:xfrm>
          <a:prstGeom prst="rect">
            <a:avLst/>
          </a:prstGeom>
        </p:spPr>
      </p:pic>
    </p:spTree>
    <p:extLst>
      <p:ext uri="{BB962C8B-B14F-4D97-AF65-F5344CB8AC3E}">
        <p14:creationId xmlns:p14="http://schemas.microsoft.com/office/powerpoint/2010/main" val="20183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8BC0-6DCC-C4AE-AC50-FE19EE695ED4}"/>
              </a:ext>
            </a:extLst>
          </p:cNvPr>
          <p:cNvSpPr>
            <a:spLocks noGrp="1"/>
          </p:cNvSpPr>
          <p:nvPr>
            <p:ph type="title"/>
          </p:nvPr>
        </p:nvSpPr>
        <p:spPr/>
        <p:txBody>
          <a:bodyPr/>
          <a:lstStyle/>
          <a:p>
            <a:r>
              <a:rPr lang="en-US" dirty="0"/>
              <a:t>Next week’s class – the Genesis Overview</a:t>
            </a:r>
          </a:p>
        </p:txBody>
      </p:sp>
      <p:sp>
        <p:nvSpPr>
          <p:cNvPr id="3" name="Content Placeholder 2">
            <a:extLst>
              <a:ext uri="{FF2B5EF4-FFF2-40B4-BE49-F238E27FC236}">
                <a16:creationId xmlns:a16="http://schemas.microsoft.com/office/drawing/2014/main" id="{085BDE05-73F3-0849-0C7A-14C0178230C4}"/>
              </a:ext>
            </a:extLst>
          </p:cNvPr>
          <p:cNvSpPr>
            <a:spLocks noGrp="1"/>
          </p:cNvSpPr>
          <p:nvPr>
            <p:ph idx="1"/>
          </p:nvPr>
        </p:nvSpPr>
        <p:spPr>
          <a:xfrm>
            <a:off x="2580605" y="2262389"/>
            <a:ext cx="4064894" cy="3777622"/>
          </a:xfrm>
        </p:spPr>
        <p:txBody>
          <a:bodyPr/>
          <a:lstStyle/>
          <a:p>
            <a:r>
              <a:rPr lang="en-US" dirty="0"/>
              <a:t>Adam, Eve and the Fall from Eden (Gen. chap 2 &amp; 3)</a:t>
            </a:r>
          </a:p>
          <a:p>
            <a:r>
              <a:rPr lang="en-US" dirty="0"/>
              <a:t>The flood (Noah) – Gen. 6: 9 – 9:28 chap.  6 – 9)</a:t>
            </a:r>
          </a:p>
          <a:p>
            <a:r>
              <a:rPr lang="en-US" dirty="0"/>
              <a:t>Tower of Babel (Gen. 11: 1 – 9)</a:t>
            </a:r>
          </a:p>
          <a:p>
            <a:endParaRPr lang="en-US" dirty="0"/>
          </a:p>
        </p:txBody>
      </p:sp>
      <p:pic>
        <p:nvPicPr>
          <p:cNvPr id="6" name="Picture 5" descr="A ceiling with a painting of a creation of adam&#10;&#10;AI-generated content may be incorrect.">
            <a:extLst>
              <a:ext uri="{FF2B5EF4-FFF2-40B4-BE49-F238E27FC236}">
                <a16:creationId xmlns:a16="http://schemas.microsoft.com/office/drawing/2014/main" id="{8BB365F2-FB82-8829-6C0C-A5AA7F5787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77318" y="1905000"/>
            <a:ext cx="5314681" cy="3986009"/>
          </a:xfrm>
          <a:prstGeom prst="rect">
            <a:avLst/>
          </a:prstGeom>
        </p:spPr>
      </p:pic>
      <p:sp>
        <p:nvSpPr>
          <p:cNvPr id="7" name="TextBox 6">
            <a:extLst>
              <a:ext uri="{FF2B5EF4-FFF2-40B4-BE49-F238E27FC236}">
                <a16:creationId xmlns:a16="http://schemas.microsoft.com/office/drawing/2014/main" id="{C146EF64-52D4-E747-8479-C580A1A4AE32}"/>
              </a:ext>
            </a:extLst>
          </p:cNvPr>
          <p:cNvSpPr txBox="1"/>
          <p:nvPr/>
        </p:nvSpPr>
        <p:spPr>
          <a:xfrm>
            <a:off x="7212770" y="5660177"/>
            <a:ext cx="4751704" cy="230832"/>
          </a:xfrm>
          <a:prstGeom prst="rect">
            <a:avLst/>
          </a:prstGeom>
          <a:noFill/>
        </p:spPr>
        <p:txBody>
          <a:bodyPr wrap="square" rtlCol="0">
            <a:spAutoFit/>
          </a:bodyPr>
          <a:lstStyle/>
          <a:p>
            <a:r>
              <a:rPr lang="en-US" sz="900" dirty="0">
                <a:hlinkClick r:id="rId3" tooltip="https://www.flickr.com/photos/jpaudit/3972902859/"/>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287476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233A8-EB15-D493-628D-2798B773D5CC}"/>
              </a:ext>
            </a:extLst>
          </p:cNvPr>
          <p:cNvSpPr>
            <a:spLocks noGrp="1"/>
          </p:cNvSpPr>
          <p:nvPr>
            <p:ph type="title"/>
          </p:nvPr>
        </p:nvSpPr>
        <p:spPr>
          <a:xfrm>
            <a:off x="2531965" y="148622"/>
            <a:ext cx="8911687" cy="1280890"/>
          </a:xfrm>
        </p:spPr>
        <p:txBody>
          <a:bodyPr/>
          <a:lstStyle/>
          <a:p>
            <a:r>
              <a:rPr lang="en-US" dirty="0"/>
              <a:t>Class schedule </a:t>
            </a:r>
            <a:r>
              <a:rPr lang="en-US" sz="2800" dirty="0"/>
              <a:t>(subject to change)</a:t>
            </a:r>
            <a:endParaRPr lang="en-US" dirty="0"/>
          </a:p>
        </p:txBody>
      </p:sp>
      <p:graphicFrame>
        <p:nvGraphicFramePr>
          <p:cNvPr id="7" name="Content Placeholder 6">
            <a:extLst>
              <a:ext uri="{FF2B5EF4-FFF2-40B4-BE49-F238E27FC236}">
                <a16:creationId xmlns:a16="http://schemas.microsoft.com/office/drawing/2014/main" id="{E45EE2AB-FB15-15D7-E9D5-49C5EEF23471}"/>
              </a:ext>
            </a:extLst>
          </p:cNvPr>
          <p:cNvGraphicFramePr>
            <a:graphicFrameLocks noGrp="1"/>
          </p:cNvGraphicFramePr>
          <p:nvPr>
            <p:ph idx="1"/>
            <p:extLst>
              <p:ext uri="{D42A27DB-BD31-4B8C-83A1-F6EECF244321}">
                <p14:modId xmlns:p14="http://schemas.microsoft.com/office/powerpoint/2010/main" val="2882593031"/>
              </p:ext>
            </p:extLst>
          </p:nvPr>
        </p:nvGraphicFramePr>
        <p:xfrm>
          <a:off x="1779346" y="907574"/>
          <a:ext cx="10168262" cy="5745807"/>
        </p:xfrm>
        <a:graphic>
          <a:graphicData uri="http://schemas.openxmlformats.org/drawingml/2006/table">
            <a:tbl>
              <a:tblPr firstCol="1" bandRow="1">
                <a:tableStyleId>{00A15C55-8517-42AA-B614-E9B94910E393}</a:tableStyleId>
              </a:tblPr>
              <a:tblGrid>
                <a:gridCol w="685134">
                  <a:extLst>
                    <a:ext uri="{9D8B030D-6E8A-4147-A177-3AD203B41FA5}">
                      <a16:colId xmlns:a16="http://schemas.microsoft.com/office/drawing/2014/main" val="2384206751"/>
                    </a:ext>
                  </a:extLst>
                </a:gridCol>
                <a:gridCol w="5730710">
                  <a:extLst>
                    <a:ext uri="{9D8B030D-6E8A-4147-A177-3AD203B41FA5}">
                      <a16:colId xmlns:a16="http://schemas.microsoft.com/office/drawing/2014/main" val="4258851443"/>
                    </a:ext>
                  </a:extLst>
                </a:gridCol>
                <a:gridCol w="1335016">
                  <a:extLst>
                    <a:ext uri="{9D8B030D-6E8A-4147-A177-3AD203B41FA5}">
                      <a16:colId xmlns:a16="http://schemas.microsoft.com/office/drawing/2014/main" val="3272072174"/>
                    </a:ext>
                  </a:extLst>
                </a:gridCol>
                <a:gridCol w="2417402">
                  <a:extLst>
                    <a:ext uri="{9D8B030D-6E8A-4147-A177-3AD203B41FA5}">
                      <a16:colId xmlns:a16="http://schemas.microsoft.com/office/drawing/2014/main" val="97269928"/>
                    </a:ext>
                  </a:extLst>
                </a:gridCol>
              </a:tblGrid>
              <a:tr h="354556">
                <a:tc>
                  <a:txBody>
                    <a:bodyPr/>
                    <a:lstStyle/>
                    <a:p>
                      <a:pPr marL="0" marR="0">
                        <a:lnSpc>
                          <a:spcPct val="115000"/>
                        </a:lnSpc>
                        <a:spcAft>
                          <a:spcPts val="800"/>
                        </a:spcAft>
                      </a:pPr>
                      <a:r>
                        <a:rPr lang="en-US" sz="2000" b="1" kern="100" dirty="0">
                          <a:effectLst/>
                        </a:rPr>
                        <a:t>1</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Introduction/Creation</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Tim</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4</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742887"/>
                  </a:ext>
                </a:extLst>
              </a:tr>
              <a:tr h="349037">
                <a:tc>
                  <a:txBody>
                    <a:bodyPr/>
                    <a:lstStyle/>
                    <a:p>
                      <a:pPr marL="0" marR="0">
                        <a:lnSpc>
                          <a:spcPct val="115000"/>
                        </a:lnSpc>
                        <a:spcAft>
                          <a:spcPts val="800"/>
                        </a:spcAft>
                      </a:pPr>
                      <a:r>
                        <a:rPr lang="en-US" sz="2000" b="1" kern="100">
                          <a:effectLst/>
                        </a:rPr>
                        <a:t>2</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The Fall &amp; flood</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Tim</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11</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378667"/>
                  </a:ext>
                </a:extLst>
              </a:tr>
              <a:tr h="277554">
                <a:tc>
                  <a:txBody>
                    <a:bodyPr/>
                    <a:lstStyle/>
                    <a:p>
                      <a:pPr marL="0" marR="0">
                        <a:lnSpc>
                          <a:spcPct val="115000"/>
                        </a:lnSpc>
                        <a:spcAft>
                          <a:spcPts val="800"/>
                        </a:spcAft>
                      </a:pPr>
                      <a:r>
                        <a:rPr lang="en-US" sz="2000" b="1" kern="100">
                          <a:effectLst/>
                        </a:rPr>
                        <a:t>3</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Abram/Abraham</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Derek</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18</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779504"/>
                  </a:ext>
                </a:extLst>
              </a:tr>
              <a:tr h="277554">
                <a:tc>
                  <a:txBody>
                    <a:bodyPr/>
                    <a:lstStyle/>
                    <a:p>
                      <a:pPr marL="0" marR="0">
                        <a:lnSpc>
                          <a:spcPct val="115000"/>
                        </a:lnSpc>
                        <a:spcAft>
                          <a:spcPts val="800"/>
                        </a:spcAft>
                      </a:pPr>
                      <a:r>
                        <a:rPr lang="en-US" sz="2000" b="1" kern="100">
                          <a:effectLst/>
                        </a:rPr>
                        <a:t>4</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Jacob &amp; Issac</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Derek</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25</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0526713"/>
                  </a:ext>
                </a:extLst>
              </a:tr>
              <a:tr h="277554">
                <a:tc>
                  <a:txBody>
                    <a:bodyPr/>
                    <a:lstStyle/>
                    <a:p>
                      <a:pPr marL="0" marR="0">
                        <a:lnSpc>
                          <a:spcPct val="115000"/>
                        </a:lnSpc>
                        <a:spcAft>
                          <a:spcPts val="800"/>
                        </a:spcAft>
                      </a:pPr>
                      <a:r>
                        <a:rPr lang="en-US" sz="2000" b="1" kern="100">
                          <a:effectLst/>
                        </a:rPr>
                        <a:t>5</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Joseph</a:t>
                      </a:r>
                    </a:p>
                  </a:txBody>
                  <a:tcPr marL="68580" marR="68580" marT="0" marB="0"/>
                </a:tc>
                <a:tc>
                  <a:txBody>
                    <a:bodyPr/>
                    <a:lstStyle/>
                    <a:p>
                      <a:pPr marL="0" marR="0">
                        <a:lnSpc>
                          <a:spcPct val="115000"/>
                        </a:lnSpc>
                        <a:spcAft>
                          <a:spcPts val="800"/>
                        </a:spcAft>
                      </a:pPr>
                      <a:r>
                        <a:rPr lang="en-US" sz="2000" b="0" kern="100" dirty="0">
                          <a:effectLst/>
                        </a:rPr>
                        <a:t>Derek</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June 1</a:t>
                      </a:r>
                      <a:r>
                        <a:rPr lang="en-US" sz="2000" b="0" kern="100" baseline="30000">
                          <a:effectLst/>
                        </a:rPr>
                        <a:t>st</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3863235"/>
                  </a:ext>
                </a:extLst>
              </a:tr>
              <a:tr h="277554">
                <a:tc>
                  <a:txBody>
                    <a:bodyPr/>
                    <a:lstStyle/>
                    <a:p>
                      <a:pPr marL="0" marR="0">
                        <a:lnSpc>
                          <a:spcPct val="115000"/>
                        </a:lnSpc>
                        <a:spcAft>
                          <a:spcPts val="800"/>
                        </a:spcAft>
                      </a:pPr>
                      <a:r>
                        <a:rPr lang="en-US" sz="2000" b="1" kern="100" dirty="0">
                          <a:effectLst/>
                        </a:rPr>
                        <a:t>6</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Moses – Pharoah and the Exodus</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Tim</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8</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9678956"/>
                  </a:ext>
                </a:extLst>
              </a:tr>
              <a:tr h="365277">
                <a:tc>
                  <a:txBody>
                    <a:bodyPr/>
                    <a:lstStyle/>
                    <a:p>
                      <a:pPr marL="0" marR="0">
                        <a:lnSpc>
                          <a:spcPct val="115000"/>
                        </a:lnSpc>
                        <a:spcAft>
                          <a:spcPts val="800"/>
                        </a:spcAft>
                      </a:pPr>
                      <a:r>
                        <a:rPr lang="en-US" sz="2000" b="1" kern="100">
                          <a:effectLst/>
                        </a:rPr>
                        <a:t>7</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Moses – The Law</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Derek</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15</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1144807"/>
                  </a:ext>
                </a:extLst>
              </a:tr>
              <a:tr h="277554">
                <a:tc>
                  <a:txBody>
                    <a:bodyPr/>
                    <a:lstStyle/>
                    <a:p>
                      <a:pPr marL="0" marR="0">
                        <a:lnSpc>
                          <a:spcPct val="115000"/>
                        </a:lnSpc>
                        <a:spcAft>
                          <a:spcPts val="800"/>
                        </a:spcAft>
                      </a:pPr>
                      <a:r>
                        <a:rPr lang="en-US" sz="2000" b="1" kern="100">
                          <a:effectLst/>
                        </a:rPr>
                        <a:t>8</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Wilderness wanderings – the Pentateuch</a:t>
                      </a:r>
                    </a:p>
                  </a:txBody>
                  <a:tcPr marL="68580" marR="68580" marT="0" marB="0"/>
                </a:tc>
                <a:tc>
                  <a:txBody>
                    <a:bodyPr/>
                    <a:lstStyle/>
                    <a:p>
                      <a:pPr marL="0" marR="0">
                        <a:lnSpc>
                          <a:spcPct val="115000"/>
                        </a:lnSpc>
                        <a:spcAft>
                          <a:spcPts val="800"/>
                        </a:spcAft>
                      </a:pPr>
                      <a:r>
                        <a:rPr lang="en-US" sz="2000" b="0" kern="100">
                          <a:effectLst/>
                        </a:rPr>
                        <a:t>Derek</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June 22</a:t>
                      </a:r>
                      <a:r>
                        <a:rPr lang="en-US" sz="2000" b="0" kern="100" baseline="30000">
                          <a:effectLst/>
                        </a:rPr>
                        <a:t>nd</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277063"/>
                  </a:ext>
                </a:extLst>
              </a:tr>
              <a:tr h="277554">
                <a:tc>
                  <a:txBody>
                    <a:bodyPr/>
                    <a:lstStyle/>
                    <a:p>
                      <a:pPr marL="0" marR="0">
                        <a:lnSpc>
                          <a:spcPct val="115000"/>
                        </a:lnSpc>
                        <a:spcAft>
                          <a:spcPts val="800"/>
                        </a:spcAft>
                      </a:pPr>
                      <a:r>
                        <a:rPr lang="en-US" sz="2000" b="1" kern="100">
                          <a:effectLst/>
                        </a:rPr>
                        <a:t>9</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Joshua, Judges &amp; Ruth</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a:effectLst/>
                        </a:rPr>
                        <a:t>Tim</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29</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8195108"/>
                  </a:ext>
                </a:extLst>
              </a:tr>
              <a:tr h="357157">
                <a:tc>
                  <a:txBody>
                    <a:bodyPr/>
                    <a:lstStyle/>
                    <a:p>
                      <a:pPr marL="0" marR="0">
                        <a:lnSpc>
                          <a:spcPct val="115000"/>
                        </a:lnSpc>
                        <a:spcAft>
                          <a:spcPts val="800"/>
                        </a:spcAft>
                      </a:pPr>
                      <a:r>
                        <a:rPr lang="en-US" sz="2000" b="1" kern="100" dirty="0">
                          <a:effectLst/>
                        </a:rPr>
                        <a:t>10</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Samuel, Saul &amp; David’s anointing</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Tim</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July 6</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829060"/>
                  </a:ext>
                </a:extLst>
              </a:tr>
              <a:tr h="277554">
                <a:tc>
                  <a:txBody>
                    <a:bodyPr/>
                    <a:lstStyle/>
                    <a:p>
                      <a:pPr marL="0" marR="0">
                        <a:lnSpc>
                          <a:spcPct val="115000"/>
                        </a:lnSpc>
                        <a:spcAft>
                          <a:spcPts val="800"/>
                        </a:spcAft>
                      </a:pPr>
                      <a:r>
                        <a:rPr lang="en-US" sz="2000" b="1" kern="100" dirty="0">
                          <a:effectLst/>
                        </a:rPr>
                        <a:t>11</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David as King – the temple</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Tim</a:t>
                      </a:r>
                    </a:p>
                  </a:txBody>
                  <a:tcPr marL="68580" marR="68580" marT="0" marB="0"/>
                </a:tc>
                <a:tc>
                  <a:txBody>
                    <a:bodyPr/>
                    <a:lstStyle/>
                    <a:p>
                      <a:pPr marL="0" marR="0">
                        <a:lnSpc>
                          <a:spcPct val="115000"/>
                        </a:lnSpc>
                        <a:spcAft>
                          <a:spcPts val="800"/>
                        </a:spcAft>
                      </a:pPr>
                      <a:r>
                        <a:rPr lang="en-US" sz="2000" b="0" kern="100" dirty="0">
                          <a:effectLst/>
                        </a:rPr>
                        <a:t>July 13</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7018676"/>
                  </a:ext>
                </a:extLst>
              </a:tr>
              <a:tr h="277554">
                <a:tc>
                  <a:txBody>
                    <a:bodyPr/>
                    <a:lstStyle/>
                    <a:p>
                      <a:pPr marL="0" marR="0">
                        <a:lnSpc>
                          <a:spcPct val="115000"/>
                        </a:lnSpc>
                        <a:spcAft>
                          <a:spcPts val="800"/>
                        </a:spcAft>
                      </a:pPr>
                      <a:r>
                        <a:rPr lang="en-US" sz="2000" b="1" kern="100" dirty="0">
                          <a:effectLst/>
                        </a:rPr>
                        <a:t>12</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Soloman &amp; the Divided Kingdom</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Tim</a:t>
                      </a:r>
                    </a:p>
                  </a:txBody>
                  <a:tcPr marL="68580" marR="68580" marT="0" marB="0"/>
                </a:tc>
                <a:tc>
                  <a:txBody>
                    <a:bodyPr/>
                    <a:lstStyle/>
                    <a:p>
                      <a:pPr marL="0" marR="0">
                        <a:lnSpc>
                          <a:spcPct val="115000"/>
                        </a:lnSpc>
                        <a:spcAft>
                          <a:spcPts val="800"/>
                        </a:spcAft>
                      </a:pPr>
                      <a:r>
                        <a:rPr lang="en-US" sz="2000" b="0" kern="100">
                          <a:effectLst/>
                        </a:rPr>
                        <a:t>July 20</a:t>
                      </a:r>
                      <a:r>
                        <a:rPr lang="en-US" sz="2000" b="0" kern="100" baseline="30000">
                          <a:effectLst/>
                        </a:rPr>
                        <a:t>th</a:t>
                      </a:r>
                      <a:endParaRPr lang="en-US" sz="2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70012"/>
                  </a:ext>
                </a:extLst>
              </a:tr>
              <a:tr h="277554">
                <a:tc>
                  <a:txBody>
                    <a:bodyPr/>
                    <a:lstStyle/>
                    <a:p>
                      <a:pPr marL="0" marR="0">
                        <a:lnSpc>
                          <a:spcPct val="115000"/>
                        </a:lnSpc>
                        <a:spcAft>
                          <a:spcPts val="800"/>
                        </a:spcAft>
                      </a:pPr>
                      <a:r>
                        <a:rPr lang="en-US" sz="2000" b="1" kern="100">
                          <a:effectLst/>
                        </a:rPr>
                        <a:t>13</a:t>
                      </a:r>
                      <a:endParaRPr lang="en-US" sz="20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Wisdom Literature (poetry)</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TBD</a:t>
                      </a:r>
                    </a:p>
                  </a:txBody>
                  <a:tcPr marL="68580" marR="68580" marT="0" marB="0"/>
                </a:tc>
                <a:tc>
                  <a:txBody>
                    <a:bodyPr/>
                    <a:lstStyle/>
                    <a:p>
                      <a:pPr marL="0" marR="0">
                        <a:lnSpc>
                          <a:spcPct val="115000"/>
                        </a:lnSpc>
                        <a:spcAft>
                          <a:spcPts val="800"/>
                        </a:spcAft>
                      </a:pPr>
                      <a:r>
                        <a:rPr lang="en-US" sz="2000" b="0" kern="100" dirty="0">
                          <a:effectLst/>
                        </a:rPr>
                        <a:t>July 27</a:t>
                      </a:r>
                      <a:r>
                        <a:rPr lang="en-US" sz="2000" b="0" kern="100" baseline="30000" dirty="0">
                          <a:effectLst/>
                        </a:rPr>
                        <a:t>th</a:t>
                      </a:r>
                      <a:r>
                        <a:rPr lang="en-US" sz="2000" b="0" kern="100" dirty="0">
                          <a:effectLst/>
                        </a:rPr>
                        <a:t> </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819565"/>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14</a:t>
                      </a:r>
                    </a:p>
                  </a:txBody>
                  <a:tcPr marL="68580" marR="68580" marT="0" marB="0"/>
                </a:tc>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Major &amp; Minor prophets</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Tim</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3</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2000" b="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969520599"/>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15</a:t>
                      </a: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Daniel – the Exile</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Derek</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10</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0635016"/>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16</a:t>
                      </a: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Ezra/Nehemiah – return from Exile</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Derek</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17</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2000" b="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49182485"/>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17</a:t>
                      </a: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Q&amp;A – wrap up</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Both</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24</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2000" b="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572489717"/>
                  </a:ext>
                </a:extLst>
              </a:tr>
            </a:tbl>
          </a:graphicData>
        </a:graphic>
      </p:graphicFrame>
    </p:spTree>
    <p:extLst>
      <p:ext uri="{BB962C8B-B14F-4D97-AF65-F5344CB8AC3E}">
        <p14:creationId xmlns:p14="http://schemas.microsoft.com/office/powerpoint/2010/main" val="323727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D7DC-026D-F3A9-E472-29B948DBA26D}"/>
              </a:ext>
            </a:extLst>
          </p:cNvPr>
          <p:cNvSpPr>
            <a:spLocks noGrp="1"/>
          </p:cNvSpPr>
          <p:nvPr>
            <p:ph type="title"/>
          </p:nvPr>
        </p:nvSpPr>
        <p:spPr>
          <a:xfrm>
            <a:off x="2592926" y="624110"/>
            <a:ext cx="4999366" cy="1280890"/>
          </a:xfrm>
        </p:spPr>
        <p:txBody>
          <a:bodyPr/>
          <a:lstStyle/>
          <a:p>
            <a:r>
              <a:rPr lang="en-US" dirty="0"/>
              <a:t>Why study the Old Testament?	</a:t>
            </a:r>
          </a:p>
        </p:txBody>
      </p:sp>
      <p:sp>
        <p:nvSpPr>
          <p:cNvPr id="3" name="Content Placeholder 2">
            <a:extLst>
              <a:ext uri="{FF2B5EF4-FFF2-40B4-BE49-F238E27FC236}">
                <a16:creationId xmlns:a16="http://schemas.microsoft.com/office/drawing/2014/main" id="{75278C51-83A1-3774-E118-CAB2295CC3D3}"/>
              </a:ext>
            </a:extLst>
          </p:cNvPr>
          <p:cNvSpPr>
            <a:spLocks noGrp="1"/>
          </p:cNvSpPr>
          <p:nvPr>
            <p:ph idx="1"/>
          </p:nvPr>
        </p:nvSpPr>
        <p:spPr>
          <a:xfrm>
            <a:off x="1564137" y="3952337"/>
            <a:ext cx="9617909" cy="2507018"/>
          </a:xfrm>
        </p:spPr>
        <p:txBody>
          <a:bodyPr>
            <a:normAutofit/>
          </a:bodyPr>
          <a:lstStyle/>
          <a:p>
            <a:r>
              <a:rPr lang="en-US" sz="2400" b="1" i="0" u="none" strike="noStrike" baseline="30000" dirty="0">
                <a:solidFill>
                  <a:srgbClr val="000000"/>
                </a:solidFill>
                <a:effectLst/>
                <a:latin typeface="system-ui"/>
              </a:rPr>
              <a:t>25 </a:t>
            </a:r>
            <a:r>
              <a:rPr lang="en-US" sz="2400" b="0" i="0" u="none" strike="noStrike" dirty="0">
                <a:solidFill>
                  <a:srgbClr val="000000"/>
                </a:solidFill>
                <a:effectLst/>
                <a:latin typeface="system-ui"/>
              </a:rPr>
              <a:t>Then Jesus said to them, “You foolish people! You find it so hard to believe all that the prophets wrote in the Scriptures. </a:t>
            </a:r>
            <a:r>
              <a:rPr lang="en-US" sz="2400" b="1" i="0" u="none" strike="noStrike" baseline="30000" dirty="0">
                <a:solidFill>
                  <a:srgbClr val="000000"/>
                </a:solidFill>
                <a:effectLst/>
                <a:latin typeface="system-ui"/>
              </a:rPr>
              <a:t>26 </a:t>
            </a:r>
            <a:r>
              <a:rPr lang="en-US" sz="2400" b="0" i="0" u="none" strike="noStrike" dirty="0">
                <a:solidFill>
                  <a:srgbClr val="000000"/>
                </a:solidFill>
                <a:effectLst/>
                <a:latin typeface="system-ui"/>
              </a:rPr>
              <a:t>Wasn’t it clearly predicted that the Messiah would have to suffer all these things before entering his glory?” </a:t>
            </a:r>
            <a:r>
              <a:rPr lang="en-US" sz="2400" b="1" i="0" u="none" strike="noStrike" baseline="30000" dirty="0">
                <a:solidFill>
                  <a:srgbClr val="000000"/>
                </a:solidFill>
                <a:effectLst/>
                <a:latin typeface="system-ui"/>
              </a:rPr>
              <a:t>27 </a:t>
            </a:r>
            <a:r>
              <a:rPr lang="en-US" sz="2400" b="0" i="0" u="none" strike="noStrike" dirty="0">
                <a:solidFill>
                  <a:srgbClr val="000000"/>
                </a:solidFill>
                <a:effectLst/>
                <a:highlight>
                  <a:srgbClr val="FFFF00"/>
                </a:highlight>
                <a:latin typeface="system-ui"/>
              </a:rPr>
              <a:t>Then Jesus took them through the writings of Moses and all the prophets, explaining from all the Scriptures the things concerning himself.</a:t>
            </a:r>
            <a:endParaRPr lang="en-US" sz="2400" dirty="0">
              <a:highlight>
                <a:srgbClr val="FFFF00"/>
              </a:highlight>
            </a:endParaRPr>
          </a:p>
          <a:p>
            <a:endParaRPr lang="en-US" sz="2400" dirty="0"/>
          </a:p>
          <a:p>
            <a:endParaRPr lang="en-US" sz="2400" dirty="0"/>
          </a:p>
        </p:txBody>
      </p:sp>
      <p:pic>
        <p:nvPicPr>
          <p:cNvPr id="7" name="Picture 6" descr="An old book with black text&#10;&#10;AI-generated content may be incorrect.">
            <a:extLst>
              <a:ext uri="{FF2B5EF4-FFF2-40B4-BE49-F238E27FC236}">
                <a16:creationId xmlns:a16="http://schemas.microsoft.com/office/drawing/2014/main" id="{DB3179B6-7545-5DB7-2914-5B6922E387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14400" y="15389"/>
            <a:ext cx="5169347" cy="3429000"/>
          </a:xfrm>
          <a:prstGeom prst="rect">
            <a:avLst/>
          </a:prstGeom>
        </p:spPr>
      </p:pic>
      <p:sp>
        <p:nvSpPr>
          <p:cNvPr id="9" name="TextBox 8">
            <a:extLst>
              <a:ext uri="{FF2B5EF4-FFF2-40B4-BE49-F238E27FC236}">
                <a16:creationId xmlns:a16="http://schemas.microsoft.com/office/drawing/2014/main" id="{77628149-8329-2DF4-B256-9D11969E2CE6}"/>
              </a:ext>
            </a:extLst>
          </p:cNvPr>
          <p:cNvSpPr txBox="1"/>
          <p:nvPr/>
        </p:nvSpPr>
        <p:spPr>
          <a:xfrm>
            <a:off x="2815937" y="3244334"/>
            <a:ext cx="4028208" cy="400110"/>
          </a:xfrm>
          <a:prstGeom prst="rect">
            <a:avLst/>
          </a:prstGeom>
          <a:noFill/>
        </p:spPr>
        <p:txBody>
          <a:bodyPr wrap="square">
            <a:spAutoFit/>
          </a:bodyPr>
          <a:lstStyle/>
          <a:p>
            <a:r>
              <a:rPr lang="en-US" sz="2000" dirty="0"/>
              <a:t>Luke 24: 25 – 27</a:t>
            </a:r>
          </a:p>
        </p:txBody>
      </p:sp>
    </p:spTree>
    <p:extLst>
      <p:ext uri="{BB962C8B-B14F-4D97-AF65-F5344CB8AC3E}">
        <p14:creationId xmlns:p14="http://schemas.microsoft.com/office/powerpoint/2010/main" val="306361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0E08-4D52-08C4-D7F5-FAA1C73E5C75}"/>
              </a:ext>
            </a:extLst>
          </p:cNvPr>
          <p:cNvSpPr>
            <a:spLocks noGrp="1"/>
          </p:cNvSpPr>
          <p:nvPr>
            <p:ph type="title"/>
          </p:nvPr>
        </p:nvSpPr>
        <p:spPr/>
        <p:txBody>
          <a:bodyPr/>
          <a:lstStyle/>
          <a:p>
            <a:r>
              <a:rPr lang="en-US" dirty="0"/>
              <a:t>Something to remember studying OT</a:t>
            </a:r>
          </a:p>
        </p:txBody>
      </p:sp>
      <p:sp>
        <p:nvSpPr>
          <p:cNvPr id="3" name="Content Placeholder 2">
            <a:extLst>
              <a:ext uri="{FF2B5EF4-FFF2-40B4-BE49-F238E27FC236}">
                <a16:creationId xmlns:a16="http://schemas.microsoft.com/office/drawing/2014/main" id="{3A8EBAEA-0249-9C89-CF30-72AF7EC0CBEE}"/>
              </a:ext>
            </a:extLst>
          </p:cNvPr>
          <p:cNvSpPr>
            <a:spLocks noGrp="1"/>
          </p:cNvSpPr>
          <p:nvPr>
            <p:ph idx="1"/>
          </p:nvPr>
        </p:nvSpPr>
        <p:spPr>
          <a:xfrm>
            <a:off x="2589211" y="2133600"/>
            <a:ext cx="9178719" cy="4100290"/>
          </a:xfrm>
        </p:spPr>
        <p:txBody>
          <a:bodyPr>
            <a:normAutofit fontScale="92500" lnSpcReduction="20000"/>
          </a:bodyPr>
          <a:lstStyle/>
          <a:p>
            <a:r>
              <a:rPr lang="en-US" sz="2400" dirty="0"/>
              <a:t>We tend to examine OT as primarily a series of children’s stories – often glaze over adult themes</a:t>
            </a:r>
          </a:p>
          <a:p>
            <a:r>
              <a:rPr lang="en-US" sz="2400" dirty="0"/>
              <a:t>View characters as </a:t>
            </a:r>
            <a:r>
              <a:rPr lang="en-US" sz="2400" dirty="0" err="1"/>
              <a:t>heros</a:t>
            </a:r>
            <a:r>
              <a:rPr lang="en-US" sz="2400" dirty="0"/>
              <a:t> exhibiting strong moral character (like Aesop’s fables for adults)</a:t>
            </a:r>
          </a:p>
          <a:p>
            <a:r>
              <a:rPr lang="en-US" sz="2400" dirty="0"/>
              <a:t>Tend to focus on the specific stories and the moral lesson in them for us</a:t>
            </a:r>
          </a:p>
          <a:p>
            <a:r>
              <a:rPr lang="en-US" sz="2400" b="1" dirty="0">
                <a:solidFill>
                  <a:schemeClr val="accent1"/>
                </a:solidFill>
              </a:rPr>
              <a:t>This is incorrect … </a:t>
            </a:r>
            <a:r>
              <a:rPr lang="en-US" sz="2400" dirty="0">
                <a:solidFill>
                  <a:schemeClr val="accent1"/>
                </a:solidFill>
              </a:rPr>
              <a:t>the true main character and hero of the OT is the </a:t>
            </a:r>
            <a:r>
              <a:rPr kumimoji="0" lang="en-US" sz="2400" b="0" i="0" u="none" strike="noStrike" kern="1200" cap="small" spc="0" normalizeH="0" baseline="0" noProof="0" dirty="0">
                <a:ln>
                  <a:noFill/>
                </a:ln>
                <a:solidFill>
                  <a:schemeClr val="accent1"/>
                </a:solidFill>
                <a:effectLst/>
                <a:uLnTx/>
                <a:uFillTx/>
                <a:latin typeface="Century Gothic" panose="020B0502020202020204"/>
                <a:ea typeface="+mn-ea"/>
                <a:cs typeface="+mn-cs"/>
                <a:sym typeface="Wingdings" pitchFamily="2" charset="2"/>
              </a:rPr>
              <a:t>L</a:t>
            </a:r>
            <a:r>
              <a:rPr kumimoji="0" lang="en-US" sz="2000" b="0" i="0" u="none" strike="noStrike" kern="1200" cap="small" spc="0" normalizeH="0" baseline="0" noProof="0" dirty="0">
                <a:ln>
                  <a:noFill/>
                </a:ln>
                <a:solidFill>
                  <a:schemeClr val="accent1"/>
                </a:solidFill>
                <a:effectLst/>
                <a:uLnTx/>
                <a:uFillTx/>
                <a:latin typeface="Century Gothic" panose="020B0502020202020204"/>
                <a:ea typeface="+mn-ea"/>
                <a:cs typeface="+mn-cs"/>
                <a:sym typeface="Wingdings" pitchFamily="2" charset="2"/>
              </a:rPr>
              <a:t>ORD</a:t>
            </a:r>
            <a:r>
              <a:rPr lang="en-US" sz="2400" dirty="0">
                <a:solidFill>
                  <a:schemeClr val="accent1"/>
                </a:solidFill>
              </a:rPr>
              <a:t> God!</a:t>
            </a:r>
          </a:p>
          <a:p>
            <a:pPr lvl="1"/>
            <a:r>
              <a:rPr lang="en-US" sz="2200" i="1" dirty="0"/>
              <a:t>Given that the Bible is a “unified story that leads to Jesus”, the OT sets the foundation of that unifying event/person in telling us of God’s character, and His desires and plan to be close to His people! </a:t>
            </a:r>
          </a:p>
          <a:p>
            <a:endParaRPr lang="en-US" sz="2400" dirty="0"/>
          </a:p>
        </p:txBody>
      </p:sp>
    </p:spTree>
    <p:extLst>
      <p:ext uri="{BB962C8B-B14F-4D97-AF65-F5344CB8AC3E}">
        <p14:creationId xmlns:p14="http://schemas.microsoft.com/office/powerpoint/2010/main" val="338428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429B-8F30-50DF-1814-D2C38A1407D2}"/>
              </a:ext>
            </a:extLst>
          </p:cNvPr>
          <p:cNvSpPr>
            <a:spLocks noGrp="1"/>
          </p:cNvSpPr>
          <p:nvPr>
            <p:ph type="title"/>
          </p:nvPr>
        </p:nvSpPr>
        <p:spPr/>
        <p:txBody>
          <a:bodyPr/>
          <a:lstStyle/>
          <a:p>
            <a:r>
              <a:rPr lang="en-US" dirty="0"/>
              <a:t>Interpreting OT Hebrew texts</a:t>
            </a:r>
          </a:p>
        </p:txBody>
      </p:sp>
      <p:sp>
        <p:nvSpPr>
          <p:cNvPr id="4" name="Trapezoid 3">
            <a:extLst>
              <a:ext uri="{FF2B5EF4-FFF2-40B4-BE49-F238E27FC236}">
                <a16:creationId xmlns:a16="http://schemas.microsoft.com/office/drawing/2014/main" id="{65EA5232-C783-7346-7ECB-5415A573DA69}"/>
              </a:ext>
            </a:extLst>
          </p:cNvPr>
          <p:cNvSpPr/>
          <p:nvPr/>
        </p:nvSpPr>
        <p:spPr>
          <a:xfrm>
            <a:off x="860579" y="1558344"/>
            <a:ext cx="11204811" cy="5145110"/>
          </a:xfrm>
          <a:prstGeom prst="trapezoid">
            <a:avLst>
              <a:gd name="adj" fmla="val 31317"/>
            </a:avLst>
          </a:prstGeom>
          <a:gradFill>
            <a:gsLst>
              <a:gs pos="0">
                <a:schemeClr val="accent5">
                  <a:lumMod val="0"/>
                  <a:lumOff val="100000"/>
                </a:schemeClr>
              </a:gs>
              <a:gs pos="76000">
                <a:schemeClr val="accent1">
                  <a:lumMod val="45000"/>
                  <a:lumOff val="55000"/>
                  <a:alpha val="18836"/>
                </a:schemeClr>
              </a:gs>
              <a:gs pos="94000">
                <a:schemeClr val="accent1">
                  <a:lumMod val="45000"/>
                  <a:lumOff val="55000"/>
                </a:schemeClr>
              </a:gs>
              <a:gs pos="100000">
                <a:schemeClr val="accent1">
                  <a:lumMod val="30000"/>
                  <a:lumOff val="70000"/>
                </a:schemeClr>
              </a:gs>
            </a:gsLst>
            <a:lin ang="5400000" scaled="1"/>
          </a:gra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marL="342900" indent="-342900" algn="ctr">
              <a:buFont typeface="Arial" panose="020B0604020202020204" pitchFamily="34" charset="0"/>
              <a:buChar char="•"/>
            </a:pPr>
            <a:r>
              <a:rPr lang="en-US" sz="2400" b="1" dirty="0">
                <a:latin typeface="Aptos Narrow" panose="020B0004020202020204" pitchFamily="34" charset="0"/>
              </a:rPr>
              <a:t>Context is critical! (don’t view as 21</a:t>
            </a:r>
            <a:r>
              <a:rPr lang="en-US" sz="2400" b="1" baseline="30000" dirty="0">
                <a:latin typeface="Aptos Narrow" panose="020B0004020202020204" pitchFamily="34" charset="0"/>
              </a:rPr>
              <a:t>st</a:t>
            </a:r>
            <a:r>
              <a:rPr lang="en-US" sz="2400" b="1" dirty="0">
                <a:latin typeface="Aptos Narrow" panose="020B0004020202020204" pitchFamily="34" charset="0"/>
              </a:rPr>
              <a:t> century US)</a:t>
            </a:r>
          </a:p>
          <a:p>
            <a:pPr marL="285750" indent="-285750" algn="ctr">
              <a:buFont typeface="Arial" panose="020B0604020202020204" pitchFamily="34" charset="0"/>
              <a:buChar char="•"/>
            </a:pPr>
            <a:r>
              <a:rPr lang="en-US" sz="2400" b="1" dirty="0">
                <a:solidFill>
                  <a:srgbClr val="000000"/>
                </a:solidFill>
                <a:latin typeface="Aptos Narrow" panose="020B0004020202020204" pitchFamily="34" charset="0"/>
              </a:rPr>
              <a:t>View the text from perspective of original recipient (culture, language and history matter)</a:t>
            </a:r>
          </a:p>
          <a:p>
            <a:pPr marL="285750" indent="-285750" algn="ctr">
              <a:buFont typeface="Arial" panose="020B0604020202020204" pitchFamily="34" charset="0"/>
              <a:buChar char="•"/>
            </a:pPr>
            <a:r>
              <a:rPr lang="en-US" sz="2400" dirty="0">
                <a:solidFill>
                  <a:srgbClr val="000000"/>
                </a:solidFill>
                <a:effectLst/>
                <a:latin typeface="Aptos Narrow" panose="020B0004020202020204" pitchFamily="34" charset="0"/>
              </a:rPr>
              <a:t>Chapters and verses are helpful but were added much later</a:t>
            </a:r>
          </a:p>
          <a:p>
            <a:pPr marL="285750" indent="-285750" algn="ctr">
              <a:buFont typeface="Arial" panose="020B0604020202020204" pitchFamily="34" charset="0"/>
              <a:buChar char="•"/>
            </a:pPr>
            <a:r>
              <a:rPr lang="en-US" sz="2400" dirty="0">
                <a:solidFill>
                  <a:srgbClr val="000000"/>
                </a:solidFill>
                <a:effectLst/>
                <a:latin typeface="Aptos Narrow" panose="020B0004020202020204" pitchFamily="34" charset="0"/>
              </a:rPr>
              <a:t>Repetition is a tool frequently employed by Hebrew writers to underline important ideas</a:t>
            </a:r>
            <a:endParaRPr lang="en-US" sz="2400" dirty="0">
              <a:solidFill>
                <a:srgbClr val="000000"/>
              </a:solidFill>
              <a:latin typeface="Aptos Narrow" panose="020B0004020202020204" pitchFamily="34" charset="0"/>
            </a:endParaRPr>
          </a:p>
          <a:p>
            <a:pPr marL="285750" indent="-285750" algn="ctr">
              <a:buFont typeface="Arial" panose="020B0604020202020204" pitchFamily="34" charset="0"/>
              <a:buChar char="•"/>
            </a:pPr>
            <a:r>
              <a:rPr lang="en-US" sz="2400" dirty="0">
                <a:latin typeface="Aptos Narrow" panose="020B0004020202020204" pitchFamily="34" charset="0"/>
              </a:rPr>
              <a:t>Narratives often skip over large periods of time and </a:t>
            </a:r>
            <a:r>
              <a:rPr lang="en-US" sz="2400" dirty="0">
                <a:solidFill>
                  <a:srgbClr val="000000"/>
                </a:solidFill>
                <a:effectLst/>
                <a:latin typeface="Aptos Narrow" panose="020B0004020202020204" pitchFamily="34" charset="0"/>
              </a:rPr>
              <a:t>may accelerate or decelerate to highlight certain aspects.</a:t>
            </a:r>
          </a:p>
          <a:p>
            <a:pPr marL="285750" indent="-285750" algn="ctr">
              <a:buFont typeface="Arial" panose="020B0604020202020204" pitchFamily="34" charset="0"/>
              <a:buChar char="•"/>
            </a:pPr>
            <a:r>
              <a:rPr lang="en-US" sz="2400" dirty="0">
                <a:solidFill>
                  <a:srgbClr val="000000"/>
                </a:solidFill>
                <a:effectLst/>
                <a:latin typeface="Aptos Narrow" panose="020B0004020202020204" pitchFamily="34" charset="0"/>
              </a:rPr>
              <a:t>Texts usually do not judge a character's actions as positive or negative, although the storyline may offer insights.</a:t>
            </a:r>
          </a:p>
          <a:p>
            <a:pPr marL="285750" indent="-285750" algn="ctr">
              <a:buFont typeface="Arial" panose="020B0604020202020204" pitchFamily="34" charset="0"/>
              <a:buChar char="•"/>
            </a:pPr>
            <a:r>
              <a:rPr lang="en-US" sz="2400" dirty="0">
                <a:solidFill>
                  <a:srgbClr val="000000"/>
                </a:solidFill>
                <a:latin typeface="Aptos Narrow" panose="020B0004020202020204" pitchFamily="34" charset="0"/>
              </a:rPr>
              <a:t>Think of scripture as “meditation literature” – there will always be things we don’t understand</a:t>
            </a:r>
            <a:endParaRPr lang="en-US" sz="2400" dirty="0">
              <a:solidFill>
                <a:srgbClr val="000000"/>
              </a:solidFill>
              <a:effectLst/>
              <a:latin typeface="Aptos Narrow" panose="020B0004020202020204" pitchFamily="34" charset="0"/>
            </a:endParaRPr>
          </a:p>
          <a:p>
            <a:pPr marL="285750" indent="-285750" algn="ctr">
              <a:buFont typeface="Arial" panose="020B0604020202020204" pitchFamily="34" charset="0"/>
              <a:buChar char="•"/>
            </a:pPr>
            <a:r>
              <a:rPr lang="en-US" sz="2400" dirty="0">
                <a:solidFill>
                  <a:srgbClr val="000000"/>
                </a:solidFill>
                <a:effectLst/>
                <a:latin typeface="Aptos Narrow" panose="020B0004020202020204" pitchFamily="34" charset="0"/>
              </a:rPr>
              <a:t>Scripture helps interpret scripture – it is like an onion, not an avocado!</a:t>
            </a:r>
            <a:endParaRPr lang="en-US" sz="2000" dirty="0">
              <a:latin typeface="Aptos Narrow" panose="020B0004020202020204" pitchFamily="34" charset="0"/>
            </a:endParaRPr>
          </a:p>
          <a:p>
            <a:pPr marL="285750" indent="-285750" algn="ctr">
              <a:buFont typeface="Arial" panose="020B0604020202020204" pitchFamily="34" charset="0"/>
              <a:buChar char="•"/>
            </a:pPr>
            <a:endParaRPr lang="en-US" dirty="0"/>
          </a:p>
        </p:txBody>
      </p:sp>
    </p:spTree>
    <p:extLst>
      <p:ext uri="{BB962C8B-B14F-4D97-AF65-F5344CB8AC3E}">
        <p14:creationId xmlns:p14="http://schemas.microsoft.com/office/powerpoint/2010/main" val="2764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close-up of a book shelf&#10;&#10;AI-generated content may be incorrect.">
            <a:extLst>
              <a:ext uri="{FF2B5EF4-FFF2-40B4-BE49-F238E27FC236}">
                <a16:creationId xmlns:a16="http://schemas.microsoft.com/office/drawing/2014/main" id="{C9FBD5CE-9B13-DD5F-E03B-EACF0671E9F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67647" y="1325057"/>
            <a:ext cx="8477895" cy="5532943"/>
          </a:xfrm>
          <a:prstGeom prst="rect">
            <a:avLst/>
          </a:prstGeom>
        </p:spPr>
      </p:pic>
      <p:sp>
        <p:nvSpPr>
          <p:cNvPr id="2" name="Title 1">
            <a:extLst>
              <a:ext uri="{FF2B5EF4-FFF2-40B4-BE49-F238E27FC236}">
                <a16:creationId xmlns:a16="http://schemas.microsoft.com/office/drawing/2014/main" id="{28914C86-0572-5955-8C80-31AA5C57358B}"/>
              </a:ext>
            </a:extLst>
          </p:cNvPr>
          <p:cNvSpPr>
            <a:spLocks noGrp="1"/>
          </p:cNvSpPr>
          <p:nvPr>
            <p:ph type="title"/>
          </p:nvPr>
        </p:nvSpPr>
        <p:spPr>
          <a:xfrm>
            <a:off x="1401617" y="279553"/>
            <a:ext cx="8911687" cy="1280890"/>
          </a:xfrm>
        </p:spPr>
        <p:txBody>
          <a:bodyPr/>
          <a:lstStyle/>
          <a:p>
            <a:r>
              <a:rPr lang="en-US" dirty="0"/>
              <a:t>Structure of the Old Testament</a:t>
            </a:r>
          </a:p>
        </p:txBody>
      </p:sp>
      <p:sp>
        <p:nvSpPr>
          <p:cNvPr id="9" name="Content Placeholder 8">
            <a:extLst>
              <a:ext uri="{FF2B5EF4-FFF2-40B4-BE49-F238E27FC236}">
                <a16:creationId xmlns:a16="http://schemas.microsoft.com/office/drawing/2014/main" id="{6C25800C-6D9F-A16B-AA3E-1E5D3686F1A7}"/>
              </a:ext>
            </a:extLst>
          </p:cNvPr>
          <p:cNvSpPr>
            <a:spLocks noGrp="1"/>
          </p:cNvSpPr>
          <p:nvPr>
            <p:ph sz="half" idx="2"/>
          </p:nvPr>
        </p:nvSpPr>
        <p:spPr>
          <a:xfrm>
            <a:off x="1011418" y="1560443"/>
            <a:ext cx="3046428" cy="5018004"/>
          </a:xfrm>
        </p:spPr>
        <p:txBody>
          <a:bodyPr>
            <a:normAutofit lnSpcReduction="10000"/>
          </a:bodyPr>
          <a:lstStyle/>
          <a:p>
            <a:r>
              <a:rPr lang="en-US" sz="2000" dirty="0"/>
              <a:t>OT written in Hebrew from 30+ authors</a:t>
            </a:r>
          </a:p>
          <a:p>
            <a:r>
              <a:rPr lang="en-US" sz="2000" dirty="0"/>
              <a:t>Over 2/3 of entire Bible</a:t>
            </a:r>
          </a:p>
          <a:p>
            <a:r>
              <a:rPr lang="en-US" sz="2000" dirty="0"/>
              <a:t>Mostly but not exactly chronological</a:t>
            </a:r>
          </a:p>
          <a:p>
            <a:r>
              <a:rPr lang="en-US" sz="2000" dirty="0"/>
              <a:t>Styles:</a:t>
            </a:r>
          </a:p>
          <a:p>
            <a:pPr lvl="1"/>
            <a:r>
              <a:rPr lang="en-US" sz="1800" dirty="0"/>
              <a:t>Law (Pentateuch)</a:t>
            </a:r>
          </a:p>
          <a:p>
            <a:pPr lvl="1"/>
            <a:r>
              <a:rPr lang="en-US" sz="1800" dirty="0"/>
              <a:t>Narrative (History, Prophets)</a:t>
            </a:r>
          </a:p>
          <a:p>
            <a:pPr lvl="1"/>
            <a:r>
              <a:rPr lang="en-US" sz="1800" dirty="0"/>
              <a:t>Poetry (aka, Wisdom literature, Prophets)</a:t>
            </a:r>
          </a:p>
          <a:p>
            <a:pPr lvl="1"/>
            <a:endParaRPr lang="en-US" sz="1800" dirty="0"/>
          </a:p>
        </p:txBody>
      </p:sp>
      <p:sp>
        <p:nvSpPr>
          <p:cNvPr id="4" name="TextBox 3">
            <a:extLst>
              <a:ext uri="{FF2B5EF4-FFF2-40B4-BE49-F238E27FC236}">
                <a16:creationId xmlns:a16="http://schemas.microsoft.com/office/drawing/2014/main" id="{F115C542-A662-5EE8-E12A-1B7B4D83CDAE}"/>
              </a:ext>
            </a:extLst>
          </p:cNvPr>
          <p:cNvSpPr txBox="1"/>
          <p:nvPr/>
        </p:nvSpPr>
        <p:spPr>
          <a:xfrm>
            <a:off x="4819417" y="6578447"/>
            <a:ext cx="5968369" cy="236015"/>
          </a:xfrm>
          <a:prstGeom prst="rect">
            <a:avLst/>
          </a:prstGeom>
          <a:noFill/>
        </p:spPr>
        <p:txBody>
          <a:bodyPr wrap="square" rtlCol="0">
            <a:spAutoFit/>
          </a:bodyPr>
          <a:lstStyle/>
          <a:p>
            <a:r>
              <a:rPr lang="en-US" sz="900" dirty="0">
                <a:hlinkClick r:id="rId3" tooltip="https://deeperkidmin.com/product/bible-bookshelf-visual/"/>
              </a:rPr>
              <a:t>This Photo</a:t>
            </a:r>
            <a:r>
              <a:rPr lang="en-US" sz="900" dirty="0"/>
              <a:t> by Unknown Author is licensed under </a:t>
            </a:r>
            <a:r>
              <a:rPr lang="en-US" sz="900" dirty="0">
                <a:hlinkClick r:id="rId4" tooltip="https://creativecommons.org/licenses/by-nc/3.0/"/>
              </a:rPr>
              <a:t>CC BY-NC</a:t>
            </a:r>
            <a:endParaRPr lang="en-US" sz="900" dirty="0"/>
          </a:p>
        </p:txBody>
      </p:sp>
    </p:spTree>
    <p:extLst>
      <p:ext uri="{BB962C8B-B14F-4D97-AF65-F5344CB8AC3E}">
        <p14:creationId xmlns:p14="http://schemas.microsoft.com/office/powerpoint/2010/main" val="214946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B145-50ED-AA36-2D62-1F3C39D89B90}"/>
              </a:ext>
            </a:extLst>
          </p:cNvPr>
          <p:cNvSpPr>
            <a:spLocks noGrp="1"/>
          </p:cNvSpPr>
          <p:nvPr>
            <p:ph type="title"/>
          </p:nvPr>
        </p:nvSpPr>
        <p:spPr>
          <a:xfrm>
            <a:off x="1640156" y="504497"/>
            <a:ext cx="8911687" cy="1280890"/>
          </a:xfrm>
        </p:spPr>
        <p:txBody>
          <a:bodyPr/>
          <a:lstStyle/>
          <a:p>
            <a:r>
              <a:rPr lang="en-US" dirty="0"/>
              <a:t>Location</a:t>
            </a:r>
          </a:p>
        </p:txBody>
      </p:sp>
      <p:sp>
        <p:nvSpPr>
          <p:cNvPr id="14" name="Content Placeholder 13">
            <a:extLst>
              <a:ext uri="{FF2B5EF4-FFF2-40B4-BE49-F238E27FC236}">
                <a16:creationId xmlns:a16="http://schemas.microsoft.com/office/drawing/2014/main" id="{723DE58A-9B49-8278-8B3C-7D82389D6732}"/>
              </a:ext>
            </a:extLst>
          </p:cNvPr>
          <p:cNvSpPr>
            <a:spLocks noGrp="1"/>
          </p:cNvSpPr>
          <p:nvPr>
            <p:ph idx="1"/>
          </p:nvPr>
        </p:nvSpPr>
        <p:spPr>
          <a:xfrm>
            <a:off x="756943" y="1421201"/>
            <a:ext cx="3526235" cy="5269325"/>
          </a:xfrm>
        </p:spPr>
        <p:txBody>
          <a:bodyPr/>
          <a:lstStyle/>
          <a:p>
            <a:r>
              <a:rPr lang="en-US" dirty="0"/>
              <a:t>Ancient civilizations</a:t>
            </a:r>
          </a:p>
          <a:p>
            <a:r>
              <a:rPr lang="en-US" dirty="0"/>
              <a:t>Mostly desert except for land near rivers</a:t>
            </a:r>
          </a:p>
          <a:p>
            <a:pPr lvl="1"/>
            <a:r>
              <a:rPr lang="en-US" dirty="0"/>
              <a:t>Tigris/Euphrates</a:t>
            </a:r>
          </a:p>
          <a:p>
            <a:pPr lvl="1"/>
            <a:r>
              <a:rPr lang="en-US" dirty="0"/>
              <a:t>Jordan</a:t>
            </a:r>
          </a:p>
          <a:p>
            <a:pPr lvl="1"/>
            <a:r>
              <a:rPr lang="en-US" dirty="0"/>
              <a:t>Nile</a:t>
            </a:r>
          </a:p>
          <a:p>
            <a:r>
              <a:rPr lang="en-US" dirty="0"/>
              <a:t>Assyria/Babylonia - major power of north</a:t>
            </a:r>
          </a:p>
          <a:p>
            <a:r>
              <a:rPr lang="en-US" dirty="0"/>
              <a:t>Egypt – major power of south</a:t>
            </a:r>
          </a:p>
          <a:p>
            <a:r>
              <a:rPr lang="en-US" dirty="0"/>
              <a:t>Major trade route – Canaan, Levant, Palestine</a:t>
            </a:r>
          </a:p>
        </p:txBody>
      </p:sp>
      <p:pic>
        <p:nvPicPr>
          <p:cNvPr id="15" name="Picture 14" descr="A large map of the middle east&#10;&#10;AI-generated content may be incorrect.">
            <a:extLst>
              <a:ext uri="{FF2B5EF4-FFF2-40B4-BE49-F238E27FC236}">
                <a16:creationId xmlns:a16="http://schemas.microsoft.com/office/drawing/2014/main" id="{4BE6A753-058C-B7D4-96E2-84FF9D35E3E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76868" y="621675"/>
            <a:ext cx="6316583" cy="5704664"/>
          </a:xfrm>
          <a:prstGeom prst="rect">
            <a:avLst/>
          </a:prstGeom>
        </p:spPr>
      </p:pic>
      <p:sp>
        <p:nvSpPr>
          <p:cNvPr id="16" name="TextBox 15">
            <a:extLst>
              <a:ext uri="{FF2B5EF4-FFF2-40B4-BE49-F238E27FC236}">
                <a16:creationId xmlns:a16="http://schemas.microsoft.com/office/drawing/2014/main" id="{A6BE2E59-CFA7-B83E-2BC4-B4D0E7C3CEB4}"/>
              </a:ext>
            </a:extLst>
          </p:cNvPr>
          <p:cNvSpPr txBox="1"/>
          <p:nvPr/>
        </p:nvSpPr>
        <p:spPr>
          <a:xfrm>
            <a:off x="7046912" y="447670"/>
            <a:ext cx="5374719" cy="230832"/>
          </a:xfrm>
          <a:prstGeom prst="rect">
            <a:avLst/>
          </a:prstGeom>
          <a:noFill/>
        </p:spPr>
        <p:txBody>
          <a:bodyPr wrap="square" rtlCol="0">
            <a:spAutoFit/>
          </a:bodyPr>
          <a:lstStyle/>
          <a:p>
            <a:r>
              <a:rPr lang="en-US" sz="900" dirty="0">
                <a:hlinkClick r:id="rId3" tooltip="http://www.flickr.com/photos/sunrise/4064973/"/>
              </a:rPr>
              <a:t>This Photo</a:t>
            </a:r>
            <a:r>
              <a:rPr lang="en-US" sz="900" dirty="0"/>
              <a:t> by Unknown Author is licensed under </a:t>
            </a:r>
            <a:r>
              <a:rPr lang="en-US" sz="900" dirty="0">
                <a:hlinkClick r:id="rId4" tooltip="https://creativecommons.org/licenses/by/3.0/"/>
              </a:rPr>
              <a:t>CC BY</a:t>
            </a:r>
            <a:endParaRPr lang="en-US" sz="900" dirty="0"/>
          </a:p>
        </p:txBody>
      </p:sp>
      <p:pic>
        <p:nvPicPr>
          <p:cNvPr id="17" name="Content Placeholder 4" descr="A map of the middle east&#10;&#10;AI-generated content may be incorrect.">
            <a:extLst>
              <a:ext uri="{FF2B5EF4-FFF2-40B4-BE49-F238E27FC236}">
                <a16:creationId xmlns:a16="http://schemas.microsoft.com/office/drawing/2014/main" id="{D5498F1D-6387-5598-6193-C39169138064}"/>
              </a:ext>
            </a:extLst>
          </p:cNvPr>
          <p:cNvPicPr>
            <a:picLocks noChangeAspect="1"/>
          </p:cNvPicPr>
          <p:nvPr/>
        </p:nvPicPr>
        <p:blipFill>
          <a:blip r:embed="rId5" cstate="hq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283178" y="1069276"/>
            <a:ext cx="7916214" cy="5772239"/>
          </a:xfrm>
          <a:prstGeom prst="rect">
            <a:avLst/>
          </a:prstGeom>
        </p:spPr>
      </p:pic>
      <p:sp>
        <p:nvSpPr>
          <p:cNvPr id="18" name="TextBox 17">
            <a:extLst>
              <a:ext uri="{FF2B5EF4-FFF2-40B4-BE49-F238E27FC236}">
                <a16:creationId xmlns:a16="http://schemas.microsoft.com/office/drawing/2014/main" id="{BF7D2257-7B42-7D81-277F-20468C915F96}"/>
              </a:ext>
            </a:extLst>
          </p:cNvPr>
          <p:cNvSpPr txBox="1"/>
          <p:nvPr/>
        </p:nvSpPr>
        <p:spPr>
          <a:xfrm>
            <a:off x="6848986" y="6608728"/>
            <a:ext cx="4384459" cy="230832"/>
          </a:xfrm>
          <a:prstGeom prst="rect">
            <a:avLst/>
          </a:prstGeom>
          <a:noFill/>
        </p:spPr>
        <p:txBody>
          <a:bodyPr wrap="square" rtlCol="0">
            <a:spAutoFit/>
          </a:bodyPr>
          <a:lstStyle/>
          <a:p>
            <a:r>
              <a:rPr lang="en-US" sz="900" dirty="0">
                <a:hlinkClick r:id="rId6" tooltip="https://martinhumanities.com/category/mesopotamia/"/>
              </a:rPr>
              <a:t>This Photo</a:t>
            </a:r>
            <a:r>
              <a:rPr lang="en-US" sz="900" dirty="0"/>
              <a:t> by Unknown Author is licensed under </a:t>
            </a:r>
            <a:r>
              <a:rPr lang="en-US" sz="900" dirty="0">
                <a:hlinkClick r:id="rId7" tooltip="https://creativecommons.org/licenses/by-nc-sa/3.0/"/>
              </a:rPr>
              <a:t>CC BY-SA-NC</a:t>
            </a:r>
            <a:endParaRPr lang="en-US" sz="900" dirty="0"/>
          </a:p>
        </p:txBody>
      </p:sp>
    </p:spTree>
    <p:extLst>
      <p:ext uri="{BB962C8B-B14F-4D97-AF65-F5344CB8AC3E}">
        <p14:creationId xmlns:p14="http://schemas.microsoft.com/office/powerpoint/2010/main" val="15086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CB26-FF88-D299-11B1-91BCDC3E40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B1153B-4631-5C0E-88B0-397F49EAAFC9}"/>
              </a:ext>
            </a:extLst>
          </p:cNvPr>
          <p:cNvPicPr>
            <a:picLocks noGrp="1" noChangeAspect="1"/>
          </p:cNvPicPr>
          <p:nvPr>
            <p:ph idx="1"/>
          </p:nvPr>
        </p:nvPicPr>
        <p:blipFill>
          <a:blip r:embed="rId2"/>
          <a:stretch>
            <a:fillRect/>
          </a:stretch>
        </p:blipFill>
        <p:spPr>
          <a:xfrm>
            <a:off x="177800" y="0"/>
            <a:ext cx="12014200" cy="7035799"/>
          </a:xfrm>
        </p:spPr>
      </p:pic>
      <p:sp>
        <p:nvSpPr>
          <p:cNvPr id="8" name="Donut 7">
            <a:extLst>
              <a:ext uri="{FF2B5EF4-FFF2-40B4-BE49-F238E27FC236}">
                <a16:creationId xmlns:a16="http://schemas.microsoft.com/office/drawing/2014/main" id="{90EB93A7-CB1E-BABA-A341-C7A05ED69B79}"/>
              </a:ext>
            </a:extLst>
          </p:cNvPr>
          <p:cNvSpPr/>
          <p:nvPr/>
        </p:nvSpPr>
        <p:spPr>
          <a:xfrm>
            <a:off x="1043190" y="0"/>
            <a:ext cx="592428" cy="528034"/>
          </a:xfrm>
          <a:prstGeom prst="don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2BFBF516-1E43-558C-3DB3-56E12658F469}"/>
              </a:ext>
            </a:extLst>
          </p:cNvPr>
          <p:cNvSpPr/>
          <p:nvPr/>
        </p:nvSpPr>
        <p:spPr>
          <a:xfrm>
            <a:off x="3281967" y="12879"/>
            <a:ext cx="592428" cy="471710"/>
          </a:xfrm>
          <a:prstGeom prst="don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D5AF1281-4BDC-A1FF-650A-532F33734984}"/>
              </a:ext>
            </a:extLst>
          </p:cNvPr>
          <p:cNvSpPr/>
          <p:nvPr/>
        </p:nvSpPr>
        <p:spPr>
          <a:xfrm>
            <a:off x="5553279" y="0"/>
            <a:ext cx="592428" cy="471710"/>
          </a:xfrm>
          <a:prstGeom prst="don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36FD0B5D-E3E4-8379-5C5F-33B4E0C40473}"/>
              </a:ext>
            </a:extLst>
          </p:cNvPr>
          <p:cNvSpPr/>
          <p:nvPr/>
        </p:nvSpPr>
        <p:spPr>
          <a:xfrm>
            <a:off x="7809565" y="28162"/>
            <a:ext cx="592428" cy="471710"/>
          </a:xfrm>
          <a:prstGeom prst="don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F0ED76F4-F3D0-0CA8-CFB0-2A1AD23B719C}"/>
              </a:ext>
            </a:extLst>
          </p:cNvPr>
          <p:cNvSpPr/>
          <p:nvPr/>
        </p:nvSpPr>
        <p:spPr>
          <a:xfrm>
            <a:off x="10072628" y="0"/>
            <a:ext cx="592428" cy="471710"/>
          </a:xfrm>
          <a:prstGeom prst="don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893642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2498</TotalTime>
  <Words>3115</Words>
  <Application>Microsoft Macintosh PowerPoint</Application>
  <PresentationFormat>Widescreen</PresentationFormat>
  <Paragraphs>252</Paragraphs>
  <Slides>26</Slides>
  <Notes>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Narrow</vt:lpstr>
      <vt:lpstr>Arial</vt:lpstr>
      <vt:lpstr>Century Gothic</vt:lpstr>
      <vt:lpstr>system-ui</vt:lpstr>
      <vt:lpstr>Wingdings</vt:lpstr>
      <vt:lpstr>Wingdings 3</vt:lpstr>
      <vt:lpstr>Wisp</vt:lpstr>
      <vt:lpstr>An Introduction to the Old Testament Lesson 1 (Introduction &amp; Creation)</vt:lpstr>
      <vt:lpstr>Goals of this class</vt:lpstr>
      <vt:lpstr>Class schedule (subject to change)</vt:lpstr>
      <vt:lpstr>Why study the Old Testament? </vt:lpstr>
      <vt:lpstr>Something to remember studying OT</vt:lpstr>
      <vt:lpstr>Interpreting OT Hebrew texts</vt:lpstr>
      <vt:lpstr>Structure of the Old Testament</vt:lpstr>
      <vt:lpstr>Location</vt:lpstr>
      <vt:lpstr>PowerPoint Presentation</vt:lpstr>
      <vt:lpstr>God, god, Lord or Lord</vt:lpstr>
      <vt:lpstr>Additional resources</vt:lpstr>
      <vt:lpstr>Creation!</vt:lpstr>
      <vt:lpstr>The Beginning! (NIV Gen 1:1 - 2)</vt:lpstr>
      <vt:lpstr>The first and second day (Gen. 1: 3-8)</vt:lpstr>
      <vt:lpstr>The third day (Gen. 1:9-13)</vt:lpstr>
      <vt:lpstr>Sun, moon, stars – the fourth day (1: 14-19)</vt:lpstr>
      <vt:lpstr>Birds &amp; fish (1: 20-23) </vt:lpstr>
      <vt:lpstr>Day 6 - Animals, humans (1:24-31)</vt:lpstr>
      <vt:lpstr>Creation is completed (Gen 2: 1 – 3)</vt:lpstr>
      <vt:lpstr>Summary of Creation!</vt:lpstr>
      <vt:lpstr>A stark contrast</vt:lpstr>
      <vt:lpstr>Another perspective of Creation Genesis 2: 4 - 9 </vt:lpstr>
      <vt:lpstr>Genesis 2: 10 - 17</vt:lpstr>
      <vt:lpstr>Genesis 2: 18 - 25</vt:lpstr>
      <vt:lpstr>The Big Picture … </vt:lpstr>
      <vt:lpstr>Next week’s class – the Genesis 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Timothy Theiss</dc:creator>
  <cp:lastModifiedBy>Timothy Theiss</cp:lastModifiedBy>
  <cp:revision>66</cp:revision>
  <dcterms:created xsi:type="dcterms:W3CDTF">2025-02-09T22:00:16Z</dcterms:created>
  <dcterms:modified xsi:type="dcterms:W3CDTF">2025-10-28T17:34:29Z</dcterms:modified>
</cp:coreProperties>
</file>