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6" r:id="rId3"/>
    <p:sldId id="268" r:id="rId4"/>
    <p:sldId id="267" r:id="rId5"/>
    <p:sldId id="270" r:id="rId6"/>
    <p:sldId id="269" r:id="rId7"/>
    <p:sldId id="272" r:id="rId8"/>
    <p:sldId id="273" r:id="rId9"/>
    <p:sldId id="271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</p:sldIdLst>
  <p:sldSz cx="9144000" cy="6858000" type="screen4x3"/>
  <p:notesSz cx="6858000" cy="88915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8442E-E1A8-4482-95C7-8C19E8FDECDF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AC8D8-B451-48C4-8EFE-6E1E991E2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21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3647-E752-4F19-A1CD-D746ACF9566C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0" y="666750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223504"/>
            <a:ext cx="5486400" cy="40012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A21CD-F401-4A4B-B6A7-B8C395957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53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20.2 million</a:t>
            </a:r>
          </a:p>
          <a:p>
            <a:r>
              <a:rPr lang="en-US" dirty="0" smtClean="0"/>
              <a:t>7.9 million w/</a:t>
            </a:r>
            <a:r>
              <a:rPr lang="en-US" dirty="0" err="1" smtClean="0"/>
              <a:t>cooccuring</a:t>
            </a:r>
            <a:r>
              <a:rPr lang="en-US" dirty="0" smtClean="0"/>
              <a:t> D/O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78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CDC-88K </a:t>
            </a:r>
            <a:r>
              <a:rPr lang="en-US" dirty="0" smtClean="0"/>
              <a:t>deaths/</a:t>
            </a:r>
            <a:r>
              <a:rPr lang="en-US" dirty="0" err="1" smtClean="0"/>
              <a:t>yr</a:t>
            </a:r>
            <a:r>
              <a:rPr lang="en-US" baseline="0" dirty="0" smtClean="0"/>
              <a:t> directly related to alcohol (50% from binge drinking: 5 drinks men; 3 drinks women)</a:t>
            </a:r>
          </a:p>
          <a:p>
            <a:r>
              <a:rPr lang="en-US" baseline="0" dirty="0" smtClean="0"/>
              <a:t>40% of violent crime alcohol was involved</a:t>
            </a:r>
            <a:endParaRPr lang="en-US" dirty="0" smtClean="0"/>
          </a:p>
          <a:p>
            <a:r>
              <a:rPr lang="en-US" dirty="0" err="1" smtClean="0"/>
              <a:t>Caniboids</a:t>
            </a:r>
            <a:r>
              <a:rPr lang="en-US" dirty="0" smtClean="0"/>
              <a:t> vs Delta 9-THC (psycho-active)</a:t>
            </a:r>
          </a:p>
          <a:p>
            <a:r>
              <a:rPr lang="en-US" dirty="0" smtClean="0"/>
              <a:t>THC</a:t>
            </a:r>
            <a:r>
              <a:rPr lang="en-US" baseline="0" dirty="0" smtClean="0"/>
              <a:t> exacerbates mental illness; delays cognitive development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8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65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0.3-0.7% population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36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Sam 17:37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50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some cases, you may not realize that you have a personality disorder because your way of thinking and behaving seems natural to you. And you may blame others for the challenges you face.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9.1-14.8%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population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41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2.1-6.8%</a:t>
            </a:r>
          </a:p>
          <a:p>
            <a:r>
              <a:rPr lang="en-US" dirty="0" smtClean="0"/>
              <a:t>Paranoid- distrust, suspiciousness, believe being victimized, highly critical yet hypersensitive</a:t>
            </a:r>
            <a:r>
              <a:rPr lang="en-US" baseline="0" dirty="0" smtClean="0"/>
              <a:t> to criticism</a:t>
            </a:r>
          </a:p>
          <a:p>
            <a:endParaRPr lang="en-US" baseline="0" dirty="0" smtClean="0"/>
          </a:p>
          <a:p>
            <a:r>
              <a:rPr lang="en-US" baseline="0" dirty="0" smtClean="0"/>
              <a:t>Schizoid- long standing pattern detachment from social relationships, restricted range of emotions, rarely use non-verbal cues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Schizotypal- acute discomfort in close relationships, hold odd beliefs and engage in eccentric behavior, below threshold for psychotic dx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83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1.5-6.1%</a:t>
            </a:r>
          </a:p>
          <a:p>
            <a:r>
              <a:rPr lang="en-US" dirty="0" smtClean="0"/>
              <a:t>Antisocial- manipulation, exploitation, violation</a:t>
            </a:r>
            <a:r>
              <a:rPr lang="en-US" baseline="0" dirty="0" smtClean="0"/>
              <a:t> of rights of others, deceitful, lack remorse, unwilling to conform to laws/norms</a:t>
            </a:r>
          </a:p>
          <a:p>
            <a:endParaRPr lang="en-US" baseline="0" dirty="0" smtClean="0"/>
          </a:p>
          <a:p>
            <a:r>
              <a:rPr lang="en-US" baseline="0" dirty="0" smtClean="0"/>
              <a:t>Borderline- persistent pattern of emotional instability, </a:t>
            </a:r>
            <a:r>
              <a:rPr lang="en-US" baseline="0" dirty="0" err="1" smtClean="0"/>
              <a:t>volitale</a:t>
            </a:r>
            <a:r>
              <a:rPr lang="en-US" baseline="0" dirty="0" smtClean="0"/>
              <a:t> relationships, self-destructive impulsive behavior</a:t>
            </a:r>
          </a:p>
          <a:p>
            <a:endParaRPr lang="en-US" baseline="0" dirty="0" smtClean="0"/>
          </a:p>
          <a:p>
            <a:r>
              <a:rPr lang="en-US" baseline="0" dirty="0" smtClean="0"/>
              <a:t>Histrionic- excessive emotional expression, attention seeking, overly dramatic, excessive need for approval, </a:t>
            </a:r>
            <a:r>
              <a:rPr lang="en-US" baseline="0" dirty="0" err="1" smtClean="0"/>
              <a:t>provacative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Narcissistic- extreme feelings of self importance, high need for admiration, lack of empathy, exploit others for personal gain and overly sensitive to criticism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78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Avoidant- feelings of inadequacy, hypersensitivity to negative evaluation, fearful of rejection, choose to be lonely rather than face potential rejection</a:t>
            </a:r>
          </a:p>
          <a:p>
            <a:endParaRPr lang="en-US" dirty="0" smtClean="0"/>
          </a:p>
          <a:p>
            <a:r>
              <a:rPr lang="en-US" dirty="0" smtClean="0"/>
              <a:t>Dependent- Submissive, clingy behavior, excessive need to be taken care of. Strong</a:t>
            </a:r>
            <a:r>
              <a:rPr lang="en-US" baseline="0" dirty="0" smtClean="0"/>
              <a:t> feeling of helplessness and unable to cope independently. Transfers personal </a:t>
            </a:r>
            <a:r>
              <a:rPr lang="en-US" baseline="0" dirty="0" err="1" smtClean="0"/>
              <a:t>responsibilty</a:t>
            </a:r>
            <a:r>
              <a:rPr lang="en-US" baseline="0" dirty="0" smtClean="0"/>
              <a:t> to others</a:t>
            </a:r>
          </a:p>
          <a:p>
            <a:endParaRPr lang="en-US" baseline="0" dirty="0" smtClean="0"/>
          </a:p>
          <a:p>
            <a:r>
              <a:rPr lang="en-US" baseline="0" dirty="0" smtClean="0"/>
              <a:t>Obsessive-Compulsive Preoccupation with orderliness, perfectionism, control. Preoccupied with details, rules, schedules- often to the point it interferes with their ability to complete tasks.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21CD-F401-4A4B-B6A7-B8C3959576D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9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2F51F4B-C5C6-4635-ADC1-9CDF218DB3F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78066C9-A7FE-4476-845C-B5CF16ED4E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Fearfully &amp; Wonderfully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/>
          <a:p>
            <a:r>
              <a:rPr lang="en-US" dirty="0" smtClean="0"/>
              <a:t>The role of mental health in </a:t>
            </a:r>
          </a:p>
          <a:p>
            <a:r>
              <a:rPr lang="en-US" dirty="0" smtClean="0"/>
              <a:t>God’s Kingdom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27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4400" dirty="0" smtClean="0">
              <a:solidFill>
                <a:schemeClr val="accent6"/>
              </a:solidFill>
              <a:latin typeface="Arial Black" panose="020B0A04020102020204" pitchFamily="34" charset="0"/>
            </a:endParaRPr>
          </a:p>
          <a:p>
            <a:pPr marL="109728" indent="0" algn="ctr">
              <a:buNone/>
            </a:pPr>
            <a:r>
              <a:rPr lang="en-US" sz="4400" dirty="0" smtClean="0">
                <a:solidFill>
                  <a:schemeClr val="accent6"/>
                </a:solidFill>
                <a:latin typeface="Arial Black" panose="020B0A04020102020204" pitchFamily="34" charset="0"/>
              </a:rPr>
              <a:t>1-800-662-HELP </a:t>
            </a:r>
            <a:r>
              <a:rPr lang="en-US" sz="4400" dirty="0">
                <a:solidFill>
                  <a:schemeClr val="accent6"/>
                </a:solidFill>
                <a:latin typeface="Arial Black" panose="020B0A04020102020204" pitchFamily="34" charset="0"/>
              </a:rPr>
              <a:t>(4357)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68961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70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Schizophrenia Spectrum &amp; Other Psychotic Disorders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2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49424"/>
            <a:ext cx="8839200" cy="4325112"/>
          </a:xfrm>
        </p:spPr>
        <p:txBody>
          <a:bodyPr/>
          <a:lstStyle/>
          <a:p>
            <a:r>
              <a:rPr lang="en-US" dirty="0" smtClean="0"/>
              <a:t>Positive Symptoms </a:t>
            </a:r>
          </a:p>
          <a:p>
            <a:pPr marL="109728" indent="0">
              <a:buNone/>
            </a:pPr>
            <a:r>
              <a:rPr lang="en-US" sz="2400" dirty="0" smtClean="0"/>
              <a:t>Abnormal thoughts, perceptions and behaviors most individuals do not normally experience</a:t>
            </a:r>
          </a:p>
          <a:p>
            <a:pPr marL="109728" indent="0">
              <a:buNone/>
            </a:pPr>
            <a:endParaRPr lang="en-US" sz="2400" dirty="0" smtClean="0"/>
          </a:p>
          <a:p>
            <a:pPr lvl="1"/>
            <a:r>
              <a:rPr lang="en-US" dirty="0" smtClean="0"/>
              <a:t>Delusions</a:t>
            </a:r>
          </a:p>
          <a:p>
            <a:pPr lvl="1"/>
            <a:r>
              <a:rPr lang="en-US" dirty="0" smtClean="0"/>
              <a:t>Hallucinations</a:t>
            </a:r>
          </a:p>
          <a:p>
            <a:pPr lvl="1"/>
            <a:r>
              <a:rPr lang="en-US" dirty="0" smtClean="0"/>
              <a:t>Disorganized thinking</a:t>
            </a:r>
          </a:p>
          <a:p>
            <a:pPr lvl="1"/>
            <a:r>
              <a:rPr lang="en-US" dirty="0" smtClean="0"/>
              <a:t>Disorganized behavior</a:t>
            </a:r>
          </a:p>
          <a:p>
            <a:endParaRPr lang="en-US" dirty="0" smtClean="0"/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3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Negative Symptoms</a:t>
            </a:r>
          </a:p>
          <a:p>
            <a:pPr marL="109728" indent="0">
              <a:buNone/>
            </a:pPr>
            <a:r>
              <a:rPr lang="en-US" sz="2400" dirty="0"/>
              <a:t>The loss or decrease of an ability that is normally present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 smtClean="0"/>
              <a:t>Flat affect (lack of emotional expression)</a:t>
            </a:r>
          </a:p>
          <a:p>
            <a:pPr lvl="1"/>
            <a:r>
              <a:rPr lang="en-US" dirty="0" err="1" smtClean="0"/>
              <a:t>Avolition</a:t>
            </a:r>
            <a:r>
              <a:rPr lang="en-US" dirty="0" smtClean="0"/>
              <a:t> (low motivation)</a:t>
            </a:r>
          </a:p>
          <a:p>
            <a:pPr lvl="1"/>
            <a:r>
              <a:rPr lang="en-US" dirty="0" err="1" smtClean="0"/>
              <a:t>Alogia</a:t>
            </a:r>
            <a:r>
              <a:rPr lang="en-US" dirty="0" smtClean="0"/>
              <a:t> (lack of speech)</a:t>
            </a:r>
          </a:p>
          <a:p>
            <a:pPr lvl="1"/>
            <a:r>
              <a:rPr lang="en-US" dirty="0" err="1" smtClean="0"/>
              <a:t>Associality</a:t>
            </a:r>
            <a:r>
              <a:rPr lang="en-US" dirty="0" smtClean="0"/>
              <a:t> (lack of interest in social interaction)</a:t>
            </a:r>
          </a:p>
          <a:p>
            <a:pPr lvl="1"/>
            <a:r>
              <a:rPr lang="en-US" dirty="0" smtClean="0"/>
              <a:t>Anhedonia (lack of ability to experience joy/pleasure)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9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and Subtypes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Delusional Disorder</a:t>
            </a:r>
          </a:p>
          <a:p>
            <a:pPr lvl="1"/>
            <a:r>
              <a:rPr lang="en-US" dirty="0" smtClean="0"/>
              <a:t>King Saul- I Samuel 18:8-9</a:t>
            </a:r>
          </a:p>
          <a:p>
            <a:endParaRPr lang="en-US" dirty="0"/>
          </a:p>
          <a:p>
            <a:r>
              <a:rPr lang="en-US" dirty="0" smtClean="0"/>
              <a:t>Brief Psychotic Disorder</a:t>
            </a:r>
          </a:p>
          <a:p>
            <a:endParaRPr lang="en-US" dirty="0"/>
          </a:p>
          <a:p>
            <a:r>
              <a:rPr lang="en-US" dirty="0" smtClean="0"/>
              <a:t>Schizophreniform Disorder</a:t>
            </a:r>
          </a:p>
          <a:p>
            <a:endParaRPr lang="en-US" dirty="0"/>
          </a:p>
          <a:p>
            <a:r>
              <a:rPr lang="en-US" dirty="0" smtClean="0"/>
              <a:t>Schizophrenia</a:t>
            </a:r>
          </a:p>
          <a:p>
            <a:pPr lvl="1"/>
            <a:r>
              <a:rPr lang="en-US" dirty="0" smtClean="0"/>
              <a:t>Gadarene demoniac- Mark 5</a:t>
            </a:r>
          </a:p>
          <a:p>
            <a:endParaRPr lang="en-US" dirty="0"/>
          </a:p>
          <a:p>
            <a:r>
              <a:rPr lang="en-US" dirty="0" smtClean="0"/>
              <a:t>Schizoaffective Disorder</a:t>
            </a:r>
          </a:p>
          <a:p>
            <a:pPr lvl="1"/>
            <a:r>
              <a:rPr lang="en-US" dirty="0" smtClean="0"/>
              <a:t>Nebuchadnezzar- Daniel 4:28-33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2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really can’t be faked</a:t>
            </a:r>
          </a:p>
          <a:p>
            <a:pPr lvl="1"/>
            <a:r>
              <a:rPr lang="en-US" dirty="0" smtClean="0"/>
              <a:t>I Samuel 21:10-15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But it really can be treated</a:t>
            </a:r>
          </a:p>
          <a:p>
            <a:pPr lvl="1"/>
            <a:r>
              <a:rPr lang="en-US" dirty="0" smtClean="0"/>
              <a:t>Antipsychotics</a:t>
            </a:r>
          </a:p>
          <a:p>
            <a:pPr lvl="1"/>
            <a:r>
              <a:rPr lang="en-US" dirty="0" smtClean="0"/>
              <a:t>Psychosocial </a:t>
            </a:r>
            <a:r>
              <a:rPr lang="en-US" dirty="0" smtClean="0"/>
              <a:t>Therapy</a:t>
            </a:r>
          </a:p>
          <a:p>
            <a:pPr marL="704088" lvl="2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800100"/>
            <a:ext cx="3524250" cy="236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2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Disorders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3186112"/>
          </a:xfrm>
        </p:spPr>
        <p:txBody>
          <a:bodyPr>
            <a:normAutofit/>
          </a:bodyPr>
          <a:lstStyle/>
          <a:p>
            <a:r>
              <a:rPr lang="en-US" dirty="0"/>
              <a:t>A personality disorder is a type of mental disorder in which you have a rigid and unhealthy pattern of thinking, functioning and behaving.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person with a personality disorder has trouble perceiving and relating to situations and people. This causes significant problems and limitations in relationships, social activities, work and school</a:t>
            </a:r>
            <a:r>
              <a:rPr lang="en-US" dirty="0" smtClean="0"/>
              <a:t>.</a:t>
            </a:r>
          </a:p>
          <a:p>
            <a:pPr algn="r"/>
            <a:r>
              <a:rPr lang="en-US" dirty="0" smtClean="0"/>
              <a:t>(Mayo Clinic, 2013)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9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A “Odd-Eccentric”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Paranoid-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distrust</a:t>
            </a:r>
            <a:r>
              <a:rPr lang="en-US" dirty="0"/>
              <a:t>, suspiciousness, believe being victimized, highly critical yet hypersensitive to criticism</a:t>
            </a:r>
          </a:p>
          <a:p>
            <a:endParaRPr lang="en-US" dirty="0"/>
          </a:p>
          <a:p>
            <a:r>
              <a:rPr lang="en-US" dirty="0" smtClean="0"/>
              <a:t>Schizoid-</a:t>
            </a:r>
          </a:p>
          <a:p>
            <a:pPr marL="109728" indent="0">
              <a:buNone/>
            </a:pPr>
            <a:r>
              <a:rPr lang="en-US" dirty="0" smtClean="0"/>
              <a:t>long </a:t>
            </a:r>
            <a:r>
              <a:rPr lang="en-US" dirty="0"/>
              <a:t>standing pattern detachment from social relationships, restricted range of emotions, rarely use non-verbal cues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Schizotypal-</a:t>
            </a:r>
          </a:p>
          <a:p>
            <a:pPr marL="109728" indent="0">
              <a:buNone/>
            </a:pPr>
            <a:r>
              <a:rPr lang="en-US" dirty="0"/>
              <a:t>acute discomfort in close relationships, hold odd beliefs and engage in eccentric behavior, below threshold for psychotic dx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5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4582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Cluster B “Dramatic-Erratic”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45617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Antisocial-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manipulation, exploitation, violation of rights of others, deceitful, lack remorse, unwilling to conform to laws/norms</a:t>
            </a:r>
          </a:p>
          <a:p>
            <a:endParaRPr lang="en-US" dirty="0"/>
          </a:p>
          <a:p>
            <a:r>
              <a:rPr lang="en-US" dirty="0" smtClean="0"/>
              <a:t>Borderline-</a:t>
            </a:r>
          </a:p>
          <a:p>
            <a:pPr marL="109728" indent="0">
              <a:buNone/>
            </a:pPr>
            <a:r>
              <a:rPr lang="en-US" dirty="0" smtClean="0"/>
              <a:t>persistent </a:t>
            </a:r>
            <a:r>
              <a:rPr lang="en-US" dirty="0"/>
              <a:t>pattern of emotional instability, </a:t>
            </a:r>
            <a:r>
              <a:rPr lang="en-US" dirty="0" smtClean="0"/>
              <a:t>volatile </a:t>
            </a:r>
            <a:r>
              <a:rPr lang="en-US" dirty="0"/>
              <a:t>relationships, self-destructive impulsive behavior</a:t>
            </a:r>
          </a:p>
          <a:p>
            <a:endParaRPr lang="en-US" dirty="0"/>
          </a:p>
          <a:p>
            <a:r>
              <a:rPr lang="en-US" dirty="0" smtClean="0"/>
              <a:t>Histrionic-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excessive emotional expression, attention seeking, overly dramatic, excessive need for approval, </a:t>
            </a:r>
            <a:r>
              <a:rPr lang="en-US" dirty="0" smtClean="0"/>
              <a:t>provocative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Narcissistic-</a:t>
            </a:r>
          </a:p>
          <a:p>
            <a:pPr marL="109728" indent="0">
              <a:buNone/>
            </a:pPr>
            <a:r>
              <a:rPr lang="en-US" dirty="0"/>
              <a:t>extreme feelings of self importance, high need for admiration, lack of empathy, exploit others for personal gain and overly sensitive to criticism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74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C “Anxious-Fearful”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Avoidant-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Feelings </a:t>
            </a:r>
            <a:r>
              <a:rPr lang="en-US" dirty="0"/>
              <a:t>of inadequacy, hypersensitivity to negative evaluation, fearful of rejection, choose to be lonely rather than face potential rejection</a:t>
            </a:r>
          </a:p>
          <a:p>
            <a:endParaRPr lang="en-US" dirty="0"/>
          </a:p>
          <a:p>
            <a:r>
              <a:rPr lang="en-US" dirty="0" smtClean="0"/>
              <a:t>Dependent-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Submissive, clingy behavior, excessive need to be taken care </a:t>
            </a:r>
            <a:r>
              <a:rPr lang="en-US" dirty="0" smtClean="0"/>
              <a:t>of, strong </a:t>
            </a:r>
            <a:r>
              <a:rPr lang="en-US" dirty="0"/>
              <a:t>feeling of helplessness and unable to cope </a:t>
            </a:r>
            <a:r>
              <a:rPr lang="en-US" dirty="0" smtClean="0"/>
              <a:t>independently, transfers </a:t>
            </a:r>
            <a:r>
              <a:rPr lang="en-US" dirty="0"/>
              <a:t>personal </a:t>
            </a:r>
            <a:r>
              <a:rPr lang="en-US" dirty="0" smtClean="0"/>
              <a:t>responsibility </a:t>
            </a:r>
            <a:r>
              <a:rPr lang="en-US" dirty="0"/>
              <a:t>to others</a:t>
            </a:r>
          </a:p>
          <a:p>
            <a:endParaRPr lang="en-US" dirty="0" smtClean="0"/>
          </a:p>
          <a:p>
            <a:r>
              <a:rPr lang="en-US" dirty="0" smtClean="0"/>
              <a:t>Obsessive Compulsive- </a:t>
            </a:r>
          </a:p>
          <a:p>
            <a:pPr marL="109728" indent="0">
              <a:buNone/>
            </a:pPr>
            <a:r>
              <a:rPr lang="en-US" dirty="0"/>
              <a:t>Preoccupation with orderliness, perfectionism, control. Preoccupied with details, rules, schedules- often to the point it interferes with their ability to complete tasks. 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53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Substance Abuse Disorders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use of one or more substances that leads to clinically significant impairment or distress.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8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ompulsive </a:t>
            </a:r>
            <a:r>
              <a:rPr lang="en-US" dirty="0"/>
              <a:t>substance use despite harmful </a:t>
            </a:r>
            <a:r>
              <a:rPr lang="en-US" dirty="0" smtClean="0"/>
              <a:t>consequence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(Severe Substance Abuse Disorder)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6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Addictive Substances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</a:t>
            </a:r>
          </a:p>
          <a:p>
            <a:r>
              <a:rPr lang="en-US" dirty="0" smtClean="0"/>
              <a:t>Marijuana</a:t>
            </a:r>
          </a:p>
          <a:p>
            <a:r>
              <a:rPr lang="en-US" dirty="0" smtClean="0"/>
              <a:t>Hallucinogens</a:t>
            </a:r>
          </a:p>
          <a:p>
            <a:r>
              <a:rPr lang="en-US" dirty="0" smtClean="0"/>
              <a:t>Inhalants</a:t>
            </a:r>
          </a:p>
          <a:p>
            <a:r>
              <a:rPr lang="en-US" dirty="0" smtClean="0"/>
              <a:t>Opioids</a:t>
            </a:r>
          </a:p>
          <a:p>
            <a:r>
              <a:rPr lang="en-US" dirty="0"/>
              <a:t>Sedatives, hypnotics and </a:t>
            </a:r>
            <a:r>
              <a:rPr lang="en-US" dirty="0" smtClean="0"/>
              <a:t>anxiolytics</a:t>
            </a:r>
          </a:p>
          <a:p>
            <a:r>
              <a:rPr lang="en-US" dirty="0" smtClean="0"/>
              <a:t>Stimulants</a:t>
            </a:r>
          </a:p>
          <a:p>
            <a:r>
              <a:rPr lang="en-US" dirty="0" smtClean="0"/>
              <a:t>Tobacco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0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dirty="0" smtClean="0"/>
              <a:t>Addiction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Control-</a:t>
            </a:r>
            <a:r>
              <a:rPr lang="en-US" dirty="0" smtClean="0"/>
              <a:t> Proverbs 23:29-30</a:t>
            </a:r>
          </a:p>
          <a:p>
            <a:pPr lvl="1"/>
            <a:r>
              <a:rPr lang="en-US" dirty="0" smtClean="0"/>
              <a:t>Tolerance and Withdraw</a:t>
            </a:r>
          </a:p>
          <a:p>
            <a:pPr lvl="1"/>
            <a:r>
              <a:rPr lang="en-US" dirty="0" smtClean="0"/>
              <a:t>Cognitive Distortions</a:t>
            </a:r>
          </a:p>
          <a:p>
            <a:pPr lvl="1"/>
            <a:r>
              <a:rPr lang="en-US" dirty="0" smtClean="0"/>
              <a:t>Loss of Emotional &amp; Behavioral Control</a:t>
            </a:r>
          </a:p>
          <a:p>
            <a:pPr lvl="1"/>
            <a:endParaRPr lang="en-US" dirty="0"/>
          </a:p>
          <a:p>
            <a:r>
              <a:rPr lang="en-US" b="1" dirty="0" smtClean="0"/>
              <a:t>Compulsion-</a:t>
            </a:r>
            <a:r>
              <a:rPr lang="en-US" dirty="0" smtClean="0"/>
              <a:t> Proverbs 23:30-31</a:t>
            </a:r>
          </a:p>
          <a:p>
            <a:pPr lvl="1"/>
            <a:r>
              <a:rPr lang="en-US" dirty="0" smtClean="0"/>
              <a:t>Cravings</a:t>
            </a:r>
          </a:p>
          <a:p>
            <a:pPr lvl="1"/>
            <a:r>
              <a:rPr lang="en-US" dirty="0" smtClean="0"/>
              <a:t>Drug-Seeking Behavior</a:t>
            </a:r>
          </a:p>
          <a:p>
            <a:pPr lvl="1"/>
            <a:endParaRPr lang="en-US" dirty="0"/>
          </a:p>
          <a:p>
            <a:r>
              <a:rPr lang="en-US" b="1" dirty="0" smtClean="0"/>
              <a:t>Chronicity-</a:t>
            </a:r>
            <a:r>
              <a:rPr lang="en-US" dirty="0" smtClean="0"/>
              <a:t> Proverbs 23:32-35</a:t>
            </a:r>
          </a:p>
          <a:p>
            <a:pPr lvl="1"/>
            <a:r>
              <a:rPr lang="en-US" dirty="0" smtClean="0"/>
              <a:t>Continued use despite harm/adverse consequences</a:t>
            </a:r>
          </a:p>
          <a:p>
            <a:pPr lvl="1"/>
            <a:r>
              <a:rPr lang="en-US" dirty="0" smtClean="0"/>
              <a:t>Relapse 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427" y="609600"/>
            <a:ext cx="2076450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68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why people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49424"/>
            <a:ext cx="8382000" cy="4325112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To feel good- </a:t>
            </a:r>
            <a:r>
              <a:rPr lang="en-US" dirty="0" smtClean="0"/>
              <a:t>feeling of pleasure, seeking a “high”</a:t>
            </a:r>
          </a:p>
          <a:p>
            <a:endParaRPr lang="en-US" dirty="0"/>
          </a:p>
          <a:p>
            <a:r>
              <a:rPr lang="en-US" b="1" dirty="0" smtClean="0"/>
              <a:t>To feel better- </a:t>
            </a:r>
            <a:r>
              <a:rPr lang="en-US" dirty="0" smtClean="0"/>
              <a:t>relieve stress, relieve pain, relieve cravings</a:t>
            </a:r>
          </a:p>
          <a:p>
            <a:endParaRPr lang="en-US" dirty="0"/>
          </a:p>
          <a:p>
            <a:r>
              <a:rPr lang="en-US" b="1" dirty="0" smtClean="0"/>
              <a:t>To do better- </a:t>
            </a:r>
            <a:r>
              <a:rPr lang="en-US" dirty="0" smtClean="0"/>
              <a:t>improve performance, minimize unwanted symptoms</a:t>
            </a:r>
          </a:p>
          <a:p>
            <a:endParaRPr lang="en-US" dirty="0"/>
          </a:p>
          <a:p>
            <a:r>
              <a:rPr lang="en-US" b="1" dirty="0" smtClean="0"/>
              <a:t>Curiosity</a:t>
            </a:r>
            <a:r>
              <a:rPr lang="en-US" dirty="0" smtClean="0"/>
              <a:t> and </a:t>
            </a:r>
            <a:r>
              <a:rPr lang="en-US" b="1" dirty="0" smtClean="0"/>
              <a:t>Peer Pressure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0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480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dirty="0" smtClean="0"/>
              <a:t>Myths of Addictions- The BIG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Addiction is a lack of will or a character flaw</a:t>
            </a:r>
          </a:p>
          <a:p>
            <a:endParaRPr lang="en-US" b="1" dirty="0"/>
          </a:p>
          <a:p>
            <a:r>
              <a:rPr lang="en-US" b="1" dirty="0" smtClean="0"/>
              <a:t>Addiction is genetic</a:t>
            </a:r>
          </a:p>
          <a:p>
            <a:endParaRPr lang="en-US" b="1" dirty="0"/>
          </a:p>
          <a:p>
            <a:r>
              <a:rPr lang="en-US" b="1" dirty="0" smtClean="0"/>
              <a:t>Addiction is permanent </a:t>
            </a:r>
          </a:p>
          <a:p>
            <a:endParaRPr lang="en-US" b="1" dirty="0"/>
          </a:p>
          <a:p>
            <a:r>
              <a:rPr lang="en-US" b="1" dirty="0" smtClean="0"/>
              <a:t>You have to hit “rock bottom”</a:t>
            </a:r>
          </a:p>
          <a:p>
            <a:endParaRPr lang="en-US" b="1" dirty="0"/>
          </a:p>
          <a:p>
            <a:r>
              <a:rPr lang="en-US" b="1" dirty="0" smtClean="0"/>
              <a:t>You have to want help </a:t>
            </a:r>
          </a:p>
          <a:p>
            <a:endParaRPr lang="en-US" b="1" dirty="0"/>
          </a:p>
          <a:p>
            <a:r>
              <a:rPr lang="en-US" b="1" dirty="0" smtClean="0"/>
              <a:t>Relapse means starting at Square One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302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229600" cy="838200"/>
          </a:xfrm>
        </p:spPr>
        <p:txBody>
          <a:bodyPr/>
          <a:lstStyle/>
          <a:p>
            <a:r>
              <a:rPr lang="en-US" dirty="0" smtClean="0"/>
              <a:t>The Church’s Response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17"/>
          <a:stretch/>
        </p:blipFill>
        <p:spPr>
          <a:xfrm>
            <a:off x="1938337" y="1283110"/>
            <a:ext cx="5267325" cy="52129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72200" y="6248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Bonnie </a:t>
            </a:r>
            <a:r>
              <a:rPr lang="en-US" dirty="0" err="1" smtClean="0"/>
              <a:t>Benard</a:t>
            </a:r>
            <a:r>
              <a:rPr lang="en-US" dirty="0"/>
              <a:t> </a:t>
            </a:r>
            <a:r>
              <a:rPr lang="en-US" dirty="0" smtClean="0"/>
              <a:t>(2004)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851536"/>
            <a:ext cx="2857500" cy="2571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1" y="1851536"/>
            <a:ext cx="2857500" cy="25717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99602" y="432435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Tuesdays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Supper  6:30pm</a:t>
            </a:r>
            <a:br>
              <a:rPr lang="en-US" dirty="0"/>
            </a:br>
            <a:r>
              <a:rPr lang="en-US" dirty="0"/>
              <a:t>Support Groups  7:00pm</a:t>
            </a:r>
          </a:p>
        </p:txBody>
      </p:sp>
      <p:sp>
        <p:nvSpPr>
          <p:cNvPr id="4" name="Rectangle 3"/>
          <p:cNvSpPr/>
          <p:nvPr/>
        </p:nvSpPr>
        <p:spPr>
          <a:xfrm>
            <a:off x="5737123" y="4255523"/>
            <a:ext cx="32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Second Tuesday of each month</a:t>
            </a:r>
          </a:p>
          <a:p>
            <a:r>
              <a:rPr lang="en-US" dirty="0"/>
              <a:t>Supper  6:30pm</a:t>
            </a:r>
          </a:p>
          <a:p>
            <a:r>
              <a:rPr lang="en-US" dirty="0"/>
              <a:t>Bible Study  7:00pm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22"/>
          <a:stretch/>
        </p:blipFill>
        <p:spPr>
          <a:xfrm>
            <a:off x="2933700" y="841271"/>
            <a:ext cx="3086100" cy="9647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52800" y="17526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00"/>
                </a:solidFill>
              </a:rPr>
              <a:t>865-524-1122</a:t>
            </a:r>
            <a:endParaRPr lang="en-US" sz="2800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456</TotalTime>
  <Words>929</Words>
  <Application>Microsoft Office PowerPoint</Application>
  <PresentationFormat>On-screen Show (4:3)</PresentationFormat>
  <Paragraphs>173</Paragraphs>
  <Slides>19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Fearfully &amp; Wonderfully</vt:lpstr>
      <vt:lpstr>Substance Abuse Disorders</vt:lpstr>
      <vt:lpstr>Addiction</vt:lpstr>
      <vt:lpstr>Addictive Substances</vt:lpstr>
      <vt:lpstr>Addiction Symptoms</vt:lpstr>
      <vt:lpstr>Understanding why people use</vt:lpstr>
      <vt:lpstr>Myths of Addictions- The BIG 6</vt:lpstr>
      <vt:lpstr>The Church’s Response</vt:lpstr>
      <vt:lpstr>PowerPoint Presentation</vt:lpstr>
      <vt:lpstr>PowerPoint Presentation</vt:lpstr>
      <vt:lpstr>Schizophrenia Spectrum &amp; Other Psychotic Disorders</vt:lpstr>
      <vt:lpstr>Characteristic Symptoms</vt:lpstr>
      <vt:lpstr>Characteristic Symptoms</vt:lpstr>
      <vt:lpstr>Types and Subtypes</vt:lpstr>
      <vt:lpstr>PowerPoint Presentation</vt:lpstr>
      <vt:lpstr>Personality Disorders</vt:lpstr>
      <vt:lpstr>Cluster A “Odd-Eccentric”</vt:lpstr>
      <vt:lpstr>Cluster B “Dramatic-Erratic”</vt:lpstr>
      <vt:lpstr>Cluster C “Anxious-Fearful”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Fearfully &amp; Wonderfully</dc:title>
  <dc:creator>RRM</dc:creator>
  <cp:lastModifiedBy>RRM</cp:lastModifiedBy>
  <cp:revision>48</cp:revision>
  <cp:lastPrinted>2018-02-22T19:22:02Z</cp:lastPrinted>
  <dcterms:created xsi:type="dcterms:W3CDTF">2018-02-02T02:20:09Z</dcterms:created>
  <dcterms:modified xsi:type="dcterms:W3CDTF">2018-05-16T16:11:09Z</dcterms:modified>
</cp:coreProperties>
</file>