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4" r:id="rId5"/>
    <p:sldId id="261" r:id="rId6"/>
    <p:sldId id="262" r:id="rId7"/>
    <p:sldId id="263" r:id="rId8"/>
    <p:sldId id="265" r:id="rId9"/>
    <p:sldId id="266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DC33D-607B-4B46-8161-A820D795FD11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EFF70-3EC9-440C-BC96-CB33FFBB1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0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FF70-3EC9-440C-BC96-CB33FFBB12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Baker’s Evangelical</a:t>
            </a:r>
            <a:r>
              <a:rPr lang="en-US" baseline="0" dirty="0" smtClean="0"/>
              <a:t> Dictionary of Biblical Theology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FF70-3EC9-440C-BC96-CB33FFBB12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6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common Mental</a:t>
            </a:r>
            <a:r>
              <a:rPr lang="en-US" baseline="0" dirty="0" smtClean="0"/>
              <a:t> Illness</a:t>
            </a:r>
            <a:endParaRPr lang="en-US" dirty="0" smtClean="0"/>
          </a:p>
          <a:p>
            <a:r>
              <a:rPr lang="en-US" dirty="0" smtClean="0"/>
              <a:t>GAD 3-30%</a:t>
            </a:r>
          </a:p>
          <a:p>
            <a:r>
              <a:rPr lang="en-US" dirty="0" smtClean="0"/>
              <a:t>Phobia 11%</a:t>
            </a:r>
          </a:p>
          <a:p>
            <a:r>
              <a:rPr lang="en-US" dirty="0" smtClean="0"/>
              <a:t>Social</a:t>
            </a:r>
            <a:r>
              <a:rPr lang="en-US" baseline="0" dirty="0" smtClean="0"/>
              <a:t> Anxiety 2-16%</a:t>
            </a:r>
          </a:p>
          <a:p>
            <a:r>
              <a:rPr lang="en-US" dirty="0" smtClean="0"/>
              <a:t>PTSD 7.8% </a:t>
            </a:r>
            <a:r>
              <a:rPr lang="en-US" baseline="0" dirty="0" smtClean="0"/>
              <a:t> (5%men 10.4% women)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FF70-3EC9-440C-BC96-CB33FFBB12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OCD 2%</a:t>
            </a:r>
          </a:p>
          <a:p>
            <a:r>
              <a:rPr lang="en-US" dirty="0" smtClean="0"/>
              <a:t>Eating D/O 1.1-4.2%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FF70-3EC9-440C-BC96-CB33FFBB12C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3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II Tim 2:15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FF70-3EC9-440C-BC96-CB33FFBB12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84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Pet</a:t>
            </a:r>
            <a:r>
              <a:rPr lang="en-US" baseline="0" dirty="0" smtClean="0"/>
              <a:t> 5:7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EFF70-3EC9-440C-BC96-CB33FFBB12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2A7B7A5-0FFD-4B36-8CC2-75F341A02C6D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F389992-95BB-42D8-94FD-063E87A3B9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WaGgGsT31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Fearfully &amp; Wonderfully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role of mental health </a:t>
            </a:r>
          </a:p>
          <a:p>
            <a:r>
              <a:rPr lang="en-US" dirty="0" smtClean="0"/>
              <a:t>in God’s Kingdom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Our Perfect Example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Mark 14:32-42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Matthew 26:36-46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927555" y="3485535"/>
            <a:ext cx="305571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Luke 22:39-46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6777317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Seek out Refuge</a:t>
            </a:r>
          </a:p>
          <a:p>
            <a:r>
              <a:rPr lang="en-US" dirty="0"/>
              <a:t>Lk 22:39</a:t>
            </a:r>
          </a:p>
          <a:p>
            <a:pPr lvl="1"/>
            <a:r>
              <a:rPr lang="en-US" dirty="0"/>
              <a:t>Ps 46:1-3</a:t>
            </a:r>
          </a:p>
          <a:p>
            <a:pPr lvl="1"/>
            <a:endParaRPr lang="en-US" dirty="0"/>
          </a:p>
          <a:p>
            <a:r>
              <a:rPr lang="en-US" b="1" dirty="0"/>
              <a:t>Seek out Relationship</a:t>
            </a:r>
          </a:p>
          <a:p>
            <a:r>
              <a:rPr lang="en-US" dirty="0"/>
              <a:t>Mark 14:33</a:t>
            </a:r>
          </a:p>
          <a:p>
            <a:pPr lvl="1"/>
            <a:r>
              <a:rPr lang="en-US" dirty="0" err="1"/>
              <a:t>Ecc</a:t>
            </a:r>
            <a:r>
              <a:rPr lang="en-US" dirty="0"/>
              <a:t> 4:9-10; </a:t>
            </a:r>
            <a:r>
              <a:rPr lang="en-US" dirty="0" err="1"/>
              <a:t>Prv</a:t>
            </a:r>
            <a:r>
              <a:rPr lang="en-US" dirty="0"/>
              <a:t> 17:17</a:t>
            </a:r>
          </a:p>
          <a:p>
            <a:pPr lvl="1"/>
            <a:endParaRPr lang="en-US" dirty="0"/>
          </a:p>
          <a:p>
            <a:r>
              <a:rPr lang="en-US" b="1" dirty="0"/>
              <a:t>Seek Solitude</a:t>
            </a:r>
          </a:p>
          <a:p>
            <a:r>
              <a:rPr lang="en-US" dirty="0"/>
              <a:t>Luke 22:41</a:t>
            </a:r>
          </a:p>
          <a:p>
            <a:pPr lvl="1"/>
            <a:r>
              <a:rPr lang="en-US" dirty="0"/>
              <a:t>Lam 3:25-28</a:t>
            </a:r>
          </a:p>
          <a:p>
            <a:pPr lvl="1"/>
            <a:endParaRPr lang="en-US" dirty="0"/>
          </a:p>
          <a:p>
            <a:r>
              <a:rPr lang="en-US" b="1" dirty="0"/>
              <a:t>Seek God’s Will</a:t>
            </a:r>
          </a:p>
          <a:p>
            <a:r>
              <a:rPr lang="en-US" dirty="0"/>
              <a:t>Mark 14:36</a:t>
            </a:r>
          </a:p>
          <a:p>
            <a:pPr lvl="1"/>
            <a:r>
              <a:rPr lang="en-US" dirty="0"/>
              <a:t>I Pet 5:6-7; </a:t>
            </a:r>
            <a:r>
              <a:rPr lang="en-US" dirty="0" err="1"/>
              <a:t>Prv</a:t>
            </a:r>
            <a:r>
              <a:rPr lang="en-US" dirty="0"/>
              <a:t> 3:5-6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67200"/>
            <a:ext cx="3679498" cy="20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6777317" cy="4343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Pray, Pray, Pray</a:t>
            </a:r>
          </a:p>
          <a:p>
            <a:r>
              <a:rPr lang="en-US" dirty="0"/>
              <a:t>Matt 26:44</a:t>
            </a:r>
          </a:p>
          <a:p>
            <a:pPr lvl="2"/>
            <a:r>
              <a:rPr lang="en-US" dirty="0"/>
              <a:t>Is 30:18; Is 40:28</a:t>
            </a:r>
          </a:p>
          <a:p>
            <a:pPr lvl="2"/>
            <a:endParaRPr lang="en-US" dirty="0"/>
          </a:p>
          <a:p>
            <a:r>
              <a:rPr lang="en-US" b="1" dirty="0"/>
              <a:t>Get ready, Get Set</a:t>
            </a:r>
          </a:p>
          <a:p>
            <a:r>
              <a:rPr lang="en-US" dirty="0"/>
              <a:t>Mark 14:41</a:t>
            </a:r>
          </a:p>
          <a:p>
            <a:pPr lvl="1"/>
            <a:r>
              <a:rPr lang="en-US" dirty="0"/>
              <a:t>Col 3:1-3</a:t>
            </a:r>
          </a:p>
          <a:p>
            <a:pPr marL="365760" lvl="1" indent="0">
              <a:buNone/>
            </a:pPr>
            <a:endParaRPr lang="en-US" dirty="0"/>
          </a:p>
          <a:p>
            <a:r>
              <a:rPr lang="en-US" b="1" dirty="0"/>
              <a:t>GO!</a:t>
            </a:r>
          </a:p>
          <a:p>
            <a:r>
              <a:rPr lang="en-US" dirty="0"/>
              <a:t>Matt 26:46</a:t>
            </a:r>
          </a:p>
          <a:p>
            <a:pPr lvl="1"/>
            <a:r>
              <a:rPr lang="en-US" dirty="0"/>
              <a:t>Is 58:8-12 (</a:t>
            </a:r>
            <a:r>
              <a:rPr lang="en-US" dirty="0" err="1"/>
              <a:t>esp</a:t>
            </a:r>
            <a:r>
              <a:rPr lang="en-US" dirty="0"/>
              <a:t> 10)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33925"/>
            <a:ext cx="3733800" cy="20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world can be an overwhelming, scary place.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smtClean="0"/>
              <a:t>Isaiah 54:10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6800" y="4572000"/>
            <a:ext cx="3419856" cy="65836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200" dirty="0" smtClean="0"/>
              <a:t>Romans 8:38-39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27845" y="51816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 smtClean="0"/>
              <a:t>. . .But nothing can separate us from the love of God!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1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95600"/>
            <a:ext cx="7024744" cy="1447800"/>
          </a:xfrm>
        </p:spPr>
        <p:txBody>
          <a:bodyPr/>
          <a:lstStyle/>
          <a:p>
            <a:pPr algn="ctr"/>
            <a:r>
              <a:rPr lang="en-US" sz="5400" dirty="0" smtClean="0"/>
              <a:t>HE CARES FOR YOU!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7848600" cy="1752600"/>
          </a:xfrm>
        </p:spPr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sz="3200" dirty="0" smtClean="0"/>
              <a:t>Casting all your anxieties on Him because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1061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724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Anxiety Checklist 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Gillihan</a:t>
            </a:r>
            <a:r>
              <a:rPr lang="en-US" sz="2000" dirty="0" smtClean="0">
                <a:solidFill>
                  <a:schemeClr val="tx2"/>
                </a:solidFill>
              </a:rPr>
              <a:t>, 2016)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3" b="35072"/>
          <a:stretch/>
        </p:blipFill>
        <p:spPr bwMode="auto">
          <a:xfrm>
            <a:off x="1143000" y="1582994"/>
            <a:ext cx="6477000" cy="4648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19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724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Anxiety Checklist 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Gillihan</a:t>
            </a:r>
            <a:r>
              <a:rPr lang="en-US" sz="2000" dirty="0" smtClean="0">
                <a:solidFill>
                  <a:schemeClr val="tx2"/>
                </a:solidFill>
              </a:rPr>
              <a:t>, 2016)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34722"/>
          <a:stretch/>
        </p:blipFill>
        <p:spPr bwMode="auto">
          <a:xfrm>
            <a:off x="1143000" y="1524000"/>
            <a:ext cx="6172200" cy="487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5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024744" cy="7249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Anxiety Checklist 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Gillihan</a:t>
            </a:r>
            <a:r>
              <a:rPr lang="en-US" sz="2000" dirty="0" smtClean="0">
                <a:solidFill>
                  <a:schemeClr val="tx2"/>
                </a:solidFill>
              </a:rPr>
              <a:t>, 2016)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5" b="48594"/>
          <a:stretch/>
        </p:blipFill>
        <p:spPr bwMode="auto">
          <a:xfrm>
            <a:off x="1143000" y="1504335"/>
            <a:ext cx="6553200" cy="4515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045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“. . .My anxious thoughts multiply within me”</a:t>
            </a:r>
          </a:p>
          <a:p>
            <a:pPr marL="68580" indent="0">
              <a:buNone/>
            </a:pPr>
            <a:endParaRPr lang="en-US" dirty="0"/>
          </a:p>
          <a:p>
            <a:pPr marL="68580" indent="0" algn="r">
              <a:buNone/>
            </a:pPr>
            <a:r>
              <a:rPr lang="en-US" dirty="0" smtClean="0"/>
              <a:t>-Psalms 94:19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rved Up Arrow 8"/>
          <p:cNvSpPr/>
          <p:nvPr/>
        </p:nvSpPr>
        <p:spPr>
          <a:xfrm>
            <a:off x="3038168" y="3124201"/>
            <a:ext cx="4230329" cy="3227438"/>
          </a:xfrm>
          <a:prstGeom prst="curvedUpArrow">
            <a:avLst>
              <a:gd name="adj1" fmla="val 25993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295400"/>
            <a:ext cx="3419856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FEAR</a:t>
            </a:r>
          </a:p>
          <a:p>
            <a:endParaRPr lang="en-US" dirty="0"/>
          </a:p>
          <a:p>
            <a:r>
              <a:rPr lang="en-US" dirty="0" smtClean="0"/>
              <a:t>DREAD</a:t>
            </a:r>
          </a:p>
          <a:p>
            <a:endParaRPr lang="en-US" dirty="0"/>
          </a:p>
          <a:p>
            <a:r>
              <a:rPr lang="en-US" dirty="0" smtClean="0"/>
              <a:t>UNCERTAINTY</a:t>
            </a:r>
          </a:p>
          <a:p>
            <a:endParaRPr lang="en-US" dirty="0"/>
          </a:p>
          <a:p>
            <a:r>
              <a:rPr lang="en-US" dirty="0" smtClean="0"/>
              <a:t>AGGITATION</a:t>
            </a:r>
          </a:p>
          <a:p>
            <a:endParaRPr lang="en-US" dirty="0"/>
          </a:p>
          <a:p>
            <a:r>
              <a:rPr lang="en-US" dirty="0" smtClean="0"/>
              <a:t>HUMAN RESPONSE TO STRESS </a:t>
            </a:r>
            <a:r>
              <a:rPr lang="en-US" sz="1400" dirty="0" smtClean="0"/>
              <a:t>(Baker, 1996)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066800"/>
            <a:ext cx="3419856" cy="2835797"/>
          </a:xfrm>
        </p:spPr>
        <p:txBody>
          <a:bodyPr/>
          <a:lstStyle/>
          <a:p>
            <a:r>
              <a:rPr lang="en-US" dirty="0" smtClean="0"/>
              <a:t>LOSS OR LACK OF CONTROL</a:t>
            </a:r>
          </a:p>
          <a:p>
            <a:endParaRPr lang="en-US" dirty="0"/>
          </a:p>
          <a:p>
            <a:r>
              <a:rPr lang="en-US" dirty="0" smtClean="0"/>
              <a:t>INCREASED THREAT RESPONSE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381001"/>
            <a:ext cx="6637468" cy="761999"/>
          </a:xfrm>
        </p:spPr>
        <p:txBody>
          <a:bodyPr/>
          <a:lstStyle/>
          <a:p>
            <a:r>
              <a:rPr lang="en-US" dirty="0" smtClean="0"/>
              <a:t>ANXIETY IS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199"/>
            <a:ext cx="3581400" cy="442165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0"/>
            <a:ext cx="3431350" cy="3508632"/>
          </a:xfrm>
        </p:spPr>
      </p:pic>
    </p:spTree>
    <p:extLst>
      <p:ext uri="{BB962C8B-B14F-4D97-AF65-F5344CB8AC3E}">
        <p14:creationId xmlns:p14="http://schemas.microsoft.com/office/powerpoint/2010/main" val="314506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it like to live with anxiety?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Anxiety-Spoken Word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Types and Subtypes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777317" cy="4343400"/>
          </a:xfrm>
        </p:spPr>
        <p:txBody>
          <a:bodyPr/>
          <a:lstStyle/>
          <a:p>
            <a:r>
              <a:rPr lang="en-US" dirty="0" smtClean="0"/>
              <a:t>Generalized Anxiety Disorder (GAD)</a:t>
            </a:r>
          </a:p>
          <a:p>
            <a:endParaRPr lang="en-US" dirty="0"/>
          </a:p>
          <a:p>
            <a:r>
              <a:rPr lang="en-US" dirty="0" smtClean="0"/>
              <a:t>Specific Anxiety Disorder (SAD)</a:t>
            </a:r>
          </a:p>
          <a:p>
            <a:pPr lvl="1"/>
            <a:r>
              <a:rPr lang="en-US" dirty="0" smtClean="0"/>
              <a:t>Social Anxiety</a:t>
            </a:r>
          </a:p>
          <a:p>
            <a:pPr lvl="1"/>
            <a:r>
              <a:rPr lang="en-US" dirty="0" smtClean="0"/>
              <a:t>Phobias</a:t>
            </a:r>
          </a:p>
          <a:p>
            <a:pPr lvl="1"/>
            <a:endParaRPr lang="en-US" dirty="0"/>
          </a:p>
          <a:p>
            <a:r>
              <a:rPr lang="en-US" dirty="0" smtClean="0"/>
              <a:t>Post-Traumatic Stress Disorder (PTSD)</a:t>
            </a:r>
          </a:p>
          <a:p>
            <a:endParaRPr lang="en-US" dirty="0"/>
          </a:p>
          <a:p>
            <a:r>
              <a:rPr lang="en-US" dirty="0" smtClean="0"/>
              <a:t>Panic Disorder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6777317" cy="5181600"/>
          </a:xfrm>
        </p:spPr>
        <p:txBody>
          <a:bodyPr/>
          <a:lstStyle/>
          <a:p>
            <a:r>
              <a:rPr lang="en-US" dirty="0" smtClean="0"/>
              <a:t>Obsessive Compulsive Disorder (OCD)</a:t>
            </a:r>
          </a:p>
          <a:p>
            <a:endParaRPr lang="en-US" dirty="0"/>
          </a:p>
          <a:p>
            <a:r>
              <a:rPr lang="en-US" dirty="0" smtClean="0"/>
              <a:t> Eating Disorders</a:t>
            </a:r>
          </a:p>
          <a:p>
            <a:pPr lvl="1"/>
            <a:r>
              <a:rPr lang="en-US" dirty="0" smtClean="0"/>
              <a:t>Anorexia </a:t>
            </a:r>
          </a:p>
          <a:p>
            <a:pPr lvl="1"/>
            <a:r>
              <a:rPr lang="en-US" dirty="0" smtClean="0"/>
              <a:t>Bulimia</a:t>
            </a:r>
          </a:p>
          <a:p>
            <a:pPr lvl="1"/>
            <a:r>
              <a:rPr lang="en-US" dirty="0" smtClean="0"/>
              <a:t>Purging</a:t>
            </a:r>
          </a:p>
          <a:p>
            <a:pPr lvl="1"/>
            <a:r>
              <a:rPr lang="en-US" dirty="0" smtClean="0"/>
              <a:t>Binging (Overeating)</a:t>
            </a:r>
          </a:p>
          <a:p>
            <a:pPr lvl="1"/>
            <a:r>
              <a:rPr lang="en-US" dirty="0" smtClean="0"/>
              <a:t>Pica</a:t>
            </a:r>
          </a:p>
          <a:p>
            <a:pPr lvl="1"/>
            <a:r>
              <a:rPr lang="en-US" dirty="0" smtClean="0"/>
              <a:t>Avoidant/Restrictive Food D/O</a:t>
            </a:r>
          </a:p>
          <a:p>
            <a:pPr lvl="1"/>
            <a:r>
              <a:rPr lang="en-US" dirty="0" err="1" smtClean="0"/>
              <a:t>Orthoexia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8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 smtClean="0"/>
              <a:t>There is no mistaking what the Bible says about Anxiety</a:t>
            </a:r>
          </a:p>
          <a:p>
            <a:endParaRPr lang="en-US" sz="3600" dirty="0" smtClean="0"/>
          </a:p>
          <a:p>
            <a:pPr lvl="1"/>
            <a:r>
              <a:rPr lang="en-US" sz="3600" dirty="0" smtClean="0"/>
              <a:t>I John 4:18</a:t>
            </a:r>
          </a:p>
          <a:p>
            <a:pPr lvl="1"/>
            <a:r>
              <a:rPr lang="en-US" sz="3600" dirty="0"/>
              <a:t>Philippians 4:6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09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 smtClean="0"/>
              <a:t>. . .OR is there!</a:t>
            </a:r>
          </a:p>
          <a:p>
            <a:pPr marL="68580" indent="0">
              <a:buNone/>
            </a:pPr>
            <a:endParaRPr lang="en-US" sz="3600" dirty="0" smtClean="0"/>
          </a:p>
          <a:p>
            <a:pPr lvl="1"/>
            <a:r>
              <a:rPr lang="en-US" sz="3400" dirty="0"/>
              <a:t>I John 4:17 (</a:t>
            </a:r>
            <a:r>
              <a:rPr lang="en-US" sz="3400" dirty="0" err="1"/>
              <a:t>cf</a:t>
            </a:r>
            <a:r>
              <a:rPr lang="en-US" sz="3400" dirty="0"/>
              <a:t> 4:7-21</a:t>
            </a:r>
            <a:r>
              <a:rPr lang="en-US" sz="3400" dirty="0" smtClean="0"/>
              <a:t>)</a:t>
            </a:r>
          </a:p>
          <a:p>
            <a:pPr lvl="1"/>
            <a:r>
              <a:rPr lang="en-US" sz="3400" dirty="0" smtClean="0"/>
              <a:t>Philippians 4:6b (cf4:6-9)</a:t>
            </a:r>
            <a:endParaRPr lang="en-US" sz="3400" dirty="0"/>
          </a:p>
          <a:p>
            <a:pPr lvl="1"/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241795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290</TotalTime>
  <Words>331</Words>
  <Application>Microsoft Office PowerPoint</Application>
  <PresentationFormat>On-screen Show (4:3)</PresentationFormat>
  <Paragraphs>108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Fearfully &amp; Wonderfully</vt:lpstr>
      <vt:lpstr>Anxiety</vt:lpstr>
      <vt:lpstr>ANXIETY IS :</vt:lpstr>
      <vt:lpstr>PowerPoint Presentation</vt:lpstr>
      <vt:lpstr>What is it like to live with anxiety?</vt:lpstr>
      <vt:lpstr>Types and Subtypes</vt:lpstr>
      <vt:lpstr>PowerPoint Presentation</vt:lpstr>
      <vt:lpstr>Our Response</vt:lpstr>
      <vt:lpstr>PowerPoint Presentation</vt:lpstr>
      <vt:lpstr>Our Perfect Example</vt:lpstr>
      <vt:lpstr>PowerPoint Presentation</vt:lpstr>
      <vt:lpstr>PowerPoint Presentation</vt:lpstr>
      <vt:lpstr>The world can be an overwhelming, scary place. . .</vt:lpstr>
      <vt:lpstr>HE CARES FOR YOU!</vt:lpstr>
      <vt:lpstr>The Anxiety Checklist (Gillihan, 2016)</vt:lpstr>
      <vt:lpstr>The Anxiety Checklist (Gillihan, 2016)</vt:lpstr>
      <vt:lpstr>The Anxiety Checklist (Gillihan, 2016)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Fearfully &amp; Wonderfully</dc:title>
  <dc:creator>RRM</dc:creator>
  <cp:lastModifiedBy>RRM</cp:lastModifiedBy>
  <cp:revision>34</cp:revision>
  <dcterms:created xsi:type="dcterms:W3CDTF">2018-02-01T16:43:19Z</dcterms:created>
  <dcterms:modified xsi:type="dcterms:W3CDTF">2018-05-09T19:35:59Z</dcterms:modified>
</cp:coreProperties>
</file>