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27"/>
  </p:notesMasterIdLst>
  <p:sldIdLst>
    <p:sldId id="275" r:id="rId3"/>
    <p:sldId id="276" r:id="rId4"/>
    <p:sldId id="277" r:id="rId5"/>
    <p:sldId id="278" r:id="rId6"/>
    <p:sldId id="279" r:id="rId7"/>
    <p:sldId id="280" r:id="rId8"/>
    <p:sldId id="281" r:id="rId9"/>
    <p:sldId id="256" r:id="rId10"/>
    <p:sldId id="257" r:id="rId11"/>
    <p:sldId id="258" r:id="rId12"/>
    <p:sldId id="261" r:id="rId13"/>
    <p:sldId id="269" r:id="rId14"/>
    <p:sldId id="270" r:id="rId15"/>
    <p:sldId id="260" r:id="rId16"/>
    <p:sldId id="262" r:id="rId17"/>
    <p:sldId id="264" r:id="rId18"/>
    <p:sldId id="282" r:id="rId19"/>
    <p:sldId id="265" r:id="rId20"/>
    <p:sldId id="266" r:id="rId21"/>
    <p:sldId id="267" r:id="rId22"/>
    <p:sldId id="268" r:id="rId23"/>
    <p:sldId id="272" r:id="rId24"/>
    <p:sldId id="273" r:id="rId25"/>
    <p:sldId id="274"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52"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EAE3269-ECF1-44A0-93C9-15E48707BA5D}" type="datetimeFigureOut">
              <a:rPr lang="en-US" smtClean="0"/>
              <a:t>5/2/2018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FFF1EC5-C27B-439D-B1C8-CBB0A5B66516}" type="slidenum">
              <a:rPr lang="en-US" smtClean="0"/>
              <a:t>‹#›</a:t>
            </a:fld>
            <a:endParaRPr lang="en-US"/>
          </a:p>
        </p:txBody>
      </p:sp>
    </p:spTree>
    <p:extLst>
      <p:ext uri="{BB962C8B-B14F-4D97-AF65-F5344CB8AC3E}">
        <p14:creationId xmlns:p14="http://schemas.microsoft.com/office/powerpoint/2010/main" val="16995099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Rachel </a:t>
            </a:r>
            <a:r>
              <a:rPr lang="en-US" dirty="0" err="1" smtClean="0"/>
              <a:t>Modsmin</a:t>
            </a:r>
            <a:endParaRPr lang="en-US" dirty="0"/>
          </a:p>
        </p:txBody>
      </p:sp>
      <p:sp>
        <p:nvSpPr>
          <p:cNvPr id="4" name="Slide Number Placeholder 3"/>
          <p:cNvSpPr>
            <a:spLocks noGrp="1"/>
          </p:cNvSpPr>
          <p:nvPr>
            <p:ph type="sldNum" sz="quarter" idx="10"/>
          </p:nvPr>
        </p:nvSpPr>
        <p:spPr/>
        <p:txBody>
          <a:bodyPr/>
          <a:lstStyle/>
          <a:p>
            <a:fld id="{819782AC-ADD0-48BF-A16A-F86800BF5F7B}" type="slidenum">
              <a:rPr lang="en-US" smtClean="0"/>
              <a:t>2</a:t>
            </a:fld>
            <a:endParaRPr lang="en-US"/>
          </a:p>
        </p:txBody>
      </p:sp>
    </p:spTree>
    <p:extLst>
      <p:ext uri="{BB962C8B-B14F-4D97-AF65-F5344CB8AC3E}">
        <p14:creationId xmlns:p14="http://schemas.microsoft.com/office/powerpoint/2010/main" val="351182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19782AC-ADD0-48BF-A16A-F86800BF5F7B}" type="slidenum">
              <a:rPr lang="en-US" smtClean="0"/>
              <a:t>3</a:t>
            </a:fld>
            <a:endParaRPr lang="en-US"/>
          </a:p>
        </p:txBody>
      </p:sp>
    </p:spTree>
    <p:extLst>
      <p:ext uri="{BB962C8B-B14F-4D97-AF65-F5344CB8AC3E}">
        <p14:creationId xmlns:p14="http://schemas.microsoft.com/office/powerpoint/2010/main" val="19187486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More than emotive</a:t>
            </a:r>
            <a:r>
              <a:rPr lang="en-US" baseline="0" dirty="0" smtClean="0"/>
              <a:t> symptoms</a:t>
            </a:r>
            <a:endParaRPr lang="en-US" dirty="0" smtClean="0"/>
          </a:p>
          <a:p>
            <a:endParaRPr lang="en-US" dirty="0" smtClean="0"/>
          </a:p>
          <a:p>
            <a:r>
              <a:rPr lang="en-US" dirty="0" smtClean="0"/>
              <a:t>More</a:t>
            </a:r>
            <a:r>
              <a:rPr lang="en-US" baseline="0" dirty="0" smtClean="0"/>
              <a:t> than “depressed”</a:t>
            </a:r>
            <a:endParaRPr lang="en-US" dirty="0"/>
          </a:p>
        </p:txBody>
      </p:sp>
      <p:sp>
        <p:nvSpPr>
          <p:cNvPr id="4" name="Slide Number Placeholder 3"/>
          <p:cNvSpPr>
            <a:spLocks noGrp="1"/>
          </p:cNvSpPr>
          <p:nvPr>
            <p:ph type="sldNum" sz="quarter" idx="10"/>
          </p:nvPr>
        </p:nvSpPr>
        <p:spPr/>
        <p:txBody>
          <a:bodyPr/>
          <a:lstStyle/>
          <a:p>
            <a:fld id="{DFFF1EC5-C27B-439D-B1C8-CBB0A5B66516}" type="slidenum">
              <a:rPr lang="en-US" smtClean="0"/>
              <a:t>10</a:t>
            </a:fld>
            <a:endParaRPr lang="en-US"/>
          </a:p>
        </p:txBody>
      </p:sp>
    </p:spTree>
    <p:extLst>
      <p:ext uri="{BB962C8B-B14F-4D97-AF65-F5344CB8AC3E}">
        <p14:creationId xmlns:p14="http://schemas.microsoft.com/office/powerpoint/2010/main" val="4726767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ECT </a:t>
            </a:r>
          </a:p>
          <a:p>
            <a:r>
              <a:rPr lang="en-US" dirty="0" smtClean="0"/>
              <a:t>TMS</a:t>
            </a:r>
          </a:p>
          <a:p>
            <a:r>
              <a:rPr lang="en-US" dirty="0" err="1" smtClean="0"/>
              <a:t>Kitamine</a:t>
            </a:r>
            <a:r>
              <a:rPr lang="en-US" dirty="0" smtClean="0"/>
              <a:t> (Kaiser Permanente  </a:t>
            </a:r>
            <a:r>
              <a:rPr lang="en-US" dirty="0" err="1" smtClean="0"/>
              <a:t>Johnson&amp;Johnson</a:t>
            </a:r>
            <a:r>
              <a:rPr lang="en-US" dirty="0" smtClean="0"/>
              <a:t>)</a:t>
            </a:r>
            <a:endParaRPr lang="en-US" dirty="0"/>
          </a:p>
        </p:txBody>
      </p:sp>
      <p:sp>
        <p:nvSpPr>
          <p:cNvPr id="4" name="Slide Number Placeholder 3"/>
          <p:cNvSpPr>
            <a:spLocks noGrp="1"/>
          </p:cNvSpPr>
          <p:nvPr>
            <p:ph type="sldNum" sz="quarter" idx="10"/>
          </p:nvPr>
        </p:nvSpPr>
        <p:spPr/>
        <p:txBody>
          <a:bodyPr/>
          <a:lstStyle/>
          <a:p>
            <a:fld id="{DFFF1EC5-C27B-439D-B1C8-CBB0A5B66516}" type="slidenum">
              <a:rPr lang="en-US" smtClean="0"/>
              <a:t>11</a:t>
            </a:fld>
            <a:endParaRPr lang="en-US"/>
          </a:p>
        </p:txBody>
      </p:sp>
    </p:spTree>
    <p:extLst>
      <p:ext uri="{BB962C8B-B14F-4D97-AF65-F5344CB8AC3E}">
        <p14:creationId xmlns:p14="http://schemas.microsoft.com/office/powerpoint/2010/main" val="33667144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1/8 adolescents</a:t>
            </a:r>
          </a:p>
          <a:p>
            <a:r>
              <a:rPr lang="en-US" dirty="0" smtClean="0"/>
              <a:t>1/12 adults</a:t>
            </a:r>
          </a:p>
          <a:p>
            <a:endParaRPr lang="en-US" dirty="0" smtClean="0"/>
          </a:p>
          <a:p>
            <a:r>
              <a:rPr lang="en-US" dirty="0" smtClean="0"/>
              <a:t>Maj Dep 6.9%</a:t>
            </a:r>
          </a:p>
          <a:p>
            <a:r>
              <a:rPr lang="en-US" dirty="0" smtClean="0"/>
              <a:t>Dysthymia 1.5%</a:t>
            </a:r>
          </a:p>
          <a:p>
            <a:r>
              <a:rPr lang="en-US" dirty="0" smtClean="0"/>
              <a:t>SAD 6% (14% winter blues)</a:t>
            </a:r>
          </a:p>
          <a:p>
            <a:r>
              <a:rPr lang="en-US" dirty="0" smtClean="0"/>
              <a:t>Postpartum 10-15%</a:t>
            </a:r>
          </a:p>
          <a:p>
            <a:endParaRPr lang="en-US" dirty="0" smtClean="0"/>
          </a:p>
          <a:p>
            <a:r>
              <a:rPr lang="en-US" dirty="0" smtClean="0"/>
              <a:t>Bipolar 2.6%</a:t>
            </a:r>
          </a:p>
          <a:p>
            <a:r>
              <a:rPr lang="en-US" dirty="0" smtClean="0"/>
              <a:t>20% dep develop psychotic features</a:t>
            </a:r>
          </a:p>
          <a:p>
            <a:endParaRPr lang="en-US" dirty="0"/>
          </a:p>
        </p:txBody>
      </p:sp>
      <p:sp>
        <p:nvSpPr>
          <p:cNvPr id="4" name="Slide Number Placeholder 3"/>
          <p:cNvSpPr>
            <a:spLocks noGrp="1"/>
          </p:cNvSpPr>
          <p:nvPr>
            <p:ph type="sldNum" sz="quarter" idx="10"/>
          </p:nvPr>
        </p:nvSpPr>
        <p:spPr/>
        <p:txBody>
          <a:bodyPr/>
          <a:lstStyle/>
          <a:p>
            <a:fld id="{DFFF1EC5-C27B-439D-B1C8-CBB0A5B66516}" type="slidenum">
              <a:rPr lang="en-US" smtClean="0"/>
              <a:t>13</a:t>
            </a:fld>
            <a:endParaRPr lang="en-US"/>
          </a:p>
        </p:txBody>
      </p:sp>
    </p:spTree>
    <p:extLst>
      <p:ext uri="{BB962C8B-B14F-4D97-AF65-F5344CB8AC3E}">
        <p14:creationId xmlns:p14="http://schemas.microsoft.com/office/powerpoint/2010/main" val="7119358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2 weeks or more; months</a:t>
            </a:r>
          </a:p>
          <a:p>
            <a:r>
              <a:rPr lang="en-US" dirty="0" smtClean="0"/>
              <a:t>2 years (</a:t>
            </a:r>
            <a:r>
              <a:rPr lang="en-US" dirty="0" err="1" smtClean="0"/>
              <a:t>cyclothymia</a:t>
            </a:r>
            <a:r>
              <a:rPr lang="en-US" dirty="0" smtClean="0"/>
              <a:t>)</a:t>
            </a:r>
          </a:p>
          <a:p>
            <a:endParaRPr lang="en-US" dirty="0" smtClean="0"/>
          </a:p>
          <a:p>
            <a:r>
              <a:rPr lang="en-US" dirty="0" smtClean="0"/>
              <a:t>Impact of symptoms</a:t>
            </a:r>
            <a:endParaRPr lang="en-US" dirty="0"/>
          </a:p>
        </p:txBody>
      </p:sp>
      <p:sp>
        <p:nvSpPr>
          <p:cNvPr id="4" name="Slide Number Placeholder 3"/>
          <p:cNvSpPr>
            <a:spLocks noGrp="1"/>
          </p:cNvSpPr>
          <p:nvPr>
            <p:ph type="sldNum" sz="quarter" idx="10"/>
          </p:nvPr>
        </p:nvSpPr>
        <p:spPr/>
        <p:txBody>
          <a:bodyPr/>
          <a:lstStyle/>
          <a:p>
            <a:fld id="{DFFF1EC5-C27B-439D-B1C8-CBB0A5B66516}" type="slidenum">
              <a:rPr lang="en-US" smtClean="0"/>
              <a:t>20</a:t>
            </a:fld>
            <a:endParaRPr lang="en-US"/>
          </a:p>
        </p:txBody>
      </p:sp>
    </p:spTree>
    <p:extLst>
      <p:ext uri="{BB962C8B-B14F-4D97-AF65-F5344CB8AC3E}">
        <p14:creationId xmlns:p14="http://schemas.microsoft.com/office/powerpoint/2010/main" val="12138763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F3F0FC87-4C0E-4331-AA91-32E3C9982A8D}" type="datetimeFigureOut">
              <a:rPr lang="en-US" smtClean="0"/>
              <a:t>5/2/2018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5B4B8112-10F1-459D-9793-3AC56B58321F}" type="slidenum">
              <a:rPr lang="en-US" smtClean="0"/>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3F0FC87-4C0E-4331-AA91-32E3C9982A8D}" type="datetimeFigureOut">
              <a:rPr lang="en-US" smtClean="0"/>
              <a:t>5/2/2018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4B8112-10F1-459D-9793-3AC56B58321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3F0FC87-4C0E-4331-AA91-32E3C9982A8D}" type="datetimeFigureOut">
              <a:rPr lang="en-US" smtClean="0"/>
              <a:t>5/2/2018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4B8112-10F1-459D-9793-3AC56B58321F}"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Isosceles Triangle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540544" y="776288"/>
            <a:ext cx="8062912" cy="1470025"/>
          </a:xfrm>
        </p:spPr>
        <p:txBody>
          <a:bodyPr anchor="b">
            <a:normAutofit/>
          </a:bodyPr>
          <a:lstStyle>
            <a:lvl1pPr algn="r">
              <a:defRPr sz="4400"/>
            </a:lvl1pPr>
          </a:lstStyle>
          <a:p>
            <a:r>
              <a:rPr kumimoji="0" lang="en-US" smtClean="0"/>
              <a:t>Click to edit Master title style</a:t>
            </a:r>
            <a:endParaRPr kumimoji="0" lang="en-US"/>
          </a:p>
        </p:txBody>
      </p:sp>
      <p:sp>
        <p:nvSpPr>
          <p:cNvPr id="9" name="Subtitl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1371600" y="6012656"/>
            <a:ext cx="5791200" cy="365125"/>
          </a:xfrm>
        </p:spPr>
        <p:txBody>
          <a:bodyPr tIns="0" bIns="0" anchor="t"/>
          <a:lstStyle>
            <a:lvl1pPr algn="r">
              <a:defRPr sz="1000"/>
            </a:lvl1pPr>
          </a:lstStyle>
          <a:p>
            <a:fld id="{F3F0FC87-4C0E-4331-AA91-32E3C9982A8D}" type="datetimeFigureOut">
              <a:rPr lang="en-US" smtClean="0"/>
              <a:t>5/2/2018</a:t>
            </a:fld>
            <a:endParaRPr lang="en-US"/>
          </a:p>
        </p:txBody>
      </p:sp>
      <p:sp>
        <p:nvSpPr>
          <p:cNvPr id="17" name="Footer Placeholder 16"/>
          <p:cNvSpPr>
            <a:spLocks noGrp="1"/>
          </p:cNvSpPr>
          <p:nvPr>
            <p:ph type="ftr" sz="quarter" idx="11"/>
          </p:nvPr>
        </p:nvSpPr>
        <p:spPr>
          <a:xfrm>
            <a:off x="1371600" y="5650704"/>
            <a:ext cx="5791200" cy="365125"/>
          </a:xfrm>
        </p:spPr>
        <p:txBody>
          <a:bodyPr tIns="0" bIns="0" anchor="b"/>
          <a:lstStyle>
            <a:lvl1pPr algn="r">
              <a:defRPr sz="1100"/>
            </a:lvl1pPr>
          </a:lstStyle>
          <a:p>
            <a:endParaRPr lang="en-US"/>
          </a:p>
        </p:txBody>
      </p:sp>
      <p:sp>
        <p:nvSpPr>
          <p:cNvPr id="29" name="Slide Number Placeholder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5B4B8112-10F1-459D-9793-3AC56B58321F}"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399032"/>
          </a:xfrm>
        </p:spPr>
        <p:txBody>
          <a:bodyPr/>
          <a:lstStyle/>
          <a:p>
            <a:r>
              <a:rPr kumimoji="0" lang="en-US" smtClean="0"/>
              <a:t>Click to edit Master title style</a:t>
            </a:r>
            <a:endParaRPr kumimoji="0" lang="en-US"/>
          </a:p>
        </p:txBody>
      </p:sp>
      <p:sp>
        <p:nvSpPr>
          <p:cNvPr id="3" name="Content Placeholder 2"/>
          <p:cNvSpPr>
            <a:spLocks noGrp="1"/>
          </p:cNvSpPr>
          <p:nvPr>
            <p:ph idx="1"/>
          </p:nvPr>
        </p:nvSpPr>
        <p:spPr>
          <a:xfrm>
            <a:off x="457200" y="1882808"/>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791456" y="6480048"/>
            <a:ext cx="2133600" cy="301752"/>
          </a:xfrm>
        </p:spPr>
        <p:txBody>
          <a:bodyPr/>
          <a:lstStyle/>
          <a:p>
            <a:fld id="{F3F0FC87-4C0E-4331-AA91-32E3C9982A8D}" type="datetimeFigureOut">
              <a:rPr lang="en-US" smtClean="0"/>
              <a:t>5/2/2018</a:t>
            </a:fld>
            <a:endParaRPr lang="en-US"/>
          </a:p>
        </p:txBody>
      </p:sp>
      <p:sp>
        <p:nvSpPr>
          <p:cNvPr id="5" name="Footer Placeholder 4"/>
          <p:cNvSpPr>
            <a:spLocks noGrp="1"/>
          </p:cNvSpPr>
          <p:nvPr>
            <p:ph type="ftr" sz="quarter" idx="11"/>
          </p:nvPr>
        </p:nvSpPr>
        <p:spPr>
          <a:xfrm>
            <a:off x="457200" y="6480969"/>
            <a:ext cx="4260056" cy="300831"/>
          </a:xfrm>
        </p:spPr>
        <p:txBody>
          <a:bodyPr/>
          <a:lstStyle/>
          <a:p>
            <a:endParaRPr lang="en-US"/>
          </a:p>
        </p:txBody>
      </p:sp>
      <p:sp>
        <p:nvSpPr>
          <p:cNvPr id="6" name="Slide Number Placeholder 5"/>
          <p:cNvSpPr>
            <a:spLocks noGrp="1"/>
          </p:cNvSpPr>
          <p:nvPr>
            <p:ph type="sldNum" sz="quarter" idx="12"/>
          </p:nvPr>
        </p:nvSpPr>
        <p:spPr/>
        <p:txBody>
          <a:bodyPr/>
          <a:lstStyle/>
          <a:p>
            <a:fld id="{5B4B8112-10F1-459D-9793-3AC56B58321F}"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1"/>
      </p:bgRef>
    </p:bg>
    <p:spTree>
      <p:nvGrpSpPr>
        <p:cNvPr id="1" name=""/>
        <p:cNvGrpSpPr/>
        <p:nvPr/>
      </p:nvGrpSpPr>
      <p:grpSpPr>
        <a:xfrm>
          <a:off x="0" y="0"/>
          <a:ext cx="0" cy="0"/>
          <a:chOff x="0" y="0"/>
          <a:chExt cx="0" cy="0"/>
        </a:xfrm>
      </p:grpSpPr>
      <p:sp>
        <p:nvSpPr>
          <p:cNvPr id="9" name="Right Triangle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Isosceles Triangle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Date Placeholder 3"/>
          <p:cNvSpPr>
            <a:spLocks noGrp="1"/>
          </p:cNvSpPr>
          <p:nvPr>
            <p:ph type="dt" sz="half" idx="10"/>
          </p:nvPr>
        </p:nvSpPr>
        <p:spPr>
          <a:xfrm>
            <a:off x="6955632" y="6477000"/>
            <a:ext cx="2133600" cy="304800"/>
          </a:xfrm>
        </p:spPr>
        <p:txBody>
          <a:bodyPr/>
          <a:lstStyle/>
          <a:p>
            <a:fld id="{F3F0FC87-4C0E-4331-AA91-32E3C9982A8D}" type="datetimeFigureOut">
              <a:rPr lang="en-US" smtClean="0"/>
              <a:t>5/2/2018</a:t>
            </a:fld>
            <a:endParaRPr lang="en-US"/>
          </a:p>
        </p:txBody>
      </p:sp>
      <p:sp>
        <p:nvSpPr>
          <p:cNvPr id="5" name="Footer Placeholder 4"/>
          <p:cNvSpPr>
            <a:spLocks noGrp="1"/>
          </p:cNvSpPr>
          <p:nvPr>
            <p:ph type="ftr" sz="quarter" idx="11"/>
          </p:nvPr>
        </p:nvSpPr>
        <p:spPr>
          <a:xfrm>
            <a:off x="2619376" y="6480969"/>
            <a:ext cx="4260056" cy="300831"/>
          </a:xfrm>
        </p:spPr>
        <p:txBody>
          <a:bodyPr/>
          <a:lstStyle/>
          <a:p>
            <a:endParaRPr lang="en-US"/>
          </a:p>
        </p:txBody>
      </p:sp>
      <p:sp>
        <p:nvSpPr>
          <p:cNvPr id="6" name="Slide Number Placeholder 5"/>
          <p:cNvSpPr>
            <a:spLocks noGrp="1"/>
          </p:cNvSpPr>
          <p:nvPr>
            <p:ph type="sldNum" sz="quarter" idx="12"/>
          </p:nvPr>
        </p:nvSpPr>
        <p:spPr>
          <a:xfrm>
            <a:off x="8451056" y="809624"/>
            <a:ext cx="502920" cy="300831"/>
          </a:xfrm>
        </p:spPr>
        <p:txBody>
          <a:bodyPr/>
          <a:lstStyle/>
          <a:p>
            <a:fld id="{5B4B8112-10F1-459D-9793-3AC56B58321F}" type="slidenum">
              <a:rPr lang="en-US" smtClean="0"/>
              <a:t>‹#›</a:t>
            </a:fld>
            <a:endParaRPr lang="en-US"/>
          </a:p>
        </p:txBody>
      </p:sp>
      <p:cxnSp>
        <p:nvCxnSpPr>
          <p:cNvPr id="11" name="Straight Connector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Tree>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lgn="l">
              <a:defRPr/>
            </a:lvl1p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4791456" y="6480969"/>
            <a:ext cx="2133600" cy="301752"/>
          </a:xfrm>
        </p:spPr>
        <p:txBody>
          <a:bodyPr/>
          <a:lstStyle/>
          <a:p>
            <a:fld id="{F3F0FC87-4C0E-4331-AA91-32E3C9982A8D}" type="datetimeFigureOut">
              <a:rPr lang="en-US" smtClean="0"/>
              <a:t>5/2/2018</a:t>
            </a:fld>
            <a:endParaRPr lang="en-US"/>
          </a:p>
        </p:txBody>
      </p:sp>
      <p:sp>
        <p:nvSpPr>
          <p:cNvPr id="6" name="Footer Placeholder 5"/>
          <p:cNvSpPr>
            <a:spLocks noGrp="1"/>
          </p:cNvSpPr>
          <p:nvPr>
            <p:ph type="ftr" sz="quarter" idx="11"/>
          </p:nvPr>
        </p:nvSpPr>
        <p:spPr>
          <a:xfrm>
            <a:off x="457200" y="6480969"/>
            <a:ext cx="4260056" cy="301752"/>
          </a:xfrm>
        </p:spPr>
        <p:txBody>
          <a:bodyPr/>
          <a:lstStyle/>
          <a:p>
            <a:endParaRPr lang="en-US"/>
          </a:p>
        </p:txBody>
      </p:sp>
      <p:sp>
        <p:nvSpPr>
          <p:cNvPr id="7" name="Slide Number Placeholder 6"/>
          <p:cNvSpPr>
            <a:spLocks noGrp="1"/>
          </p:cNvSpPr>
          <p:nvPr>
            <p:ph type="sldNum" sz="quarter" idx="12"/>
          </p:nvPr>
        </p:nvSpPr>
        <p:spPr>
          <a:xfrm>
            <a:off x="7589520" y="6480969"/>
            <a:ext cx="502920" cy="301752"/>
          </a:xfrm>
        </p:spPr>
        <p:txBody>
          <a:bodyPr/>
          <a:lstStyle/>
          <a:p>
            <a:fld id="{5B4B8112-10F1-459D-9793-3AC56B58321F}" type="slidenum">
              <a:rPr lang="en-US" smtClean="0"/>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a:xfrm>
            <a:off x="4791456" y="6480969"/>
            <a:ext cx="2130552" cy="301752"/>
          </a:xfrm>
        </p:spPr>
        <p:txBody>
          <a:bodyPr/>
          <a:lstStyle/>
          <a:p>
            <a:fld id="{F3F0FC87-4C0E-4331-AA91-32E3C9982A8D}" type="datetimeFigureOut">
              <a:rPr lang="en-US" smtClean="0"/>
              <a:t>5/2/2018</a:t>
            </a:fld>
            <a:endParaRPr lang="en-US"/>
          </a:p>
        </p:txBody>
      </p:sp>
      <p:sp>
        <p:nvSpPr>
          <p:cNvPr id="8" name="Footer Placeholder 7"/>
          <p:cNvSpPr>
            <a:spLocks noGrp="1"/>
          </p:cNvSpPr>
          <p:nvPr>
            <p:ph type="ftr" sz="quarter" idx="11"/>
          </p:nvPr>
        </p:nvSpPr>
        <p:spPr>
          <a:xfrm>
            <a:off x="457200" y="6480969"/>
            <a:ext cx="4261104" cy="301752"/>
          </a:xfrm>
        </p:spPr>
        <p:txBody>
          <a:bodyPr/>
          <a:lstStyle/>
          <a:p>
            <a:endParaRPr lang="en-US"/>
          </a:p>
        </p:txBody>
      </p:sp>
      <p:sp>
        <p:nvSpPr>
          <p:cNvPr id="9" name="Slide Number Placeholder 8"/>
          <p:cNvSpPr>
            <a:spLocks noGrp="1"/>
          </p:cNvSpPr>
          <p:nvPr>
            <p:ph type="sldNum" sz="quarter" idx="12"/>
          </p:nvPr>
        </p:nvSpPr>
        <p:spPr>
          <a:xfrm>
            <a:off x="7589520" y="6483096"/>
            <a:ext cx="502920" cy="301752"/>
          </a:xfrm>
        </p:spPr>
        <p:txBody>
          <a:bodyPr/>
          <a:lstStyle>
            <a:lvl1pPr algn="ctr">
              <a:defRPr/>
            </a:lvl1pPr>
          </a:lstStyle>
          <a:p>
            <a:fld id="{5B4B8112-10F1-459D-9793-3AC56B58321F}"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F3F0FC87-4C0E-4331-AA91-32E3C9982A8D}" type="datetimeFigureOut">
              <a:rPr lang="en-US" smtClean="0"/>
              <a:t>5/2/2018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B4B8112-10F1-459D-9793-3AC56B58321F}" type="slidenum">
              <a:rPr lang="en-US" smtClean="0"/>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791456" y="6480969"/>
            <a:ext cx="2133600" cy="301752"/>
          </a:xfrm>
        </p:spPr>
        <p:txBody>
          <a:bodyPr/>
          <a:lstStyle/>
          <a:p>
            <a:fld id="{F3F0FC87-4C0E-4331-AA91-32E3C9982A8D}" type="datetimeFigureOut">
              <a:rPr lang="en-US" smtClean="0"/>
              <a:t>5/2/2018</a:t>
            </a:fld>
            <a:endParaRPr lang="en-US"/>
          </a:p>
        </p:txBody>
      </p:sp>
      <p:sp>
        <p:nvSpPr>
          <p:cNvPr id="3" name="Footer Placeholder 2"/>
          <p:cNvSpPr>
            <a:spLocks noGrp="1"/>
          </p:cNvSpPr>
          <p:nvPr>
            <p:ph type="ftr" sz="quarter" idx="11"/>
          </p:nvPr>
        </p:nvSpPr>
        <p:spPr>
          <a:xfrm>
            <a:off x="457200" y="6481890"/>
            <a:ext cx="4260056" cy="300831"/>
          </a:xfrm>
        </p:spPr>
        <p:txBody>
          <a:bodyPr/>
          <a:lstStyle/>
          <a:p>
            <a:endParaRPr lang="en-US"/>
          </a:p>
        </p:txBody>
      </p:sp>
      <p:sp>
        <p:nvSpPr>
          <p:cNvPr id="4" name="Slide Number Placeholder 3"/>
          <p:cNvSpPr>
            <a:spLocks noGrp="1"/>
          </p:cNvSpPr>
          <p:nvPr>
            <p:ph type="sldNum" sz="quarter" idx="12"/>
          </p:nvPr>
        </p:nvSpPr>
        <p:spPr>
          <a:xfrm>
            <a:off x="7589520" y="6480969"/>
            <a:ext cx="502920" cy="301752"/>
          </a:xfrm>
        </p:spPr>
        <p:txBody>
          <a:bodyPr/>
          <a:lstStyle/>
          <a:p>
            <a:fld id="{5B4B8112-10F1-459D-9793-3AC56B58321F}" type="slidenum">
              <a:rPr lang="en-US" smtClean="0"/>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278976" y="6556248"/>
            <a:ext cx="2133600" cy="301752"/>
          </a:xfrm>
        </p:spPr>
        <p:txBody>
          <a:bodyPr/>
          <a:lstStyle>
            <a:lvl1pPr>
              <a:defRPr sz="900"/>
            </a:lvl1pPr>
          </a:lstStyle>
          <a:p>
            <a:fld id="{F3F0FC87-4C0E-4331-AA91-32E3C9982A8D}" type="datetimeFigureOut">
              <a:rPr lang="en-US" smtClean="0"/>
              <a:t>5/2/2018</a:t>
            </a:fld>
            <a:endParaRPr lang="en-US"/>
          </a:p>
        </p:txBody>
      </p:sp>
      <p:sp>
        <p:nvSpPr>
          <p:cNvPr id="6" name="Footer Placeholder 5"/>
          <p:cNvSpPr>
            <a:spLocks noGrp="1"/>
          </p:cNvSpPr>
          <p:nvPr>
            <p:ph type="ftr" sz="quarter" idx="11"/>
          </p:nvPr>
        </p:nvSpPr>
        <p:spPr>
          <a:xfrm>
            <a:off x="1135856" y="6556248"/>
            <a:ext cx="5143120" cy="301752"/>
          </a:xfrm>
        </p:spPr>
        <p:txBody>
          <a:bodyPr/>
          <a:lstStyle>
            <a:lvl1pPr>
              <a:defRPr sz="900"/>
            </a:lvl1pPr>
          </a:lstStyle>
          <a:p>
            <a:endParaRPr lang="en-US"/>
          </a:p>
        </p:txBody>
      </p:sp>
      <p:sp>
        <p:nvSpPr>
          <p:cNvPr id="7" name="Slide Number Placeholder 6"/>
          <p:cNvSpPr>
            <a:spLocks noGrp="1"/>
          </p:cNvSpPr>
          <p:nvPr>
            <p:ph type="sldNum" sz="quarter" idx="12"/>
          </p:nvPr>
        </p:nvSpPr>
        <p:spPr>
          <a:xfrm>
            <a:off x="8410576" y="6556248"/>
            <a:ext cx="502920" cy="301752"/>
          </a:xfrm>
        </p:spPr>
        <p:txBody>
          <a:bodyPr/>
          <a:lstStyle>
            <a:lvl1pPr>
              <a:defRPr sz="900"/>
            </a:lvl1pPr>
          </a:lstStyle>
          <a:p>
            <a:fld id="{5B4B8112-10F1-459D-9793-3AC56B58321F}"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3F0FC87-4C0E-4331-AA91-32E3C9982A8D}" type="datetimeFigureOut">
              <a:rPr lang="en-US" smtClean="0"/>
              <a:t>5/2/2018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4B8112-10F1-459D-9793-3AC56B58321F}" type="slidenum">
              <a:rPr lang="en-US" smtClean="0"/>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6108192" y="6556248"/>
            <a:ext cx="2103120" cy="301752"/>
          </a:xfrm>
        </p:spPr>
        <p:txBody>
          <a:bodyPr/>
          <a:lstStyle>
            <a:lvl1pPr>
              <a:defRPr sz="900"/>
            </a:lvl1pPr>
          </a:lstStyle>
          <a:p>
            <a:fld id="{F3F0FC87-4C0E-4331-AA91-32E3C9982A8D}" type="datetimeFigureOut">
              <a:rPr lang="en-US" smtClean="0"/>
              <a:t>5/2/2018</a:t>
            </a:fld>
            <a:endParaRPr lang="en-US"/>
          </a:p>
        </p:txBody>
      </p:sp>
      <p:sp>
        <p:nvSpPr>
          <p:cNvPr id="6" name="Footer Placeholder 5"/>
          <p:cNvSpPr>
            <a:spLocks noGrp="1"/>
          </p:cNvSpPr>
          <p:nvPr>
            <p:ph type="ftr" sz="quarter" idx="11"/>
          </p:nvPr>
        </p:nvSpPr>
        <p:spPr>
          <a:xfrm>
            <a:off x="1170432" y="6557169"/>
            <a:ext cx="4948072" cy="301752"/>
          </a:xfrm>
        </p:spPr>
        <p:txBody>
          <a:bodyPr/>
          <a:lstStyle>
            <a:lvl1pPr>
              <a:defRPr sz="900"/>
            </a:lvl1pPr>
          </a:lstStyle>
          <a:p>
            <a:endParaRPr lang="en-US"/>
          </a:p>
        </p:txBody>
      </p:sp>
      <p:sp>
        <p:nvSpPr>
          <p:cNvPr id="7" name="Slide Number Placeholder 6"/>
          <p:cNvSpPr>
            <a:spLocks noGrp="1"/>
          </p:cNvSpPr>
          <p:nvPr>
            <p:ph type="sldNum" sz="quarter" idx="12"/>
          </p:nvPr>
        </p:nvSpPr>
        <p:spPr>
          <a:xfrm>
            <a:off x="8217192" y="6556248"/>
            <a:ext cx="365760" cy="301752"/>
          </a:xfrm>
        </p:spPr>
        <p:txBody>
          <a:bodyPr/>
          <a:lstStyle>
            <a:lvl1pPr algn="ctr">
              <a:defRPr sz="900"/>
            </a:lvl1pPr>
          </a:lstStyle>
          <a:p>
            <a:fld id="{5B4B8112-10F1-459D-9793-3AC56B58321F}"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3F0FC87-4C0E-4331-AA91-32E3C9982A8D}" type="datetimeFigureOut">
              <a:rPr lang="en-US" smtClean="0"/>
              <a:t>5/2/2018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4B8112-10F1-459D-9793-3AC56B58321F}" type="slidenum">
              <a:rPr lang="en-US" smtClean="0"/>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81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81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3F0FC87-4C0E-4331-AA91-32E3C9982A8D}" type="datetimeFigureOut">
              <a:rPr lang="en-US" smtClean="0"/>
              <a:t>5/2/2018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4B8112-10F1-459D-9793-3AC56B58321F}"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F3F0FC87-4C0E-4331-AA91-32E3C9982A8D}" type="datetimeFigureOut">
              <a:rPr lang="en-US" smtClean="0"/>
              <a:t>5/2/2018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5B4B8112-10F1-459D-9793-3AC56B58321F}"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3F0FC87-4C0E-4331-AA91-32E3C9982A8D}" type="datetimeFigureOut">
              <a:rPr lang="en-US" smtClean="0"/>
              <a:t>5/2/2018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4B8112-10F1-459D-9793-3AC56B58321F}"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F3F0FC87-4C0E-4331-AA91-32E3C9982A8D}" type="datetimeFigureOut">
              <a:rPr lang="en-US" smtClean="0"/>
              <a:t>5/2/2018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B4B8112-10F1-459D-9793-3AC56B58321F}"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F3F0FC87-4C0E-4331-AA91-32E3C9982A8D}" type="datetimeFigureOut">
              <a:rPr lang="en-US" smtClean="0"/>
              <a:t>5/2/2018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B4B8112-10F1-459D-9793-3AC56B58321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F0FC87-4C0E-4331-AA91-32E3C9982A8D}" type="datetimeFigureOut">
              <a:rPr lang="en-US" smtClean="0"/>
              <a:t>5/2/2018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B4B8112-10F1-459D-9793-3AC56B58321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3F0FC87-4C0E-4331-AA91-32E3C9982A8D}" type="datetimeFigureOut">
              <a:rPr lang="en-US" smtClean="0"/>
              <a:t>5/2/2018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4B8112-10F1-459D-9793-3AC56B58321F}"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F3F0FC87-4C0E-4331-AA91-32E3C9982A8D}" type="datetimeFigureOut">
              <a:rPr lang="en-US" smtClean="0"/>
              <a:t>5/2/2018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4B8112-10F1-459D-9793-3AC56B58321F}"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F3F0FC87-4C0E-4331-AA91-32E3C9982A8D}" type="datetimeFigureOut">
              <a:rPr lang="en-US" smtClean="0"/>
              <a:t>5/2/2018</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5B4B8112-10F1-459D-9793-3AC56B58321F}"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Right Triangle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Straight Connector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Title Placeholder 21"/>
          <p:cNvSpPr>
            <a:spLocks noGrp="1"/>
          </p:cNvSpPr>
          <p:nvPr>
            <p:ph type="title"/>
          </p:nvPr>
        </p:nvSpPr>
        <p:spPr>
          <a:xfrm>
            <a:off x="457200" y="267494"/>
            <a:ext cx="8229600" cy="1399032"/>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F3F0FC87-4C0E-4331-AA91-32E3C9982A8D}" type="datetimeFigureOut">
              <a:rPr lang="en-US" smtClean="0"/>
              <a:t>5/2/2018</a:t>
            </a:fld>
            <a:endParaRPr lang="en-US"/>
          </a:p>
        </p:txBody>
      </p:sp>
      <p:sp>
        <p:nvSpPr>
          <p:cNvPr id="3" name="Footer Placeholder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n-US"/>
          </a:p>
        </p:txBody>
      </p:sp>
      <p:sp>
        <p:nvSpPr>
          <p:cNvPr id="23" name="Slide Number Placeholder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5B4B8112-10F1-459D-9793-3AC56B58321F}"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youtu.be/z-IR48Mb3W0"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9.xml"/></Relationships>
</file>

<file path=ppt/slides/_rels/slide2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9.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Trauma Recovery</a:t>
            </a:r>
            <a:endParaRPr lang="en-US" dirty="0"/>
          </a:p>
        </p:txBody>
      </p:sp>
      <p:sp>
        <p:nvSpPr>
          <p:cNvPr id="3" name="Content Placeholder 2"/>
          <p:cNvSpPr>
            <a:spLocks noGrp="1"/>
          </p:cNvSpPr>
          <p:nvPr>
            <p:ph idx="1"/>
          </p:nvPr>
        </p:nvSpPr>
        <p:spPr/>
        <p:txBody>
          <a:bodyPr/>
          <a:lstStyle/>
          <a:p>
            <a:r>
              <a:rPr lang="en-US" sz="4000" dirty="0" smtClean="0"/>
              <a:t>Safety &amp; Stabilization</a:t>
            </a:r>
          </a:p>
          <a:p>
            <a:endParaRPr lang="en-US" sz="4000" dirty="0" smtClean="0"/>
          </a:p>
          <a:p>
            <a:r>
              <a:rPr lang="en-US" sz="4000" dirty="0" smtClean="0"/>
              <a:t>Remembrance &amp; Mourning</a:t>
            </a:r>
          </a:p>
          <a:p>
            <a:endParaRPr lang="en-US" sz="4000" dirty="0"/>
          </a:p>
          <a:p>
            <a:r>
              <a:rPr lang="en-US" sz="4000" dirty="0" smtClean="0"/>
              <a:t>Reconnection &amp; Integration</a:t>
            </a:r>
            <a:endParaRPr lang="en-US" sz="4000" dirty="0"/>
          </a:p>
          <a:p>
            <a:endParaRPr lang="en-US" dirty="0"/>
          </a:p>
        </p:txBody>
      </p:sp>
    </p:spTree>
    <p:extLst>
      <p:ext uri="{BB962C8B-B14F-4D97-AF65-F5344CB8AC3E}">
        <p14:creationId xmlns:p14="http://schemas.microsoft.com/office/powerpoint/2010/main" val="6237828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Mood Disorders</a:t>
            </a:r>
            <a:endParaRPr lang="en-US" dirty="0"/>
          </a:p>
        </p:txBody>
      </p:sp>
      <p:sp>
        <p:nvSpPr>
          <p:cNvPr id="3" name="Content Placeholder 2"/>
          <p:cNvSpPr>
            <a:spLocks noGrp="1"/>
          </p:cNvSpPr>
          <p:nvPr>
            <p:ph idx="1"/>
          </p:nvPr>
        </p:nvSpPr>
        <p:spPr/>
        <p:txBody>
          <a:bodyPr/>
          <a:lstStyle/>
          <a:p>
            <a:r>
              <a:rPr lang="en-US" dirty="0" smtClean="0"/>
              <a:t>A psychological disorder characterized by the elevation or lowering of one’s mood</a:t>
            </a:r>
          </a:p>
          <a:p>
            <a:endParaRPr lang="en-US" dirty="0"/>
          </a:p>
          <a:p>
            <a:r>
              <a:rPr lang="en-US" dirty="0" smtClean="0"/>
              <a:t>One’s </a:t>
            </a:r>
            <a:r>
              <a:rPr lang="en-US" dirty="0"/>
              <a:t>general emotional state or mood is distorted or inconsistent </a:t>
            </a:r>
            <a:r>
              <a:rPr lang="en-US" dirty="0" smtClean="0"/>
              <a:t>with </a:t>
            </a:r>
            <a:r>
              <a:rPr lang="en-US" dirty="0"/>
              <a:t>circumstances and interferes with </a:t>
            </a:r>
            <a:r>
              <a:rPr lang="en-US" dirty="0" smtClean="0"/>
              <a:t>one’s </a:t>
            </a:r>
            <a:r>
              <a:rPr lang="en-US" dirty="0"/>
              <a:t>ability to </a:t>
            </a:r>
            <a:r>
              <a:rPr lang="en-US" dirty="0" smtClean="0"/>
              <a:t>function</a:t>
            </a:r>
          </a:p>
          <a:p>
            <a:pPr marL="137160" indent="0" algn="r">
              <a:buNone/>
            </a:pPr>
            <a:r>
              <a:rPr lang="en-US" dirty="0" smtClean="0"/>
              <a:t>- Mayo Clinic (1998)</a:t>
            </a:r>
            <a:endParaRPr lang="en-US" dirty="0"/>
          </a:p>
        </p:txBody>
      </p:sp>
    </p:spTree>
    <p:extLst>
      <p:ext uri="{BB962C8B-B14F-4D97-AF65-F5344CB8AC3E}">
        <p14:creationId xmlns:p14="http://schemas.microsoft.com/office/powerpoint/2010/main" val="212888587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Understanding Depression</a:t>
            </a:r>
            <a:endParaRPr lang="en-US" dirty="0"/>
          </a:p>
        </p:txBody>
      </p:sp>
      <p:sp>
        <p:nvSpPr>
          <p:cNvPr id="3" name="Content Placeholder 2"/>
          <p:cNvSpPr>
            <a:spLocks noGrp="1"/>
          </p:cNvSpPr>
          <p:nvPr>
            <p:ph idx="1"/>
          </p:nvPr>
        </p:nvSpPr>
        <p:spPr/>
        <p:txBody>
          <a:bodyPr/>
          <a:lstStyle/>
          <a:p>
            <a:pPr marL="137160" indent="0" algn="ctr">
              <a:buNone/>
            </a:pPr>
            <a:r>
              <a:rPr lang="en-US" dirty="0" smtClean="0">
                <a:hlinkClick r:id="rId3"/>
              </a:rPr>
              <a:t>Understanding Depression Video</a:t>
            </a:r>
            <a:endParaRPr lang="en-US" dirty="0" smtClean="0"/>
          </a:p>
          <a:p>
            <a:pPr marL="137160" indent="0">
              <a:buNone/>
            </a:pPr>
            <a:endParaRPr lang="en-US" dirty="0"/>
          </a:p>
        </p:txBody>
      </p:sp>
    </p:spTree>
    <p:extLst>
      <p:ext uri="{BB962C8B-B14F-4D97-AF65-F5344CB8AC3E}">
        <p14:creationId xmlns:p14="http://schemas.microsoft.com/office/powerpoint/2010/main" val="230214069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Understanding Depression</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285875" y="1697037"/>
            <a:ext cx="6572250" cy="4514850"/>
          </a:xfrm>
        </p:spPr>
      </p:pic>
    </p:spTree>
    <p:extLst>
      <p:ext uri="{BB962C8B-B14F-4D97-AF65-F5344CB8AC3E}">
        <p14:creationId xmlns:p14="http://schemas.microsoft.com/office/powerpoint/2010/main" val="19546751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dirty="0" smtClean="0"/>
              <a:t>Types and Subtypes </a:t>
            </a:r>
            <a:endParaRPr lang="en-US" dirty="0"/>
          </a:p>
        </p:txBody>
      </p:sp>
      <p:sp>
        <p:nvSpPr>
          <p:cNvPr id="3" name="Content Placeholder 2"/>
          <p:cNvSpPr>
            <a:spLocks noGrp="1"/>
          </p:cNvSpPr>
          <p:nvPr>
            <p:ph sz="half" idx="1"/>
          </p:nvPr>
        </p:nvSpPr>
        <p:spPr>
          <a:xfrm>
            <a:off x="457200" y="1066800"/>
            <a:ext cx="4038600" cy="5638800"/>
          </a:xfrm>
        </p:spPr>
        <p:txBody>
          <a:bodyPr>
            <a:normAutofit fontScale="92500" lnSpcReduction="10000"/>
          </a:bodyPr>
          <a:lstStyle/>
          <a:p>
            <a:pPr>
              <a:lnSpc>
                <a:spcPct val="200000"/>
              </a:lnSpc>
            </a:pPr>
            <a:r>
              <a:rPr lang="en-US" dirty="0" smtClean="0"/>
              <a:t>Major Depressive</a:t>
            </a:r>
            <a:endParaRPr lang="en-US" dirty="0"/>
          </a:p>
          <a:p>
            <a:pPr>
              <a:lnSpc>
                <a:spcPct val="200000"/>
              </a:lnSpc>
            </a:pPr>
            <a:r>
              <a:rPr lang="en-US" dirty="0" smtClean="0"/>
              <a:t>Dysthymia</a:t>
            </a:r>
            <a:endParaRPr lang="en-US" dirty="0"/>
          </a:p>
          <a:p>
            <a:pPr>
              <a:lnSpc>
                <a:spcPct val="200000"/>
              </a:lnSpc>
            </a:pPr>
            <a:r>
              <a:rPr lang="en-US" dirty="0" smtClean="0"/>
              <a:t>Seasonal Affect</a:t>
            </a:r>
            <a:endParaRPr lang="en-US" dirty="0"/>
          </a:p>
          <a:p>
            <a:pPr>
              <a:lnSpc>
                <a:spcPct val="200000"/>
              </a:lnSpc>
            </a:pPr>
            <a:r>
              <a:rPr lang="en-US" dirty="0" smtClean="0"/>
              <a:t>Situational/Adjustment</a:t>
            </a:r>
            <a:endParaRPr lang="en-US" dirty="0"/>
          </a:p>
          <a:p>
            <a:pPr>
              <a:lnSpc>
                <a:spcPct val="200000"/>
              </a:lnSpc>
            </a:pPr>
            <a:r>
              <a:rPr lang="en-US" dirty="0" smtClean="0"/>
              <a:t>Physical Health</a:t>
            </a:r>
          </a:p>
          <a:p>
            <a:pPr lvl="1">
              <a:lnSpc>
                <a:spcPct val="200000"/>
              </a:lnSpc>
            </a:pPr>
            <a:r>
              <a:rPr lang="en-US" dirty="0" smtClean="0"/>
              <a:t>Post-Partum</a:t>
            </a:r>
          </a:p>
          <a:p>
            <a:endParaRPr lang="en-US" dirty="0"/>
          </a:p>
          <a:p>
            <a:pPr marL="137160" indent="0">
              <a:buNone/>
            </a:pPr>
            <a:endParaRPr lang="en-US" dirty="0"/>
          </a:p>
          <a:p>
            <a:pPr marL="137160" indent="0">
              <a:buNone/>
            </a:pPr>
            <a:endParaRPr lang="en-US" dirty="0" smtClean="0"/>
          </a:p>
        </p:txBody>
      </p:sp>
      <p:sp>
        <p:nvSpPr>
          <p:cNvPr id="4" name="Content Placeholder 3"/>
          <p:cNvSpPr>
            <a:spLocks noGrp="1"/>
          </p:cNvSpPr>
          <p:nvPr>
            <p:ph sz="half" idx="2"/>
          </p:nvPr>
        </p:nvSpPr>
        <p:spPr>
          <a:xfrm>
            <a:off x="4572000" y="1066800"/>
            <a:ext cx="4038600" cy="4525963"/>
          </a:xfrm>
        </p:spPr>
        <p:txBody>
          <a:bodyPr>
            <a:normAutofit fontScale="92500" lnSpcReduction="10000"/>
          </a:bodyPr>
          <a:lstStyle/>
          <a:p>
            <a:pPr>
              <a:lnSpc>
                <a:spcPct val="200000"/>
              </a:lnSpc>
            </a:pPr>
            <a:r>
              <a:rPr lang="en-US" dirty="0" smtClean="0"/>
              <a:t>Bipolar</a:t>
            </a:r>
          </a:p>
          <a:p>
            <a:pPr lvl="1">
              <a:lnSpc>
                <a:spcPct val="200000"/>
              </a:lnSpc>
            </a:pPr>
            <a:r>
              <a:rPr lang="en-US" dirty="0" smtClean="0"/>
              <a:t>Type I &amp; Type II</a:t>
            </a:r>
          </a:p>
          <a:p>
            <a:pPr lvl="1">
              <a:lnSpc>
                <a:spcPct val="200000"/>
              </a:lnSpc>
            </a:pPr>
            <a:r>
              <a:rPr lang="en-US" dirty="0" smtClean="0"/>
              <a:t>Mixed Episode</a:t>
            </a:r>
          </a:p>
          <a:p>
            <a:pPr lvl="1">
              <a:lnSpc>
                <a:spcPct val="200000"/>
              </a:lnSpc>
            </a:pPr>
            <a:r>
              <a:rPr lang="en-US" dirty="0" smtClean="0"/>
              <a:t>Rapid Cycling</a:t>
            </a:r>
          </a:p>
          <a:p>
            <a:pPr>
              <a:lnSpc>
                <a:spcPct val="200000"/>
              </a:lnSpc>
            </a:pPr>
            <a:r>
              <a:rPr lang="en-US" dirty="0" err="1" smtClean="0"/>
              <a:t>Cyclothymia</a:t>
            </a:r>
            <a:endParaRPr lang="en-US" dirty="0" smtClean="0"/>
          </a:p>
          <a:p>
            <a:pPr>
              <a:lnSpc>
                <a:spcPct val="200000"/>
              </a:lnSpc>
            </a:pPr>
            <a:r>
              <a:rPr lang="en-US" dirty="0" smtClean="0"/>
              <a:t>Psychotic features</a:t>
            </a:r>
            <a:endParaRPr lang="en-US" dirty="0"/>
          </a:p>
        </p:txBody>
      </p:sp>
    </p:spTree>
    <p:extLst>
      <p:ext uri="{BB962C8B-B14F-4D97-AF65-F5344CB8AC3E}">
        <p14:creationId xmlns:p14="http://schemas.microsoft.com/office/powerpoint/2010/main" val="36221461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4">
                                            <p:txEl>
                                              <p:pRg st="0" end="0"/>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4">
                                            <p:txEl>
                                              <p:pRg st="1" end="1"/>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4">
                                            <p:txEl>
                                              <p:pRg st="2" end="2"/>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Our Response</a:t>
            </a:r>
            <a:endParaRPr lang="en-US" dirty="0"/>
          </a:p>
        </p:txBody>
      </p:sp>
      <p:sp>
        <p:nvSpPr>
          <p:cNvPr id="3" name="Content Placeholder 2"/>
          <p:cNvSpPr>
            <a:spLocks noGrp="1"/>
          </p:cNvSpPr>
          <p:nvPr>
            <p:ph idx="1"/>
          </p:nvPr>
        </p:nvSpPr>
        <p:spPr/>
        <p:txBody>
          <a:bodyPr>
            <a:normAutofit/>
          </a:bodyPr>
          <a:lstStyle/>
          <a:p>
            <a:pPr marL="137160" indent="0">
              <a:buNone/>
            </a:pPr>
            <a:r>
              <a:rPr lang="en-US" sz="4000" dirty="0" smtClean="0"/>
              <a:t>Romans 12:12</a:t>
            </a:r>
          </a:p>
          <a:p>
            <a:pPr marL="137160" indent="0">
              <a:buNone/>
            </a:pPr>
            <a:r>
              <a:rPr lang="en-US" sz="5000" dirty="0"/>
              <a:t>Rejoice in hope, </a:t>
            </a:r>
            <a:endParaRPr lang="en-US" sz="5000" dirty="0" smtClean="0"/>
          </a:p>
          <a:p>
            <a:pPr marL="137160" indent="0">
              <a:buNone/>
            </a:pPr>
            <a:r>
              <a:rPr lang="en-US" sz="5000" dirty="0" smtClean="0"/>
              <a:t>be </a:t>
            </a:r>
            <a:r>
              <a:rPr lang="en-US" sz="5000" dirty="0"/>
              <a:t>patient in tribulation, </a:t>
            </a:r>
            <a:endParaRPr lang="en-US" sz="5000" dirty="0" smtClean="0"/>
          </a:p>
          <a:p>
            <a:pPr marL="137160" indent="0">
              <a:buNone/>
            </a:pPr>
            <a:r>
              <a:rPr lang="en-US" sz="5000" dirty="0" smtClean="0"/>
              <a:t>be </a:t>
            </a:r>
            <a:r>
              <a:rPr lang="en-US" sz="5000" dirty="0"/>
              <a:t>constant in prayer</a:t>
            </a:r>
          </a:p>
        </p:txBody>
      </p:sp>
    </p:spTree>
    <p:extLst>
      <p:ext uri="{BB962C8B-B14F-4D97-AF65-F5344CB8AC3E}">
        <p14:creationId xmlns:p14="http://schemas.microsoft.com/office/powerpoint/2010/main" val="370607985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Our Response</a:t>
            </a:r>
            <a:endParaRPr lang="en-US" dirty="0"/>
          </a:p>
        </p:txBody>
      </p:sp>
      <p:sp>
        <p:nvSpPr>
          <p:cNvPr id="3" name="Content Placeholder 2"/>
          <p:cNvSpPr>
            <a:spLocks noGrp="1"/>
          </p:cNvSpPr>
          <p:nvPr>
            <p:ph idx="1"/>
          </p:nvPr>
        </p:nvSpPr>
        <p:spPr/>
        <p:txBody>
          <a:bodyPr>
            <a:normAutofit/>
          </a:bodyPr>
          <a:lstStyle/>
          <a:p>
            <a:r>
              <a:rPr lang="en-US" sz="3600" dirty="0" smtClean="0"/>
              <a:t>Presence</a:t>
            </a:r>
            <a:endParaRPr lang="en-US" sz="3600" dirty="0" smtClean="0"/>
          </a:p>
          <a:p>
            <a:endParaRPr lang="en-US" sz="3600" dirty="0"/>
          </a:p>
          <a:p>
            <a:r>
              <a:rPr lang="en-US" sz="3600" dirty="0" smtClean="0"/>
              <a:t>Prayer</a:t>
            </a:r>
            <a:endParaRPr lang="en-US" sz="3600" dirty="0" smtClean="0"/>
          </a:p>
          <a:p>
            <a:endParaRPr lang="en-US" sz="3600" dirty="0"/>
          </a:p>
          <a:p>
            <a:r>
              <a:rPr lang="en-US" sz="3600" dirty="0" smtClean="0"/>
              <a:t>Physical Needs</a:t>
            </a:r>
          </a:p>
          <a:p>
            <a:endParaRPr lang="en-US" sz="3600" dirty="0"/>
          </a:p>
          <a:p>
            <a:r>
              <a:rPr lang="en-US" sz="3600" dirty="0" smtClean="0"/>
              <a:t>Patience</a:t>
            </a:r>
            <a:endParaRPr lang="en-US" sz="3600" dirty="0"/>
          </a:p>
        </p:txBody>
      </p:sp>
    </p:spTree>
    <p:extLst>
      <p:ext uri="{BB962C8B-B14F-4D97-AF65-F5344CB8AC3E}">
        <p14:creationId xmlns:p14="http://schemas.microsoft.com/office/powerpoint/2010/main" val="222522844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Our Response </a:t>
            </a:r>
            <a:endParaRPr lang="en-US" dirty="0"/>
          </a:p>
        </p:txBody>
      </p:sp>
      <p:sp>
        <p:nvSpPr>
          <p:cNvPr id="3" name="Content Placeholder 2"/>
          <p:cNvSpPr>
            <a:spLocks noGrp="1"/>
          </p:cNvSpPr>
          <p:nvPr>
            <p:ph idx="1"/>
          </p:nvPr>
        </p:nvSpPr>
        <p:spPr/>
        <p:txBody>
          <a:bodyPr>
            <a:normAutofit lnSpcReduction="10000"/>
          </a:bodyPr>
          <a:lstStyle/>
          <a:p>
            <a:r>
              <a:rPr lang="en-US" sz="3600" dirty="0" smtClean="0"/>
              <a:t>Presence</a:t>
            </a:r>
          </a:p>
          <a:p>
            <a:pPr lvl="1"/>
            <a:r>
              <a:rPr lang="en-US" sz="3200" dirty="0" smtClean="0"/>
              <a:t>II Corinthians </a:t>
            </a:r>
            <a:r>
              <a:rPr lang="en-US" sz="3200" dirty="0" smtClean="0"/>
              <a:t>1:3-4</a:t>
            </a:r>
          </a:p>
          <a:p>
            <a:pPr marL="585216" lvl="1" indent="0">
              <a:buNone/>
            </a:pPr>
            <a:r>
              <a:rPr lang="en-US" sz="3200" dirty="0" smtClean="0"/>
              <a:t>“Blessed be the God and Father of our Lord Jesus Christ, the Father of mercies and the God of all comfort, who comforts us in all our affliction, so that we may be able to comfort those who are in any affliction, with the comfort with which we ourselves are comforted by God.”</a:t>
            </a:r>
            <a:endParaRPr lang="en-US" sz="3200" dirty="0"/>
          </a:p>
        </p:txBody>
      </p:sp>
    </p:spTree>
    <p:extLst>
      <p:ext uri="{BB962C8B-B14F-4D97-AF65-F5344CB8AC3E}">
        <p14:creationId xmlns:p14="http://schemas.microsoft.com/office/powerpoint/2010/main" val="67031999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Our Response </a:t>
            </a:r>
            <a:endParaRPr lang="en-US" dirty="0"/>
          </a:p>
        </p:txBody>
      </p:sp>
      <p:sp>
        <p:nvSpPr>
          <p:cNvPr id="3" name="Content Placeholder 2"/>
          <p:cNvSpPr>
            <a:spLocks noGrp="1"/>
          </p:cNvSpPr>
          <p:nvPr>
            <p:ph idx="1"/>
          </p:nvPr>
        </p:nvSpPr>
        <p:spPr/>
        <p:txBody>
          <a:bodyPr>
            <a:normAutofit/>
          </a:bodyPr>
          <a:lstStyle/>
          <a:p>
            <a:r>
              <a:rPr lang="en-US" sz="3600" dirty="0" smtClean="0"/>
              <a:t>Prayer </a:t>
            </a:r>
            <a:endParaRPr lang="en-US" sz="3600" dirty="0" smtClean="0"/>
          </a:p>
          <a:p>
            <a:pPr lvl="1"/>
            <a:r>
              <a:rPr lang="en-US" sz="3200" dirty="0" smtClean="0"/>
              <a:t>Psalms </a:t>
            </a:r>
            <a:r>
              <a:rPr lang="en-US" sz="3200" dirty="0" smtClean="0"/>
              <a:t>102:1</a:t>
            </a:r>
          </a:p>
          <a:p>
            <a:pPr marL="585216" lvl="1" indent="0">
              <a:buNone/>
            </a:pPr>
            <a:r>
              <a:rPr lang="en-US" sz="3200" dirty="0" smtClean="0"/>
              <a:t> </a:t>
            </a:r>
            <a:r>
              <a:rPr lang="en-US" sz="3200" dirty="0" smtClean="0"/>
              <a:t>“A prayer of an afflicted person who has grown weak and pours out a lament before the Lord. Hear my prayer, Lord; let my cry for help come to you.”</a:t>
            </a:r>
          </a:p>
          <a:p>
            <a:pPr marL="585216" lvl="1" indent="0">
              <a:buNone/>
            </a:pPr>
            <a:endParaRPr lang="en-US" sz="3200" dirty="0"/>
          </a:p>
        </p:txBody>
      </p:sp>
    </p:spTree>
    <p:extLst>
      <p:ext uri="{BB962C8B-B14F-4D97-AF65-F5344CB8AC3E}">
        <p14:creationId xmlns:p14="http://schemas.microsoft.com/office/powerpoint/2010/main" val="41839717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Our Response </a:t>
            </a:r>
            <a:endParaRPr lang="en-US" dirty="0"/>
          </a:p>
        </p:txBody>
      </p:sp>
      <p:sp>
        <p:nvSpPr>
          <p:cNvPr id="3" name="Content Placeholder 2"/>
          <p:cNvSpPr>
            <a:spLocks noGrp="1"/>
          </p:cNvSpPr>
          <p:nvPr>
            <p:ph idx="1"/>
          </p:nvPr>
        </p:nvSpPr>
        <p:spPr/>
        <p:txBody>
          <a:bodyPr>
            <a:normAutofit/>
          </a:bodyPr>
          <a:lstStyle/>
          <a:p>
            <a:r>
              <a:rPr lang="en-US" sz="3600" dirty="0" smtClean="0"/>
              <a:t>Physical Needs</a:t>
            </a:r>
          </a:p>
          <a:p>
            <a:pPr lvl="1"/>
            <a:r>
              <a:rPr lang="en-US" sz="3200" dirty="0" smtClean="0"/>
              <a:t>Matthew </a:t>
            </a:r>
            <a:r>
              <a:rPr lang="en-US" sz="3200" dirty="0" smtClean="0"/>
              <a:t>25:35-40</a:t>
            </a:r>
          </a:p>
          <a:p>
            <a:pPr marL="585216" lvl="1" indent="0">
              <a:buNone/>
            </a:pPr>
            <a:r>
              <a:rPr lang="en-US" sz="3200" dirty="0" smtClean="0"/>
              <a:t>“‘. . .And when did we see you sick or in prison and visit you?’ And the King will answer them, ‘Truly, I say to you, as you did it to one of the least of these my brothers, you did it to me.’”</a:t>
            </a:r>
            <a:endParaRPr lang="en-US" sz="3200" dirty="0"/>
          </a:p>
        </p:txBody>
      </p:sp>
    </p:spTree>
    <p:extLst>
      <p:ext uri="{BB962C8B-B14F-4D97-AF65-F5344CB8AC3E}">
        <p14:creationId xmlns:p14="http://schemas.microsoft.com/office/powerpoint/2010/main" val="67031999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Our Response </a:t>
            </a:r>
            <a:endParaRPr lang="en-US" dirty="0"/>
          </a:p>
        </p:txBody>
      </p:sp>
      <p:sp>
        <p:nvSpPr>
          <p:cNvPr id="3" name="Content Placeholder 2"/>
          <p:cNvSpPr>
            <a:spLocks noGrp="1"/>
          </p:cNvSpPr>
          <p:nvPr>
            <p:ph idx="1"/>
          </p:nvPr>
        </p:nvSpPr>
        <p:spPr/>
        <p:txBody>
          <a:bodyPr>
            <a:normAutofit lnSpcReduction="10000"/>
          </a:bodyPr>
          <a:lstStyle/>
          <a:p>
            <a:r>
              <a:rPr lang="en-US" sz="3600" dirty="0" smtClean="0"/>
              <a:t>Patience</a:t>
            </a:r>
          </a:p>
          <a:p>
            <a:pPr lvl="1"/>
            <a:r>
              <a:rPr lang="en-US" sz="3200" dirty="0" smtClean="0"/>
              <a:t>Colossians 3:12-15</a:t>
            </a:r>
          </a:p>
          <a:p>
            <a:pPr lvl="1"/>
            <a:r>
              <a:rPr lang="en-US" sz="3200" dirty="0" smtClean="0"/>
              <a:t>Ephesians </a:t>
            </a:r>
            <a:r>
              <a:rPr lang="en-US" sz="3200" dirty="0" smtClean="0"/>
              <a:t>4:1-3</a:t>
            </a:r>
          </a:p>
          <a:p>
            <a:pPr marL="585216" lvl="1" indent="0">
              <a:buNone/>
            </a:pPr>
            <a:r>
              <a:rPr lang="en-US" sz="3200" dirty="0" smtClean="0"/>
              <a:t>“I therefore, a prisoner for the Lord, urge you to walk in a manner worthy of the calling to which you have been called, with all humility and gentleness, with patience, bearing with one another in love. . .”</a:t>
            </a:r>
            <a:endParaRPr lang="en-US" sz="3200" dirty="0"/>
          </a:p>
        </p:txBody>
      </p:sp>
    </p:spTree>
    <p:extLst>
      <p:ext uri="{BB962C8B-B14F-4D97-AF65-F5344CB8AC3E}">
        <p14:creationId xmlns:p14="http://schemas.microsoft.com/office/powerpoint/2010/main" val="67031999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Trauma Response</a:t>
            </a:r>
            <a:endParaRPr lang="en-US" dirty="0"/>
          </a:p>
        </p:txBody>
      </p:sp>
      <p:sp>
        <p:nvSpPr>
          <p:cNvPr id="3" name="Content Placeholder 2"/>
          <p:cNvSpPr>
            <a:spLocks noGrp="1"/>
          </p:cNvSpPr>
          <p:nvPr>
            <p:ph idx="1"/>
          </p:nvPr>
        </p:nvSpPr>
        <p:spPr/>
        <p:txBody>
          <a:bodyPr>
            <a:normAutofit lnSpcReduction="10000"/>
          </a:bodyPr>
          <a:lstStyle/>
          <a:p>
            <a:pPr marL="68580" indent="0">
              <a:buNone/>
            </a:pPr>
            <a:r>
              <a:rPr lang="en-US" sz="4000" dirty="0" smtClean="0"/>
              <a:t>TRUST(worthy)</a:t>
            </a:r>
          </a:p>
          <a:p>
            <a:pPr>
              <a:lnSpc>
                <a:spcPct val="150000"/>
              </a:lnSpc>
            </a:pPr>
            <a:r>
              <a:rPr lang="en-US" sz="4000" dirty="0" smtClean="0"/>
              <a:t>Competence</a:t>
            </a:r>
          </a:p>
          <a:p>
            <a:pPr>
              <a:lnSpc>
                <a:spcPct val="150000"/>
              </a:lnSpc>
            </a:pPr>
            <a:r>
              <a:rPr lang="en-US" sz="4000" dirty="0" smtClean="0"/>
              <a:t>Reliability</a:t>
            </a:r>
          </a:p>
          <a:p>
            <a:pPr>
              <a:lnSpc>
                <a:spcPct val="150000"/>
              </a:lnSpc>
            </a:pPr>
            <a:r>
              <a:rPr lang="en-US" sz="4000" dirty="0" smtClean="0"/>
              <a:t>Benevolence</a:t>
            </a:r>
          </a:p>
          <a:p>
            <a:pPr>
              <a:lnSpc>
                <a:spcPct val="150000"/>
              </a:lnSpc>
            </a:pPr>
            <a:r>
              <a:rPr lang="en-US" sz="4000" dirty="0" smtClean="0"/>
              <a:t>Integrity</a:t>
            </a:r>
            <a:endParaRPr lang="en-US" sz="4000" dirty="0"/>
          </a:p>
        </p:txBody>
      </p:sp>
      <p:sp>
        <p:nvSpPr>
          <p:cNvPr id="4" name="TextBox 3"/>
          <p:cNvSpPr txBox="1"/>
          <p:nvPr/>
        </p:nvSpPr>
        <p:spPr>
          <a:xfrm>
            <a:off x="4953000" y="6031468"/>
            <a:ext cx="4114800" cy="307777"/>
          </a:xfrm>
          <a:prstGeom prst="rect">
            <a:avLst/>
          </a:prstGeom>
          <a:noFill/>
        </p:spPr>
        <p:txBody>
          <a:bodyPr wrap="square" rtlCol="0">
            <a:spAutoFit/>
          </a:bodyPr>
          <a:lstStyle/>
          <a:p>
            <a:r>
              <a:rPr lang="en-US" sz="1400" dirty="0" smtClean="0"/>
              <a:t>Rachel </a:t>
            </a:r>
            <a:r>
              <a:rPr lang="en-US" sz="1400" dirty="0" err="1" smtClean="0"/>
              <a:t>Botsman</a:t>
            </a:r>
            <a:r>
              <a:rPr lang="en-US" sz="1400" dirty="0" smtClean="0"/>
              <a:t> “Who can you trust?”</a:t>
            </a:r>
            <a:endParaRPr lang="en-US" sz="1400" dirty="0"/>
          </a:p>
        </p:txBody>
      </p:sp>
    </p:spTree>
    <p:extLst>
      <p:ext uri="{BB962C8B-B14F-4D97-AF65-F5344CB8AC3E}">
        <p14:creationId xmlns:p14="http://schemas.microsoft.com/office/powerpoint/2010/main" val="68610686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Depression Screening</a:t>
            </a:r>
            <a:endParaRPr lang="en-US" dirty="0"/>
          </a:p>
        </p:txBody>
      </p:sp>
      <p:sp>
        <p:nvSpPr>
          <p:cNvPr id="3" name="Content Placeholder 2"/>
          <p:cNvSpPr>
            <a:spLocks noGrp="1"/>
          </p:cNvSpPr>
          <p:nvPr>
            <p:ph idx="1"/>
          </p:nvPr>
        </p:nvSpPr>
        <p:spPr/>
        <p:txBody>
          <a:bodyPr>
            <a:normAutofit/>
          </a:bodyPr>
          <a:lstStyle/>
          <a:p>
            <a:pPr marL="137160" indent="0" algn="ctr">
              <a:buNone/>
            </a:pPr>
            <a:r>
              <a:rPr lang="en-US" sz="4400" dirty="0" smtClean="0"/>
              <a:t>Am I depressed or do I have Depression?</a:t>
            </a:r>
          </a:p>
          <a:p>
            <a:endParaRPr lang="en-US" sz="4400" dirty="0"/>
          </a:p>
          <a:p>
            <a:pPr marL="137160" indent="0">
              <a:buNone/>
            </a:pPr>
            <a:endParaRPr lang="en-US" sz="4400" dirty="0"/>
          </a:p>
        </p:txBody>
      </p:sp>
    </p:spTree>
    <p:extLst>
      <p:ext uri="{BB962C8B-B14F-4D97-AF65-F5344CB8AC3E}">
        <p14:creationId xmlns:p14="http://schemas.microsoft.com/office/powerpoint/2010/main" val="325825278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78366" y="0"/>
            <a:ext cx="5486400" cy="457200"/>
          </a:xfrm>
        </p:spPr>
        <p:txBody>
          <a:bodyPr>
            <a:normAutofit/>
          </a:bodyPr>
          <a:lstStyle/>
          <a:p>
            <a:r>
              <a:rPr lang="en-US" dirty="0" smtClean="0"/>
              <a:t>The Depression Scale</a:t>
            </a:r>
            <a:endParaRPr lang="en-US" dirty="0"/>
          </a:p>
        </p:txBody>
      </p:sp>
      <p:sp>
        <p:nvSpPr>
          <p:cNvPr id="4" name="Text Placeholder 3"/>
          <p:cNvSpPr>
            <a:spLocks noGrp="1"/>
          </p:cNvSpPr>
          <p:nvPr>
            <p:ph type="body" sz="half" idx="2"/>
          </p:nvPr>
        </p:nvSpPr>
        <p:spPr>
          <a:xfrm>
            <a:off x="1878366" y="457200"/>
            <a:ext cx="5486400" cy="381000"/>
          </a:xfrm>
        </p:spPr>
        <p:txBody>
          <a:bodyPr/>
          <a:lstStyle/>
          <a:p>
            <a:r>
              <a:rPr lang="en-US" dirty="0" smtClean="0"/>
              <a:t>Seth </a:t>
            </a:r>
            <a:r>
              <a:rPr lang="en-US" dirty="0" err="1" smtClean="0"/>
              <a:t>Gillihan</a:t>
            </a:r>
            <a:r>
              <a:rPr lang="en-US" dirty="0" smtClean="0"/>
              <a:t>, Ph.D. (2016)</a:t>
            </a:r>
            <a:endParaRPr lang="en-US" dirty="0"/>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481527" y="762000"/>
            <a:ext cx="4508347" cy="6019801"/>
          </a:xfrm>
          <a:prstGeom prst="rect">
            <a:avLst/>
          </a:prstGeom>
        </p:spPr>
      </p:pic>
    </p:spTree>
    <p:extLst>
      <p:ext uri="{BB962C8B-B14F-4D97-AF65-F5344CB8AC3E}">
        <p14:creationId xmlns:p14="http://schemas.microsoft.com/office/powerpoint/2010/main" val="336583893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Let’s Be Clear</a:t>
            </a:r>
            <a:endParaRPr lang="en-US" dirty="0"/>
          </a:p>
        </p:txBody>
      </p:sp>
      <p:sp>
        <p:nvSpPr>
          <p:cNvPr id="3" name="Content Placeholder 2"/>
          <p:cNvSpPr>
            <a:spLocks noGrp="1"/>
          </p:cNvSpPr>
          <p:nvPr>
            <p:ph sz="half" idx="1"/>
          </p:nvPr>
        </p:nvSpPr>
        <p:spPr/>
        <p:txBody>
          <a:bodyPr>
            <a:normAutofit/>
          </a:bodyPr>
          <a:lstStyle/>
          <a:p>
            <a:r>
              <a:rPr lang="en-US" sz="4000" dirty="0" smtClean="0"/>
              <a:t>Depression is NOT a sin</a:t>
            </a:r>
            <a:endParaRPr lang="en-US" sz="4000" dirty="0"/>
          </a:p>
        </p:txBody>
      </p:sp>
      <p:sp>
        <p:nvSpPr>
          <p:cNvPr id="4" name="Content Placeholder 3"/>
          <p:cNvSpPr>
            <a:spLocks noGrp="1"/>
          </p:cNvSpPr>
          <p:nvPr>
            <p:ph sz="half" idx="2"/>
          </p:nvPr>
        </p:nvSpPr>
        <p:spPr>
          <a:xfrm>
            <a:off x="4419600" y="1600200"/>
            <a:ext cx="4267200" cy="4525963"/>
          </a:xfrm>
        </p:spPr>
        <p:txBody>
          <a:bodyPr>
            <a:normAutofit/>
          </a:bodyPr>
          <a:lstStyle/>
          <a:p>
            <a:r>
              <a:rPr lang="en-US" sz="4000" dirty="0" smtClean="0"/>
              <a:t>Satan is more than willing to use Depression as a temptation</a:t>
            </a:r>
            <a:endParaRPr lang="en-US" sz="4000" dirty="0"/>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 y="3967514"/>
            <a:ext cx="4724400" cy="2654512"/>
          </a:xfrm>
          <a:prstGeom prst="rect">
            <a:avLst/>
          </a:prstGeom>
        </p:spPr>
      </p:pic>
      <p:sp>
        <p:nvSpPr>
          <p:cNvPr id="9" name="TextBox 8"/>
          <p:cNvSpPr txBox="1"/>
          <p:nvPr/>
        </p:nvSpPr>
        <p:spPr>
          <a:xfrm>
            <a:off x="5334000" y="4419600"/>
            <a:ext cx="3581400" cy="1384995"/>
          </a:xfrm>
          <a:prstGeom prst="rect">
            <a:avLst/>
          </a:prstGeom>
          <a:noFill/>
        </p:spPr>
        <p:txBody>
          <a:bodyPr wrap="square" rtlCol="0">
            <a:spAutoFit/>
          </a:bodyPr>
          <a:lstStyle/>
          <a:p>
            <a:r>
              <a:rPr lang="en-US" sz="2800" b="1" dirty="0" smtClean="0">
                <a:solidFill>
                  <a:schemeClr val="accent1">
                    <a:lumMod val="75000"/>
                  </a:schemeClr>
                </a:solidFill>
              </a:rPr>
              <a:t>Jeremiah 20:7</a:t>
            </a:r>
          </a:p>
          <a:p>
            <a:endParaRPr lang="en-US" sz="2800" b="1" dirty="0">
              <a:solidFill>
                <a:schemeClr val="accent1">
                  <a:lumMod val="75000"/>
                </a:schemeClr>
              </a:solidFill>
            </a:endParaRPr>
          </a:p>
          <a:p>
            <a:r>
              <a:rPr lang="en-US" sz="2800" b="1" dirty="0" smtClean="0">
                <a:solidFill>
                  <a:schemeClr val="accent1">
                    <a:lumMod val="75000"/>
                  </a:schemeClr>
                </a:solidFill>
              </a:rPr>
              <a:t>Psalms 42:9-10</a:t>
            </a:r>
            <a:endParaRPr lang="en-US" sz="2800" b="1" dirty="0">
              <a:solidFill>
                <a:schemeClr val="accent1">
                  <a:lumMod val="75000"/>
                </a:schemeClr>
              </a:solidFill>
            </a:endParaRPr>
          </a:p>
        </p:txBody>
      </p:sp>
    </p:spTree>
    <p:extLst>
      <p:ext uri="{BB962C8B-B14F-4D97-AF65-F5344CB8AC3E}">
        <p14:creationId xmlns:p14="http://schemas.microsoft.com/office/powerpoint/2010/main" val="33089476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nodeType="click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fade">
                                      <p:cBhvr>
                                        <p:cTn id="18" dur="1000"/>
                                        <p:tgtEl>
                                          <p:spTgt spid="8"/>
                                        </p:tgtEl>
                                      </p:cBhvr>
                                    </p:animEffect>
                                    <p:anim calcmode="lin" valueType="num">
                                      <p:cBhvr>
                                        <p:cTn id="19" dur="1000" fill="hold"/>
                                        <p:tgtEl>
                                          <p:spTgt spid="8"/>
                                        </p:tgtEl>
                                        <p:attrNameLst>
                                          <p:attrName>ppt_x</p:attrName>
                                        </p:attrNameLst>
                                      </p:cBhvr>
                                      <p:tavLst>
                                        <p:tav tm="0">
                                          <p:val>
                                            <p:strVal val="#ppt_x"/>
                                          </p:val>
                                        </p:tav>
                                        <p:tav tm="100000">
                                          <p:val>
                                            <p:strVal val="#ppt_x"/>
                                          </p:val>
                                        </p:tav>
                                      </p:tavLst>
                                    </p:anim>
                                    <p:anim calcmode="lin" valueType="num">
                                      <p:cBhvr>
                                        <p:cTn id="20"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P spid="9"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Psalms 40:1-3</a:t>
            </a:r>
            <a:endParaRPr lang="en-US" sz="3600" dirty="0"/>
          </a:p>
        </p:txBody>
      </p:sp>
      <p:sp>
        <p:nvSpPr>
          <p:cNvPr id="4" name="Text Placeholder 3"/>
          <p:cNvSpPr>
            <a:spLocks noGrp="1"/>
          </p:cNvSpPr>
          <p:nvPr>
            <p:ph type="body" sz="half" idx="2"/>
          </p:nvPr>
        </p:nvSpPr>
        <p:spPr/>
        <p:txBody>
          <a:bodyPr/>
          <a:lstStyle/>
          <a:p>
            <a:endParaRPr lang="en-US"/>
          </a:p>
        </p:txBody>
      </p:sp>
      <p:pic>
        <p:nvPicPr>
          <p:cNvPr id="11" name="Picture Placeholder 10"/>
          <p:cNvPicPr>
            <a:picLocks noGrp="1" noChangeAspect="1"/>
          </p:cNvPicPr>
          <p:nvPr>
            <p:ph type="pic" idx="1"/>
          </p:nvPr>
        </p:nvPicPr>
        <p:blipFill>
          <a:blip r:embed="rId2">
            <a:extLst>
              <a:ext uri="{28A0092B-C50C-407E-A947-70E740481C1C}">
                <a14:useLocalDpi xmlns:a14="http://schemas.microsoft.com/office/drawing/2010/main" val="0"/>
              </a:ext>
            </a:extLst>
          </a:blip>
          <a:srcRect l="2484" r="2484"/>
          <a:stretch>
            <a:fillRect/>
          </a:stretch>
        </p:blipFill>
        <p:spPr>
          <a:xfrm>
            <a:off x="2057400" y="1831975"/>
            <a:ext cx="5257800" cy="3797300"/>
          </a:xfrm>
        </p:spPr>
      </p:pic>
    </p:spTree>
    <p:extLst>
      <p:ext uri="{BB962C8B-B14F-4D97-AF65-F5344CB8AC3E}">
        <p14:creationId xmlns:p14="http://schemas.microsoft.com/office/powerpoint/2010/main" val="383958402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JOY within the PAIN</a:t>
            </a:r>
            <a:endParaRPr lang="en-US" dirty="0"/>
          </a:p>
        </p:txBody>
      </p:sp>
      <p:sp>
        <p:nvSpPr>
          <p:cNvPr id="3" name="Text Placeholder 2"/>
          <p:cNvSpPr>
            <a:spLocks noGrp="1"/>
          </p:cNvSpPr>
          <p:nvPr>
            <p:ph type="body" idx="1"/>
          </p:nvPr>
        </p:nvSpPr>
        <p:spPr>
          <a:xfrm>
            <a:off x="1600200" y="2507786"/>
            <a:ext cx="7086600" cy="3664414"/>
          </a:xfrm>
        </p:spPr>
        <p:txBody>
          <a:bodyPr>
            <a:normAutofit/>
          </a:bodyPr>
          <a:lstStyle/>
          <a:p>
            <a:r>
              <a:rPr lang="en-US" sz="4000" dirty="0" smtClean="0"/>
              <a:t>Philippians 4:4</a:t>
            </a:r>
          </a:p>
          <a:p>
            <a:r>
              <a:rPr lang="en-US" sz="4000" dirty="0" smtClean="0"/>
              <a:t>Psalms </a:t>
            </a:r>
            <a:r>
              <a:rPr lang="en-US" sz="4000" dirty="0" smtClean="0"/>
              <a:t>42</a:t>
            </a:r>
          </a:p>
          <a:p>
            <a:r>
              <a:rPr lang="en-US" sz="2800" baseline="30000" dirty="0" smtClean="0"/>
              <a:t>11 </a:t>
            </a:r>
            <a:r>
              <a:rPr lang="en-US" sz="4000" b="1" dirty="0" smtClean="0">
                <a:solidFill>
                  <a:schemeClr val="accent1">
                    <a:lumMod val="75000"/>
                  </a:schemeClr>
                </a:solidFill>
                <a:effectLst>
                  <a:outerShdw blurRad="50800" dist="38100" dir="2700000" algn="tl" rotWithShape="0">
                    <a:prstClr val="black">
                      <a:alpha val="40000"/>
                    </a:prstClr>
                  </a:outerShdw>
                </a:effectLst>
              </a:rPr>
              <a:t>“Hope in God; </a:t>
            </a:r>
          </a:p>
          <a:p>
            <a:r>
              <a:rPr lang="en-US" sz="4000" b="1" dirty="0" smtClean="0">
                <a:solidFill>
                  <a:schemeClr val="accent1">
                    <a:lumMod val="75000"/>
                  </a:schemeClr>
                </a:solidFill>
                <a:effectLst>
                  <a:outerShdw blurRad="50800" dist="38100" dir="2700000" algn="tl" rotWithShape="0">
                    <a:prstClr val="black">
                      <a:alpha val="40000"/>
                    </a:prstClr>
                  </a:outerShdw>
                </a:effectLst>
              </a:rPr>
              <a:t>for I will </a:t>
            </a:r>
            <a:r>
              <a:rPr lang="en-US" sz="4000" b="1" dirty="0" smtClean="0">
                <a:solidFill>
                  <a:schemeClr val="accent1">
                    <a:lumMod val="75000"/>
                  </a:schemeClr>
                </a:solidFill>
                <a:effectLst>
                  <a:outerShdw blurRad="50800" dist="38100" dir="2700000" algn="tl" rotWithShape="0">
                    <a:prstClr val="black">
                      <a:alpha val="40000"/>
                    </a:prstClr>
                  </a:outerShdw>
                </a:effectLst>
              </a:rPr>
              <a:t>again</a:t>
            </a:r>
            <a:r>
              <a:rPr lang="en-US" sz="4000" b="1" dirty="0" smtClean="0">
                <a:solidFill>
                  <a:schemeClr val="accent1">
                    <a:lumMod val="75000"/>
                  </a:schemeClr>
                </a:solidFill>
                <a:effectLst>
                  <a:outerShdw blurRad="50800" dist="38100" dir="2700000" algn="tl" rotWithShape="0">
                    <a:prstClr val="black">
                      <a:alpha val="40000"/>
                    </a:prstClr>
                  </a:outerShdw>
                </a:effectLst>
              </a:rPr>
              <a:t> praise Him, </a:t>
            </a:r>
          </a:p>
          <a:p>
            <a:r>
              <a:rPr lang="en-US" sz="4000" b="1" dirty="0" smtClean="0">
                <a:solidFill>
                  <a:schemeClr val="accent1">
                    <a:lumMod val="75000"/>
                  </a:schemeClr>
                </a:solidFill>
                <a:effectLst>
                  <a:outerShdw blurRad="50800" dist="38100" dir="2700000" algn="tl" rotWithShape="0">
                    <a:prstClr val="black">
                      <a:alpha val="40000"/>
                    </a:prstClr>
                  </a:outerShdw>
                </a:effectLst>
              </a:rPr>
              <a:t>my salvation and my God.”</a:t>
            </a:r>
          </a:p>
          <a:p>
            <a:endParaRPr lang="en-US" sz="4000" dirty="0">
              <a:solidFill>
                <a:schemeClr val="accent1">
                  <a:lumMod val="75000"/>
                </a:schemeClr>
              </a:solidFill>
            </a:endParaRPr>
          </a:p>
        </p:txBody>
      </p:sp>
    </p:spTree>
    <p:extLst>
      <p:ext uri="{BB962C8B-B14F-4D97-AF65-F5344CB8AC3E}">
        <p14:creationId xmlns:p14="http://schemas.microsoft.com/office/powerpoint/2010/main" val="4771068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1219200"/>
            <a:ext cx="7924800" cy="5029200"/>
          </a:xfrm>
        </p:spPr>
        <p:txBody>
          <a:bodyPr>
            <a:normAutofit fontScale="92500" lnSpcReduction="10000"/>
          </a:bodyPr>
          <a:lstStyle/>
          <a:p>
            <a:pPr marL="68580" indent="0">
              <a:buNone/>
            </a:pPr>
            <a:r>
              <a:rPr lang="en-US" sz="4000" dirty="0" smtClean="0"/>
              <a:t>For the Lamb in the midst of the throne will be their shepherd,</a:t>
            </a:r>
          </a:p>
          <a:p>
            <a:pPr marL="68580" indent="0">
              <a:buNone/>
            </a:pPr>
            <a:endParaRPr lang="en-US" sz="4000" dirty="0"/>
          </a:p>
          <a:p>
            <a:pPr marL="68580" indent="0">
              <a:buNone/>
            </a:pPr>
            <a:r>
              <a:rPr lang="en-US" sz="4000" dirty="0" smtClean="0"/>
              <a:t>And He will guide them to springs of living water,</a:t>
            </a:r>
          </a:p>
          <a:p>
            <a:pPr marL="68580" indent="0">
              <a:buNone/>
            </a:pPr>
            <a:endParaRPr lang="en-US" sz="4000" dirty="0"/>
          </a:p>
          <a:p>
            <a:pPr marL="68580" indent="0">
              <a:buNone/>
            </a:pPr>
            <a:r>
              <a:rPr lang="en-US" sz="4000" dirty="0" smtClean="0"/>
              <a:t>And God will wipe away every tear from their eyes.</a:t>
            </a:r>
            <a:endParaRPr lang="en-US" sz="4000" dirty="0"/>
          </a:p>
        </p:txBody>
      </p:sp>
      <p:sp>
        <p:nvSpPr>
          <p:cNvPr id="4" name="TextBox 3"/>
          <p:cNvSpPr txBox="1"/>
          <p:nvPr/>
        </p:nvSpPr>
        <p:spPr>
          <a:xfrm>
            <a:off x="5867400" y="5867400"/>
            <a:ext cx="2895600" cy="400110"/>
          </a:xfrm>
          <a:prstGeom prst="rect">
            <a:avLst/>
          </a:prstGeom>
          <a:noFill/>
        </p:spPr>
        <p:txBody>
          <a:bodyPr wrap="square" rtlCol="0">
            <a:spAutoFit/>
          </a:bodyPr>
          <a:lstStyle/>
          <a:p>
            <a:pPr algn="r"/>
            <a:r>
              <a:rPr lang="en-US" sz="2000" dirty="0" smtClean="0"/>
              <a:t>Revelation 7:17</a:t>
            </a:r>
            <a:endParaRPr lang="en-US" sz="2000" dirty="0"/>
          </a:p>
        </p:txBody>
      </p:sp>
    </p:spTree>
    <p:extLst>
      <p:ext uri="{BB962C8B-B14F-4D97-AF65-F5344CB8AC3E}">
        <p14:creationId xmlns:p14="http://schemas.microsoft.com/office/powerpoint/2010/main" val="158170685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Local Resources- Immediate Crisis</a:t>
            </a:r>
            <a:endParaRPr lang="en-US" dirty="0"/>
          </a:p>
        </p:txBody>
      </p:sp>
      <p:sp>
        <p:nvSpPr>
          <p:cNvPr id="3" name="Content Placeholder 2"/>
          <p:cNvSpPr>
            <a:spLocks noGrp="1"/>
          </p:cNvSpPr>
          <p:nvPr>
            <p:ph sz="half" idx="1"/>
          </p:nvPr>
        </p:nvSpPr>
        <p:spPr/>
        <p:txBody>
          <a:bodyPr>
            <a:normAutofit/>
          </a:bodyPr>
          <a:lstStyle/>
          <a:p>
            <a:pPr marL="68580" indent="0">
              <a:buNone/>
            </a:pPr>
            <a:r>
              <a:rPr lang="en-US" b="1" dirty="0" smtClean="0"/>
              <a:t>Mobile Crisis</a:t>
            </a:r>
          </a:p>
          <a:p>
            <a:pPr marL="68580" indent="0">
              <a:buNone/>
            </a:pPr>
            <a:r>
              <a:rPr lang="en-US" dirty="0"/>
              <a:t>865/539-2409</a:t>
            </a:r>
          </a:p>
          <a:p>
            <a:pPr lvl="1"/>
            <a:r>
              <a:rPr lang="en-US" dirty="0" smtClean="0"/>
              <a:t>Knox</a:t>
            </a:r>
          </a:p>
          <a:p>
            <a:pPr lvl="1"/>
            <a:r>
              <a:rPr lang="en-US" dirty="0" smtClean="0"/>
              <a:t>Blount</a:t>
            </a:r>
          </a:p>
          <a:p>
            <a:pPr lvl="1"/>
            <a:r>
              <a:rPr lang="en-US" dirty="0" smtClean="0"/>
              <a:t>Loudon</a:t>
            </a:r>
          </a:p>
          <a:p>
            <a:pPr lvl="1"/>
            <a:r>
              <a:rPr lang="en-US" dirty="0" smtClean="0"/>
              <a:t>Monroe</a:t>
            </a:r>
          </a:p>
          <a:p>
            <a:pPr lvl="1"/>
            <a:r>
              <a:rPr lang="en-US" dirty="0" smtClean="0"/>
              <a:t>Sevier</a:t>
            </a:r>
          </a:p>
          <a:p>
            <a:pPr marL="68580" indent="0">
              <a:buNone/>
            </a:pPr>
            <a:endParaRPr lang="en-US" dirty="0" smtClean="0"/>
          </a:p>
          <a:p>
            <a:pPr marL="68580" indent="0">
              <a:buNone/>
            </a:pPr>
            <a:r>
              <a:rPr lang="en-US" dirty="0" smtClean="0"/>
              <a:t>	</a:t>
            </a:r>
          </a:p>
        </p:txBody>
      </p:sp>
      <p:sp>
        <p:nvSpPr>
          <p:cNvPr id="4" name="Content Placeholder 3"/>
          <p:cNvSpPr>
            <a:spLocks noGrp="1"/>
          </p:cNvSpPr>
          <p:nvPr>
            <p:ph sz="half" idx="2"/>
          </p:nvPr>
        </p:nvSpPr>
        <p:spPr/>
        <p:txBody>
          <a:bodyPr>
            <a:normAutofit/>
          </a:bodyPr>
          <a:lstStyle/>
          <a:p>
            <a:pPr marL="68580" indent="0">
              <a:buNone/>
            </a:pPr>
            <a:r>
              <a:rPr lang="en-US" b="1" dirty="0" smtClean="0"/>
              <a:t>9-1-1</a:t>
            </a:r>
          </a:p>
          <a:p>
            <a:pPr marL="68580" indent="0">
              <a:buNone/>
            </a:pPr>
            <a:endParaRPr lang="en-US" b="1" dirty="0"/>
          </a:p>
          <a:p>
            <a:pPr marL="68580" indent="0">
              <a:buNone/>
            </a:pPr>
            <a:endParaRPr lang="en-US" b="1" dirty="0" smtClean="0"/>
          </a:p>
        </p:txBody>
      </p:sp>
    </p:spTree>
    <p:extLst>
      <p:ext uri="{BB962C8B-B14F-4D97-AF65-F5344CB8AC3E}">
        <p14:creationId xmlns:p14="http://schemas.microsoft.com/office/powerpoint/2010/main" val="6366888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Domestic Violence Resources</a:t>
            </a:r>
            <a:endParaRPr lang="en-US" dirty="0"/>
          </a:p>
        </p:txBody>
      </p:sp>
      <p:sp>
        <p:nvSpPr>
          <p:cNvPr id="3" name="Content Placeholder 2"/>
          <p:cNvSpPr>
            <a:spLocks noGrp="1"/>
          </p:cNvSpPr>
          <p:nvPr>
            <p:ph sz="half" idx="1"/>
          </p:nvPr>
        </p:nvSpPr>
        <p:spPr/>
        <p:txBody>
          <a:bodyPr/>
          <a:lstStyle/>
          <a:p>
            <a:pPr marL="68580" indent="0">
              <a:buNone/>
            </a:pPr>
            <a:r>
              <a:rPr lang="en-US" b="1" dirty="0" smtClean="0"/>
              <a:t>Family Justice Center</a:t>
            </a:r>
          </a:p>
          <a:p>
            <a:pPr marL="68580" indent="0">
              <a:buNone/>
            </a:pPr>
            <a:r>
              <a:rPr lang="en-US" dirty="0" smtClean="0"/>
              <a:t>(KCSO &amp; KPD)</a:t>
            </a:r>
          </a:p>
          <a:p>
            <a:pPr marL="68580" indent="0">
              <a:buNone/>
            </a:pPr>
            <a:r>
              <a:rPr lang="en-US" dirty="0" smtClean="0"/>
              <a:t>400 Harriet Tubman St.</a:t>
            </a:r>
          </a:p>
          <a:p>
            <a:pPr marL="68580" indent="0">
              <a:buNone/>
            </a:pPr>
            <a:r>
              <a:rPr lang="en-US" dirty="0" smtClean="0"/>
              <a:t>Knoxville, TN 37915</a:t>
            </a:r>
          </a:p>
          <a:p>
            <a:pPr marL="68580" indent="0">
              <a:buNone/>
            </a:pPr>
            <a:endParaRPr lang="en-US" dirty="0"/>
          </a:p>
          <a:p>
            <a:pPr marL="68580" indent="0">
              <a:buNone/>
            </a:pPr>
            <a:r>
              <a:rPr lang="en-US" dirty="0" smtClean="0"/>
              <a:t>865/215-6800</a:t>
            </a:r>
          </a:p>
          <a:p>
            <a:pPr marL="68580" indent="0">
              <a:buNone/>
            </a:pPr>
            <a:r>
              <a:rPr lang="en-US" dirty="0" smtClean="0"/>
              <a:t>865/521-6336</a:t>
            </a:r>
            <a:endParaRPr lang="en-US" dirty="0"/>
          </a:p>
        </p:txBody>
      </p:sp>
      <p:sp>
        <p:nvSpPr>
          <p:cNvPr id="4" name="Content Placeholder 3"/>
          <p:cNvSpPr>
            <a:spLocks noGrp="1"/>
          </p:cNvSpPr>
          <p:nvPr>
            <p:ph sz="half" idx="2"/>
          </p:nvPr>
        </p:nvSpPr>
        <p:spPr/>
        <p:txBody>
          <a:bodyPr/>
          <a:lstStyle/>
          <a:p>
            <a:pPr marL="68580" indent="0">
              <a:buNone/>
            </a:pPr>
            <a:r>
              <a:rPr lang="en-US" b="1" dirty="0" smtClean="0"/>
              <a:t>Kent C. Withers Family Crisis Center</a:t>
            </a:r>
          </a:p>
          <a:p>
            <a:pPr marL="68580" indent="0">
              <a:buNone/>
            </a:pPr>
            <a:r>
              <a:rPr lang="en-US" dirty="0" smtClean="0"/>
              <a:t>(Helen Ross McNabb)</a:t>
            </a:r>
          </a:p>
          <a:p>
            <a:pPr marL="68580" indent="0">
              <a:buNone/>
            </a:pPr>
            <a:r>
              <a:rPr lang="en-US" dirty="0" smtClean="0"/>
              <a:t>901 E. Summit Hill Dr.</a:t>
            </a:r>
          </a:p>
          <a:p>
            <a:pPr marL="68580" indent="0">
              <a:buNone/>
            </a:pPr>
            <a:r>
              <a:rPr lang="en-US" dirty="0" smtClean="0"/>
              <a:t>Knoxville, TN 37915</a:t>
            </a:r>
            <a:endParaRPr lang="en-US" dirty="0"/>
          </a:p>
          <a:p>
            <a:pPr marL="68580" indent="0">
              <a:buNone/>
            </a:pPr>
            <a:endParaRPr lang="en-US" dirty="0" smtClean="0"/>
          </a:p>
          <a:p>
            <a:pPr marL="68580" indent="0">
              <a:buNone/>
            </a:pPr>
            <a:r>
              <a:rPr lang="en-US" dirty="0" smtClean="0"/>
              <a:t>865/637-8000</a:t>
            </a:r>
            <a:endParaRPr lang="en-US" dirty="0"/>
          </a:p>
        </p:txBody>
      </p:sp>
    </p:spTree>
    <p:extLst>
      <p:ext uri="{BB962C8B-B14F-4D97-AF65-F5344CB8AC3E}">
        <p14:creationId xmlns:p14="http://schemas.microsoft.com/office/powerpoint/2010/main" val="60151702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Sexual Abuse and Assault</a:t>
            </a:r>
            <a:endParaRPr lang="en-US" dirty="0"/>
          </a:p>
        </p:txBody>
      </p:sp>
      <p:sp>
        <p:nvSpPr>
          <p:cNvPr id="3" name="Content Placeholder 2"/>
          <p:cNvSpPr>
            <a:spLocks noGrp="1"/>
          </p:cNvSpPr>
          <p:nvPr>
            <p:ph sz="half" idx="1"/>
          </p:nvPr>
        </p:nvSpPr>
        <p:spPr/>
        <p:txBody>
          <a:bodyPr/>
          <a:lstStyle/>
          <a:p>
            <a:pPr marL="68580" indent="0">
              <a:buNone/>
            </a:pPr>
            <a:r>
              <a:rPr lang="en-US" b="1" dirty="0" smtClean="0"/>
              <a:t>Sexual Assault Center of East Tennessee</a:t>
            </a:r>
          </a:p>
          <a:p>
            <a:pPr marL="68580" indent="0">
              <a:buNone/>
            </a:pPr>
            <a:r>
              <a:rPr lang="en-US" dirty="0" smtClean="0"/>
              <a:t>2455 Sutherland Ave.</a:t>
            </a:r>
          </a:p>
          <a:p>
            <a:pPr marL="68580" indent="0">
              <a:buNone/>
            </a:pPr>
            <a:r>
              <a:rPr lang="en-US" dirty="0" smtClean="0"/>
              <a:t>Bldg. B</a:t>
            </a:r>
          </a:p>
          <a:p>
            <a:pPr marL="68580" indent="0">
              <a:buNone/>
            </a:pPr>
            <a:r>
              <a:rPr lang="en-US" dirty="0" smtClean="0"/>
              <a:t>Knoxville, TN 37919</a:t>
            </a:r>
          </a:p>
          <a:p>
            <a:pPr marL="68580" indent="0">
              <a:buNone/>
            </a:pPr>
            <a:endParaRPr lang="en-US" dirty="0"/>
          </a:p>
          <a:p>
            <a:pPr marL="68580" indent="0">
              <a:buNone/>
            </a:pPr>
            <a:r>
              <a:rPr lang="en-US" dirty="0" smtClean="0"/>
              <a:t>865/522-7273</a:t>
            </a:r>
            <a:endParaRPr lang="en-US" dirty="0"/>
          </a:p>
        </p:txBody>
      </p:sp>
      <p:sp>
        <p:nvSpPr>
          <p:cNvPr id="4" name="Content Placeholder 3"/>
          <p:cNvSpPr>
            <a:spLocks noGrp="1"/>
          </p:cNvSpPr>
          <p:nvPr>
            <p:ph sz="half" idx="2"/>
          </p:nvPr>
        </p:nvSpPr>
        <p:spPr/>
        <p:txBody>
          <a:bodyPr/>
          <a:lstStyle/>
          <a:p>
            <a:pPr marL="68580" indent="0">
              <a:buNone/>
            </a:pPr>
            <a:r>
              <a:rPr lang="en-US" b="1" dirty="0" err="1" smtClean="0"/>
              <a:t>ChildHelp</a:t>
            </a:r>
            <a:endParaRPr lang="en-US" b="1" dirty="0" smtClean="0"/>
          </a:p>
          <a:p>
            <a:pPr marL="68580" indent="0">
              <a:buNone/>
            </a:pPr>
            <a:r>
              <a:rPr lang="en-US" dirty="0" smtClean="0"/>
              <a:t>2505 Kingston Pike</a:t>
            </a:r>
          </a:p>
          <a:p>
            <a:pPr marL="68580" indent="0">
              <a:buNone/>
            </a:pPr>
            <a:r>
              <a:rPr lang="en-US" dirty="0" smtClean="0"/>
              <a:t>Knoxville, TN 37919</a:t>
            </a:r>
          </a:p>
          <a:p>
            <a:pPr marL="68580" indent="0">
              <a:buNone/>
            </a:pPr>
            <a:endParaRPr lang="en-US" dirty="0"/>
          </a:p>
          <a:p>
            <a:pPr marL="68580" indent="0">
              <a:buNone/>
            </a:pPr>
            <a:endParaRPr lang="en-US" dirty="0" smtClean="0"/>
          </a:p>
          <a:p>
            <a:pPr marL="68580" indent="0">
              <a:buNone/>
            </a:pPr>
            <a:endParaRPr lang="en-US" dirty="0"/>
          </a:p>
          <a:p>
            <a:pPr marL="68580" indent="0">
              <a:buNone/>
            </a:pPr>
            <a:r>
              <a:rPr lang="en-US" dirty="0" smtClean="0"/>
              <a:t>865/637-1753</a:t>
            </a:r>
            <a:endParaRPr lang="en-US" dirty="0"/>
          </a:p>
        </p:txBody>
      </p:sp>
    </p:spTree>
    <p:extLst>
      <p:ext uri="{BB962C8B-B14F-4D97-AF65-F5344CB8AC3E}">
        <p14:creationId xmlns:p14="http://schemas.microsoft.com/office/powerpoint/2010/main" val="39302973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Report Child Abuse &amp; Neglect</a:t>
            </a:r>
            <a:endParaRPr lang="en-US" dirty="0"/>
          </a:p>
        </p:txBody>
      </p:sp>
      <p:sp>
        <p:nvSpPr>
          <p:cNvPr id="3" name="Content Placeholder 2"/>
          <p:cNvSpPr>
            <a:spLocks noGrp="1"/>
          </p:cNvSpPr>
          <p:nvPr>
            <p:ph idx="1"/>
          </p:nvPr>
        </p:nvSpPr>
        <p:spPr/>
        <p:txBody>
          <a:bodyPr>
            <a:normAutofit fontScale="92500" lnSpcReduction="10000"/>
          </a:bodyPr>
          <a:lstStyle/>
          <a:p>
            <a:pPr marL="68580" indent="0">
              <a:buNone/>
            </a:pPr>
            <a:r>
              <a:rPr lang="en-US" sz="4400" dirty="0" smtClean="0"/>
              <a:t>Who is mandated to report suspected abuse and neglect?</a:t>
            </a:r>
          </a:p>
          <a:p>
            <a:pPr marL="68580" indent="0" algn="ctr">
              <a:buNone/>
            </a:pPr>
            <a:r>
              <a:rPr lang="en-US" sz="6000" i="1" dirty="0" smtClean="0"/>
              <a:t>EVERYONE</a:t>
            </a:r>
          </a:p>
          <a:p>
            <a:pPr marL="68580" indent="0" algn="r">
              <a:buNone/>
            </a:pPr>
            <a:r>
              <a:rPr lang="en-US" sz="1800" b="1" dirty="0" smtClean="0"/>
              <a:t>Tennessee</a:t>
            </a:r>
            <a:r>
              <a:rPr lang="en-US" sz="1800" dirty="0"/>
              <a:t> Code Annotated 37-1-403(</a:t>
            </a:r>
            <a:r>
              <a:rPr lang="en-US" sz="1800" dirty="0" err="1"/>
              <a:t>i</a:t>
            </a:r>
            <a:r>
              <a:rPr lang="en-US" sz="1800" dirty="0"/>
              <a:t>)</a:t>
            </a:r>
          </a:p>
          <a:p>
            <a:pPr marL="68580" indent="0">
              <a:buNone/>
            </a:pPr>
            <a:endParaRPr lang="en-US" sz="4400" dirty="0" smtClean="0"/>
          </a:p>
          <a:p>
            <a:pPr marL="68580" indent="0" algn="ctr">
              <a:buNone/>
            </a:pPr>
            <a:r>
              <a:rPr lang="en-US" sz="7200" b="1" dirty="0"/>
              <a:t>1-877-237-0004</a:t>
            </a:r>
          </a:p>
          <a:p>
            <a:pPr marL="68580" indent="0" algn="ctr">
              <a:buNone/>
            </a:pPr>
            <a:endParaRPr lang="en-US" sz="4400" dirty="0" smtClean="0"/>
          </a:p>
          <a:p>
            <a:pPr marL="68580" indent="0">
              <a:buNone/>
            </a:pPr>
            <a:endParaRPr lang="en-US" sz="4400" dirty="0"/>
          </a:p>
        </p:txBody>
      </p:sp>
    </p:spTree>
    <p:extLst>
      <p:ext uri="{BB962C8B-B14F-4D97-AF65-F5344CB8AC3E}">
        <p14:creationId xmlns:p14="http://schemas.microsoft.com/office/powerpoint/2010/main" val="21298866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Fearfully &amp; Wonderfully</a:t>
            </a:r>
            <a:endParaRPr lang="en-US" dirty="0"/>
          </a:p>
        </p:txBody>
      </p:sp>
      <p:sp>
        <p:nvSpPr>
          <p:cNvPr id="3" name="Subtitle 2"/>
          <p:cNvSpPr>
            <a:spLocks noGrp="1"/>
          </p:cNvSpPr>
          <p:nvPr>
            <p:ph type="subTitle" idx="1"/>
          </p:nvPr>
        </p:nvSpPr>
        <p:spPr>
          <a:xfrm>
            <a:off x="914400" y="3331698"/>
            <a:ext cx="7315200" cy="1752600"/>
          </a:xfrm>
        </p:spPr>
        <p:txBody>
          <a:bodyPr/>
          <a:lstStyle/>
          <a:p>
            <a:r>
              <a:rPr lang="en-US" dirty="0" smtClean="0"/>
              <a:t>The role of mental health in God’s Kingdom</a:t>
            </a:r>
            <a:endParaRPr lang="en-US" dirty="0"/>
          </a:p>
        </p:txBody>
      </p:sp>
    </p:spTree>
    <p:extLst>
      <p:ext uri="{BB962C8B-B14F-4D97-AF65-F5344CB8AC3E}">
        <p14:creationId xmlns:p14="http://schemas.microsoft.com/office/powerpoint/2010/main" val="254858769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Mood Disorders</a:t>
            </a:r>
            <a:endParaRPr lang="en-US" dirty="0"/>
          </a:p>
        </p:txBody>
      </p:sp>
      <p:sp>
        <p:nvSpPr>
          <p:cNvPr id="3" name="Content Placeholder 2"/>
          <p:cNvSpPr>
            <a:spLocks noGrp="1"/>
          </p:cNvSpPr>
          <p:nvPr>
            <p:ph idx="1"/>
          </p:nvPr>
        </p:nvSpPr>
        <p:spPr/>
        <p:txBody>
          <a:bodyPr/>
          <a:lstStyle/>
          <a:p>
            <a:pPr marL="137160" indent="0" algn="ctr">
              <a:buNone/>
            </a:pPr>
            <a:r>
              <a:rPr lang="en-US" b="1" dirty="0" smtClean="0"/>
              <a:t>Depression and Bipolar Disorder</a:t>
            </a:r>
          </a:p>
          <a:p>
            <a:pPr marL="137160" indent="0">
              <a:buNone/>
            </a:pPr>
            <a:endParaRPr lang="en-US" dirty="0"/>
          </a:p>
          <a:p>
            <a:pPr marL="137160" indent="0">
              <a:buNone/>
            </a:pPr>
            <a:r>
              <a:rPr lang="en-US" dirty="0" smtClean="0"/>
              <a:t>Psalms </a:t>
            </a:r>
            <a:r>
              <a:rPr lang="en-US" dirty="0" smtClean="0"/>
              <a:t>42:5-6</a:t>
            </a:r>
            <a:endParaRPr lang="en-US" dirty="0" smtClean="0"/>
          </a:p>
          <a:p>
            <a:pPr marL="137160" indent="0">
              <a:buNone/>
            </a:pPr>
            <a:endParaRPr lang="en-US" dirty="0" smtClean="0"/>
          </a:p>
          <a:p>
            <a:pPr marL="137160" indent="0">
              <a:buNone/>
            </a:pPr>
            <a:r>
              <a:rPr lang="en-US" dirty="0" smtClean="0"/>
              <a:t>Why are you cast down, O my soul?</a:t>
            </a:r>
          </a:p>
          <a:p>
            <a:pPr marL="137160" indent="0">
              <a:buNone/>
            </a:pPr>
            <a:r>
              <a:rPr lang="en-US" dirty="0" smtClean="0"/>
              <a:t>And why are you in turmoil within me?</a:t>
            </a:r>
          </a:p>
          <a:p>
            <a:pPr marL="137160" indent="0">
              <a:buNone/>
            </a:pPr>
            <a:r>
              <a:rPr lang="en-US" dirty="0" smtClean="0"/>
              <a:t>Hope in God, for I shall again praise Him,</a:t>
            </a:r>
          </a:p>
          <a:p>
            <a:pPr marL="137160" indent="0">
              <a:buNone/>
            </a:pPr>
            <a:r>
              <a:rPr lang="en-US" dirty="0" smtClean="0"/>
              <a:t>My Salvation and my God.</a:t>
            </a:r>
          </a:p>
          <a:p>
            <a:pPr marL="137160" indent="0">
              <a:buNone/>
            </a:pPr>
            <a:endParaRPr lang="en-US" dirty="0"/>
          </a:p>
        </p:txBody>
      </p:sp>
    </p:spTree>
    <p:extLst>
      <p:ext uri="{BB962C8B-B14F-4D97-AF65-F5344CB8AC3E}">
        <p14:creationId xmlns:p14="http://schemas.microsoft.com/office/powerpoint/2010/main" val="362184608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Verve">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253</TotalTime>
  <Words>675</Words>
  <Application>Microsoft Office PowerPoint</Application>
  <PresentationFormat>On-screen Show (4:3)</PresentationFormat>
  <Paragraphs>171</Paragraphs>
  <Slides>24</Slides>
  <Notes>6</Notes>
  <HiddenSlides>0</HiddenSlides>
  <MMClips>0</MMClips>
  <ScaleCrop>false</ScaleCrop>
  <HeadingPairs>
    <vt:vector size="4" baseType="variant">
      <vt:variant>
        <vt:lpstr>Theme</vt:lpstr>
      </vt:variant>
      <vt:variant>
        <vt:i4>2</vt:i4>
      </vt:variant>
      <vt:variant>
        <vt:lpstr>Slide Titles</vt:lpstr>
      </vt:variant>
      <vt:variant>
        <vt:i4>24</vt:i4>
      </vt:variant>
    </vt:vector>
  </HeadingPairs>
  <TitlesOfParts>
    <vt:vector size="26" baseType="lpstr">
      <vt:lpstr>Apex</vt:lpstr>
      <vt:lpstr>Verve</vt:lpstr>
      <vt:lpstr>Trauma Recovery</vt:lpstr>
      <vt:lpstr>Trauma Response</vt:lpstr>
      <vt:lpstr>PowerPoint Presentation</vt:lpstr>
      <vt:lpstr>Local Resources- Immediate Crisis</vt:lpstr>
      <vt:lpstr>Domestic Violence Resources</vt:lpstr>
      <vt:lpstr>Sexual Abuse and Assault</vt:lpstr>
      <vt:lpstr>Report Child Abuse &amp; Neglect</vt:lpstr>
      <vt:lpstr>Fearfully &amp; Wonderfully</vt:lpstr>
      <vt:lpstr>Mood Disorders</vt:lpstr>
      <vt:lpstr>Mood Disorders</vt:lpstr>
      <vt:lpstr>Understanding Depression</vt:lpstr>
      <vt:lpstr>Understanding Depression</vt:lpstr>
      <vt:lpstr>Types and Subtypes </vt:lpstr>
      <vt:lpstr>Our Response</vt:lpstr>
      <vt:lpstr>Our Response</vt:lpstr>
      <vt:lpstr>Our Response </vt:lpstr>
      <vt:lpstr>Our Response </vt:lpstr>
      <vt:lpstr>Our Response </vt:lpstr>
      <vt:lpstr>Our Response </vt:lpstr>
      <vt:lpstr>Depression Screening</vt:lpstr>
      <vt:lpstr>The Depression Scale</vt:lpstr>
      <vt:lpstr>Let’s Be Clear</vt:lpstr>
      <vt:lpstr>Psalms 40:1-3</vt:lpstr>
      <vt:lpstr>JOY within the PAIN</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Fearfully &amp; Wonderfully</dc:title>
  <dc:creator>RRM</dc:creator>
  <cp:lastModifiedBy>RRM</cp:lastModifiedBy>
  <cp:revision>34</cp:revision>
  <dcterms:created xsi:type="dcterms:W3CDTF">2018-02-01T14:23:02Z</dcterms:created>
  <dcterms:modified xsi:type="dcterms:W3CDTF">2018-05-02T22:00:54Z</dcterms:modified>
</cp:coreProperties>
</file>