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3" r:id="rId7"/>
    <p:sldId id="270" r:id="rId8"/>
    <p:sldId id="265" r:id="rId9"/>
    <p:sldId id="266" r:id="rId10"/>
    <p:sldId id="267" r:id="rId11"/>
    <p:sldId id="268" r:id="rId12"/>
    <p:sldId id="269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5" autoAdjust="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C6A548-FCA0-4CD0-991B-C229E9EFC9F1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9782AC-ADD0-48BF-A16A-F86800BF5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4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(</a:t>
            </a:r>
            <a:r>
              <a:rPr lang="en-US" dirty="0" err="1" smtClean="0"/>
              <a:t>cf</a:t>
            </a:r>
            <a:r>
              <a:rPr lang="en-US" dirty="0" smtClean="0"/>
              <a:t> </a:t>
            </a:r>
            <a:r>
              <a:rPr lang="en-US" dirty="0" err="1" smtClean="0"/>
              <a:t>Ezk</a:t>
            </a:r>
            <a:r>
              <a:rPr lang="en-US" baseline="0" dirty="0" smtClean="0"/>
              <a:t> 34:15-16)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9782AC-ADD0-48BF-A16A-F86800BF5F7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991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Rachel </a:t>
            </a:r>
            <a:r>
              <a:rPr lang="en-US" dirty="0" err="1" smtClean="0"/>
              <a:t>Modsmin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9782AC-ADD0-48BF-A16A-F86800BF5F7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9782AC-ADD0-48BF-A16A-F86800BF5F7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48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AFD0A9-8E2C-47F3-8D33-40E50DC98DF6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CB2FB-4481-4949-9AD1-F9A4B6AD1FF1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AFD0A9-8E2C-47F3-8D33-40E50DC98DF6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CB2FB-4481-4949-9AD1-F9A4B6AD1F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AFD0A9-8E2C-47F3-8D33-40E50DC98DF6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CB2FB-4481-4949-9AD1-F9A4B6AD1F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AFD0A9-8E2C-47F3-8D33-40E50DC98DF6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CB2FB-4481-4949-9AD1-F9A4B6AD1F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AFD0A9-8E2C-47F3-8D33-40E50DC98DF6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CB2FB-4481-4949-9AD1-F9A4B6AD1FF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AFD0A9-8E2C-47F3-8D33-40E50DC98DF6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CB2FB-4481-4949-9AD1-F9A4B6AD1F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AFD0A9-8E2C-47F3-8D33-40E50DC98DF6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CB2FB-4481-4949-9AD1-F9A4B6AD1FF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AFD0A9-8E2C-47F3-8D33-40E50DC98DF6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CB2FB-4481-4949-9AD1-F9A4B6AD1F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AFD0A9-8E2C-47F3-8D33-40E50DC98DF6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CB2FB-4481-4949-9AD1-F9A4B6AD1F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AFD0A9-8E2C-47F3-8D33-40E50DC98DF6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FCB2FB-4481-4949-9AD1-F9A4B6AD1F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CAFD0A9-8E2C-47F3-8D33-40E50DC98DF6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CFCB2FB-4481-4949-9AD1-F9A4B6AD1F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CAFD0A9-8E2C-47F3-8D33-40E50DC98DF6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CFCB2FB-4481-4949-9AD1-F9A4B6AD1FF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Fearfully &amp; Wonderfully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role of mental health in God’s Kingdom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42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828800"/>
            <a:ext cx="8866093" cy="3342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0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290" y="104487"/>
            <a:ext cx="4419600" cy="6649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02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80999"/>
            <a:ext cx="5791200" cy="4744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20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26026" y="152400"/>
            <a:ext cx="7772400" cy="914400"/>
          </a:xfrm>
        </p:spPr>
        <p:txBody>
          <a:bodyPr/>
          <a:lstStyle/>
          <a:p>
            <a:r>
              <a:rPr lang="en-US" dirty="0" smtClean="0"/>
              <a:t>Trauma Recovery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4294967295"/>
          </p:nvPr>
        </p:nvSpPr>
        <p:spPr>
          <a:xfrm>
            <a:off x="0" y="1350963"/>
            <a:ext cx="5718175" cy="9779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Isaiah 61:1-2</a:t>
            </a:r>
            <a:endParaRPr lang="en-US" sz="4800" dirty="0"/>
          </a:p>
        </p:txBody>
      </p:sp>
      <p:sp>
        <p:nvSpPr>
          <p:cNvPr id="4" name="Text Placeholder 1"/>
          <p:cNvSpPr txBox="1">
            <a:spLocks/>
          </p:cNvSpPr>
          <p:nvPr/>
        </p:nvSpPr>
        <p:spPr>
          <a:xfrm>
            <a:off x="533400" y="2209800"/>
            <a:ext cx="8385048" cy="4495800"/>
          </a:xfrm>
          <a:prstGeom prst="rect">
            <a:avLst/>
          </a:prstGeom>
        </p:spPr>
        <p:txBody>
          <a:bodyPr vert="horz" lIns="82296" tIns="45720" bIns="0" anchor="t">
            <a:normAutofit/>
          </a:bodyPr>
          <a:lstStyle>
            <a:lvl1pPr marL="54864" indent="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None/>
              <a:defRPr kumimoji="0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None/>
              <a:defRPr kumimoji="0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None/>
              <a:defRPr kumimoji="0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r"/>
            <a:endParaRPr lang="en-US" sz="4800" dirty="0"/>
          </a:p>
        </p:txBody>
      </p:sp>
      <p:sp>
        <p:nvSpPr>
          <p:cNvPr id="5" name="Rectangle 4"/>
          <p:cNvSpPr/>
          <p:nvPr/>
        </p:nvSpPr>
        <p:spPr>
          <a:xfrm>
            <a:off x="533400" y="2216606"/>
            <a:ext cx="83850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baseline="30000" dirty="0" smtClean="0"/>
              <a:t>1</a:t>
            </a:r>
            <a:r>
              <a:rPr lang="en-US" sz="2800" b="1" dirty="0" smtClean="0"/>
              <a:t> </a:t>
            </a:r>
            <a:r>
              <a:rPr lang="en-US" sz="2800" dirty="0" smtClean="0"/>
              <a:t>The</a:t>
            </a:r>
            <a:r>
              <a:rPr lang="en-US" sz="2800" dirty="0"/>
              <a:t> Spirit of the Lord </a:t>
            </a:r>
            <a:r>
              <a:rPr lang="en-US" sz="2800" cap="small" dirty="0" smtClean="0"/>
              <a:t>God</a:t>
            </a:r>
            <a:r>
              <a:rPr lang="en-US" sz="2800" dirty="0"/>
              <a:t> is upon me,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>Because the </a:t>
            </a:r>
            <a:r>
              <a:rPr lang="en-US" sz="2800" cap="small" dirty="0"/>
              <a:t>Lord</a:t>
            </a:r>
            <a:r>
              <a:rPr lang="en-US" sz="2800" dirty="0"/>
              <a:t> has anointed me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>To bring good news to </a:t>
            </a:r>
            <a:r>
              <a:rPr lang="en-US" sz="2800" dirty="0" smtClean="0"/>
              <a:t>the afflicted</a:t>
            </a:r>
            <a:r>
              <a:rPr lang="en-US" sz="2800" dirty="0"/>
              <a:t>;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>He has sent me to bind up the brokenhearted,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>To proclaim liberty to captives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>And </a:t>
            </a:r>
            <a:r>
              <a:rPr lang="en-US" sz="2800" dirty="0" smtClean="0"/>
              <a:t>freedom </a:t>
            </a:r>
            <a:r>
              <a:rPr lang="en-US" sz="2800" dirty="0"/>
              <a:t>to prisoners;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b="1" baseline="30000" dirty="0" smtClean="0"/>
              <a:t>2</a:t>
            </a:r>
            <a:r>
              <a:rPr lang="en-US" sz="2800" b="1" baseline="30000" dirty="0"/>
              <a:t> </a:t>
            </a:r>
            <a:r>
              <a:rPr lang="en-US" sz="2800" b="1" baseline="30000" dirty="0" smtClean="0"/>
              <a:t> </a:t>
            </a:r>
            <a:r>
              <a:rPr lang="en-US" sz="2800" dirty="0" smtClean="0"/>
              <a:t>To</a:t>
            </a:r>
            <a:r>
              <a:rPr lang="en-US" sz="2800" dirty="0"/>
              <a:t> proclaim the favorable year of the </a:t>
            </a:r>
            <a:r>
              <a:rPr lang="en-US" sz="2800" cap="small" dirty="0"/>
              <a:t>Lord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>And the day of vengeance of our God;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>To comfort all who mourn</a:t>
            </a:r>
          </a:p>
        </p:txBody>
      </p:sp>
    </p:spTree>
    <p:extLst>
      <p:ext uri="{BB962C8B-B14F-4D97-AF65-F5344CB8AC3E}">
        <p14:creationId xmlns:p14="http://schemas.microsoft.com/office/powerpoint/2010/main" val="177436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Luke 4:21</a:t>
            </a:r>
            <a:endParaRPr lang="en-US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2362200"/>
            <a:ext cx="8156448" cy="2362200"/>
          </a:xfrm>
        </p:spPr>
        <p:txBody>
          <a:bodyPr/>
          <a:lstStyle/>
          <a:p>
            <a:r>
              <a:rPr lang="en-US" dirty="0" smtClean="0"/>
              <a:t>. . . Today this Scripture has been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58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Luke 4:21</a:t>
            </a:r>
            <a:endParaRPr lang="en-US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2362200"/>
            <a:ext cx="8156448" cy="2362200"/>
          </a:xfrm>
        </p:spPr>
        <p:txBody>
          <a:bodyPr/>
          <a:lstStyle/>
          <a:p>
            <a:r>
              <a:rPr lang="en-US" dirty="0" smtClean="0"/>
              <a:t>. . . Today this Scripture has been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</a:t>
            </a:r>
            <a:r>
              <a:rPr lang="en-US" sz="8000" dirty="0" smtClean="0"/>
              <a:t>FULFILLED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413931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Trauma Recovery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Safety &amp; Stabilization</a:t>
            </a:r>
          </a:p>
          <a:p>
            <a:endParaRPr lang="en-US" sz="4000" dirty="0" smtClean="0"/>
          </a:p>
          <a:p>
            <a:r>
              <a:rPr lang="en-US" sz="4000" dirty="0" smtClean="0"/>
              <a:t>Remembrance &amp; Mourning</a:t>
            </a:r>
          </a:p>
          <a:p>
            <a:endParaRPr lang="en-US" sz="4000" dirty="0"/>
          </a:p>
          <a:p>
            <a:r>
              <a:rPr lang="en-US" sz="4000" dirty="0" smtClean="0"/>
              <a:t>Reconnection &amp; Integration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11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Trauma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sz="4000" dirty="0" smtClean="0"/>
              <a:t>TRUST(worthy)</a:t>
            </a:r>
          </a:p>
          <a:p>
            <a:pPr>
              <a:lnSpc>
                <a:spcPct val="150000"/>
              </a:lnSpc>
            </a:pPr>
            <a:r>
              <a:rPr lang="en-US" sz="4000" dirty="0" smtClean="0"/>
              <a:t>Competence</a:t>
            </a:r>
          </a:p>
          <a:p>
            <a:pPr>
              <a:lnSpc>
                <a:spcPct val="150000"/>
              </a:lnSpc>
            </a:pPr>
            <a:r>
              <a:rPr lang="en-US" sz="4000" dirty="0" smtClean="0"/>
              <a:t>Reliability</a:t>
            </a:r>
          </a:p>
          <a:p>
            <a:pPr>
              <a:lnSpc>
                <a:spcPct val="150000"/>
              </a:lnSpc>
            </a:pPr>
            <a:r>
              <a:rPr lang="en-US" sz="4000" dirty="0" smtClean="0"/>
              <a:t>Benevolence</a:t>
            </a:r>
          </a:p>
          <a:p>
            <a:pPr>
              <a:lnSpc>
                <a:spcPct val="150000"/>
              </a:lnSpc>
            </a:pPr>
            <a:r>
              <a:rPr lang="en-US" sz="4000" dirty="0" smtClean="0"/>
              <a:t>Integrity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953000" y="60314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Rachel </a:t>
            </a:r>
            <a:r>
              <a:rPr lang="en-US" dirty="0" err="1" smtClean="0"/>
              <a:t>Botsman</a:t>
            </a:r>
            <a:r>
              <a:rPr lang="en-US" dirty="0" smtClean="0"/>
              <a:t> “Who can you trust?”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6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7924800" cy="5029200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sz="4000" dirty="0" smtClean="0"/>
              <a:t>For the Lamb in the midst of the throne will be their shepherd,</a:t>
            </a:r>
          </a:p>
          <a:p>
            <a:pPr marL="68580" indent="0">
              <a:buNone/>
            </a:pPr>
            <a:endParaRPr lang="en-US" sz="4000" dirty="0"/>
          </a:p>
          <a:p>
            <a:pPr marL="68580" indent="0">
              <a:buNone/>
            </a:pPr>
            <a:r>
              <a:rPr lang="en-US" sz="4000" dirty="0" smtClean="0"/>
              <a:t>And He will guide them to springs of living water,</a:t>
            </a:r>
          </a:p>
          <a:p>
            <a:pPr marL="68580" indent="0">
              <a:buNone/>
            </a:pPr>
            <a:endParaRPr lang="en-US" sz="4000" dirty="0"/>
          </a:p>
          <a:p>
            <a:pPr marL="68580" indent="0">
              <a:buNone/>
            </a:pPr>
            <a:r>
              <a:rPr lang="en-US" sz="4000" dirty="0" smtClean="0"/>
              <a:t>And God will wipe away every tear from their eyes.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867400" y="586740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Revelation 7:17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1670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Resources- Immediate Crisis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US" b="1" dirty="0" smtClean="0"/>
              <a:t>Mobile Crisis</a:t>
            </a:r>
          </a:p>
          <a:p>
            <a:pPr marL="68580" indent="0">
              <a:buNone/>
            </a:pPr>
            <a:r>
              <a:rPr lang="en-US" dirty="0"/>
              <a:t>865/539-2409</a:t>
            </a:r>
          </a:p>
          <a:p>
            <a:pPr lvl="1"/>
            <a:r>
              <a:rPr lang="en-US" dirty="0" smtClean="0"/>
              <a:t>Knox</a:t>
            </a:r>
          </a:p>
          <a:p>
            <a:pPr lvl="1"/>
            <a:r>
              <a:rPr lang="en-US" dirty="0" smtClean="0"/>
              <a:t>Blount</a:t>
            </a:r>
          </a:p>
          <a:p>
            <a:pPr lvl="1"/>
            <a:r>
              <a:rPr lang="en-US" dirty="0" smtClean="0"/>
              <a:t>Loudon</a:t>
            </a:r>
          </a:p>
          <a:p>
            <a:pPr lvl="1"/>
            <a:r>
              <a:rPr lang="en-US" dirty="0" smtClean="0"/>
              <a:t>Monroe</a:t>
            </a:r>
          </a:p>
          <a:p>
            <a:pPr lvl="1"/>
            <a:r>
              <a:rPr lang="en-US" dirty="0" smtClean="0"/>
              <a:t>Sevier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US" b="1" dirty="0" smtClean="0"/>
              <a:t>9-1-1</a:t>
            </a:r>
          </a:p>
          <a:p>
            <a:pPr marL="68580" indent="0">
              <a:buNone/>
            </a:pPr>
            <a:endParaRPr lang="en-US" b="1" dirty="0"/>
          </a:p>
          <a:p>
            <a:pPr marL="68580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50427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261072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Psalms 31:18</a:t>
            </a:r>
          </a:p>
          <a:p>
            <a:r>
              <a:rPr lang="en-US" sz="2800" dirty="0" smtClean="0"/>
              <a:t>The LORD is near to the brokenhearted and saves the crushed in spirit.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Trauma and Recovery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80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Domestic Violence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b="1" dirty="0" smtClean="0"/>
              <a:t>Family Justice Center</a:t>
            </a:r>
          </a:p>
          <a:p>
            <a:pPr marL="68580" indent="0">
              <a:buNone/>
            </a:pPr>
            <a:r>
              <a:rPr lang="en-US" dirty="0" smtClean="0"/>
              <a:t>(KCSO &amp; KPD)</a:t>
            </a:r>
          </a:p>
          <a:p>
            <a:pPr marL="68580" indent="0">
              <a:buNone/>
            </a:pPr>
            <a:r>
              <a:rPr lang="en-US" dirty="0" smtClean="0"/>
              <a:t>400 Harriet Tubman St.</a:t>
            </a:r>
          </a:p>
          <a:p>
            <a:pPr marL="68580" indent="0">
              <a:buNone/>
            </a:pPr>
            <a:r>
              <a:rPr lang="en-US" dirty="0" smtClean="0"/>
              <a:t>Knoxville, TN 37915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865/215-6800</a:t>
            </a:r>
          </a:p>
          <a:p>
            <a:pPr marL="68580" indent="0">
              <a:buNone/>
            </a:pPr>
            <a:r>
              <a:rPr lang="en-US" dirty="0" smtClean="0"/>
              <a:t>865/521-6336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b="1" dirty="0" smtClean="0"/>
              <a:t>Kent C. Withers Family Crisis Center</a:t>
            </a:r>
          </a:p>
          <a:p>
            <a:pPr marL="68580" indent="0">
              <a:buNone/>
            </a:pPr>
            <a:r>
              <a:rPr lang="en-US" dirty="0" smtClean="0"/>
              <a:t>(Helen Ross McNabb)</a:t>
            </a:r>
          </a:p>
          <a:p>
            <a:pPr marL="68580" indent="0">
              <a:buNone/>
            </a:pPr>
            <a:r>
              <a:rPr lang="en-US" dirty="0" smtClean="0"/>
              <a:t>901 E. Summit Hill Dr.</a:t>
            </a:r>
          </a:p>
          <a:p>
            <a:pPr marL="68580" indent="0">
              <a:buNone/>
            </a:pPr>
            <a:r>
              <a:rPr lang="en-US" dirty="0" smtClean="0"/>
              <a:t>Knoxville, TN 37915</a:t>
            </a:r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865/637-8000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65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 Abuse and Assault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b="1" dirty="0" smtClean="0"/>
              <a:t>Sexual Assault Center of East Tennessee</a:t>
            </a:r>
          </a:p>
          <a:p>
            <a:pPr marL="68580" indent="0">
              <a:buNone/>
            </a:pPr>
            <a:r>
              <a:rPr lang="en-US" dirty="0" smtClean="0"/>
              <a:t>2455 Sutherland Ave.</a:t>
            </a:r>
          </a:p>
          <a:p>
            <a:pPr marL="68580" indent="0">
              <a:buNone/>
            </a:pPr>
            <a:r>
              <a:rPr lang="en-US" dirty="0" smtClean="0"/>
              <a:t>Bldg. B</a:t>
            </a:r>
          </a:p>
          <a:p>
            <a:pPr marL="68580" indent="0">
              <a:buNone/>
            </a:pPr>
            <a:r>
              <a:rPr lang="en-US" dirty="0" smtClean="0"/>
              <a:t>Knoxville, TN 37919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865/522-7273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b="1" dirty="0" err="1" smtClean="0"/>
              <a:t>ChildHelp</a:t>
            </a:r>
            <a:endParaRPr lang="en-US" b="1" dirty="0" smtClean="0"/>
          </a:p>
          <a:p>
            <a:pPr marL="68580" indent="0">
              <a:buNone/>
            </a:pPr>
            <a:r>
              <a:rPr lang="en-US" dirty="0" smtClean="0"/>
              <a:t>2505 Kingston Pike</a:t>
            </a:r>
          </a:p>
          <a:p>
            <a:pPr marL="68580" indent="0">
              <a:buNone/>
            </a:pPr>
            <a:r>
              <a:rPr lang="en-US" dirty="0" smtClean="0"/>
              <a:t>Knoxville, TN 37919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865/637-1753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78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Child Abuse &amp; Neglect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sz="4400" dirty="0" smtClean="0"/>
              <a:t>Who is mandated to report suspected abuse and neglect?</a:t>
            </a:r>
          </a:p>
          <a:p>
            <a:pPr marL="68580" indent="0" algn="ctr">
              <a:buNone/>
            </a:pPr>
            <a:r>
              <a:rPr lang="en-US" sz="6000" i="1" dirty="0" smtClean="0"/>
              <a:t>EVERYONE</a:t>
            </a:r>
          </a:p>
          <a:p>
            <a:pPr marL="68580" indent="0" algn="r">
              <a:buNone/>
            </a:pPr>
            <a:r>
              <a:rPr lang="en-US" sz="1800" b="1" dirty="0" smtClean="0"/>
              <a:t>Tennessee</a:t>
            </a:r>
            <a:r>
              <a:rPr lang="en-US" sz="1800" dirty="0"/>
              <a:t> Code Annotated 37-1-403(</a:t>
            </a:r>
            <a:r>
              <a:rPr lang="en-US" sz="1800" dirty="0" err="1"/>
              <a:t>i</a:t>
            </a:r>
            <a:r>
              <a:rPr lang="en-US" sz="1800" dirty="0"/>
              <a:t>)</a:t>
            </a:r>
          </a:p>
          <a:p>
            <a:pPr marL="68580" indent="0">
              <a:buNone/>
            </a:pPr>
            <a:endParaRPr lang="en-US" sz="4400" dirty="0" smtClean="0"/>
          </a:p>
          <a:p>
            <a:pPr marL="68580" indent="0" algn="ctr">
              <a:buNone/>
            </a:pPr>
            <a:r>
              <a:rPr lang="en-US" sz="7200" b="1" dirty="0"/>
              <a:t>1-877-237-0004</a:t>
            </a:r>
          </a:p>
          <a:p>
            <a:pPr marL="68580" indent="0" algn="ctr">
              <a:buNone/>
            </a:pPr>
            <a:endParaRPr lang="en-US" sz="4400" dirty="0" smtClean="0"/>
          </a:p>
          <a:p>
            <a:pPr marL="68580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96647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Romans 8:28</a:t>
            </a: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reconcile trauma with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29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Trauma 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83560"/>
            <a:ext cx="8305800" cy="4572000"/>
          </a:xfrm>
        </p:spPr>
        <p:txBody>
          <a:bodyPr/>
          <a:lstStyle/>
          <a:p>
            <a:r>
              <a:rPr lang="en-US" dirty="0" smtClean="0"/>
              <a:t>“An emotional response to a terrible event.”</a:t>
            </a:r>
          </a:p>
          <a:p>
            <a:pPr lvl="1"/>
            <a:r>
              <a:rPr lang="en-US" dirty="0" smtClean="0"/>
              <a:t>American Psychological Association (2007)</a:t>
            </a:r>
          </a:p>
          <a:p>
            <a:pPr lvl="1"/>
            <a:endParaRPr lang="en-US" dirty="0"/>
          </a:p>
          <a:p>
            <a:r>
              <a:rPr lang="en-US" dirty="0" smtClean="0"/>
              <a:t>Loss of control 	    Increase threat response</a:t>
            </a:r>
          </a:p>
          <a:p>
            <a:pPr lvl="1"/>
            <a:r>
              <a:rPr lang="en-US" dirty="0" smtClean="0"/>
              <a:t>Isolated –or- Recurrent</a:t>
            </a:r>
          </a:p>
          <a:p>
            <a:pPr lvl="1"/>
            <a:r>
              <a:rPr lang="en-US" dirty="0" smtClean="0"/>
              <a:t>Physical, Biological, Emotional, Psychological . . .</a:t>
            </a:r>
          </a:p>
          <a:p>
            <a:pPr lvl="1"/>
            <a:r>
              <a:rPr lang="en-US" dirty="0" smtClean="0"/>
              <a:t>Personal –or- Associative</a:t>
            </a:r>
          </a:p>
          <a:p>
            <a:pPr lvl="1"/>
            <a:r>
              <a:rPr lang="en-US" dirty="0" smtClean="0"/>
              <a:t>Perpetrated by other –or- Perpetrated by self</a:t>
            </a:r>
          </a:p>
          <a:p>
            <a:pPr lvl="1"/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3657600" y="3352800"/>
            <a:ext cx="978408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1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Trauma 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8000" dirty="0" smtClean="0"/>
              <a:t>UNIFORM</a:t>
            </a:r>
          </a:p>
          <a:p>
            <a:pPr marL="68580" indent="0">
              <a:buNone/>
            </a:pPr>
            <a:endParaRPr lang="en-US" sz="8000" dirty="0"/>
          </a:p>
          <a:p>
            <a:pPr marL="68580" indent="0">
              <a:buNone/>
            </a:pPr>
            <a:r>
              <a:rPr lang="en-US" sz="8000" dirty="0" smtClean="0"/>
              <a:t>PERSONAL</a:t>
            </a:r>
            <a:endParaRPr lang="en-US" sz="8000" dirty="0"/>
          </a:p>
        </p:txBody>
      </p:sp>
      <p:sp>
        <p:nvSpPr>
          <p:cNvPr id="4" name="&quot;No&quot; Symbol 3"/>
          <p:cNvSpPr/>
          <p:nvPr/>
        </p:nvSpPr>
        <p:spPr>
          <a:xfrm>
            <a:off x="1828800" y="1295400"/>
            <a:ext cx="2743200" cy="2590800"/>
          </a:xfrm>
          <a:prstGeom prst="noSmoking">
            <a:avLst/>
          </a:prstGeom>
          <a:solidFill>
            <a:srgbClr val="C00000">
              <a:alpha val="6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95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Trauma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Intense, unpredictable feelings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Changes in thought patterns</a:t>
            </a:r>
          </a:p>
          <a:p>
            <a:endParaRPr lang="en-US" dirty="0"/>
          </a:p>
          <a:p>
            <a:r>
              <a:rPr lang="en-US" dirty="0" smtClean="0"/>
              <a:t>Changes in behavior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Sensitivity to environmental factors</a:t>
            </a:r>
          </a:p>
          <a:p>
            <a:endParaRPr lang="en-US" dirty="0"/>
          </a:p>
          <a:p>
            <a:r>
              <a:rPr lang="en-US" dirty="0" smtClean="0"/>
              <a:t>Strain on relationships (Current and Future)</a:t>
            </a:r>
          </a:p>
          <a:p>
            <a:endParaRPr lang="en-US" dirty="0"/>
          </a:p>
          <a:p>
            <a:r>
              <a:rPr lang="en-US" dirty="0" smtClean="0"/>
              <a:t>Heightened stress response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170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Impactful Trauma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53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01" b="4401"/>
          <a:stretch>
            <a:fillRect/>
          </a:stretch>
        </p:blipFill>
        <p:spPr>
          <a:xfrm>
            <a:off x="182562" y="762000"/>
            <a:ext cx="8778875" cy="4959350"/>
          </a:xfrm>
        </p:spPr>
      </p:pic>
    </p:spTree>
    <p:extLst>
      <p:ext uri="{BB962C8B-B14F-4D97-AF65-F5344CB8AC3E}">
        <p14:creationId xmlns:p14="http://schemas.microsoft.com/office/powerpoint/2010/main" val="296169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367"/>
          <a:stretch/>
        </p:blipFill>
        <p:spPr>
          <a:xfrm>
            <a:off x="-1" y="152399"/>
            <a:ext cx="4886325" cy="548640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2634756"/>
            <a:ext cx="4213313" cy="1588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70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ustom 2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247</TotalTime>
  <Words>301</Words>
  <Application>Microsoft Office PowerPoint</Application>
  <PresentationFormat>On-screen Show (4:3)</PresentationFormat>
  <Paragraphs>108</Paragraphs>
  <Slides>22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Metro</vt:lpstr>
      <vt:lpstr>Fearfully &amp; Wonderfully</vt:lpstr>
      <vt:lpstr>Trauma and Recovery</vt:lpstr>
      <vt:lpstr>How do we reconcile trauma with</vt:lpstr>
      <vt:lpstr>Trauma is</vt:lpstr>
      <vt:lpstr>Trauma is </vt:lpstr>
      <vt:lpstr>Impact of Trauma</vt:lpstr>
      <vt:lpstr>Impactful Trauma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Trauma Recovery</vt:lpstr>
      <vt:lpstr>. . . Today this Scripture has been </vt:lpstr>
      <vt:lpstr>. . . Today this Scripture has been      FULFILLED</vt:lpstr>
      <vt:lpstr>Trauma Recovery</vt:lpstr>
      <vt:lpstr>Trauma Response</vt:lpstr>
      <vt:lpstr>PowerPoint Presentation</vt:lpstr>
      <vt:lpstr>Local Resources- Immediate Crisis</vt:lpstr>
      <vt:lpstr>Domestic Violence Resources</vt:lpstr>
      <vt:lpstr>Sexual Abuse and Assault</vt:lpstr>
      <vt:lpstr>Report Child Abuse &amp; Neglect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Fearfully &amp; Wonderfully</dc:title>
  <dc:creator>RRM</dc:creator>
  <cp:lastModifiedBy>RRM</cp:lastModifiedBy>
  <cp:revision>45</cp:revision>
  <dcterms:created xsi:type="dcterms:W3CDTF">2018-01-29T02:18:54Z</dcterms:created>
  <dcterms:modified xsi:type="dcterms:W3CDTF">2018-04-23T14:47:11Z</dcterms:modified>
</cp:coreProperties>
</file>