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72" r:id="rId3"/>
    <p:sldId id="257" r:id="rId4"/>
    <p:sldId id="258" r:id="rId5"/>
    <p:sldId id="260" r:id="rId6"/>
    <p:sldId id="261" r:id="rId7"/>
    <p:sldId id="259" r:id="rId8"/>
    <p:sldId id="262" r:id="rId9"/>
    <p:sldId id="263" r:id="rId10"/>
    <p:sldId id="265" r:id="rId11"/>
    <p:sldId id="266" r:id="rId12"/>
    <p:sldId id="264" r:id="rId13"/>
    <p:sldId id="267" r:id="rId14"/>
    <p:sldId id="268" r:id="rId15"/>
    <p:sldId id="269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A49389-E63E-4817-8A20-718C31F37CDF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07700-32AD-451E-85F2-D9F148165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13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Deliberate self-harm; Non-suicidal self injury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07700-32AD-451E-85F2-D9F1481654C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44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8939-DDDD-4DA3-8824-AE3B92DB7847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8BA7-919E-4C34-AB47-C45659B29DA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8939-DDDD-4DA3-8824-AE3B92DB7847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8BA7-919E-4C34-AB47-C45659B29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8939-DDDD-4DA3-8824-AE3B92DB7847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8BA7-919E-4C34-AB47-C45659B29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8939-DDDD-4DA3-8824-AE3B92DB7847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8BA7-919E-4C34-AB47-C45659B29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8939-DDDD-4DA3-8824-AE3B92DB7847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8BA7-919E-4C34-AB47-C45659B29DA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8939-DDDD-4DA3-8824-AE3B92DB7847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8BA7-919E-4C34-AB47-C45659B29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8939-DDDD-4DA3-8824-AE3B92DB7847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8BA7-919E-4C34-AB47-C45659B29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8939-DDDD-4DA3-8824-AE3B92DB7847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8BA7-919E-4C34-AB47-C45659B29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8939-DDDD-4DA3-8824-AE3B92DB7847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8BA7-919E-4C34-AB47-C45659B29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8939-DDDD-4DA3-8824-AE3B92DB7847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8BA7-919E-4C34-AB47-C45659B29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8939-DDDD-4DA3-8824-AE3B92DB7847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B48BA7-919E-4C34-AB47-C45659B29DA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278939-DDDD-4DA3-8824-AE3B92DB7847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B48BA7-919E-4C34-AB47-C45659B29DA6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microsoft.com/office/2007/relationships/hdphoto" Target="../media/hdphoto2.wdp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gif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tel:+1-855-801-8212" TargetMode="External"/><Relationship Id="rId2" Type="http://schemas.openxmlformats.org/officeDocument/2006/relationships/hyperlink" Target="tel:+1-865-685-5943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uyPuH9ojCE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Fearfully &amp; Wonderfully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role of mental health in God’s Kingdom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89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ile:Transactional Model of Stress and Coping - Richard Lazarus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792480"/>
            <a:ext cx="3733800" cy="597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856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Cast all your anxieties on Him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I</a:t>
            </a:r>
            <a:r>
              <a:rPr lang="en-US" sz="4600" dirty="0" smtClean="0"/>
              <a:t> Peter 5:6-11</a:t>
            </a:r>
          </a:p>
          <a:p>
            <a:pPr lvl="1"/>
            <a:r>
              <a:rPr lang="en-US" sz="3600" dirty="0" smtClean="0"/>
              <a:t>Humble yourself</a:t>
            </a:r>
          </a:p>
          <a:p>
            <a:pPr lvl="1"/>
            <a:r>
              <a:rPr lang="en-US" sz="3600" dirty="0" smtClean="0"/>
              <a:t>Talk to your Father</a:t>
            </a:r>
          </a:p>
          <a:p>
            <a:pPr lvl="1"/>
            <a:r>
              <a:rPr lang="en-US" sz="3600" dirty="0" smtClean="0"/>
              <a:t>Choose wise responses</a:t>
            </a:r>
          </a:p>
          <a:p>
            <a:pPr lvl="1"/>
            <a:r>
              <a:rPr lang="en-US" sz="3600" dirty="0" smtClean="0"/>
              <a:t>Remember you are not alone </a:t>
            </a:r>
          </a:p>
          <a:p>
            <a:pPr lvl="1"/>
            <a:r>
              <a:rPr lang="en-US" sz="3600" dirty="0" smtClean="0"/>
              <a:t>Recall God’s promises (Ps. 55:22)</a:t>
            </a:r>
          </a:p>
          <a:p>
            <a:pPr lvl="1"/>
            <a:endParaRPr lang="en-US" sz="3600" dirty="0" smtClean="0"/>
          </a:p>
          <a:p>
            <a:pPr marL="393192" lvl="1" indent="0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89075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90599"/>
            <a:ext cx="5410200" cy="5362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418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Unhealthy Coping</a:t>
            </a:r>
            <a:endParaRPr lang="en-US" dirty="0"/>
          </a:p>
        </p:txBody>
      </p:sp>
      <p:pic>
        <p:nvPicPr>
          <p:cNvPr id="9219" name="Picture 3" descr="C:\Users\RRM\AppData\Local\Microsoft\Windows\INetCache\IE\ICA3LFNN\Phonics_Symbol[1].png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981200"/>
            <a:ext cx="2419350" cy="2387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1" name="Picture 5" descr="C:\Users\RRM\AppData\Local\Microsoft\Windows\INetCache\IE\GX8HAJ8P\Procrastination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402016"/>
            <a:ext cx="3124200" cy="1922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C:\Users\RRM\AppData\Local\Microsoft\Windows\INetCache\IE\ICA3LFNN\addiction_treatment1[1]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248305"/>
            <a:ext cx="2768394" cy="2076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C:\Users\RRM\AppData\Local\Microsoft\Windows\INetCache\IE\ICA3LFNN\Dutch_rating_drugs.svg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81200"/>
            <a:ext cx="22098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8" name="Picture 12" descr="C:\Users\RRM\AppData\Local\Microsoft\Windows\INetCache\IE\ICA3LFNN\ribbon-magnet-sticker-Self+Injury+Awareness[1]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092477"/>
            <a:ext cx="2719388" cy="2098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9" name="Picture 13" descr="C:\Users\RRM\AppData\Local\Microsoft\Windows\INetCache\IE\GAEKR3JT\maneatingpancakes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233" y="4248305"/>
            <a:ext cx="1594422" cy="2076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453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863" y="658761"/>
            <a:ext cx="8229600" cy="71283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Self-Harm (DSH; NSSI)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Purposeful destruction of bodily tissue as a means to cope with stress.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17% of Adolescents </a:t>
            </a:r>
            <a:r>
              <a:rPr lang="en-US" sz="2400" dirty="0" smtClean="0"/>
              <a:t>(11-15) </a:t>
            </a:r>
          </a:p>
          <a:p>
            <a:pPr lvl="1"/>
            <a:r>
              <a:rPr lang="en-US" sz="2200" dirty="0" smtClean="0"/>
              <a:t>(60% female; 40% male)</a:t>
            </a:r>
          </a:p>
          <a:p>
            <a:pPr lvl="1"/>
            <a:endParaRPr lang="en-US" sz="2200" dirty="0"/>
          </a:p>
          <a:p>
            <a:r>
              <a:rPr lang="en-US" dirty="0" smtClean="0"/>
              <a:t>NOT attention seeking-provides temporary relief</a:t>
            </a:r>
            <a:endParaRPr lang="en-US" dirty="0"/>
          </a:p>
        </p:txBody>
      </p:sp>
      <p:pic>
        <p:nvPicPr>
          <p:cNvPr id="10243" name="Picture 3" descr="C:\Users\RRM\AppData\Local\Microsoft\Windows\INetCache\IE\JTFNCACP\Self-injury.svg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828800"/>
            <a:ext cx="4017863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858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667512"/>
          </a:xfrm>
        </p:spPr>
        <p:txBody>
          <a:bodyPr>
            <a:noAutofit/>
          </a:bodyPr>
          <a:lstStyle/>
          <a:p>
            <a:r>
              <a:rPr lang="en-US" dirty="0" smtClean="0"/>
              <a:t>How to respond to Self-Harm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Remain calm and </a:t>
            </a:r>
            <a:r>
              <a:rPr lang="en-US" dirty="0" smtClean="0"/>
              <a:t>caring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Accept him or her even if you disagree with the </a:t>
            </a:r>
            <a:r>
              <a:rPr lang="en-US" dirty="0" smtClean="0"/>
              <a:t>behavior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Know that this represents a way of dealing with emotional </a:t>
            </a:r>
            <a:r>
              <a:rPr lang="en-US" dirty="0" smtClean="0"/>
              <a:t>pain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Listen with </a:t>
            </a:r>
            <a:r>
              <a:rPr lang="en-US" dirty="0" smtClean="0"/>
              <a:t>compassion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Avoid panic and overreaction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37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r>
              <a:rPr lang="en-US" dirty="0"/>
              <a:t>How to respond to Self-Harm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show shock or revulsion at what they've </a:t>
            </a:r>
            <a:r>
              <a:rPr lang="en-US" dirty="0" smtClean="0"/>
              <a:t>done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Do not use threats in an attempt to stop the </a:t>
            </a:r>
            <a:r>
              <a:rPr lang="en-US" dirty="0" smtClean="0"/>
              <a:t>behavior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Do not allow him or her to recount the self injury experience in detail as it may trigger another </a:t>
            </a:r>
            <a:r>
              <a:rPr lang="en-US" dirty="0" smtClean="0"/>
              <a:t>session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Do get appropriate help for him or her from a qualified mental health professional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6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343400" cy="4389120"/>
          </a:xfrm>
        </p:spPr>
        <p:txBody>
          <a:bodyPr/>
          <a:lstStyle/>
          <a:p>
            <a:r>
              <a:rPr lang="en-US" b="1" dirty="0" smtClean="0"/>
              <a:t>Focus Treatment Center</a:t>
            </a:r>
          </a:p>
          <a:p>
            <a:pPr marL="0" indent="0">
              <a:buNone/>
            </a:pPr>
            <a:r>
              <a:rPr lang="en-US" dirty="0"/>
              <a:t>2210 Sutherland Ave </a:t>
            </a:r>
            <a:br>
              <a:rPr lang="en-US" dirty="0"/>
            </a:br>
            <a:r>
              <a:rPr lang="en-US" dirty="0"/>
              <a:t>Suite 115</a:t>
            </a:r>
            <a:br>
              <a:rPr lang="en-US" dirty="0"/>
            </a:br>
            <a:r>
              <a:rPr lang="en-US" dirty="0"/>
              <a:t>Knoxville, Tennessee 37919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>
                <a:hlinkClick r:id="rId2"/>
              </a:rPr>
              <a:t>(865) 685-5943</a:t>
            </a:r>
            <a:r>
              <a:rPr lang="en-US" dirty="0"/>
              <a:t> 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22723" y="1981200"/>
            <a:ext cx="4168877" cy="43891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The Village Behavioral Health</a:t>
            </a:r>
          </a:p>
          <a:p>
            <a:pPr marL="0" indent="0">
              <a:buNone/>
            </a:pPr>
            <a:r>
              <a:rPr lang="en-US" dirty="0"/>
              <a:t>2431 Jones Bend Road </a:t>
            </a:r>
            <a:br>
              <a:rPr lang="en-US" dirty="0"/>
            </a:br>
            <a:r>
              <a:rPr lang="en-US" dirty="0"/>
              <a:t>Louisville, Tennessee 37777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hlinkClick r:id="rId3"/>
              </a:rPr>
              <a:t>(</a:t>
            </a:r>
            <a:r>
              <a:rPr lang="en-US" dirty="0">
                <a:hlinkClick r:id="rId3"/>
              </a:rPr>
              <a:t>855) 801-8212</a:t>
            </a:r>
            <a:r>
              <a:rPr lang="en-US" dirty="0"/>
              <a:t> </a:t>
            </a:r>
            <a:r>
              <a:rPr lang="en-US" dirty="0" smtClean="0"/>
              <a:t> </a:t>
            </a:r>
          </a:p>
          <a:p>
            <a:pPr marL="0" indent="0">
              <a:buFont typeface="Wingdings 2"/>
              <a:buNone/>
            </a:pPr>
            <a:endParaRPr lang="en-US" dirty="0" smtClean="0"/>
          </a:p>
          <a:p>
            <a:pPr marL="0" indent="0">
              <a:buFont typeface="Wingdings 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28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 descr="C:\Users\RRM\AppData\Local\Microsoft\Windows\INetCache\IE\X37KVOI1\vine_border_by_ozaidesign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76200"/>
            <a:ext cx="67056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0" y="1600200"/>
            <a:ext cx="48006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Lucida Calligraphy" panose="03010101010101010101" pitchFamily="66" charset="0"/>
              </a:rPr>
              <a:t>The LORD your GOD is in your midst,</a:t>
            </a:r>
          </a:p>
          <a:p>
            <a:endParaRPr lang="en-US" b="1" dirty="0" smtClean="0">
              <a:latin typeface="Lucida Calligraphy" panose="03010101010101010101" pitchFamily="66" charset="0"/>
            </a:endParaRPr>
          </a:p>
          <a:p>
            <a:r>
              <a:rPr lang="en-US" b="1" dirty="0" smtClean="0">
                <a:latin typeface="Lucida Calligraphy" panose="03010101010101010101" pitchFamily="66" charset="0"/>
              </a:rPr>
              <a:t>A mighty One who will save.</a:t>
            </a:r>
          </a:p>
          <a:p>
            <a:endParaRPr lang="en-US" b="1" dirty="0" smtClean="0">
              <a:latin typeface="Lucida Calligraphy" panose="03010101010101010101" pitchFamily="66" charset="0"/>
            </a:endParaRPr>
          </a:p>
          <a:p>
            <a:r>
              <a:rPr lang="en-US" b="1" dirty="0" smtClean="0">
                <a:latin typeface="Lucida Calligraphy" panose="03010101010101010101" pitchFamily="66" charset="0"/>
              </a:rPr>
              <a:t>He will rejoice over you with gladness,</a:t>
            </a:r>
          </a:p>
          <a:p>
            <a:endParaRPr lang="en-US" b="1" dirty="0" smtClean="0">
              <a:latin typeface="Lucida Calligraphy" panose="03010101010101010101" pitchFamily="66" charset="0"/>
            </a:endParaRPr>
          </a:p>
          <a:p>
            <a:r>
              <a:rPr lang="en-US" b="1" dirty="0" smtClean="0">
                <a:latin typeface="Lucida Calligraphy" panose="03010101010101010101" pitchFamily="66" charset="0"/>
              </a:rPr>
              <a:t>He will quiet you by His love;</a:t>
            </a:r>
          </a:p>
          <a:p>
            <a:endParaRPr lang="en-US" b="1" dirty="0" smtClean="0">
              <a:latin typeface="Lucida Calligraphy" panose="03010101010101010101" pitchFamily="66" charset="0"/>
            </a:endParaRPr>
          </a:p>
          <a:p>
            <a:r>
              <a:rPr lang="en-US" b="1" dirty="0" smtClean="0">
                <a:latin typeface="Lucida Calligraphy" panose="03010101010101010101" pitchFamily="66" charset="0"/>
              </a:rPr>
              <a:t>He will exult over you with loud singing.</a:t>
            </a:r>
          </a:p>
          <a:p>
            <a:pPr algn="r"/>
            <a:r>
              <a:rPr lang="en-US" b="1" dirty="0" smtClean="0">
                <a:latin typeface="Lucida Calligraphy" panose="03010101010101010101" pitchFamily="66" charset="0"/>
              </a:rPr>
              <a:t>  -Zephaniah 3:17</a:t>
            </a:r>
            <a:r>
              <a:rPr lang="en-US" sz="2000" dirty="0" smtClean="0">
                <a:latin typeface="Lucida Calligraphy" panose="03010101010101010101" pitchFamily="66" charset="0"/>
              </a:rPr>
              <a:t>	</a:t>
            </a:r>
            <a:endParaRPr lang="en-US" sz="2000" dirty="0"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35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Stress &amp; Coping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667000"/>
            <a:ext cx="7772400" cy="1509712"/>
          </a:xfrm>
        </p:spPr>
        <p:txBody>
          <a:bodyPr>
            <a:noAutofit/>
          </a:bodyPr>
          <a:lstStyle/>
          <a:p>
            <a:r>
              <a:rPr lang="en-US" sz="3600" dirty="0" smtClean="0"/>
              <a:t>Matthew 11:28</a:t>
            </a:r>
          </a:p>
          <a:p>
            <a:r>
              <a:rPr lang="en-US" sz="3600" dirty="0" smtClean="0"/>
              <a:t>Come to me, all who labor and are heavy laden, and I will give you rest.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74040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Stress is </a:t>
            </a:r>
            <a:r>
              <a:rPr lang="en-US" sz="3200" dirty="0"/>
              <a:t>a state of mental or emotional </a:t>
            </a:r>
            <a:r>
              <a:rPr lang="en-US" sz="3200" b="1" dirty="0"/>
              <a:t>strain</a:t>
            </a:r>
            <a:r>
              <a:rPr lang="en-US" sz="3200" dirty="0"/>
              <a:t> or </a:t>
            </a:r>
            <a:r>
              <a:rPr lang="en-US" sz="3200" b="1" dirty="0"/>
              <a:t>tension</a:t>
            </a:r>
            <a:r>
              <a:rPr lang="en-US" sz="3200" dirty="0"/>
              <a:t> resulting from adverse or very demanding </a:t>
            </a:r>
            <a:r>
              <a:rPr lang="en-US" sz="3200" dirty="0" smtClean="0"/>
              <a:t>circumstances.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36595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Stress is. . . 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Berlin Sans FB" panose="020E0602020502020306" pitchFamily="34" charset="0"/>
              </a:rPr>
              <a:t>PRESSURE </a:t>
            </a:r>
          </a:p>
          <a:p>
            <a:pPr marL="393192" lvl="1" indent="0">
              <a:buNone/>
            </a:pPr>
            <a:r>
              <a:rPr lang="en-US" sz="4800" dirty="0">
                <a:solidFill>
                  <a:schemeClr val="accent2">
                    <a:lumMod val="50000"/>
                  </a:schemeClr>
                </a:solidFill>
                <a:latin typeface="Berlin Sans FB" panose="020E0602020502020306" pitchFamily="34" charset="0"/>
              </a:rPr>
              <a:t>	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Berlin Sans FB" panose="020E0602020502020306" pitchFamily="34" charset="0"/>
              </a:rPr>
              <a:t>	to meet </a:t>
            </a:r>
          </a:p>
          <a:p>
            <a:pPr marL="393192" lvl="1" indent="0">
              <a:buNone/>
            </a:pPr>
            <a:r>
              <a:rPr lang="en-US" sz="4800" dirty="0">
                <a:solidFill>
                  <a:schemeClr val="accent2">
                    <a:lumMod val="50000"/>
                  </a:schemeClr>
                </a:solidFill>
                <a:latin typeface="Berlin Sans FB" panose="020E0602020502020306" pitchFamily="34" charset="0"/>
              </a:rPr>
              <a:t>	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Berlin Sans FB" panose="020E0602020502020306" pitchFamily="34" charset="0"/>
              </a:rPr>
              <a:t>		EXPECTATIONS</a:t>
            </a:r>
            <a:endParaRPr lang="en-US" sz="4800" dirty="0">
              <a:solidFill>
                <a:schemeClr val="accent2">
                  <a:lumMod val="50000"/>
                </a:schemeClr>
              </a:solidFill>
              <a:latin typeface="Berlin Sans FB" panose="020E0602020502020306" pitchFamily="34" charset="0"/>
            </a:endParaRPr>
          </a:p>
        </p:txBody>
      </p:sp>
      <p:pic>
        <p:nvPicPr>
          <p:cNvPr id="1027" name="Picture 3" descr="C:\Users\RRM\AppData\Local\Microsoft\Windows\INetCache\IE\GAEKR3JT\Stress-ZebraStripes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505200"/>
            <a:ext cx="2577742" cy="3215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59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Stress can be a GOOD thing.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dirty="0" smtClean="0">
                <a:solidFill>
                  <a:schemeClr val="accent2">
                    <a:lumMod val="50000"/>
                  </a:schemeClr>
                </a:solidFill>
                <a:latin typeface="Berlin Sans FB" panose="020E0602020502020306" pitchFamily="34" charset="0"/>
              </a:rPr>
              <a:t>EUSTRESS</a:t>
            </a:r>
            <a:endParaRPr lang="en-US" sz="9600" dirty="0">
              <a:solidFill>
                <a:schemeClr val="accent2">
                  <a:lumMod val="50000"/>
                </a:schemeClr>
              </a:solidFill>
              <a:latin typeface="Berlin Sans FB" panose="020E0602020502020306" pitchFamily="34" charset="0"/>
            </a:endParaRPr>
          </a:p>
        </p:txBody>
      </p:sp>
      <p:pic>
        <p:nvPicPr>
          <p:cNvPr id="3074" name="Picture 2" descr="C:\Users\RRM\AppData\Local\Microsoft\Windows\INetCache\IE\ICA3LFNN\lgi01a2014051622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276600"/>
            <a:ext cx="3442447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1125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Stress can have an ugly side.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9600" dirty="0" smtClean="0">
                <a:solidFill>
                  <a:schemeClr val="accent2">
                    <a:lumMod val="50000"/>
                  </a:schemeClr>
                </a:solidFill>
                <a:latin typeface="Berlin Sans FB" panose="020E0602020502020306" pitchFamily="34" charset="0"/>
              </a:rPr>
              <a:t>DISTRESS</a:t>
            </a:r>
            <a:endParaRPr lang="en-US" sz="9600" dirty="0">
              <a:solidFill>
                <a:schemeClr val="accent2">
                  <a:lumMod val="50000"/>
                </a:schemeClr>
              </a:solidFill>
              <a:latin typeface="Berlin Sans FB" panose="020E0602020502020306" pitchFamily="34" charset="0"/>
            </a:endParaRPr>
          </a:p>
          <a:p>
            <a:endParaRPr lang="en-US" dirty="0"/>
          </a:p>
        </p:txBody>
      </p:sp>
      <p:pic>
        <p:nvPicPr>
          <p:cNvPr id="4100" name="Picture 4" descr="C:\Users\RRM\AppData\Local\Microsoft\Windows\INetCache\IE\GAEKR3JT\how-to-draw-a-goat-8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0" y="3352800"/>
            <a:ext cx="3333750" cy="3333750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960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Effects of Stress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371600" y="2967335"/>
            <a:ext cx="548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 smtClean="0">
                <a:hlinkClick r:id="rId2"/>
              </a:rPr>
              <a:t>Murgia</a:t>
            </a:r>
            <a:r>
              <a:rPr lang="en-US" dirty="0" smtClean="0">
                <a:hlinkClick r:id="rId2"/>
              </a:rPr>
              <a:t>, M. Stress Talk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68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My stress is causing me STRESS</a:t>
            </a:r>
            <a:endParaRPr lang="en-US" dirty="0"/>
          </a:p>
        </p:txBody>
      </p:sp>
      <p:pic>
        <p:nvPicPr>
          <p:cNvPr id="5125" name="Picture 5" descr="C:\Users\RRM\AppData\Local\Microsoft\Windows\INetCache\IE\GX8HAJ8P\StressSymptoms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19860"/>
            <a:ext cx="6398518" cy="514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688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990600"/>
            <a:ext cx="7772400" cy="740664"/>
          </a:xfrm>
        </p:spPr>
        <p:txBody>
          <a:bodyPr/>
          <a:lstStyle/>
          <a:p>
            <a:r>
              <a:rPr lang="en-US" dirty="0" smtClean="0"/>
              <a:t>Coping &amp; Management</a:t>
            </a:r>
            <a:endParaRPr lang="en-US" dirty="0"/>
          </a:p>
        </p:txBody>
      </p:sp>
      <p:pic>
        <p:nvPicPr>
          <p:cNvPr id="6146" name="Picture 2" descr="C:\Users\RRM\AppData\Local\Microsoft\Windows\INetCache\IE\ICA3LFNN\stress[1]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98289"/>
            <a:ext cx="5892800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364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ustom 1">
      <a:majorFont>
        <a:latin typeface="Berlin Sans FB Demi"/>
        <a:ea typeface=""/>
        <a:cs typeface=""/>
      </a:majorFont>
      <a:minorFont>
        <a:latin typeface="Constantia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339</Words>
  <Application>Microsoft Office PowerPoint</Application>
  <PresentationFormat>On-screen Show (4:3)</PresentationFormat>
  <Paragraphs>69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Fearfully &amp; Wonderfully</vt:lpstr>
      <vt:lpstr>Stress &amp; Coping</vt:lpstr>
      <vt:lpstr>Stress</vt:lpstr>
      <vt:lpstr>Stress is. . . </vt:lpstr>
      <vt:lpstr>Stress can be a GOOD thing. . .</vt:lpstr>
      <vt:lpstr>Stress can have an ugly side. . .</vt:lpstr>
      <vt:lpstr>The Effects of Stress</vt:lpstr>
      <vt:lpstr>My stress is causing me STRESS</vt:lpstr>
      <vt:lpstr>Coping &amp; Management</vt:lpstr>
      <vt:lpstr>PowerPoint Presentation</vt:lpstr>
      <vt:lpstr>Cast all your anxieties on Him</vt:lpstr>
      <vt:lpstr>PowerPoint Presentation</vt:lpstr>
      <vt:lpstr>Unhealthy Coping</vt:lpstr>
      <vt:lpstr>Self-Harm (DSH; NSSI)</vt:lpstr>
      <vt:lpstr>How to respond to Self-Harm</vt:lpstr>
      <vt:lpstr>How to respond to Self-Harm</vt:lpstr>
      <vt:lpstr>Local Resources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Fearfully &amp; Wonderfully</dc:title>
  <dc:creator>RRM</dc:creator>
  <cp:lastModifiedBy>RRM</cp:lastModifiedBy>
  <cp:revision>31</cp:revision>
  <dcterms:created xsi:type="dcterms:W3CDTF">2018-01-27T03:30:53Z</dcterms:created>
  <dcterms:modified xsi:type="dcterms:W3CDTF">2018-02-11T03:41:36Z</dcterms:modified>
</cp:coreProperties>
</file>