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57" r:id="rId3"/>
    <p:sldId id="258" r:id="rId4"/>
    <p:sldId id="259" r:id="rId5"/>
    <p:sldId id="260" r:id="rId6"/>
    <p:sldId id="263" r:id="rId7"/>
    <p:sldId id="264" r:id="rId8"/>
    <p:sldId id="266" r:id="rId9"/>
    <p:sldId id="267" r:id="rId10"/>
    <p:sldId id="270" r:id="rId11"/>
    <p:sldId id="269" r:id="rId12"/>
    <p:sldId id="268" r:id="rId13"/>
    <p:sldId id="271" r:id="rId14"/>
    <p:sldId id="262"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DD3C40-DFD0-49A1-9A60-EF992CBE0A53}" type="datetimeFigureOut">
              <a:rPr lang="en-US" smtClean="0"/>
              <a:t>10/12/2019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A601D-0DEB-4A3E-96C0-C09134F86071}" type="slidenum">
              <a:rPr lang="en-US" smtClean="0"/>
              <a:t>‹#›</a:t>
            </a:fld>
            <a:endParaRPr lang="en-US" dirty="0"/>
          </a:p>
        </p:txBody>
      </p:sp>
    </p:spTree>
    <p:extLst>
      <p:ext uri="{BB962C8B-B14F-4D97-AF65-F5344CB8AC3E}">
        <p14:creationId xmlns:p14="http://schemas.microsoft.com/office/powerpoint/2010/main" val="112851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“Peacemakers” Ken Sande</a:t>
            </a:r>
            <a:endParaRPr lang="en-US" dirty="0"/>
          </a:p>
        </p:txBody>
      </p:sp>
      <p:sp>
        <p:nvSpPr>
          <p:cNvPr id="4" name="Slide Number Placeholder 3"/>
          <p:cNvSpPr>
            <a:spLocks noGrp="1"/>
          </p:cNvSpPr>
          <p:nvPr>
            <p:ph type="sldNum" sz="quarter" idx="10"/>
          </p:nvPr>
        </p:nvSpPr>
        <p:spPr/>
        <p:txBody>
          <a:bodyPr/>
          <a:lstStyle/>
          <a:p>
            <a:fld id="{67BA601D-0DEB-4A3E-96C0-C09134F86071}" type="slidenum">
              <a:rPr lang="en-US" smtClean="0"/>
              <a:t>14</a:t>
            </a:fld>
            <a:endParaRPr lang="en-US" dirty="0"/>
          </a:p>
        </p:txBody>
      </p:sp>
    </p:spTree>
    <p:extLst>
      <p:ext uri="{BB962C8B-B14F-4D97-AF65-F5344CB8AC3E}">
        <p14:creationId xmlns:p14="http://schemas.microsoft.com/office/powerpoint/2010/main" val="3675300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panose="020B0604020202020204" pitchFamily="34" charset="0"/>
                <a:ea typeface="+mn-ea"/>
                <a:cs typeface="Arial" panose="020B0604020202020204" pitchFamily="34" charset="0"/>
              </a:rPr>
              <a:t>“In the end, it is about truly caring for every precious human being whose life we touch. It is about including everybody, not just the fortunate few or exceptionally talented. It is about living with an abundance mindset: an abundance of patience, love, hope and opportunity.”  -Bob Chapman</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7BA601D-0DEB-4A3E-96C0-C09134F86071}" type="slidenum">
              <a:rPr lang="en-US" smtClean="0"/>
              <a:t>15</a:t>
            </a:fld>
            <a:endParaRPr lang="en-US" dirty="0"/>
          </a:p>
        </p:txBody>
      </p:sp>
    </p:spTree>
    <p:extLst>
      <p:ext uri="{BB962C8B-B14F-4D97-AF65-F5344CB8AC3E}">
        <p14:creationId xmlns:p14="http://schemas.microsoft.com/office/powerpoint/2010/main" val="2202317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EF54C9C-CFE4-4C6B-85A0-EEE832BDADDF}" type="datetimeFigureOut">
              <a:rPr lang="en-US" smtClean="0"/>
              <a:t>10/12/2019</a:t>
            </a:fld>
            <a:endParaRPr lang="en-US" dirty="0"/>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A849591-89BB-430C-B4A2-89ABF536C6B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F54C9C-CFE4-4C6B-85A0-EEE832BDADDF}" type="datetimeFigureOut">
              <a:rPr lang="en-US" smtClean="0"/>
              <a:t>10/12/2019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A849591-89BB-430C-B4A2-89ABF536C6B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EF54C9C-CFE4-4C6B-85A0-EEE832BDADDF}" type="datetimeFigureOut">
              <a:rPr lang="en-US" smtClean="0"/>
              <a:t>10/12/2019</a:t>
            </a:fld>
            <a:endParaRPr lang="en-US" dirty="0"/>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dirty="0"/>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A849591-89BB-430C-B4A2-89ABF536C6B4}"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EF54C9C-CFE4-4C6B-85A0-EEE832BDADDF}" type="datetimeFigureOut">
              <a:rPr lang="en-US" smtClean="0"/>
              <a:t>10/12/2019</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A849591-89BB-430C-B4A2-89ABF536C6B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EF54C9C-CFE4-4C6B-85A0-EEE832BDADDF}" type="datetimeFigureOut">
              <a:rPr lang="en-US" smtClean="0"/>
              <a:t>10/12/2019</a:t>
            </a:fld>
            <a:endParaRPr lang="en-US" dirty="0"/>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A849591-89BB-430C-B4A2-89ABF536C6B4}"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F54C9C-CFE4-4C6B-85A0-EEE832BDADDF}" type="datetimeFigureOut">
              <a:rPr lang="en-US" smtClean="0"/>
              <a:t>10/12/2019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A849591-89BB-430C-B4A2-89ABF536C6B4}"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EF54C9C-CFE4-4C6B-85A0-EEE832BDADDF}" type="datetimeFigureOut">
              <a:rPr lang="en-US" smtClean="0"/>
              <a:t>10/12/2019</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A849591-89BB-430C-B4A2-89ABF536C6B4}"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EF54C9C-CFE4-4C6B-85A0-EEE832BDADDF}" type="datetimeFigureOut">
              <a:rPr lang="en-US" smtClean="0"/>
              <a:t>10/12/2019</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A849591-89BB-430C-B4A2-89ABF536C6B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EF54C9C-CFE4-4C6B-85A0-EEE832BDADDF}" type="datetimeFigureOut">
              <a:rPr lang="en-US" smtClean="0"/>
              <a:t>10/12/2019</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6A849591-89BB-430C-B4A2-89ABF536C6B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EF54C9C-CFE4-4C6B-85A0-EEE832BDADDF}" type="datetimeFigureOut">
              <a:rPr lang="en-US" smtClean="0"/>
              <a:t>10/12/2019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A849591-89BB-430C-B4A2-89ABF536C6B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EF54C9C-CFE4-4C6B-85A0-EEE832BDADDF}" type="datetimeFigureOut">
              <a:rPr lang="en-US" smtClean="0"/>
              <a:t>10/12/2019</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A849591-89BB-430C-B4A2-89ABF536C6B4}" type="slidenum">
              <a:rPr lang="en-US" smtClean="0"/>
              <a:t>‹#›</a:t>
            </a:fld>
            <a:endParaRPr lang="en-US" dirty="0"/>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dirty="0"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EF54C9C-CFE4-4C6B-85A0-EEE832BDADDF}" type="datetimeFigureOut">
              <a:rPr lang="en-US" smtClean="0"/>
              <a:t>10/12/2019</a:t>
            </a:fld>
            <a:endParaRPr lang="en-US" dirty="0"/>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A849591-89BB-430C-B4A2-89ABF536C6B4}"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openpsychometrics.org/tests/IPIP-BFF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Fearfully &amp; Wonderfully</a:t>
            </a:r>
            <a:endParaRPr lang="en-US" dirty="0"/>
          </a:p>
        </p:txBody>
      </p:sp>
      <p:sp>
        <p:nvSpPr>
          <p:cNvPr id="3" name="Subtitle 2"/>
          <p:cNvSpPr>
            <a:spLocks noGrp="1"/>
          </p:cNvSpPr>
          <p:nvPr>
            <p:ph type="subTitle" idx="1"/>
          </p:nvPr>
        </p:nvSpPr>
        <p:spPr/>
        <p:txBody>
          <a:bodyPr>
            <a:normAutofit/>
          </a:bodyPr>
          <a:lstStyle/>
          <a:p>
            <a:r>
              <a:rPr lang="en-US" sz="2400" b="1" dirty="0" smtClean="0">
                <a:solidFill>
                  <a:srgbClr val="FFC000"/>
                </a:solidFill>
              </a:rPr>
              <a:t>The Role of Mental Health </a:t>
            </a:r>
          </a:p>
          <a:p>
            <a:r>
              <a:rPr lang="en-US" sz="2400" b="1" dirty="0" smtClean="0">
                <a:solidFill>
                  <a:srgbClr val="FFC000"/>
                </a:solidFill>
              </a:rPr>
              <a:t>in God’s Kingdom</a:t>
            </a:r>
            <a:endParaRPr lang="en-US" sz="2400" b="1" dirty="0">
              <a:solidFill>
                <a:srgbClr val="FFC000"/>
              </a:solidFill>
            </a:endParaRPr>
          </a:p>
        </p:txBody>
      </p:sp>
    </p:spTree>
    <p:extLst>
      <p:ext uri="{BB962C8B-B14F-4D97-AF65-F5344CB8AC3E}">
        <p14:creationId xmlns:p14="http://schemas.microsoft.com/office/powerpoint/2010/main" val="2884331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70114"/>
            <a:ext cx="6096000" cy="5878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7424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Traits</a:t>
            </a:r>
            <a:endParaRPr lang="en-US" dirty="0"/>
          </a:p>
        </p:txBody>
      </p:sp>
      <p:pic>
        <p:nvPicPr>
          <p:cNvPr id="4" name="Picture 4">
            <a:hlinkClick r:id="rId2"/>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0367" y="1600200"/>
            <a:ext cx="7760633" cy="46077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09600" y="3809255"/>
            <a:ext cx="6248400" cy="1384995"/>
          </a:xfrm>
          <a:prstGeom prst="rect">
            <a:avLst/>
          </a:prstGeom>
        </p:spPr>
        <p:txBody>
          <a:bodyPr wrap="square">
            <a:spAutoFit/>
          </a:bodyPr>
          <a:lstStyle/>
          <a:p>
            <a:r>
              <a:rPr lang="en-US" sz="2800" dirty="0">
                <a:solidFill>
                  <a:srgbClr val="FFC000"/>
                </a:solidFill>
                <a:latin typeface="Arial Black" panose="020B0A04020102020204" pitchFamily="34" charset="0"/>
                <a:hlinkClick r:id="rId2"/>
              </a:rPr>
              <a:t>https://openpsychometrics.org/tests/IPIP-BFFM</a:t>
            </a:r>
            <a:r>
              <a:rPr lang="en-US" sz="2800" dirty="0" smtClean="0">
                <a:solidFill>
                  <a:srgbClr val="FFC000"/>
                </a:solidFill>
                <a:latin typeface="Arial Black" panose="020B0A04020102020204" pitchFamily="34" charset="0"/>
                <a:hlinkClick r:id="rId2"/>
              </a:rPr>
              <a:t>/</a:t>
            </a:r>
            <a:endParaRPr lang="en-US" sz="2800" dirty="0" smtClean="0">
              <a:solidFill>
                <a:srgbClr val="FFC000"/>
              </a:solidFill>
              <a:latin typeface="Arial Black" panose="020B0A04020102020204" pitchFamily="34" charset="0"/>
            </a:endParaRPr>
          </a:p>
          <a:p>
            <a:endParaRPr lang="en-US" sz="2800"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325862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the big 5 personality tra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0248"/>
            <a:ext cx="6303855" cy="6631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80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Conflict</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53951"/>
            <a:ext cx="5181600" cy="5151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30938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Handling Conflict</a:t>
            </a:r>
            <a:endParaRPr lang="en-US" dirty="0"/>
          </a:p>
        </p:txBody>
      </p:sp>
      <p:sp>
        <p:nvSpPr>
          <p:cNvPr id="4" name="Content Placeholder 3"/>
          <p:cNvSpPr>
            <a:spLocks noGrp="1"/>
          </p:cNvSpPr>
          <p:nvPr>
            <p:ph sz="half" idx="2"/>
          </p:nvPr>
        </p:nvSpPr>
        <p:spPr>
          <a:xfrm>
            <a:off x="3962400" y="1600200"/>
            <a:ext cx="4038600" cy="4525963"/>
          </a:xfrm>
        </p:spPr>
        <p:txBody>
          <a:bodyPr/>
          <a:lstStyle/>
          <a:p>
            <a:r>
              <a:rPr lang="en-US" dirty="0" smtClean="0"/>
              <a:t>Gently Restore</a:t>
            </a:r>
          </a:p>
          <a:p>
            <a:pPr lvl="1"/>
            <a:r>
              <a:rPr lang="en-US" dirty="0" smtClean="0"/>
              <a:t>Galatians 6:1</a:t>
            </a:r>
          </a:p>
          <a:p>
            <a:pPr lvl="1"/>
            <a:r>
              <a:rPr lang="en-US" dirty="0" smtClean="0"/>
              <a:t>II Timothy 2:24-25</a:t>
            </a:r>
          </a:p>
          <a:p>
            <a:pPr lvl="1"/>
            <a:r>
              <a:rPr lang="en-US" dirty="0" smtClean="0"/>
              <a:t>Matthew 18:15</a:t>
            </a:r>
          </a:p>
          <a:p>
            <a:pPr lvl="1"/>
            <a:r>
              <a:rPr lang="en-US" dirty="0" smtClean="0"/>
              <a:t>Proverbs 29:11</a:t>
            </a:r>
          </a:p>
          <a:p>
            <a:pPr lvl="1"/>
            <a:endParaRPr lang="en-US" dirty="0"/>
          </a:p>
          <a:p>
            <a:r>
              <a:rPr lang="en-US" dirty="0" smtClean="0"/>
              <a:t>Go and be Reconciled</a:t>
            </a:r>
          </a:p>
          <a:p>
            <a:pPr lvl="1"/>
            <a:r>
              <a:rPr lang="en-US" dirty="0" smtClean="0"/>
              <a:t>Colossians 3:12-14</a:t>
            </a:r>
          </a:p>
          <a:p>
            <a:pPr lvl="1"/>
            <a:r>
              <a:rPr lang="en-US" dirty="0" smtClean="0"/>
              <a:t>Luke 17:3-4</a:t>
            </a:r>
          </a:p>
          <a:p>
            <a:pPr lvl="1"/>
            <a:endParaRPr lang="en-US" dirty="0"/>
          </a:p>
        </p:txBody>
      </p:sp>
      <p:sp>
        <p:nvSpPr>
          <p:cNvPr id="6" name="Content Placeholder 5"/>
          <p:cNvSpPr>
            <a:spLocks noGrp="1"/>
          </p:cNvSpPr>
          <p:nvPr>
            <p:ph sz="half" idx="1"/>
          </p:nvPr>
        </p:nvSpPr>
        <p:spPr/>
        <p:txBody>
          <a:bodyPr/>
          <a:lstStyle/>
          <a:p>
            <a:r>
              <a:rPr lang="en-US" dirty="0" smtClean="0"/>
              <a:t>Glorify God</a:t>
            </a:r>
          </a:p>
          <a:p>
            <a:pPr lvl="1"/>
            <a:r>
              <a:rPr lang="en-US" dirty="0" smtClean="0"/>
              <a:t>Colossians 3:17</a:t>
            </a:r>
          </a:p>
          <a:p>
            <a:pPr lvl="1"/>
            <a:r>
              <a:rPr lang="en-US" dirty="0" smtClean="0"/>
              <a:t>Hebrews 12:14</a:t>
            </a:r>
          </a:p>
          <a:p>
            <a:pPr lvl="1"/>
            <a:r>
              <a:rPr lang="en-US" dirty="0" smtClean="0"/>
              <a:t>Ephesians 5:1</a:t>
            </a:r>
          </a:p>
          <a:p>
            <a:pPr lvl="1"/>
            <a:endParaRPr lang="en-US" dirty="0" smtClean="0"/>
          </a:p>
          <a:p>
            <a:pPr marL="292608" lvl="1" indent="0">
              <a:buNone/>
            </a:pPr>
            <a:endParaRPr lang="en-US" dirty="0"/>
          </a:p>
          <a:p>
            <a:r>
              <a:rPr lang="en-US" dirty="0" smtClean="0"/>
              <a:t>Get the Log Out</a:t>
            </a:r>
          </a:p>
          <a:p>
            <a:pPr lvl="1"/>
            <a:r>
              <a:rPr lang="en-US" dirty="0" smtClean="0"/>
              <a:t>Attitude- Prov 19:11</a:t>
            </a:r>
          </a:p>
          <a:p>
            <a:pPr lvl="1"/>
            <a:r>
              <a:rPr lang="en-US" dirty="0" smtClean="0"/>
              <a:t>Sin- James 4:1-4</a:t>
            </a:r>
            <a:endParaRPr lang="en-US" dirty="0"/>
          </a:p>
        </p:txBody>
      </p:sp>
      <p:pic>
        <p:nvPicPr>
          <p:cNvPr id="7" name="Picture 6" descr="C:\Users\RRM\AppData\Local\Microsoft\Windows\INetCache\IE\ICA3LFNN\Lit_Candl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302045"/>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80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5029200"/>
            <a:ext cx="5068007" cy="1695687"/>
          </a:xfrm>
          <a:prstGeom prst="rect">
            <a:avLst/>
          </a:prstGeom>
        </p:spPr>
      </p:pic>
      <p:sp>
        <p:nvSpPr>
          <p:cNvPr id="2" name="Title 1"/>
          <p:cNvSpPr>
            <a:spLocks noGrp="1"/>
          </p:cNvSpPr>
          <p:nvPr>
            <p:ph type="title"/>
          </p:nvPr>
        </p:nvSpPr>
        <p:spPr>
          <a:xfrm>
            <a:off x="457200" y="228600"/>
            <a:ext cx="7315200" cy="1173480"/>
          </a:xfrm>
        </p:spPr>
        <p:txBody>
          <a:bodyPr>
            <a:normAutofit/>
          </a:bodyPr>
          <a:lstStyle/>
          <a:p>
            <a:r>
              <a:rPr lang="en-US" sz="3000" dirty="0" smtClean="0"/>
              <a:t>It takes all kinds to make a world</a:t>
            </a:r>
            <a:endParaRPr lang="en-US" sz="3000" dirty="0"/>
          </a:p>
        </p:txBody>
      </p:sp>
      <p:pic>
        <p:nvPicPr>
          <p:cNvPr id="6146" name="Picture 2"/>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066800" y="1914792"/>
            <a:ext cx="6296025" cy="3552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250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circle(in)">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sz="6000" dirty="0" smtClean="0"/>
              <a:t>B</a:t>
            </a:r>
            <a:r>
              <a:rPr lang="en-US" sz="6000" dirty="0" smtClean="0"/>
              <a:t>ehavior</a:t>
            </a:r>
            <a:r>
              <a:rPr lang="en-US" dirty="0" smtClean="0"/>
              <a:t/>
            </a:r>
            <a:br>
              <a:rPr lang="en-US" dirty="0" smtClean="0"/>
            </a:br>
            <a:endParaRPr lang="en-US" dirty="0"/>
          </a:p>
        </p:txBody>
      </p:sp>
      <p:sp>
        <p:nvSpPr>
          <p:cNvPr id="3" name="Subtitle 2"/>
          <p:cNvSpPr>
            <a:spLocks noGrp="1"/>
          </p:cNvSpPr>
          <p:nvPr>
            <p:ph type="subTitle" idx="1"/>
          </p:nvPr>
        </p:nvSpPr>
        <p:spPr>
          <a:xfrm>
            <a:off x="3354442" y="3539864"/>
            <a:ext cx="5114778" cy="3089536"/>
          </a:xfrm>
        </p:spPr>
        <p:txBody>
          <a:bodyPr>
            <a:normAutofit/>
          </a:bodyPr>
          <a:lstStyle/>
          <a:p>
            <a:pPr algn="l"/>
            <a:r>
              <a:rPr lang="en-US" sz="2800" b="1" dirty="0" smtClean="0">
                <a:solidFill>
                  <a:srgbClr val="FFC000"/>
                </a:solidFill>
              </a:rPr>
              <a:t>Matthew 5:16-</a:t>
            </a:r>
          </a:p>
          <a:p>
            <a:pPr algn="l"/>
            <a:r>
              <a:rPr lang="en-US" sz="2800" b="1" dirty="0" smtClean="0">
                <a:solidFill>
                  <a:srgbClr val="FFC000"/>
                </a:solidFill>
              </a:rPr>
              <a:t>In the same way, let your light shine before others, so that they may see your good works and give glory to your Father who is in heaven.</a:t>
            </a:r>
            <a:endParaRPr lang="en-US" sz="2800" b="1" dirty="0">
              <a:solidFill>
                <a:srgbClr val="FFC000"/>
              </a:solidFill>
            </a:endParaRPr>
          </a:p>
        </p:txBody>
      </p:sp>
      <p:pic>
        <p:nvPicPr>
          <p:cNvPr id="1026" name="Picture 2" descr="C:\Users\RRM\AppData\Local\Microsoft\Windows\INetCache\IE\ICA3LFNN\Lit_Cand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495800"/>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2689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828368"/>
            <a:ext cx="5562600" cy="4542790"/>
          </a:xfrm>
          <a:prstGeom prst="rect">
            <a:avLst/>
          </a:prstGeom>
        </p:spPr>
      </p:pic>
      <p:pic>
        <p:nvPicPr>
          <p:cNvPr id="2050" name="Picture 2" descr="C:\Users\RRM\AppData\Local\Microsoft\Windows\INetCache\IE\ICA3LFNN\Lit_Candl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5302045"/>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01458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5090160"/>
          </a:xfrm>
        </p:spPr>
        <p:txBody>
          <a:bodyPr/>
          <a:lstStyle/>
          <a:p>
            <a:r>
              <a:rPr lang="en-US" dirty="0" smtClean="0"/>
              <a:t>Behavior is-</a:t>
            </a:r>
            <a:br>
              <a:rPr lang="en-US" dirty="0" smtClean="0"/>
            </a:br>
            <a:r>
              <a:rPr lang="en-US" dirty="0"/>
              <a:t/>
            </a:r>
            <a:br>
              <a:rPr lang="en-US" dirty="0"/>
            </a:br>
            <a:r>
              <a:rPr lang="en-US" dirty="0" smtClean="0">
                <a:solidFill>
                  <a:schemeClr val="bg2">
                    <a:lumMod val="50000"/>
                  </a:schemeClr>
                </a:solidFill>
              </a:rPr>
              <a:t>The way in which one acts or conducts themselves, especially toward others</a:t>
            </a:r>
            <a:br>
              <a:rPr lang="en-US" dirty="0" smtClean="0">
                <a:solidFill>
                  <a:schemeClr val="bg2">
                    <a:lumMod val="50000"/>
                  </a:schemeClr>
                </a:solidFill>
              </a:rPr>
            </a:br>
            <a:r>
              <a:rPr lang="en-US" dirty="0">
                <a:solidFill>
                  <a:schemeClr val="bg2">
                    <a:lumMod val="50000"/>
                  </a:schemeClr>
                </a:solidFill>
              </a:rPr>
              <a:t/>
            </a:r>
            <a:br>
              <a:rPr lang="en-US" dirty="0">
                <a:solidFill>
                  <a:schemeClr val="bg2">
                    <a:lumMod val="50000"/>
                  </a:schemeClr>
                </a:solidFill>
              </a:rPr>
            </a:br>
            <a:endParaRPr lang="en-US" dirty="0">
              <a:solidFill>
                <a:schemeClr val="bg2">
                  <a:lumMod val="50000"/>
                </a:schemeClr>
              </a:solidFill>
            </a:endParaRPr>
          </a:p>
        </p:txBody>
      </p:sp>
      <p:pic>
        <p:nvPicPr>
          <p:cNvPr id="3" name="Picture 2" descr="C:\Users\RRM\AppData\Local\Microsoft\Windows\INetCache\IE\ICA3LFNN\Lit_Cand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302045"/>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4691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Interaction</a:t>
            </a:r>
            <a:endParaRPr lang="en-US" dirty="0"/>
          </a:p>
        </p:txBody>
      </p:sp>
      <p:sp>
        <p:nvSpPr>
          <p:cNvPr id="3" name="Content Placeholder 2"/>
          <p:cNvSpPr>
            <a:spLocks noGrp="1"/>
          </p:cNvSpPr>
          <p:nvPr>
            <p:ph idx="1"/>
          </p:nvPr>
        </p:nvSpPr>
        <p:spPr>
          <a:xfrm>
            <a:off x="381000" y="1600200"/>
            <a:ext cx="7239000" cy="4846320"/>
          </a:xfrm>
        </p:spPr>
        <p:txBody>
          <a:bodyPr>
            <a:normAutofit/>
          </a:bodyPr>
          <a:lstStyle/>
          <a:p>
            <a:r>
              <a:rPr lang="en-US" dirty="0" smtClean="0"/>
              <a:t>“Every </a:t>
            </a:r>
            <a:r>
              <a:rPr lang="en-US" dirty="0"/>
              <a:t>human </a:t>
            </a:r>
            <a:r>
              <a:rPr lang="en-US" dirty="0" smtClean="0"/>
              <a:t>interaction involves one </a:t>
            </a:r>
            <a:r>
              <a:rPr lang="en-US" dirty="0"/>
              <a:t>person elevating or lowering their level of dominance or submission with respect to the other</a:t>
            </a:r>
            <a:r>
              <a:rPr lang="en-US" dirty="0" smtClean="0"/>
              <a:t>.”     -Keith Johnstone</a:t>
            </a:r>
          </a:p>
          <a:p>
            <a:pPr marL="0" indent="0">
              <a:buNone/>
            </a:pPr>
            <a:r>
              <a:rPr lang="en-US" dirty="0" smtClean="0"/>
              <a:t> </a:t>
            </a:r>
          </a:p>
          <a:p>
            <a:pPr>
              <a:tabLst>
                <a:tab pos="1828800" algn="l"/>
                <a:tab pos="1887538" algn="l"/>
              </a:tabLst>
            </a:pPr>
            <a:r>
              <a:rPr lang="en-US" dirty="0" smtClean="0"/>
              <a:t>“For</a:t>
            </a:r>
            <a:r>
              <a:rPr lang="en-US" dirty="0"/>
              <a:t> by the grace given to me I say to everyone among you not to think of himself more highly than he ought to think, but to think with sober judgment, each according to the measure of faith that God has assigned</a:t>
            </a:r>
            <a:r>
              <a:rPr lang="en-US" dirty="0" smtClean="0"/>
              <a:t>.”  -Romans 12:3 (cf Phil 2:4-11)</a:t>
            </a:r>
            <a:endParaRPr lang="en-US" dirty="0"/>
          </a:p>
        </p:txBody>
      </p:sp>
      <p:pic>
        <p:nvPicPr>
          <p:cNvPr id="4" name="Picture 2" descr="C:\Users\RRM\AppData\Local\Microsoft\Windows\INetCache\IE\ICA3LFNN\Lit_Candl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96548" y="5454445"/>
            <a:ext cx="1371600"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55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Traits</a:t>
            </a:r>
            <a:endParaRPr lang="en-US" dirty="0"/>
          </a:p>
        </p:txBody>
      </p:sp>
    </p:spTree>
    <p:extLst>
      <p:ext uri="{BB962C8B-B14F-4D97-AF65-F5344CB8AC3E}">
        <p14:creationId xmlns:p14="http://schemas.microsoft.com/office/powerpoint/2010/main" val="27364558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Traits</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167" y="1600200"/>
            <a:ext cx="7913033" cy="468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090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Traits</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167" y="1600200"/>
            <a:ext cx="7913033" cy="468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81000" y="1606689"/>
            <a:ext cx="7467600" cy="5632311"/>
          </a:xfrm>
          <a:prstGeom prst="rect">
            <a:avLst/>
          </a:prstGeom>
          <a:noFill/>
        </p:spPr>
        <p:txBody>
          <a:bodyPr wrap="square" rtlCol="0">
            <a:spAutoFit/>
          </a:bodyPr>
          <a:lstStyle/>
          <a:p>
            <a:r>
              <a:rPr lang="en-US" sz="6000" dirty="0" smtClean="0">
                <a:solidFill>
                  <a:schemeClr val="bg1"/>
                </a:solidFill>
                <a:latin typeface="Berlin Sans FB Demi" panose="020E0802020502020306" pitchFamily="34" charset="0"/>
              </a:rPr>
              <a:t>O</a:t>
            </a:r>
          </a:p>
          <a:p>
            <a:r>
              <a:rPr lang="en-US" sz="6000" dirty="0" smtClean="0">
                <a:solidFill>
                  <a:schemeClr val="bg1"/>
                </a:solidFill>
                <a:latin typeface="Berlin Sans FB Demi" panose="020E0802020502020306" pitchFamily="34" charset="0"/>
              </a:rPr>
              <a:t>C</a:t>
            </a:r>
          </a:p>
          <a:p>
            <a:r>
              <a:rPr lang="en-US" sz="6000" dirty="0" smtClean="0">
                <a:solidFill>
                  <a:schemeClr val="bg1"/>
                </a:solidFill>
                <a:latin typeface="Berlin Sans FB Demi" panose="020E0802020502020306" pitchFamily="34" charset="0"/>
              </a:rPr>
              <a:t>E</a:t>
            </a:r>
          </a:p>
          <a:p>
            <a:r>
              <a:rPr lang="en-US" sz="6000" dirty="0" smtClean="0">
                <a:solidFill>
                  <a:schemeClr val="bg1"/>
                </a:solidFill>
                <a:latin typeface="Berlin Sans FB Demi" panose="020E0802020502020306" pitchFamily="34" charset="0"/>
              </a:rPr>
              <a:t>A</a:t>
            </a:r>
          </a:p>
          <a:p>
            <a:r>
              <a:rPr lang="en-US" sz="6000" dirty="0">
                <a:solidFill>
                  <a:schemeClr val="bg1"/>
                </a:solidFill>
                <a:latin typeface="Berlin Sans FB Demi" panose="020E0802020502020306" pitchFamily="34" charset="0"/>
              </a:rPr>
              <a:t>N</a:t>
            </a:r>
            <a:endParaRPr lang="en-US" sz="6000" dirty="0" smtClean="0">
              <a:solidFill>
                <a:schemeClr val="bg1"/>
              </a:solidFill>
              <a:latin typeface="Berlin Sans FB Demi" panose="020E0802020502020306" pitchFamily="34" charset="0"/>
            </a:endParaRPr>
          </a:p>
          <a:p>
            <a:endParaRPr lang="en-US" sz="60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719388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Personality Traits</a:t>
            </a:r>
            <a:endParaRPr lang="en-US" dirty="0"/>
          </a:p>
        </p:txBody>
      </p:sp>
      <p:pic>
        <p:nvPicPr>
          <p:cNvPr id="1028"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167" y="1600200"/>
            <a:ext cx="7913033" cy="468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606689"/>
            <a:ext cx="7467600" cy="5632311"/>
          </a:xfrm>
          <a:prstGeom prst="rect">
            <a:avLst/>
          </a:prstGeom>
          <a:noFill/>
        </p:spPr>
        <p:txBody>
          <a:bodyPr wrap="square" rtlCol="0">
            <a:spAutoFit/>
          </a:bodyPr>
          <a:lstStyle/>
          <a:p>
            <a:r>
              <a:rPr lang="en-US" sz="6000" dirty="0" smtClean="0">
                <a:solidFill>
                  <a:schemeClr val="bg1"/>
                </a:solidFill>
                <a:latin typeface="Berlin Sans FB Demi" panose="020E0802020502020306" pitchFamily="34" charset="0"/>
              </a:rPr>
              <a:t>Openness</a:t>
            </a:r>
          </a:p>
          <a:p>
            <a:r>
              <a:rPr lang="en-US" sz="6000" dirty="0" smtClean="0">
                <a:solidFill>
                  <a:schemeClr val="bg1"/>
                </a:solidFill>
                <a:latin typeface="Berlin Sans FB Demi" panose="020E0802020502020306" pitchFamily="34" charset="0"/>
              </a:rPr>
              <a:t>Conscientiousness</a:t>
            </a:r>
          </a:p>
          <a:p>
            <a:r>
              <a:rPr lang="en-US" sz="6000" dirty="0" smtClean="0">
                <a:solidFill>
                  <a:schemeClr val="bg1"/>
                </a:solidFill>
                <a:latin typeface="Berlin Sans FB Demi" panose="020E0802020502020306" pitchFamily="34" charset="0"/>
              </a:rPr>
              <a:t>Extroversion</a:t>
            </a:r>
          </a:p>
          <a:p>
            <a:r>
              <a:rPr lang="en-US" sz="6000" dirty="0" smtClean="0">
                <a:solidFill>
                  <a:schemeClr val="bg1"/>
                </a:solidFill>
                <a:latin typeface="Berlin Sans FB Demi" panose="020E0802020502020306" pitchFamily="34" charset="0"/>
              </a:rPr>
              <a:t>Agreeableness</a:t>
            </a:r>
          </a:p>
          <a:p>
            <a:r>
              <a:rPr lang="en-US" sz="6000" dirty="0" smtClean="0">
                <a:solidFill>
                  <a:schemeClr val="bg1"/>
                </a:solidFill>
                <a:latin typeface="Berlin Sans FB Demi" panose="020E0802020502020306" pitchFamily="34" charset="0"/>
              </a:rPr>
              <a:t>Neuroticism</a:t>
            </a:r>
          </a:p>
          <a:p>
            <a:r>
              <a:rPr lang="en-US" sz="6000" dirty="0" smtClean="0">
                <a:solidFill>
                  <a:schemeClr val="bg1"/>
                </a:solidFill>
                <a:latin typeface="Berlin Sans FB Demi" panose="020E0802020502020306" pitchFamily="34" charset="0"/>
              </a:rPr>
              <a:t> </a:t>
            </a:r>
            <a:endParaRPr lang="en-US" sz="6000" dirty="0">
              <a:solidFill>
                <a:schemeClr val="bg1"/>
              </a:solidFill>
              <a:latin typeface="Berlin Sans FB Demi" panose="020E0802020502020306" pitchFamily="34" charset="0"/>
            </a:endParaRPr>
          </a:p>
        </p:txBody>
      </p:sp>
    </p:spTree>
    <p:extLst>
      <p:ext uri="{BB962C8B-B14F-4D97-AF65-F5344CB8AC3E}">
        <p14:creationId xmlns:p14="http://schemas.microsoft.com/office/powerpoint/2010/main" val="7193881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553</TotalTime>
  <Words>216</Words>
  <Application>Microsoft Office PowerPoint</Application>
  <PresentationFormat>On-screen Show (4:3)</PresentationFormat>
  <Paragraphs>53</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Opulent</vt:lpstr>
      <vt:lpstr>Fearfully &amp; Wonderfully</vt:lpstr>
      <vt:lpstr>Behavior </vt:lpstr>
      <vt:lpstr>PowerPoint Presentation</vt:lpstr>
      <vt:lpstr>Behavior is-  The way in which one acts or conducts themselves, especially toward others  </vt:lpstr>
      <vt:lpstr>Human Interaction</vt:lpstr>
      <vt:lpstr>Personality Traits</vt:lpstr>
      <vt:lpstr>Personality Traits</vt:lpstr>
      <vt:lpstr>Personality Traits</vt:lpstr>
      <vt:lpstr>Personality Traits</vt:lpstr>
      <vt:lpstr>PowerPoint Presentation</vt:lpstr>
      <vt:lpstr>Personality Traits</vt:lpstr>
      <vt:lpstr>PowerPoint Presentation</vt:lpstr>
      <vt:lpstr>Handling Conflict</vt:lpstr>
      <vt:lpstr>Handling Conflict</vt:lpstr>
      <vt:lpstr>It takes all kinds to make a world</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Fearfully &amp; Wonderfully</dc:title>
  <dc:creator>RRM</dc:creator>
  <cp:lastModifiedBy>RRM</cp:lastModifiedBy>
  <cp:revision>31</cp:revision>
  <dcterms:created xsi:type="dcterms:W3CDTF">2018-01-26T19:37:21Z</dcterms:created>
  <dcterms:modified xsi:type="dcterms:W3CDTF">2019-10-13T01:02:01Z</dcterms:modified>
</cp:coreProperties>
</file>