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69" r:id="rId5"/>
    <p:sldId id="258" r:id="rId6"/>
    <p:sldId id="270" r:id="rId7"/>
    <p:sldId id="262" r:id="rId8"/>
    <p:sldId id="263" r:id="rId9"/>
    <p:sldId id="259" r:id="rId10"/>
    <p:sldId id="260" r:id="rId11"/>
    <p:sldId id="261" r:id="rId12"/>
    <p:sldId id="264" r:id="rId13"/>
    <p:sldId id="265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F704C-898F-4138-BEB4-9D158E90853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62C9-5042-4AEB-84CE-0AFCA83D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Jesus’ Emotions</a:t>
            </a:r>
          </a:p>
          <a:p>
            <a:r>
              <a:rPr lang="en-US" dirty="0" smtClean="0"/>
              <a:t>Strong’s Greek</a:t>
            </a:r>
            <a:r>
              <a:rPr lang="en-US" baseline="0" dirty="0" smtClean="0"/>
              <a:t> Lexicon compassion=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splagchnizomai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To be moved in the inward parts  Bowels seat of emotion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62C9-5042-4AEB-84CE-0AFCA83D8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Plutchick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62C9-5042-4AEB-84CE-0AFCA83D8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JJ Gross;  OP John  2003 </a:t>
            </a:r>
          </a:p>
          <a:p>
            <a:r>
              <a:rPr lang="en-US" dirty="0" smtClean="0"/>
              <a:t>Reappraisal Items: 1, 3, 5, 7, 8, 10; Suppression Items: 2, 4, 6, 9.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62C9-5042-4AEB-84CE-0AFCA83D8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Pslams</a:t>
            </a:r>
            <a:r>
              <a:rPr lang="en-US" dirty="0" smtClean="0"/>
              <a:t> 37:1-8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62C9-5042-4AEB-84CE-0AFCA83D8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6E27C7-B015-48B5-9AC2-AFA82A81A6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73BC1D-6B41-47C3-9D73-84914CCA0C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NY0AAUtH3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Fearfully &amp; Wonderfully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of mental health in </a:t>
            </a:r>
            <a:r>
              <a:rPr lang="en-US" smtClean="0"/>
              <a:t>God’s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843245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24551" cy="10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39624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PRIMARY	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Joy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Fear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Sadness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Hurt/Shame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RRM\AppData\Local\Microsoft\Windows\INetCache\IE\JTFNCACP\emotions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998510"/>
            <a:ext cx="4022725" cy="4057705"/>
          </a:xfrm>
          <a:prstGeom prst="rect">
            <a:avLst/>
          </a:prstGeom>
          <a:noFill/>
          <a:ln>
            <a:noFill/>
          </a:ln>
          <a:effectLst>
            <a:outerShdw blurRad="50800" dist="177800" dir="2700000" algn="tl" rotWithShape="0">
              <a:schemeClr val="accent3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Anger?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SECONDARY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10247"/>
              </p:ext>
            </p:extLst>
          </p:nvPr>
        </p:nvGraphicFramePr>
        <p:xfrm>
          <a:off x="457200" y="12954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SADNESS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HURT/SHAME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Happy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Worried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Embarrassed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Excited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Nervous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Ashamed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Satisfied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Down-in-the-dumps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Anxious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Humiliated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Discouraged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Apprehensive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Heartbroken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Smug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Depressed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Cautious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Punished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Despondent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Skeptical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Shunned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Afraid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Apathetic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Terrified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Dirty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Lonely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Worthless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2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5181600" cy="67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Emotion Regulation Questionnaire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799" y="533400"/>
            <a:ext cx="80009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1-</a:t>
            </a:r>
            <a:r>
              <a:rPr lang="en-US" sz="1600" b="1" dirty="0" smtClean="0"/>
              <a:t>---------------2-----------------3-----------------4-----------------5-----------------6-----------------7 </a:t>
            </a:r>
            <a:r>
              <a:rPr lang="en-US" sz="1600" dirty="0"/>
              <a:t>strongly </a:t>
            </a:r>
            <a:r>
              <a:rPr lang="en-US" sz="1600" dirty="0" smtClean="0"/>
              <a:t>agree			neutral 			strongly disagree</a:t>
            </a:r>
          </a:p>
          <a:p>
            <a:endParaRPr lang="en-US" sz="1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/>
              <a:t>____ </a:t>
            </a:r>
            <a:r>
              <a:rPr lang="en-US" sz="1600" dirty="0"/>
              <a:t>When I want to feel more positive emotion (such as joy or amusement), </a:t>
            </a:r>
            <a:r>
              <a:rPr lang="en-US" sz="1600" dirty="0" smtClean="0"/>
              <a:t> I change what I’m thinking about.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2</a:t>
            </a:r>
            <a:r>
              <a:rPr lang="en-US" sz="1600" dirty="0"/>
              <a:t>. ____ I keep my emotions to myself.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3</a:t>
            </a:r>
            <a:r>
              <a:rPr lang="en-US" sz="1600" dirty="0"/>
              <a:t>. ____ When I want to feel less negative emotion (such as sadness or anger), I change what </a:t>
            </a:r>
            <a:r>
              <a:rPr lang="en-US" sz="1600" dirty="0" smtClean="0"/>
              <a:t>I’m </a:t>
            </a:r>
            <a:r>
              <a:rPr lang="en-US" sz="1600" dirty="0"/>
              <a:t>thinking about.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4</a:t>
            </a:r>
            <a:r>
              <a:rPr lang="en-US" sz="1600" dirty="0"/>
              <a:t>. ____ When I am feeling positive emotions, I am careful not to express them.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5</a:t>
            </a:r>
            <a:r>
              <a:rPr lang="en-US" sz="1600" dirty="0"/>
              <a:t>. ____ When I’m faced with a stressful situation, I make myself think about it in a way that </a:t>
            </a:r>
            <a:r>
              <a:rPr lang="en-US" sz="1600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      helps </a:t>
            </a:r>
            <a:r>
              <a:rPr lang="en-US" sz="1600" dirty="0"/>
              <a:t>me stay calm.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6</a:t>
            </a:r>
            <a:r>
              <a:rPr lang="en-US" sz="1600" dirty="0"/>
              <a:t>. ____ I control my emotions by not expressing them.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7</a:t>
            </a:r>
            <a:r>
              <a:rPr lang="en-US" sz="1600" dirty="0"/>
              <a:t>. ____ When I want to feel more positive emotion, I change the way I’m thinking about the situation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8</a:t>
            </a:r>
            <a:r>
              <a:rPr lang="en-US" sz="1600" dirty="0"/>
              <a:t>. ____ I control my emotions by changing the way I think about the situation I’m in.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9</a:t>
            </a:r>
            <a:r>
              <a:rPr lang="en-US" sz="1600" dirty="0"/>
              <a:t>. ____ When I am feeling negative emotions, I make sure not to express them.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10</a:t>
            </a:r>
            <a:r>
              <a:rPr lang="en-US" sz="1600" dirty="0"/>
              <a:t>. ____ When I want to feel less negative emotion, I change the way I’m thinking about the situation. </a:t>
            </a:r>
          </a:p>
        </p:txBody>
      </p:sp>
    </p:spTree>
    <p:extLst>
      <p:ext uri="{BB962C8B-B14F-4D97-AF65-F5344CB8AC3E}">
        <p14:creationId xmlns:p14="http://schemas.microsoft.com/office/powerpoint/2010/main" val="2132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Managing Emotions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Select the Situation-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Prov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22:3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Modify the Situation-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Prov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3:5-6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Shift your Focus- Col 3:2;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Heb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13:6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Change your Thoughts- Phil 4:7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Change your Response- Ps 33:20-21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38200"/>
            <a:ext cx="6400800" cy="601980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1 </a:t>
            </a:r>
            <a:r>
              <a:rPr lang="en-US" dirty="0"/>
              <a:t>Do not fret because of those who are evil</a:t>
            </a:r>
            <a:br>
              <a:rPr lang="en-US" dirty="0"/>
            </a:br>
            <a:r>
              <a:rPr lang="en-US" dirty="0"/>
              <a:t>    or be envious of those who do wrong;</a:t>
            </a:r>
            <a:br>
              <a:rPr lang="en-US" dirty="0"/>
            </a:br>
            <a:r>
              <a:rPr lang="en-US" b="1" baseline="30000" dirty="0"/>
              <a:t>2 </a:t>
            </a:r>
            <a:r>
              <a:rPr lang="en-US" dirty="0"/>
              <a:t>for like the grass they will soon wither,</a:t>
            </a:r>
            <a:br>
              <a:rPr lang="en-US" dirty="0"/>
            </a:br>
            <a:r>
              <a:rPr lang="en-US" dirty="0"/>
              <a:t>    like green plants they will soon die away.</a:t>
            </a:r>
          </a:p>
          <a:p>
            <a:r>
              <a:rPr lang="en-US" b="1" baseline="30000" dirty="0"/>
              <a:t>3 </a:t>
            </a:r>
            <a:r>
              <a:rPr lang="en-US" dirty="0"/>
              <a:t>Trust in the </a:t>
            </a:r>
            <a:r>
              <a:rPr lang="en-US" cap="small" dirty="0"/>
              <a:t>Lord</a:t>
            </a:r>
            <a:r>
              <a:rPr lang="en-US" dirty="0"/>
              <a:t> and do good;</a:t>
            </a:r>
            <a:br>
              <a:rPr lang="en-US" dirty="0"/>
            </a:br>
            <a:r>
              <a:rPr lang="en-US" dirty="0"/>
              <a:t>    dwell in the land and enjoy safe pasture.</a:t>
            </a:r>
            <a:br>
              <a:rPr lang="en-US" dirty="0"/>
            </a:br>
            <a:r>
              <a:rPr lang="en-US" b="1" baseline="30000" dirty="0"/>
              <a:t>4 </a:t>
            </a:r>
            <a:r>
              <a:rPr lang="en-US" dirty="0"/>
              <a:t>Take delight in the </a:t>
            </a:r>
            <a:r>
              <a:rPr lang="en-US" cap="small" dirty="0"/>
              <a:t>Lord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and he will give you the desires of your heart.</a:t>
            </a:r>
          </a:p>
          <a:p>
            <a:r>
              <a:rPr lang="en-US" b="1" baseline="30000" dirty="0"/>
              <a:t>5 </a:t>
            </a:r>
            <a:r>
              <a:rPr lang="en-US" dirty="0"/>
              <a:t>Commit your way to the </a:t>
            </a:r>
            <a:r>
              <a:rPr lang="en-US" cap="small" dirty="0"/>
              <a:t>Lord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    trust in him and he will do this:</a:t>
            </a:r>
            <a:br>
              <a:rPr lang="en-US" dirty="0"/>
            </a:br>
            <a:r>
              <a:rPr lang="en-US" b="1" baseline="30000" dirty="0"/>
              <a:t>6 </a:t>
            </a:r>
            <a:r>
              <a:rPr lang="en-US" dirty="0"/>
              <a:t>He will make your righteous reward shine like the dawn,</a:t>
            </a:r>
            <a:br>
              <a:rPr lang="en-US" dirty="0"/>
            </a:br>
            <a:r>
              <a:rPr lang="en-US" dirty="0"/>
              <a:t>    your vindication like the noonday sun.</a:t>
            </a:r>
          </a:p>
          <a:p>
            <a:r>
              <a:rPr lang="en-US" b="1" baseline="30000" dirty="0"/>
              <a:t>7 </a:t>
            </a:r>
            <a:r>
              <a:rPr lang="en-US" dirty="0"/>
              <a:t>Be still before the </a:t>
            </a:r>
            <a:r>
              <a:rPr lang="en-US" cap="small" dirty="0"/>
              <a:t>Lord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and wait patiently for him;</a:t>
            </a:r>
            <a:br>
              <a:rPr lang="en-US" dirty="0"/>
            </a:br>
            <a:r>
              <a:rPr lang="en-US" dirty="0"/>
              <a:t>do not fret when people succeed in their ways,</a:t>
            </a:r>
            <a:br>
              <a:rPr lang="en-US" dirty="0"/>
            </a:br>
            <a:r>
              <a:rPr lang="en-US" dirty="0"/>
              <a:t>    when they carry out their wicked schemes.</a:t>
            </a:r>
          </a:p>
          <a:p>
            <a:r>
              <a:rPr lang="en-US" b="1" baseline="30000" dirty="0"/>
              <a:t>8 </a:t>
            </a:r>
            <a:r>
              <a:rPr lang="en-US" dirty="0"/>
              <a:t>Refrain from anger and turn from wrath;</a:t>
            </a:r>
            <a:br>
              <a:rPr lang="en-US" dirty="0"/>
            </a:br>
            <a:r>
              <a:rPr lang="en-US" dirty="0"/>
              <a:t>    do not fret—it leads only to evil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(NIV)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6052" y="216084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PSALMS 37</a:t>
            </a: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EMOTIONS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781550" cy="3904933"/>
          </a:xfrm>
        </p:spPr>
      </p:pic>
    </p:spTree>
    <p:extLst>
      <p:ext uri="{BB962C8B-B14F-4D97-AF65-F5344CB8AC3E}">
        <p14:creationId xmlns:p14="http://schemas.microsoft.com/office/powerpoint/2010/main" val="21715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Proverbs 14:13</a:t>
            </a:r>
          </a:p>
          <a:p>
            <a:pPr marL="82296" indent="0">
              <a:buNone/>
            </a:pPr>
            <a:r>
              <a:rPr lang="en-US" dirty="0" smtClean="0"/>
              <a:t>Even in laughter the heart may ache,</a:t>
            </a:r>
          </a:p>
          <a:p>
            <a:pPr marL="82296" indent="0">
              <a:buNone/>
            </a:pPr>
            <a:r>
              <a:rPr lang="en-US" dirty="0" smtClean="0"/>
              <a:t>and the end of joy may be grief.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Ecclesiastes 3:4</a:t>
            </a:r>
          </a:p>
          <a:p>
            <a:pPr marL="82296" indent="0">
              <a:buNone/>
            </a:pPr>
            <a:r>
              <a:rPr lang="en-US" dirty="0" smtClean="0"/>
              <a:t>A time to weep and a time to laugh;</a:t>
            </a:r>
          </a:p>
          <a:p>
            <a:pPr marL="82296" indent="0">
              <a:buNone/>
            </a:pPr>
            <a:r>
              <a:rPr lang="en-US" dirty="0" smtClean="0"/>
              <a:t>A time to mourn and a time to 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 were created to FEEL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7543800" cy="54864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Compassion (Matthew 9:36; 14:14; 20:34; Mark 1:40-41; 8:2; Luke 7:13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US" sz="2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Amazement (Matthew 8:10; Mark 6:5-6)</a:t>
            </a:r>
          </a:p>
          <a:p>
            <a:endParaRPr lang="en-US" sz="25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Anger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(Mark 3:5; 10:4)</a:t>
            </a:r>
          </a:p>
          <a:p>
            <a:endParaRPr lang="en-US" sz="25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Grief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(Matthew 26:38; John 11:33-38; 13:21)</a:t>
            </a:r>
          </a:p>
          <a:p>
            <a:endParaRPr lang="en-US" sz="25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Joy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(Luke 10:21; John 15:11; 17:13</a:t>
            </a: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US" sz="2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Love (Mark 10:21; John 11:3; 15:13-14)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98" y="2667000"/>
            <a:ext cx="62059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Emotions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8153400" cy="3992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Response</a:t>
            </a:r>
          </a:p>
          <a:p>
            <a:endParaRPr lang="en-US" sz="5400" dirty="0"/>
          </a:p>
          <a:p>
            <a:r>
              <a:rPr lang="en-US" sz="5400" dirty="0" smtClean="0"/>
              <a:t>Reaction</a:t>
            </a:r>
          </a:p>
          <a:p>
            <a:endParaRPr lang="en-US" sz="5400" dirty="0"/>
          </a:p>
          <a:p>
            <a:r>
              <a:rPr lang="en-US" sz="5400" dirty="0" smtClean="0"/>
              <a:t>Interpretation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02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Emotions and the Brain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in the brain. . .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5495"/>
            <a:ext cx="5638800" cy="42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 . . and moves to a physical response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1764268"/>
            <a:ext cx="6211907" cy="3155871"/>
            <a:chOff x="2057400" y="1764268"/>
            <a:chExt cx="6211907" cy="3155871"/>
          </a:xfrm>
        </p:grpSpPr>
        <p:pic>
          <p:nvPicPr>
            <p:cNvPr id="5122" name="Picture 2" descr="Image result for core emo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891902"/>
              <a:ext cx="6172200" cy="3028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09800" y="1764268"/>
              <a:ext cx="7537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Anger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96230" y="1794387"/>
              <a:ext cx="589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Fear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91000" y="1794387"/>
              <a:ext cx="8755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Disgust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3500" y="1794387"/>
              <a:ext cx="11330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Happiness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98625" y="1784991"/>
              <a:ext cx="9076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Sadness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1764268"/>
              <a:ext cx="9541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Surprise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EMOTIONS</a:t>
            </a:r>
            <a:endParaRPr 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194300" cy="51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</TotalTime>
  <Words>313</Words>
  <Application>Microsoft Office PowerPoint</Application>
  <PresentationFormat>On-screen Show (4:3)</PresentationFormat>
  <Paragraphs>130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Fearfully &amp; Wonderfully</vt:lpstr>
      <vt:lpstr>EMOTIONS</vt:lpstr>
      <vt:lpstr>EMOTIONS</vt:lpstr>
      <vt:lpstr>We were created to FEEL</vt:lpstr>
      <vt:lpstr>Emotions</vt:lpstr>
      <vt:lpstr>PowerPoint Presentation</vt:lpstr>
      <vt:lpstr>It starts in the brain. . .</vt:lpstr>
      <vt:lpstr>. . . and moves to a physical response</vt:lpstr>
      <vt:lpstr>EMOTIONS</vt:lpstr>
      <vt:lpstr>PowerPoint Presentation</vt:lpstr>
      <vt:lpstr>PowerPoint Presentation</vt:lpstr>
      <vt:lpstr>Where’s Anger? </vt:lpstr>
      <vt:lpstr>PowerPoint Presentation</vt:lpstr>
      <vt:lpstr>Emotion Regulation Questionnaire</vt:lpstr>
      <vt:lpstr>Managing Emotions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Fearfully &amp; Wonderfully</dc:title>
  <dc:creator>RRM</dc:creator>
  <cp:lastModifiedBy>RRM</cp:lastModifiedBy>
  <cp:revision>39</cp:revision>
  <dcterms:created xsi:type="dcterms:W3CDTF">2018-01-26T04:03:20Z</dcterms:created>
  <dcterms:modified xsi:type="dcterms:W3CDTF">2018-03-28T21:27:59Z</dcterms:modified>
</cp:coreProperties>
</file>