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sldIdLst>
    <p:sldId id="256" r:id="rId2"/>
    <p:sldId id="257" r:id="rId3"/>
    <p:sldId id="258" r:id="rId4"/>
    <p:sldId id="259" r:id="rId5"/>
    <p:sldId id="260" r:id="rId6"/>
    <p:sldId id="261" r:id="rId7"/>
    <p:sldId id="262" r:id="rId8"/>
    <p:sldId id="266" r:id="rId9"/>
    <p:sldId id="263" r:id="rId10"/>
    <p:sldId id="264" r:id="rId11"/>
    <p:sldId id="265" r:id="rId12"/>
    <p:sldId id="283" r:id="rId13"/>
    <p:sldId id="267" r:id="rId14"/>
    <p:sldId id="268" r:id="rId15"/>
    <p:sldId id="270" r:id="rId16"/>
    <p:sldId id="271" r:id="rId17"/>
    <p:sldId id="272" r:id="rId18"/>
    <p:sldId id="273" r:id="rId19"/>
    <p:sldId id="274" r:id="rId20"/>
    <p:sldId id="275" r:id="rId21"/>
    <p:sldId id="276" r:id="rId22"/>
    <p:sldId id="277" r:id="rId23"/>
    <p:sldId id="278" r:id="rId24"/>
    <p:sldId id="281" r:id="rId25"/>
    <p:sldId id="280" r:id="rId26"/>
    <p:sldId id="284" r:id="rId27"/>
    <p:sldId id="279" r:id="rId28"/>
    <p:sldId id="28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605"/>
    <a:srgbClr val="FE8362"/>
    <a:srgbClr val="E77231"/>
    <a:srgbClr val="FF8447"/>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76" autoAdjust="0"/>
    <p:restoredTop sz="94660"/>
  </p:normalViewPr>
  <p:slideViewPr>
    <p:cSldViewPr>
      <p:cViewPr varScale="1">
        <p:scale>
          <a:sx n="70" d="100"/>
          <a:sy n="70" d="100"/>
        </p:scale>
        <p:origin x="-127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9EC116-C409-42BB-9378-210A23C349A0}" type="datetimeFigureOut">
              <a:rPr lang="en-US" smtClean="0"/>
              <a:t>5/23/2018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ADAFC3-094D-4107-BF40-3DC787434573}" type="slidenum">
              <a:rPr lang="en-US" smtClean="0"/>
              <a:t>‹#›</a:t>
            </a:fld>
            <a:endParaRPr lang="en-US"/>
          </a:p>
        </p:txBody>
      </p:sp>
    </p:spTree>
    <p:extLst>
      <p:ext uri="{BB962C8B-B14F-4D97-AF65-F5344CB8AC3E}">
        <p14:creationId xmlns:p14="http://schemas.microsoft.com/office/powerpoint/2010/main" val="366283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Estimated 479 unreported in 2016</a:t>
            </a:r>
          </a:p>
          <a:p>
            <a:r>
              <a:rPr lang="en-US" dirty="0" smtClean="0"/>
              <a:t>22</a:t>
            </a:r>
            <a:r>
              <a:rPr lang="en-US" baseline="30000" dirty="0" smtClean="0"/>
              <a:t>nd</a:t>
            </a:r>
            <a:r>
              <a:rPr lang="en-US" dirty="0" smtClean="0"/>
              <a:t> in Nation</a:t>
            </a:r>
          </a:p>
          <a:p>
            <a:endParaRPr lang="en-US" dirty="0"/>
          </a:p>
        </p:txBody>
      </p:sp>
      <p:sp>
        <p:nvSpPr>
          <p:cNvPr id="4" name="Slide Number Placeholder 3"/>
          <p:cNvSpPr>
            <a:spLocks noGrp="1"/>
          </p:cNvSpPr>
          <p:nvPr>
            <p:ph type="sldNum" sz="quarter" idx="10"/>
          </p:nvPr>
        </p:nvSpPr>
        <p:spPr/>
        <p:txBody>
          <a:bodyPr/>
          <a:lstStyle/>
          <a:p>
            <a:fld id="{2AADAFC3-094D-4107-BF40-3DC787434573}" type="slidenum">
              <a:rPr lang="en-US" smtClean="0"/>
              <a:t>4</a:t>
            </a:fld>
            <a:endParaRPr lang="en-US"/>
          </a:p>
        </p:txBody>
      </p:sp>
    </p:spTree>
    <p:extLst>
      <p:ext uri="{BB962C8B-B14F-4D97-AF65-F5344CB8AC3E}">
        <p14:creationId xmlns:p14="http://schemas.microsoft.com/office/powerpoint/2010/main" val="3774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 x4 more likely</a:t>
            </a:r>
            <a:r>
              <a:rPr lang="en-US" baseline="0" dirty="0" smtClean="0"/>
              <a:t> to die</a:t>
            </a:r>
          </a:p>
          <a:p>
            <a:r>
              <a:rPr lang="en-US" baseline="0" dirty="0" smtClean="0"/>
              <a:t>Women x3 more likely to attempt</a:t>
            </a:r>
            <a:endParaRPr lang="en-US" dirty="0"/>
          </a:p>
        </p:txBody>
      </p:sp>
      <p:sp>
        <p:nvSpPr>
          <p:cNvPr id="4" name="Slide Number Placeholder 3"/>
          <p:cNvSpPr>
            <a:spLocks noGrp="1"/>
          </p:cNvSpPr>
          <p:nvPr>
            <p:ph type="sldNum" sz="quarter" idx="10"/>
          </p:nvPr>
        </p:nvSpPr>
        <p:spPr/>
        <p:txBody>
          <a:bodyPr/>
          <a:lstStyle/>
          <a:p>
            <a:fld id="{2AADAFC3-094D-4107-BF40-3DC787434573}" type="slidenum">
              <a:rPr lang="en-US" smtClean="0"/>
              <a:t>5</a:t>
            </a:fld>
            <a:endParaRPr lang="en-US"/>
          </a:p>
        </p:txBody>
      </p:sp>
    </p:spTree>
    <p:extLst>
      <p:ext uri="{BB962C8B-B14F-4D97-AF65-F5344CB8AC3E}">
        <p14:creationId xmlns:p14="http://schemas.microsoft.com/office/powerpoint/2010/main" val="366955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2/3 depressed</a:t>
            </a:r>
          </a:p>
          <a:p>
            <a:endParaRPr lang="en-US" dirty="0"/>
          </a:p>
        </p:txBody>
      </p:sp>
      <p:sp>
        <p:nvSpPr>
          <p:cNvPr id="4" name="Slide Number Placeholder 3"/>
          <p:cNvSpPr>
            <a:spLocks noGrp="1"/>
          </p:cNvSpPr>
          <p:nvPr>
            <p:ph type="sldNum" sz="quarter" idx="10"/>
          </p:nvPr>
        </p:nvSpPr>
        <p:spPr/>
        <p:txBody>
          <a:bodyPr/>
          <a:lstStyle/>
          <a:p>
            <a:fld id="{2AADAFC3-094D-4107-BF40-3DC787434573}" type="slidenum">
              <a:rPr lang="en-US" smtClean="0"/>
              <a:t>6</a:t>
            </a:fld>
            <a:endParaRPr lang="en-US"/>
          </a:p>
        </p:txBody>
      </p:sp>
    </p:spTree>
    <p:extLst>
      <p:ext uri="{BB962C8B-B14F-4D97-AF65-F5344CB8AC3E}">
        <p14:creationId xmlns:p14="http://schemas.microsoft.com/office/powerpoint/2010/main" val="3126152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in it for the long haul</a:t>
            </a:r>
            <a:endParaRPr lang="en-US" dirty="0"/>
          </a:p>
        </p:txBody>
      </p:sp>
      <p:sp>
        <p:nvSpPr>
          <p:cNvPr id="4" name="Slide Number Placeholder 3"/>
          <p:cNvSpPr>
            <a:spLocks noGrp="1"/>
          </p:cNvSpPr>
          <p:nvPr>
            <p:ph type="sldNum" sz="quarter" idx="10"/>
          </p:nvPr>
        </p:nvSpPr>
        <p:spPr/>
        <p:txBody>
          <a:bodyPr/>
          <a:lstStyle/>
          <a:p>
            <a:fld id="{2AADAFC3-094D-4107-BF40-3DC787434573}" type="slidenum">
              <a:rPr lang="en-US" smtClean="0"/>
              <a:t>19</a:t>
            </a:fld>
            <a:endParaRPr lang="en-US"/>
          </a:p>
        </p:txBody>
      </p:sp>
    </p:spTree>
    <p:extLst>
      <p:ext uri="{BB962C8B-B14F-4D97-AF65-F5344CB8AC3E}">
        <p14:creationId xmlns:p14="http://schemas.microsoft.com/office/powerpoint/2010/main" val="2842053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DAFC3-094D-4107-BF40-3DC787434573}" type="slidenum">
              <a:rPr lang="en-US" smtClean="0"/>
              <a:t>20</a:t>
            </a:fld>
            <a:endParaRPr lang="en-US"/>
          </a:p>
        </p:txBody>
      </p:sp>
    </p:spTree>
    <p:extLst>
      <p:ext uri="{BB962C8B-B14F-4D97-AF65-F5344CB8AC3E}">
        <p14:creationId xmlns:p14="http://schemas.microsoft.com/office/powerpoint/2010/main" val="1841087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61EB22E-8D2D-489F-AE83-1CB71AEADBEC}"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EB22E-8D2D-489F-AE83-1CB71AEADBEC}"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EB22E-8D2D-489F-AE83-1CB71AEADBEC}"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1EB22E-8D2D-489F-AE83-1CB71AEADBEC}"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EB22E-8D2D-489F-AE83-1CB71AEADBEC}"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1EB22E-8D2D-489F-AE83-1CB71AEADBEC}"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1EB22E-8D2D-489F-AE83-1CB71AEADBEC}"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1EB22E-8D2D-489F-AE83-1CB71AEADBEC}"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EB22E-8D2D-489F-AE83-1CB71AEADBEC}"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3A18F8-2A28-472D-AB0B-59345061008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1EB22E-8D2D-489F-AE83-1CB71AEADBEC}"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3A18F8-2A28-472D-AB0B-59345061008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61EB22E-8D2D-489F-AE83-1CB71AEADBEC}" type="datetimeFigureOut">
              <a:rPr lang="en-US" smtClean="0"/>
              <a:t>5/23/2018</a:t>
            </a:fld>
            <a:endParaRPr lang="en-US"/>
          </a:p>
        </p:txBody>
      </p:sp>
      <p:sp>
        <p:nvSpPr>
          <p:cNvPr id="9" name="Slide Number Placeholder 8"/>
          <p:cNvSpPr>
            <a:spLocks noGrp="1"/>
          </p:cNvSpPr>
          <p:nvPr>
            <p:ph type="sldNum" sz="quarter" idx="11"/>
          </p:nvPr>
        </p:nvSpPr>
        <p:spPr/>
        <p:txBody>
          <a:bodyPr/>
          <a:lstStyle/>
          <a:p>
            <a:fld id="{0D3A18F8-2A28-472D-AB0B-59345061008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0D3A18F8-2A28-472D-AB0B-59345061008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61EB22E-8D2D-489F-AE83-1CB71AEADBEC}" type="datetimeFigureOut">
              <a:rPr lang="en-US" smtClean="0"/>
              <a:t>5/23/2018</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pj4031@tds.ne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Fearfully &amp; Wonderfully</a:t>
            </a:r>
            <a:endParaRPr lang="en-US" dirty="0"/>
          </a:p>
        </p:txBody>
      </p:sp>
      <p:sp>
        <p:nvSpPr>
          <p:cNvPr id="3" name="Subtitle 2"/>
          <p:cNvSpPr>
            <a:spLocks noGrp="1"/>
          </p:cNvSpPr>
          <p:nvPr>
            <p:ph type="subTitle" idx="1"/>
          </p:nvPr>
        </p:nvSpPr>
        <p:spPr/>
        <p:txBody>
          <a:bodyPr/>
          <a:lstStyle/>
          <a:p>
            <a:r>
              <a:rPr lang="en-US" dirty="0" smtClean="0"/>
              <a:t>The role of mental health in God’s Kingdom</a:t>
            </a:r>
            <a:endParaRPr lang="en-US" dirty="0"/>
          </a:p>
        </p:txBody>
      </p:sp>
    </p:spTree>
    <p:extLst>
      <p:ext uri="{BB962C8B-B14F-4D97-AF65-F5344CB8AC3E}">
        <p14:creationId xmlns:p14="http://schemas.microsoft.com/office/powerpoint/2010/main" val="2359399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Up Misconceptions</a:t>
            </a:r>
            <a:endParaRPr lang="en-US" dirty="0"/>
          </a:p>
        </p:txBody>
      </p:sp>
      <p:sp>
        <p:nvSpPr>
          <p:cNvPr id="3" name="Content Placeholder 2"/>
          <p:cNvSpPr>
            <a:spLocks noGrp="1"/>
          </p:cNvSpPr>
          <p:nvPr>
            <p:ph idx="1"/>
          </p:nvPr>
        </p:nvSpPr>
        <p:spPr/>
        <p:txBody>
          <a:bodyPr>
            <a:normAutofit/>
          </a:bodyPr>
          <a:lstStyle/>
          <a:p>
            <a:r>
              <a:rPr lang="en-US" b="1" dirty="0"/>
              <a:t>Myth: </a:t>
            </a:r>
            <a:r>
              <a:rPr lang="en-US" dirty="0"/>
              <a:t>“After a person has attempted suicide, it is unlikely he/she will try again.”</a:t>
            </a:r>
            <a:r>
              <a:rPr lang="en-US" b="1" dirty="0"/>
              <a:t/>
            </a:r>
            <a:br>
              <a:rPr lang="en-US" b="1" dirty="0"/>
            </a:br>
            <a:r>
              <a:rPr lang="en-US" b="1" dirty="0" smtClean="0"/>
              <a:t/>
            </a:r>
            <a:br>
              <a:rPr lang="en-US" b="1" dirty="0" smtClean="0"/>
            </a:br>
            <a:r>
              <a:rPr lang="en-US" b="1" dirty="0" smtClean="0"/>
              <a:t>Fact</a:t>
            </a:r>
            <a:r>
              <a:rPr lang="en-US" b="1" dirty="0"/>
              <a:t>: </a:t>
            </a:r>
            <a:r>
              <a:rPr lang="en-US" dirty="0"/>
              <a:t>People who have attempted suicide are very likely to try again. 80% of the people who die from suicide have made at least one previous attempt</a:t>
            </a:r>
            <a:r>
              <a:rPr lang="en-US" dirty="0" smtClean="0"/>
              <a:t>.</a:t>
            </a:r>
          </a:p>
          <a:p>
            <a:pPr marL="114300" indent="0">
              <a:buNone/>
            </a:pPr>
            <a:endParaRPr lang="en-US" dirty="0"/>
          </a:p>
          <a:p>
            <a:endParaRPr lang="en-US" dirty="0"/>
          </a:p>
          <a:p>
            <a:r>
              <a:rPr lang="en-US" b="1" dirty="0"/>
              <a:t>Myth: </a:t>
            </a:r>
            <a:r>
              <a:rPr lang="en-US" dirty="0"/>
              <a:t>“If someone survives a suicide attempt, they weren’t serious about ending their life.”</a:t>
            </a:r>
            <a:r>
              <a:rPr lang="en-US" b="1" dirty="0"/>
              <a:t/>
            </a:r>
            <a:br>
              <a:rPr lang="en-US" b="1" dirty="0"/>
            </a:br>
            <a:r>
              <a:rPr lang="en-US" b="1" dirty="0" smtClean="0"/>
              <a:t/>
            </a:r>
            <a:br>
              <a:rPr lang="en-US" b="1" dirty="0" smtClean="0"/>
            </a:br>
            <a:r>
              <a:rPr lang="en-US" b="1" dirty="0" smtClean="0"/>
              <a:t>Fact</a:t>
            </a:r>
            <a:r>
              <a:rPr lang="en-US" b="1" dirty="0"/>
              <a:t>: </a:t>
            </a:r>
            <a:r>
              <a:rPr lang="en-US" dirty="0"/>
              <a:t>The attempt in and of itself is the most important factor, not the effectiveness of the method.</a:t>
            </a:r>
          </a:p>
          <a:p>
            <a:endParaRPr lang="en-US" dirty="0"/>
          </a:p>
        </p:txBody>
      </p:sp>
    </p:spTree>
    <p:extLst>
      <p:ext uri="{BB962C8B-B14F-4D97-AF65-F5344CB8AC3E}">
        <p14:creationId xmlns:p14="http://schemas.microsoft.com/office/powerpoint/2010/main" val="2142163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Up Misconceptions</a:t>
            </a:r>
            <a:endParaRPr lang="en-US" dirty="0"/>
          </a:p>
        </p:txBody>
      </p:sp>
      <p:sp>
        <p:nvSpPr>
          <p:cNvPr id="3" name="Content Placeholder 2"/>
          <p:cNvSpPr>
            <a:spLocks noGrp="1"/>
          </p:cNvSpPr>
          <p:nvPr>
            <p:ph idx="1"/>
          </p:nvPr>
        </p:nvSpPr>
        <p:spPr/>
        <p:txBody>
          <a:bodyPr>
            <a:normAutofit/>
          </a:bodyPr>
          <a:lstStyle/>
          <a:p>
            <a:r>
              <a:rPr lang="en-US" b="1" dirty="0"/>
              <a:t>Myth: </a:t>
            </a:r>
            <a:r>
              <a:rPr lang="en-US" dirty="0"/>
              <a:t>“You shouldn’t mention suicide to someone who’s showing signs of severe depression. It will plant the idea in their minds, and they will act on it.”</a:t>
            </a:r>
            <a:r>
              <a:rPr lang="en-US" b="1" dirty="0"/>
              <a:t/>
            </a:r>
            <a:br>
              <a:rPr lang="en-US" b="1" dirty="0"/>
            </a:br>
            <a:r>
              <a:rPr lang="en-US" b="1" dirty="0" smtClean="0"/>
              <a:t/>
            </a:r>
            <a:br>
              <a:rPr lang="en-US" b="1" dirty="0" smtClean="0"/>
            </a:br>
            <a:r>
              <a:rPr lang="en-US" b="1" dirty="0" smtClean="0"/>
              <a:t>Fact</a:t>
            </a:r>
            <a:r>
              <a:rPr lang="en-US" b="1" dirty="0"/>
              <a:t>: </a:t>
            </a:r>
            <a:r>
              <a:rPr lang="en-US" dirty="0"/>
              <a:t>Many depressed people have already considered suicide as an option. Discussing it openly helps the suicidal person sort through the problems and generally provides a sense of relief and understanding. It is one of the most helpful things you can do</a:t>
            </a:r>
            <a:r>
              <a:rPr lang="en-US" dirty="0" smtClean="0"/>
              <a:t>.</a:t>
            </a:r>
          </a:p>
          <a:p>
            <a:endParaRPr lang="en-US" dirty="0"/>
          </a:p>
          <a:p>
            <a:pPr marL="114300" indent="0">
              <a:buNone/>
            </a:pPr>
            <a:endParaRPr lang="en-US" dirty="0"/>
          </a:p>
        </p:txBody>
      </p:sp>
    </p:spTree>
    <p:extLst>
      <p:ext uri="{BB962C8B-B14F-4D97-AF65-F5344CB8AC3E}">
        <p14:creationId xmlns:p14="http://schemas.microsoft.com/office/powerpoint/2010/main" val="101270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Up Misconceptions</a:t>
            </a:r>
            <a:endParaRPr lang="en-US" dirty="0"/>
          </a:p>
        </p:txBody>
      </p:sp>
      <p:sp>
        <p:nvSpPr>
          <p:cNvPr id="3" name="Content Placeholder 2"/>
          <p:cNvSpPr>
            <a:spLocks noGrp="1"/>
          </p:cNvSpPr>
          <p:nvPr>
            <p:ph idx="1"/>
          </p:nvPr>
        </p:nvSpPr>
        <p:spPr/>
        <p:txBody>
          <a:bodyPr>
            <a:normAutofit/>
          </a:bodyPr>
          <a:lstStyle/>
          <a:p>
            <a:r>
              <a:rPr lang="en-US" b="1" dirty="0" smtClean="0"/>
              <a:t>Myth</a:t>
            </a:r>
            <a:r>
              <a:rPr lang="en-US" b="1" dirty="0"/>
              <a:t>: </a:t>
            </a:r>
            <a:r>
              <a:rPr lang="en-US" dirty="0"/>
              <a:t>“Once the emotional state improves, the risk of suicide is over.”</a:t>
            </a:r>
            <a:r>
              <a:rPr lang="en-US" b="1" dirty="0"/>
              <a:t/>
            </a:r>
            <a:br>
              <a:rPr lang="en-US" b="1" dirty="0"/>
            </a:br>
            <a:r>
              <a:rPr lang="en-US" b="1" dirty="0" smtClean="0"/>
              <a:t/>
            </a:r>
            <a:br>
              <a:rPr lang="en-US" b="1" dirty="0" smtClean="0"/>
            </a:br>
            <a:r>
              <a:rPr lang="en-US" b="1" dirty="0" smtClean="0"/>
              <a:t>Fact</a:t>
            </a:r>
            <a:r>
              <a:rPr lang="en-US" b="1" dirty="0"/>
              <a:t>: </a:t>
            </a:r>
            <a:r>
              <a:rPr lang="en-US" dirty="0"/>
              <a:t>The highest rates of suicide occur within about three months of an apparent improvement in a severely depressed state. Therefore, an improvement in emotional state doesn’t mean a lessened risk.</a:t>
            </a:r>
          </a:p>
          <a:p>
            <a:endParaRPr lang="en-US" dirty="0"/>
          </a:p>
        </p:txBody>
      </p:sp>
    </p:spTree>
    <p:extLst>
      <p:ext uri="{BB962C8B-B14F-4D97-AF65-F5344CB8AC3E}">
        <p14:creationId xmlns:p14="http://schemas.microsoft.com/office/powerpoint/2010/main" val="51254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076633" y="1219200"/>
            <a:ext cx="6086167" cy="5445519"/>
          </a:xfrm>
          <a:prstGeom prst="rect">
            <a:avLst/>
          </a:prstGeom>
        </p:spPr>
      </p:pic>
      <p:sp>
        <p:nvSpPr>
          <p:cNvPr id="2" name="Title 1"/>
          <p:cNvSpPr>
            <a:spLocks noGrp="1"/>
          </p:cNvSpPr>
          <p:nvPr>
            <p:ph type="title"/>
          </p:nvPr>
        </p:nvSpPr>
        <p:spPr/>
        <p:txBody>
          <a:bodyPr/>
          <a:lstStyle/>
          <a:p>
            <a:r>
              <a:rPr lang="en-US" dirty="0" smtClean="0"/>
              <a:t>Warning Signs</a:t>
            </a:r>
            <a:endParaRPr lang="en-US" dirty="0"/>
          </a:p>
        </p:txBody>
      </p:sp>
      <p:sp>
        <p:nvSpPr>
          <p:cNvPr id="3" name="Content Placeholder 2"/>
          <p:cNvSpPr>
            <a:spLocks noGrp="1"/>
          </p:cNvSpPr>
          <p:nvPr>
            <p:ph idx="1"/>
          </p:nvPr>
        </p:nvSpPr>
        <p:spPr/>
        <p:txBody>
          <a:bodyPr/>
          <a:lstStyle/>
          <a:p>
            <a:r>
              <a:rPr lang="en-US" dirty="0" smtClean="0"/>
              <a:t>Talking about suicide or expressing no reason to live</a:t>
            </a:r>
          </a:p>
          <a:p>
            <a:endParaRPr lang="en-US" dirty="0"/>
          </a:p>
          <a:p>
            <a:r>
              <a:rPr lang="en-US" dirty="0" smtClean="0"/>
              <a:t>Getting affairs in order / Giving away prized possessions</a:t>
            </a:r>
          </a:p>
          <a:p>
            <a:endParaRPr lang="en-US" dirty="0"/>
          </a:p>
          <a:p>
            <a:r>
              <a:rPr lang="en-US" dirty="0" smtClean="0"/>
              <a:t>Social withdraw / Isolation</a:t>
            </a:r>
          </a:p>
          <a:p>
            <a:endParaRPr lang="en-US" dirty="0"/>
          </a:p>
          <a:p>
            <a:r>
              <a:rPr lang="en-US" dirty="0" smtClean="0"/>
              <a:t>Loss of interest in previously enjoyable activities</a:t>
            </a:r>
          </a:p>
          <a:p>
            <a:endParaRPr lang="en-US" dirty="0"/>
          </a:p>
          <a:p>
            <a:r>
              <a:rPr lang="en-US" dirty="0" smtClean="0"/>
              <a:t>Drastic change in behavior and/or personality</a:t>
            </a:r>
          </a:p>
          <a:p>
            <a:endParaRPr lang="en-US" dirty="0"/>
          </a:p>
          <a:p>
            <a:r>
              <a:rPr lang="en-US" dirty="0" smtClean="0"/>
              <a:t>Prior suicidal behavior</a:t>
            </a:r>
          </a:p>
          <a:p>
            <a:endParaRPr lang="en-US" dirty="0"/>
          </a:p>
          <a:p>
            <a:endParaRPr lang="en-US" dirty="0"/>
          </a:p>
        </p:txBody>
      </p:sp>
    </p:spTree>
    <p:extLst>
      <p:ext uri="{BB962C8B-B14F-4D97-AF65-F5344CB8AC3E}">
        <p14:creationId xmlns:p14="http://schemas.microsoft.com/office/powerpoint/2010/main" val="27940577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963705" y="1143000"/>
            <a:ext cx="6046695" cy="5410200"/>
          </a:xfrm>
          <a:prstGeom prst="rect">
            <a:avLst/>
          </a:prstGeom>
        </p:spPr>
      </p:pic>
      <p:sp>
        <p:nvSpPr>
          <p:cNvPr id="2" name="Title 1"/>
          <p:cNvSpPr>
            <a:spLocks noGrp="1"/>
          </p:cNvSpPr>
          <p:nvPr>
            <p:ph type="title"/>
          </p:nvPr>
        </p:nvSpPr>
        <p:spPr/>
        <p:txBody>
          <a:bodyPr/>
          <a:lstStyle/>
          <a:p>
            <a:r>
              <a:rPr lang="en-US" dirty="0" smtClean="0"/>
              <a:t>Hopelessness &amp; Despair</a:t>
            </a:r>
            <a:endParaRPr lang="en-US" dirty="0"/>
          </a:p>
        </p:txBody>
      </p:sp>
      <p:sp>
        <p:nvSpPr>
          <p:cNvPr id="3" name="Content Placeholder 2"/>
          <p:cNvSpPr>
            <a:spLocks noGrp="1"/>
          </p:cNvSpPr>
          <p:nvPr>
            <p:ph idx="1"/>
          </p:nvPr>
        </p:nvSpPr>
        <p:spPr/>
        <p:txBody>
          <a:bodyPr/>
          <a:lstStyle/>
          <a:p>
            <a:r>
              <a:rPr lang="en-US" dirty="0" smtClean="0"/>
              <a:t>No hope for the future</a:t>
            </a:r>
          </a:p>
          <a:p>
            <a:endParaRPr lang="en-US" dirty="0"/>
          </a:p>
          <a:p>
            <a:r>
              <a:rPr lang="en-US" dirty="0" smtClean="0"/>
              <a:t>No hope that things will change</a:t>
            </a:r>
          </a:p>
          <a:p>
            <a:endParaRPr lang="en-US" dirty="0"/>
          </a:p>
          <a:p>
            <a:r>
              <a:rPr lang="en-US" dirty="0" smtClean="0"/>
              <a:t>No hope of ever being well/stable</a:t>
            </a:r>
          </a:p>
          <a:p>
            <a:endParaRPr lang="en-US" dirty="0"/>
          </a:p>
          <a:p>
            <a:r>
              <a:rPr lang="en-US" dirty="0" smtClean="0"/>
              <a:t>No hope of accomplishment</a:t>
            </a:r>
          </a:p>
          <a:p>
            <a:endParaRPr lang="en-US" dirty="0"/>
          </a:p>
          <a:p>
            <a:r>
              <a:rPr lang="en-US" dirty="0" smtClean="0"/>
              <a:t>No point in being alive</a:t>
            </a:r>
          </a:p>
          <a:p>
            <a:endParaRPr lang="en-US" dirty="0"/>
          </a:p>
          <a:p>
            <a:r>
              <a:rPr lang="en-US" dirty="0" smtClean="0"/>
              <a:t>No control over life/future</a:t>
            </a:r>
            <a:endParaRPr lang="en-US" dirty="0"/>
          </a:p>
        </p:txBody>
      </p:sp>
      <p:sp>
        <p:nvSpPr>
          <p:cNvPr id="4" name="TextBox 3"/>
          <p:cNvSpPr txBox="1"/>
          <p:nvPr/>
        </p:nvSpPr>
        <p:spPr>
          <a:xfrm>
            <a:off x="4724400" y="6211669"/>
            <a:ext cx="3733800" cy="584775"/>
          </a:xfrm>
          <a:prstGeom prst="rect">
            <a:avLst/>
          </a:prstGeom>
          <a:noFill/>
        </p:spPr>
        <p:txBody>
          <a:bodyPr wrap="square" rtlCol="0">
            <a:spAutoFit/>
          </a:bodyPr>
          <a:lstStyle/>
          <a:p>
            <a:pPr algn="r"/>
            <a:r>
              <a:rPr lang="en-US" sz="1600" dirty="0" smtClean="0"/>
              <a:t>“Suicide: The tragedy of Mood Instability”  -Mary Ellen Copeland  (1996)</a:t>
            </a:r>
            <a:endParaRPr lang="en-US" sz="1600" dirty="0"/>
          </a:p>
        </p:txBody>
      </p:sp>
    </p:spTree>
    <p:extLst>
      <p:ext uri="{BB962C8B-B14F-4D97-AF65-F5344CB8AC3E}">
        <p14:creationId xmlns:p14="http://schemas.microsoft.com/office/powerpoint/2010/main" val="2371471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Responding to Suicidal Thought</a:t>
            </a:r>
            <a:endParaRPr lang="en-US" dirty="0"/>
          </a:p>
        </p:txBody>
      </p:sp>
      <p:sp>
        <p:nvSpPr>
          <p:cNvPr id="3" name="Content Placeholder 2"/>
          <p:cNvSpPr>
            <a:spLocks noGrp="1"/>
          </p:cNvSpPr>
          <p:nvPr>
            <p:ph idx="1"/>
          </p:nvPr>
        </p:nvSpPr>
        <p:spPr>
          <a:xfrm>
            <a:off x="304800" y="1524000"/>
            <a:ext cx="7772400" cy="4876800"/>
          </a:xfrm>
        </p:spPr>
        <p:txBody>
          <a:bodyPr>
            <a:normAutofit/>
          </a:bodyPr>
          <a:lstStyle/>
          <a:p>
            <a:r>
              <a:rPr lang="en-US" sz="2800" dirty="0" smtClean="0"/>
              <a:t>If you have concern, ASK</a:t>
            </a:r>
          </a:p>
        </p:txBody>
      </p:sp>
      <p:sp>
        <p:nvSpPr>
          <p:cNvPr id="4" name="Rectangle 3"/>
          <p:cNvSpPr/>
          <p:nvPr/>
        </p:nvSpPr>
        <p:spPr>
          <a:xfrm>
            <a:off x="685800" y="2362200"/>
            <a:ext cx="72390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“I  just want to check in with you.”</a:t>
            </a:r>
          </a:p>
          <a:p>
            <a:endParaRPr lang="en-US" sz="2800" dirty="0"/>
          </a:p>
          <a:p>
            <a:r>
              <a:rPr lang="en-US" sz="2800" dirty="0" smtClean="0"/>
              <a:t>“I care about you and have noticed some changes in your behavior.”</a:t>
            </a:r>
          </a:p>
          <a:p>
            <a:endParaRPr lang="en-US" sz="2800" dirty="0"/>
          </a:p>
          <a:p>
            <a:r>
              <a:rPr lang="en-US" sz="2800" dirty="0" smtClean="0"/>
              <a:t>“I feel concerned about you- are you thinking of killing yourself?”</a:t>
            </a:r>
            <a:endParaRPr lang="en-US" sz="2800" dirty="0"/>
          </a:p>
        </p:txBody>
      </p:sp>
    </p:spTree>
    <p:extLst>
      <p:ext uri="{BB962C8B-B14F-4D97-AF65-F5344CB8AC3E}">
        <p14:creationId xmlns:p14="http://schemas.microsoft.com/office/powerpoint/2010/main" val="3570587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Responding to Suicidal Thought</a:t>
            </a:r>
            <a:endParaRPr lang="en-US" dirty="0"/>
          </a:p>
        </p:txBody>
      </p:sp>
      <p:sp>
        <p:nvSpPr>
          <p:cNvPr id="3" name="Content Placeholder 2"/>
          <p:cNvSpPr>
            <a:spLocks noGrp="1"/>
          </p:cNvSpPr>
          <p:nvPr>
            <p:ph idx="1"/>
          </p:nvPr>
        </p:nvSpPr>
        <p:spPr>
          <a:xfrm>
            <a:off x="304800" y="1524000"/>
            <a:ext cx="7772400" cy="4876800"/>
          </a:xfrm>
        </p:spPr>
        <p:txBody>
          <a:bodyPr>
            <a:normAutofit/>
          </a:bodyPr>
          <a:lstStyle/>
          <a:p>
            <a:r>
              <a:rPr lang="en-US" sz="2800" dirty="0" smtClean="0"/>
              <a:t>If you have concern, LISTEN</a:t>
            </a:r>
          </a:p>
        </p:txBody>
      </p:sp>
      <p:sp>
        <p:nvSpPr>
          <p:cNvPr id="4" name="Rectangle 3"/>
          <p:cNvSpPr/>
          <p:nvPr/>
        </p:nvSpPr>
        <p:spPr>
          <a:xfrm>
            <a:off x="685800" y="2286000"/>
            <a:ext cx="72390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“I may not be able to understand what you’re going through but I’m here for you.”</a:t>
            </a:r>
          </a:p>
          <a:p>
            <a:endParaRPr lang="en-US" sz="2800" dirty="0"/>
          </a:p>
          <a:p>
            <a:r>
              <a:rPr lang="en-US" sz="2800" dirty="0" smtClean="0"/>
              <a:t>“What can I do to help you the most right now?”</a:t>
            </a:r>
          </a:p>
          <a:p>
            <a:endParaRPr lang="en-US" sz="2800" dirty="0"/>
          </a:p>
          <a:p>
            <a:r>
              <a:rPr lang="en-US" sz="2800" dirty="0" smtClean="0"/>
              <a:t>“How can I support you?”</a:t>
            </a:r>
          </a:p>
          <a:p>
            <a:endParaRPr lang="en-US" sz="2800" dirty="0"/>
          </a:p>
          <a:p>
            <a:r>
              <a:rPr lang="en-US" sz="2800" dirty="0" smtClean="0"/>
              <a:t>“Can I go with you to talk to someone?”</a:t>
            </a:r>
            <a:endParaRPr lang="en-US" sz="2800" dirty="0"/>
          </a:p>
        </p:txBody>
      </p:sp>
    </p:spTree>
    <p:extLst>
      <p:ext uri="{BB962C8B-B14F-4D97-AF65-F5344CB8AC3E}">
        <p14:creationId xmlns:p14="http://schemas.microsoft.com/office/powerpoint/2010/main" val="529748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Responding to Suicidal Thought</a:t>
            </a:r>
            <a:endParaRPr lang="en-US" dirty="0"/>
          </a:p>
        </p:txBody>
      </p:sp>
      <p:sp>
        <p:nvSpPr>
          <p:cNvPr id="3" name="Content Placeholder 2"/>
          <p:cNvSpPr>
            <a:spLocks noGrp="1"/>
          </p:cNvSpPr>
          <p:nvPr>
            <p:ph idx="1"/>
          </p:nvPr>
        </p:nvSpPr>
        <p:spPr>
          <a:xfrm>
            <a:off x="304800" y="1524000"/>
            <a:ext cx="7772400" cy="4876800"/>
          </a:xfrm>
        </p:spPr>
        <p:txBody>
          <a:bodyPr>
            <a:normAutofit/>
          </a:bodyPr>
          <a:lstStyle/>
          <a:p>
            <a:r>
              <a:rPr lang="en-US" sz="2800" dirty="0" smtClean="0"/>
              <a:t>If you have concern, ACT</a:t>
            </a:r>
          </a:p>
        </p:txBody>
      </p:sp>
      <p:sp>
        <p:nvSpPr>
          <p:cNvPr id="4" name="Rectangle 3"/>
          <p:cNvSpPr/>
          <p:nvPr/>
        </p:nvSpPr>
        <p:spPr>
          <a:xfrm>
            <a:off x="762000" y="2362200"/>
            <a:ext cx="72390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“Do you have a PLAN?”</a:t>
            </a:r>
          </a:p>
          <a:p>
            <a:endParaRPr lang="en-US" sz="2800" dirty="0"/>
          </a:p>
          <a:p>
            <a:r>
              <a:rPr lang="en-US" sz="2800" dirty="0" smtClean="0"/>
              <a:t>“Do you have a METHOD and the MEANS?”</a:t>
            </a:r>
          </a:p>
          <a:p>
            <a:endParaRPr lang="en-US" sz="2800" dirty="0"/>
          </a:p>
          <a:p>
            <a:r>
              <a:rPr lang="en-US" sz="2800" dirty="0" smtClean="0"/>
              <a:t>“Do you have a TIME FRAME?”</a:t>
            </a:r>
          </a:p>
          <a:p>
            <a:endParaRPr lang="en-US" sz="2800" dirty="0"/>
          </a:p>
          <a:p>
            <a:r>
              <a:rPr lang="en-US" sz="2800" dirty="0" smtClean="0"/>
              <a:t>“Do you have INTENTION?”</a:t>
            </a:r>
            <a:endParaRPr lang="en-US" sz="2800" dirty="0"/>
          </a:p>
        </p:txBody>
      </p:sp>
    </p:spTree>
    <p:extLst>
      <p:ext uri="{BB962C8B-B14F-4D97-AF65-F5344CB8AC3E}">
        <p14:creationId xmlns:p14="http://schemas.microsoft.com/office/powerpoint/2010/main" val="5297489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Suicidal Behavior seems IMMINENT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0" y="1503886"/>
            <a:ext cx="3733800" cy="3525314"/>
          </a:xfrm>
        </p:spPr>
      </p:pic>
      <p:sp>
        <p:nvSpPr>
          <p:cNvPr id="5" name="TextBox 4"/>
          <p:cNvSpPr txBox="1"/>
          <p:nvPr/>
        </p:nvSpPr>
        <p:spPr>
          <a:xfrm>
            <a:off x="609600" y="5029200"/>
            <a:ext cx="7467600" cy="1046440"/>
          </a:xfrm>
          <a:prstGeom prst="rect">
            <a:avLst/>
          </a:prstGeom>
          <a:noFill/>
        </p:spPr>
        <p:txBody>
          <a:bodyPr wrap="square" rtlCol="0">
            <a:spAutoFit/>
          </a:bodyPr>
          <a:lstStyle/>
          <a:p>
            <a:r>
              <a:rPr lang="en-US" sz="3200" b="1" u="sng" dirty="0" smtClean="0"/>
              <a:t>NEVER</a:t>
            </a:r>
            <a:r>
              <a:rPr lang="en-US" sz="3200" b="1" dirty="0" smtClean="0"/>
              <a:t> </a:t>
            </a:r>
          </a:p>
          <a:p>
            <a:r>
              <a:rPr lang="en-US" sz="3000" dirty="0" smtClean="0"/>
              <a:t>leave someone who is actively suicidal alone</a:t>
            </a:r>
            <a:endParaRPr lang="en-US" sz="3000" dirty="0"/>
          </a:p>
        </p:txBody>
      </p:sp>
    </p:spTree>
    <p:extLst>
      <p:ext uri="{BB962C8B-B14F-4D97-AF65-F5344CB8AC3E}">
        <p14:creationId xmlns:p14="http://schemas.microsoft.com/office/powerpoint/2010/main" val="141590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7772400" cy="1143000"/>
          </a:xfrm>
        </p:spPr>
        <p:txBody>
          <a:bodyPr/>
          <a:lstStyle/>
          <a:p>
            <a:r>
              <a:rPr lang="en-US" dirty="0" smtClean="0"/>
              <a:t>Responding to Suicidal Thought</a:t>
            </a:r>
            <a:endParaRPr lang="en-US" dirty="0"/>
          </a:p>
        </p:txBody>
      </p:sp>
      <p:sp>
        <p:nvSpPr>
          <p:cNvPr id="3" name="Content Placeholder 2"/>
          <p:cNvSpPr>
            <a:spLocks noGrp="1"/>
          </p:cNvSpPr>
          <p:nvPr>
            <p:ph idx="1"/>
          </p:nvPr>
        </p:nvSpPr>
        <p:spPr>
          <a:xfrm>
            <a:off x="304800" y="1524000"/>
            <a:ext cx="7772400" cy="4876800"/>
          </a:xfrm>
        </p:spPr>
        <p:txBody>
          <a:bodyPr>
            <a:normAutofit/>
          </a:bodyPr>
          <a:lstStyle/>
          <a:p>
            <a:r>
              <a:rPr lang="en-US" sz="2800" dirty="0" smtClean="0"/>
              <a:t>After the crisis is resolved</a:t>
            </a:r>
          </a:p>
        </p:txBody>
      </p:sp>
      <p:sp>
        <p:nvSpPr>
          <p:cNvPr id="4" name="Rectangle 3"/>
          <p:cNvSpPr/>
          <p:nvPr/>
        </p:nvSpPr>
        <p:spPr>
          <a:xfrm>
            <a:off x="609600" y="2362200"/>
            <a:ext cx="7315200" cy="411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t>“Let’s make a safety plan.”</a:t>
            </a:r>
          </a:p>
          <a:p>
            <a:endParaRPr lang="en-US" sz="2800" dirty="0"/>
          </a:p>
          <a:p>
            <a:r>
              <a:rPr lang="en-US" sz="2800" dirty="0" smtClean="0"/>
              <a:t>“Let’s schedule an appointment with your therapist or doctor.”</a:t>
            </a:r>
          </a:p>
          <a:p>
            <a:endParaRPr lang="en-US" sz="2800" dirty="0"/>
          </a:p>
          <a:p>
            <a:r>
              <a:rPr lang="en-US" sz="2800" dirty="0" smtClean="0"/>
              <a:t>“Let’s remove potential means of suicide.”</a:t>
            </a:r>
          </a:p>
          <a:p>
            <a:endParaRPr lang="en-US" sz="2800" dirty="0"/>
          </a:p>
          <a:p>
            <a:r>
              <a:rPr lang="en-US" sz="2800" dirty="0" smtClean="0"/>
              <a:t>“Let’s work together on healthy lifestyle changes.”</a:t>
            </a:r>
          </a:p>
        </p:txBody>
      </p:sp>
    </p:spTree>
    <p:extLst>
      <p:ext uri="{BB962C8B-B14F-4D97-AF65-F5344CB8AC3E}">
        <p14:creationId xmlns:p14="http://schemas.microsoft.com/office/powerpoint/2010/main" val="51370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Suicide</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60837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talking to someone who is suicidal</a:t>
            </a:r>
            <a:endParaRPr lang="en-US" dirty="0"/>
          </a:p>
        </p:txBody>
      </p:sp>
      <p:sp>
        <p:nvSpPr>
          <p:cNvPr id="3" name="Text Placeholder 2"/>
          <p:cNvSpPr>
            <a:spLocks noGrp="1"/>
          </p:cNvSpPr>
          <p:nvPr>
            <p:ph type="body" idx="1"/>
          </p:nvPr>
        </p:nvSpPr>
        <p:spPr/>
        <p:txBody>
          <a:bodyPr/>
          <a:lstStyle/>
          <a:p>
            <a:r>
              <a:rPr lang="en-US" sz="3600" dirty="0" smtClean="0"/>
              <a:t>Do</a:t>
            </a:r>
            <a:endParaRPr lang="en-US" sz="3600" dirty="0"/>
          </a:p>
        </p:txBody>
      </p:sp>
      <p:sp>
        <p:nvSpPr>
          <p:cNvPr id="4" name="Content Placeholder 3"/>
          <p:cNvSpPr>
            <a:spLocks noGrp="1"/>
          </p:cNvSpPr>
          <p:nvPr>
            <p:ph sz="half" idx="2"/>
          </p:nvPr>
        </p:nvSpPr>
        <p:spPr>
          <a:xfrm>
            <a:off x="304800" y="2133600"/>
            <a:ext cx="3810000" cy="4571999"/>
          </a:xfrm>
        </p:spPr>
        <p:txBody>
          <a:bodyPr/>
          <a:lstStyle/>
          <a:p>
            <a:r>
              <a:rPr lang="en-US" dirty="0" smtClean="0"/>
              <a:t>Be yourself</a:t>
            </a:r>
          </a:p>
          <a:p>
            <a:endParaRPr lang="en-US" dirty="0"/>
          </a:p>
          <a:p>
            <a:r>
              <a:rPr lang="en-US" dirty="0" smtClean="0"/>
              <a:t>Listen more than you talk</a:t>
            </a:r>
          </a:p>
          <a:p>
            <a:endParaRPr lang="en-US" dirty="0"/>
          </a:p>
          <a:p>
            <a:r>
              <a:rPr lang="en-US" dirty="0" smtClean="0"/>
              <a:t>Take the person seriously</a:t>
            </a:r>
          </a:p>
          <a:p>
            <a:endParaRPr lang="en-US" dirty="0"/>
          </a:p>
          <a:p>
            <a:r>
              <a:rPr lang="en-US" dirty="0" smtClean="0"/>
              <a:t>Be sympathetic</a:t>
            </a:r>
          </a:p>
          <a:p>
            <a:endParaRPr lang="en-US" dirty="0"/>
          </a:p>
          <a:p>
            <a:r>
              <a:rPr lang="en-US" dirty="0" smtClean="0"/>
              <a:t>Offer hope</a:t>
            </a:r>
          </a:p>
          <a:p>
            <a:endParaRPr lang="en-US" dirty="0"/>
          </a:p>
          <a:p>
            <a:endParaRPr lang="en-US" dirty="0" smtClean="0"/>
          </a:p>
        </p:txBody>
      </p:sp>
      <p:sp>
        <p:nvSpPr>
          <p:cNvPr id="5" name="Text Placeholder 4"/>
          <p:cNvSpPr>
            <a:spLocks noGrp="1"/>
          </p:cNvSpPr>
          <p:nvPr>
            <p:ph type="body" sz="quarter" idx="3"/>
          </p:nvPr>
        </p:nvSpPr>
        <p:spPr/>
        <p:txBody>
          <a:bodyPr/>
          <a:lstStyle/>
          <a:p>
            <a:r>
              <a:rPr lang="en-US" sz="3600" dirty="0" smtClean="0"/>
              <a:t>Try not to</a:t>
            </a:r>
            <a:endParaRPr lang="en-US" sz="3600" dirty="0"/>
          </a:p>
        </p:txBody>
      </p:sp>
      <p:sp>
        <p:nvSpPr>
          <p:cNvPr id="6" name="Content Placeholder 5"/>
          <p:cNvSpPr>
            <a:spLocks noGrp="1"/>
          </p:cNvSpPr>
          <p:nvPr>
            <p:ph sz="quarter" idx="4"/>
          </p:nvPr>
        </p:nvSpPr>
        <p:spPr>
          <a:xfrm>
            <a:off x="4419600" y="2174874"/>
            <a:ext cx="3657600" cy="4454525"/>
          </a:xfrm>
        </p:spPr>
        <p:txBody>
          <a:bodyPr/>
          <a:lstStyle/>
          <a:p>
            <a:r>
              <a:rPr lang="en-US" dirty="0" smtClean="0"/>
              <a:t>Argue</a:t>
            </a:r>
          </a:p>
          <a:p>
            <a:endParaRPr lang="en-US" dirty="0"/>
          </a:p>
          <a:p>
            <a:r>
              <a:rPr lang="en-US" dirty="0" smtClean="0"/>
              <a:t>Assign judgment</a:t>
            </a:r>
          </a:p>
          <a:p>
            <a:endParaRPr lang="en-US" dirty="0"/>
          </a:p>
          <a:p>
            <a:r>
              <a:rPr lang="en-US" dirty="0" smtClean="0"/>
              <a:t>Promise confidentiality</a:t>
            </a:r>
          </a:p>
          <a:p>
            <a:endParaRPr lang="en-US" dirty="0"/>
          </a:p>
          <a:p>
            <a:r>
              <a:rPr lang="en-US" dirty="0" smtClean="0"/>
              <a:t>Offer ways to fix the </a:t>
            </a:r>
            <a:r>
              <a:rPr lang="en-US" dirty="0" smtClean="0"/>
              <a:t>problem</a:t>
            </a:r>
            <a:endParaRPr lang="en-US" dirty="0" smtClean="0"/>
          </a:p>
          <a:p>
            <a:endParaRPr lang="en-US" dirty="0"/>
          </a:p>
          <a:p>
            <a:r>
              <a:rPr lang="en-US" dirty="0" smtClean="0"/>
              <a:t>Blame yourself</a:t>
            </a:r>
            <a:endParaRPr lang="en-US" dirty="0"/>
          </a:p>
        </p:txBody>
      </p:sp>
    </p:spTree>
    <p:extLst>
      <p:ext uri="{BB962C8B-B14F-4D97-AF65-F5344CB8AC3E}">
        <p14:creationId xmlns:p14="http://schemas.microsoft.com/office/powerpoint/2010/main" val="35324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RRM\AppData\Local\Microsoft\Windows\INetCache\IE\YXADOGNO\bulle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458"/>
            <a:ext cx="6019800" cy="5397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00200" y="609600"/>
            <a:ext cx="3429000" cy="2308324"/>
          </a:xfrm>
          <a:prstGeom prst="rect">
            <a:avLst/>
          </a:prstGeom>
          <a:noFill/>
        </p:spPr>
        <p:txBody>
          <a:bodyPr wrap="square" rtlCol="0">
            <a:spAutoFit/>
          </a:bodyPr>
          <a:lstStyle/>
          <a:p>
            <a:pPr algn="ctr"/>
            <a:r>
              <a:rPr lang="en-US" sz="3600" dirty="0" smtClean="0">
                <a:latin typeface="Arial Rounded MT Bold" panose="020F0704030504030204" pitchFamily="34" charset="0"/>
              </a:rPr>
              <a:t>Don’t let the FEAR </a:t>
            </a:r>
          </a:p>
          <a:p>
            <a:pPr algn="ctr"/>
            <a:r>
              <a:rPr lang="en-US" sz="3600" dirty="0">
                <a:latin typeface="Arial Rounded MT Bold" panose="020F0704030504030204" pitchFamily="34" charset="0"/>
              </a:rPr>
              <a:t>o</a:t>
            </a:r>
            <a:r>
              <a:rPr lang="en-US" sz="3600" dirty="0" smtClean="0">
                <a:latin typeface="Arial Rounded MT Bold" panose="020F0704030504030204" pitchFamily="34" charset="0"/>
              </a:rPr>
              <a:t>f saying the wrong thing</a:t>
            </a:r>
            <a:endParaRPr lang="en-US" sz="3600" dirty="0">
              <a:latin typeface="Arial Rounded MT Bold" panose="020F0704030504030204" pitchFamily="34" charset="0"/>
            </a:endParaRPr>
          </a:p>
        </p:txBody>
      </p:sp>
      <p:pic>
        <p:nvPicPr>
          <p:cNvPr id="1028" name="Picture 4" descr="C:\Users\RRM\AppData\Local\Microsoft\Windows\INetCache\IE\5INFIYW9\15679-illustration-of-a-cartoon-speech-bubble-pv[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439" y="2716082"/>
            <a:ext cx="3924300" cy="39243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82331" y="3048000"/>
            <a:ext cx="2895600" cy="2308324"/>
          </a:xfrm>
          <a:prstGeom prst="rect">
            <a:avLst/>
          </a:prstGeom>
          <a:noFill/>
        </p:spPr>
        <p:txBody>
          <a:bodyPr wrap="square" rtlCol="0">
            <a:spAutoFit/>
          </a:bodyPr>
          <a:lstStyle/>
          <a:p>
            <a:pPr algn="ctr"/>
            <a:r>
              <a:rPr lang="en-US" sz="3600" dirty="0" smtClean="0">
                <a:latin typeface="Arial Rounded MT Bold" panose="020F0704030504030204" pitchFamily="34" charset="0"/>
              </a:rPr>
              <a:t>Keep you from REACHING OUT</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275417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7"/>
            <a:ext cx="7620000" cy="906463"/>
          </a:xfrm>
        </p:spPr>
        <p:txBody>
          <a:bodyPr/>
          <a:lstStyle/>
          <a:p>
            <a:r>
              <a:rPr lang="en-US" dirty="0" smtClean="0"/>
              <a:t>Resources- National</a:t>
            </a:r>
            <a:endParaRPr lang="en-US"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399"/>
            <a:ext cx="2895600" cy="3193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7" descr="Image result for suicide text 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9" descr="Image result for suicide text lin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95400"/>
            <a:ext cx="4299664"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3363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45590"/>
            <a:ext cx="7620000" cy="997410"/>
          </a:xfrm>
        </p:spPr>
        <p:txBody>
          <a:bodyPr/>
          <a:lstStyle/>
          <a:p>
            <a:r>
              <a:rPr lang="en-US" dirty="0" smtClean="0"/>
              <a:t>Resources- Local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571" y="1295400"/>
            <a:ext cx="8289179" cy="3048000"/>
          </a:xfrm>
        </p:spPr>
      </p:pic>
      <p:sp>
        <p:nvSpPr>
          <p:cNvPr id="5" name="AutoShape 2" descr="Image result for TN suicide prevention network helpli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457552"/>
            <a:ext cx="2946875" cy="2288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Up Arrow Callout 7"/>
          <p:cNvSpPr/>
          <p:nvPr/>
        </p:nvSpPr>
        <p:spPr>
          <a:xfrm>
            <a:off x="1524000" y="3886200"/>
            <a:ext cx="3276600" cy="2209800"/>
          </a:xfrm>
          <a:prstGeom prst="upArrowCallout">
            <a:avLst/>
          </a:prstGeom>
          <a:solidFill>
            <a:srgbClr val="FE83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524000" y="5029200"/>
            <a:ext cx="3276600" cy="646331"/>
          </a:xfrm>
          <a:prstGeom prst="rect">
            <a:avLst/>
          </a:prstGeom>
          <a:solidFill>
            <a:srgbClr val="FE8362"/>
          </a:solidFill>
        </p:spPr>
        <p:txBody>
          <a:bodyPr wrap="square" rtlCol="0">
            <a:spAutoFit/>
          </a:bodyPr>
          <a:lstStyle/>
          <a:p>
            <a:pPr algn="ctr"/>
            <a:r>
              <a:rPr lang="en-US" sz="3600" dirty="0" smtClean="0">
                <a:solidFill>
                  <a:srgbClr val="002060"/>
                </a:solidFill>
                <a:latin typeface="Tahoma" panose="020B0604030504040204" pitchFamily="34" charset="0"/>
                <a:ea typeface="Tahoma" panose="020B0604030504040204" pitchFamily="34" charset="0"/>
                <a:cs typeface="Tahoma" panose="020B0604030504040204" pitchFamily="34" charset="0"/>
              </a:rPr>
              <a:t>865-539-2409</a:t>
            </a:r>
            <a:endParaRPr lang="en-US" sz="36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4247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2"/>
            <a:ext cx="7620000" cy="1143000"/>
          </a:xfrm>
        </p:spPr>
        <p:txBody>
          <a:bodyPr/>
          <a:lstStyle/>
          <a:p>
            <a:r>
              <a:rPr lang="en-US" dirty="0" smtClean="0"/>
              <a:t>Resources- Local</a:t>
            </a:r>
            <a:endParaRPr lang="en-US" dirty="0"/>
          </a:p>
        </p:txBody>
      </p:sp>
      <p:sp>
        <p:nvSpPr>
          <p:cNvPr id="3" name="Content Placeholder 2"/>
          <p:cNvSpPr>
            <a:spLocks noGrp="1"/>
          </p:cNvSpPr>
          <p:nvPr>
            <p:ph idx="1"/>
          </p:nvPr>
        </p:nvSpPr>
        <p:spPr>
          <a:xfrm>
            <a:off x="457200" y="1143000"/>
            <a:ext cx="7620000" cy="5486400"/>
          </a:xfrm>
        </p:spPr>
        <p:txBody>
          <a:bodyPr/>
          <a:lstStyle/>
          <a:p>
            <a:pPr>
              <a:lnSpc>
                <a:spcPct val="150000"/>
              </a:lnSpc>
            </a:pPr>
            <a:r>
              <a:rPr lang="en-US" b="1" dirty="0" smtClean="0"/>
              <a:t>Suicide Anonymous</a:t>
            </a:r>
          </a:p>
          <a:p>
            <a:pPr marL="411480" lvl="1" indent="0">
              <a:lnSpc>
                <a:spcPct val="150000"/>
              </a:lnSpc>
              <a:buNone/>
            </a:pPr>
            <a:r>
              <a:rPr lang="en-US" sz="2200" dirty="0" smtClean="0"/>
              <a:t>3rd Tuesday of each month at 7:00PM</a:t>
            </a:r>
            <a:br>
              <a:rPr lang="en-US" sz="2200" dirty="0" smtClean="0"/>
            </a:br>
            <a:r>
              <a:rPr lang="en-US" sz="2200" dirty="0" smtClean="0"/>
              <a:t>Room </a:t>
            </a:r>
            <a:r>
              <a:rPr lang="en-US" sz="2200" dirty="0"/>
              <a:t>111, Cornerstone of Recovery </a:t>
            </a:r>
            <a:r>
              <a:rPr lang="en-US" sz="2200" dirty="0" smtClean="0"/>
              <a:t/>
            </a:r>
            <a:br>
              <a:rPr lang="en-US" sz="2200" dirty="0" smtClean="0"/>
            </a:br>
            <a:r>
              <a:rPr lang="en-US" sz="2200" dirty="0" smtClean="0"/>
              <a:t>4726 </a:t>
            </a:r>
            <a:r>
              <a:rPr lang="en-US" sz="2200" dirty="0"/>
              <a:t>Alcoa Highway Louisville, TN 37777 </a:t>
            </a:r>
            <a:endParaRPr lang="en-US" sz="2200" dirty="0" smtClean="0"/>
          </a:p>
          <a:p>
            <a:pPr marL="411480" lvl="1" indent="0">
              <a:buNone/>
            </a:pPr>
            <a:endParaRPr lang="en-US" dirty="0"/>
          </a:p>
          <a:p>
            <a:pPr marL="411480" lvl="1" indent="0">
              <a:buNone/>
            </a:pPr>
            <a:endParaRPr lang="en-US" dirty="0"/>
          </a:p>
          <a:p>
            <a:pPr>
              <a:lnSpc>
                <a:spcPct val="150000"/>
              </a:lnSpc>
            </a:pPr>
            <a:r>
              <a:rPr lang="en-US" b="1" dirty="0"/>
              <a:t>Suicide Grievers Support Group</a:t>
            </a:r>
            <a:br>
              <a:rPr lang="en-US" b="1" dirty="0"/>
            </a:br>
            <a:r>
              <a:rPr lang="en-US" dirty="0" smtClean="0"/>
              <a:t>2nd </a:t>
            </a:r>
            <a:r>
              <a:rPr lang="en-US" dirty="0"/>
              <a:t>Thursday of each month at 7:00 </a:t>
            </a:r>
            <a:r>
              <a:rPr lang="en-US" dirty="0" smtClean="0"/>
              <a:t>PM</a:t>
            </a:r>
            <a:br>
              <a:rPr lang="en-US" dirty="0" smtClean="0"/>
            </a:br>
            <a:r>
              <a:rPr lang="en-US" sz="2200" dirty="0" smtClean="0"/>
              <a:t>Paula </a:t>
            </a:r>
            <a:r>
              <a:rPr lang="en-US" sz="2200" dirty="0"/>
              <a:t>J. Alexander, LCSW, CGC (</a:t>
            </a:r>
            <a:r>
              <a:rPr lang="en-US" sz="2200" dirty="0">
                <a:hlinkClick r:id="rId2"/>
              </a:rPr>
              <a:t>pj4031@tds.net</a:t>
            </a:r>
            <a:r>
              <a:rPr lang="en-US" sz="2200" dirty="0"/>
              <a:t>)</a:t>
            </a:r>
            <a:br>
              <a:rPr lang="en-US" sz="2200" dirty="0"/>
            </a:br>
            <a:endParaRPr lang="en-US" sz="2200" dirty="0" smtClean="0"/>
          </a:p>
          <a:p>
            <a:endParaRPr lang="en-US" dirty="0"/>
          </a:p>
          <a:p>
            <a:endParaRPr lang="en-US" dirty="0"/>
          </a:p>
        </p:txBody>
      </p:sp>
    </p:spTree>
    <p:extLst>
      <p:ext uri="{BB962C8B-B14F-4D97-AF65-F5344CB8AC3E}">
        <p14:creationId xmlns:p14="http://schemas.microsoft.com/office/powerpoint/2010/main" val="2104555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60338"/>
            <a:ext cx="7620000" cy="639762"/>
          </a:xfrm>
        </p:spPr>
        <p:txBody>
          <a:bodyPr/>
          <a:lstStyle/>
          <a:p>
            <a:r>
              <a:rPr lang="en-US" dirty="0" smtClean="0"/>
              <a:t>Resources- Mobile Apps</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720559"/>
            <a:ext cx="19050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Image result for my 3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6" y="1524000"/>
            <a:ext cx="3514724" cy="2928937"/>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jason foundation ap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524000"/>
            <a:ext cx="143827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92162" y="4953000"/>
            <a:ext cx="3489838" cy="1744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11" descr="Image result for operation reach ou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4"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24000"/>
            <a:ext cx="1901536"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7975" y="914400"/>
            <a:ext cx="2054225" cy="646331"/>
          </a:xfrm>
          <a:prstGeom prst="rect">
            <a:avLst/>
          </a:prstGeom>
          <a:noFill/>
        </p:spPr>
        <p:txBody>
          <a:bodyPr wrap="square" rtlCol="0">
            <a:spAutoFit/>
          </a:bodyPr>
          <a:lstStyle/>
          <a:p>
            <a:pPr algn="ctr"/>
            <a:r>
              <a:rPr lang="en-US" b="1" dirty="0" smtClean="0"/>
              <a:t>A Friend Asks</a:t>
            </a:r>
          </a:p>
          <a:p>
            <a:pPr algn="ctr"/>
            <a:r>
              <a:rPr lang="en-US" b="1" dirty="0" smtClean="0"/>
              <a:t>Jason Foundation</a:t>
            </a:r>
            <a:endParaRPr lang="en-US" b="1" dirty="0"/>
          </a:p>
        </p:txBody>
      </p:sp>
      <p:sp>
        <p:nvSpPr>
          <p:cNvPr id="12" name="TextBox 11"/>
          <p:cNvSpPr txBox="1"/>
          <p:nvPr/>
        </p:nvSpPr>
        <p:spPr>
          <a:xfrm>
            <a:off x="3048000" y="914400"/>
            <a:ext cx="1744518" cy="646331"/>
          </a:xfrm>
          <a:prstGeom prst="rect">
            <a:avLst/>
          </a:prstGeom>
          <a:noFill/>
        </p:spPr>
        <p:txBody>
          <a:bodyPr wrap="square" rtlCol="0">
            <a:spAutoFit/>
          </a:bodyPr>
          <a:lstStyle/>
          <a:p>
            <a:pPr algn="ctr"/>
            <a:r>
              <a:rPr lang="en-US" b="1" dirty="0" smtClean="0"/>
              <a:t>Operation Reach Out</a:t>
            </a:r>
            <a:endParaRPr lang="en-US" b="1" dirty="0"/>
          </a:p>
        </p:txBody>
      </p:sp>
      <p:sp>
        <p:nvSpPr>
          <p:cNvPr id="13" name="TextBox 12"/>
          <p:cNvSpPr txBox="1"/>
          <p:nvPr/>
        </p:nvSpPr>
        <p:spPr>
          <a:xfrm>
            <a:off x="6172200" y="1095675"/>
            <a:ext cx="1587500" cy="369332"/>
          </a:xfrm>
          <a:prstGeom prst="rect">
            <a:avLst/>
          </a:prstGeom>
          <a:noFill/>
        </p:spPr>
        <p:txBody>
          <a:bodyPr wrap="square" rtlCol="0">
            <a:spAutoFit/>
          </a:bodyPr>
          <a:lstStyle/>
          <a:p>
            <a:pPr algn="ctr"/>
            <a:r>
              <a:rPr lang="en-US" b="1" dirty="0" smtClean="0"/>
              <a:t>MY 3</a:t>
            </a:r>
            <a:endParaRPr lang="en-US" b="1" dirty="0"/>
          </a:p>
        </p:txBody>
      </p:sp>
    </p:spTree>
    <p:extLst>
      <p:ext uri="{BB962C8B-B14F-4D97-AF65-F5344CB8AC3E}">
        <p14:creationId xmlns:p14="http://schemas.microsoft.com/office/powerpoint/2010/main" val="1368318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Survivors want most. . .</a:t>
            </a:r>
            <a:endParaRPr lang="en-US" dirty="0"/>
          </a:p>
        </p:txBody>
      </p:sp>
      <p:sp>
        <p:nvSpPr>
          <p:cNvPr id="3" name="Content Placeholder 2"/>
          <p:cNvSpPr>
            <a:spLocks noGrp="1"/>
          </p:cNvSpPr>
          <p:nvPr>
            <p:ph idx="1"/>
          </p:nvPr>
        </p:nvSpPr>
        <p:spPr/>
        <p:txBody>
          <a:bodyPr>
            <a:normAutofit lnSpcReduction="10000"/>
          </a:bodyPr>
          <a:lstStyle/>
          <a:p>
            <a:r>
              <a:rPr lang="en-US" dirty="0" smtClean="0"/>
              <a:t>“Just keep loving me.”</a:t>
            </a:r>
          </a:p>
          <a:p>
            <a:endParaRPr lang="en-US" dirty="0"/>
          </a:p>
          <a:p>
            <a:r>
              <a:rPr lang="en-US" dirty="0" smtClean="0"/>
              <a:t>“I want to be treated with compassion and understanding.”</a:t>
            </a:r>
          </a:p>
          <a:p>
            <a:endParaRPr lang="en-US" dirty="0"/>
          </a:p>
          <a:p>
            <a:r>
              <a:rPr lang="en-US" dirty="0" smtClean="0"/>
              <a:t>“Recognize the depth and validity of my despair.”</a:t>
            </a:r>
          </a:p>
          <a:p>
            <a:endParaRPr lang="en-US" dirty="0"/>
          </a:p>
          <a:p>
            <a:r>
              <a:rPr lang="en-US" dirty="0" smtClean="0"/>
              <a:t>“Acknowledge what happened without dwelling on it.”</a:t>
            </a:r>
          </a:p>
          <a:p>
            <a:endParaRPr lang="en-US" dirty="0"/>
          </a:p>
          <a:p>
            <a:r>
              <a:rPr lang="en-US" dirty="0" smtClean="0"/>
              <a:t>“I want the opportunity to talk about my feelings without being lectured or told all the things I did wrong.”</a:t>
            </a:r>
          </a:p>
          <a:p>
            <a:endParaRPr lang="en-US" dirty="0"/>
          </a:p>
          <a:p>
            <a:r>
              <a:rPr lang="en-US" dirty="0" smtClean="0"/>
              <a:t>“Treat me like everyone else.  Believe me, I already feel like a freak.”</a:t>
            </a:r>
            <a:endParaRPr lang="en-US" dirty="0"/>
          </a:p>
        </p:txBody>
      </p:sp>
    </p:spTree>
    <p:extLst>
      <p:ext uri="{BB962C8B-B14F-4D97-AF65-F5344CB8AC3E}">
        <p14:creationId xmlns:p14="http://schemas.microsoft.com/office/powerpoint/2010/main" val="250123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rgbClr val="0706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07501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2000"/>
            <a:ext cx="9144000" cy="6096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 y="0"/>
            <a:ext cx="9141144" cy="6843252"/>
          </a:xfrm>
          <a:prstGeom prst="rect">
            <a:avLst/>
          </a:prstGeom>
        </p:spPr>
      </p:pic>
    </p:spTree>
    <p:extLst>
      <p:ext uri="{BB962C8B-B14F-4D97-AF65-F5344CB8AC3E}">
        <p14:creationId xmlns:p14="http://schemas.microsoft.com/office/powerpoint/2010/main" val="27581063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Self-Inflicted Death</a:t>
            </a:r>
            <a:endParaRPr lang="en-US" dirty="0"/>
          </a:p>
        </p:txBody>
      </p:sp>
      <p:sp>
        <p:nvSpPr>
          <p:cNvPr id="3" name="Content Placeholder 2"/>
          <p:cNvSpPr>
            <a:spLocks noGrp="1"/>
          </p:cNvSpPr>
          <p:nvPr>
            <p:ph sz="half" idx="1"/>
          </p:nvPr>
        </p:nvSpPr>
        <p:spPr/>
        <p:txBody>
          <a:bodyPr/>
          <a:lstStyle/>
          <a:p>
            <a:r>
              <a:rPr lang="en-US" dirty="0" smtClean="0"/>
              <a:t>It is an upward trend</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10808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29862710"/>
              </p:ext>
            </p:extLst>
          </p:nvPr>
        </p:nvGraphicFramePr>
        <p:xfrm>
          <a:off x="685800" y="2752873"/>
          <a:ext cx="7239001" cy="2582005"/>
        </p:xfrm>
        <a:graphic>
          <a:graphicData uri="http://schemas.openxmlformats.org/drawingml/2006/table">
            <a:tbl>
              <a:tblPr firstRow="1" bandRow="1">
                <a:tableStyleId>{073A0DAA-6AF3-43AB-8588-CEC1D06C72B9}</a:tableStyleId>
              </a:tblPr>
              <a:tblGrid>
                <a:gridCol w="658091"/>
                <a:gridCol w="658091"/>
                <a:gridCol w="658091"/>
                <a:gridCol w="658091"/>
                <a:gridCol w="658091"/>
                <a:gridCol w="658091"/>
                <a:gridCol w="658091"/>
                <a:gridCol w="658091"/>
                <a:gridCol w="658091"/>
                <a:gridCol w="658091"/>
                <a:gridCol w="658091"/>
              </a:tblGrid>
              <a:tr h="653798">
                <a:tc>
                  <a:txBody>
                    <a:bodyPr/>
                    <a:lstStyle/>
                    <a:p>
                      <a:endParaRPr lang="en-US" sz="1600" dirty="0"/>
                    </a:p>
                  </a:txBody>
                  <a:tcPr/>
                </a:tc>
                <a:tc>
                  <a:txBody>
                    <a:bodyPr/>
                    <a:lstStyle/>
                    <a:p>
                      <a:r>
                        <a:rPr lang="en-US" sz="1600" dirty="0" smtClean="0"/>
                        <a:t>2007</a:t>
                      </a:r>
                      <a:endParaRPr lang="en-US" sz="1600" dirty="0"/>
                    </a:p>
                  </a:txBody>
                  <a:tcPr/>
                </a:tc>
                <a:tc>
                  <a:txBody>
                    <a:bodyPr/>
                    <a:lstStyle/>
                    <a:p>
                      <a:r>
                        <a:rPr lang="en-US" sz="1600" dirty="0" smtClean="0"/>
                        <a:t>2008</a:t>
                      </a:r>
                      <a:endParaRPr lang="en-US" sz="1600" dirty="0"/>
                    </a:p>
                  </a:txBody>
                  <a:tcPr/>
                </a:tc>
                <a:tc>
                  <a:txBody>
                    <a:bodyPr/>
                    <a:lstStyle/>
                    <a:p>
                      <a:r>
                        <a:rPr lang="en-US" sz="1600" dirty="0" smtClean="0"/>
                        <a:t>2009</a:t>
                      </a:r>
                      <a:endParaRPr lang="en-US" sz="1600" dirty="0"/>
                    </a:p>
                  </a:txBody>
                  <a:tcPr/>
                </a:tc>
                <a:tc>
                  <a:txBody>
                    <a:bodyPr/>
                    <a:lstStyle/>
                    <a:p>
                      <a:r>
                        <a:rPr lang="en-US" sz="1600" dirty="0" smtClean="0"/>
                        <a:t>2010</a:t>
                      </a:r>
                      <a:endParaRPr lang="en-US" sz="1600" dirty="0"/>
                    </a:p>
                  </a:txBody>
                  <a:tcPr/>
                </a:tc>
                <a:tc>
                  <a:txBody>
                    <a:bodyPr/>
                    <a:lstStyle/>
                    <a:p>
                      <a:r>
                        <a:rPr lang="en-US" sz="1600" dirty="0" smtClean="0"/>
                        <a:t>2011</a:t>
                      </a:r>
                      <a:endParaRPr lang="en-US" sz="1600" dirty="0"/>
                    </a:p>
                  </a:txBody>
                  <a:tcPr/>
                </a:tc>
                <a:tc>
                  <a:txBody>
                    <a:bodyPr/>
                    <a:lstStyle/>
                    <a:p>
                      <a:r>
                        <a:rPr lang="en-US" sz="1600" dirty="0" smtClean="0"/>
                        <a:t>2012</a:t>
                      </a:r>
                      <a:endParaRPr lang="en-US" sz="1600" dirty="0"/>
                    </a:p>
                  </a:txBody>
                  <a:tcPr/>
                </a:tc>
                <a:tc>
                  <a:txBody>
                    <a:bodyPr/>
                    <a:lstStyle/>
                    <a:p>
                      <a:r>
                        <a:rPr lang="en-US" sz="1600" dirty="0" smtClean="0"/>
                        <a:t>2013</a:t>
                      </a:r>
                      <a:endParaRPr lang="en-US" sz="1600" dirty="0"/>
                    </a:p>
                  </a:txBody>
                  <a:tcPr/>
                </a:tc>
                <a:tc>
                  <a:txBody>
                    <a:bodyPr/>
                    <a:lstStyle/>
                    <a:p>
                      <a:r>
                        <a:rPr lang="en-US" sz="1600" dirty="0" smtClean="0"/>
                        <a:t>2014</a:t>
                      </a:r>
                      <a:endParaRPr lang="en-US" sz="1600" dirty="0"/>
                    </a:p>
                  </a:txBody>
                  <a:tcPr/>
                </a:tc>
                <a:tc>
                  <a:txBody>
                    <a:bodyPr/>
                    <a:lstStyle/>
                    <a:p>
                      <a:r>
                        <a:rPr lang="en-US" sz="1600" dirty="0" smtClean="0"/>
                        <a:t>2015</a:t>
                      </a:r>
                      <a:endParaRPr lang="en-US" sz="1600" dirty="0"/>
                    </a:p>
                  </a:txBody>
                  <a:tcPr/>
                </a:tc>
                <a:tc>
                  <a:txBody>
                    <a:bodyPr/>
                    <a:lstStyle/>
                    <a:p>
                      <a:r>
                        <a:rPr lang="en-US" sz="1600" dirty="0" smtClean="0"/>
                        <a:t>2016</a:t>
                      </a:r>
                      <a:endParaRPr lang="en-US" sz="1600" dirty="0"/>
                    </a:p>
                  </a:txBody>
                  <a:tcPr/>
                </a:tc>
              </a:tr>
              <a:tr h="653798">
                <a:tc>
                  <a:txBody>
                    <a:bodyPr/>
                    <a:lstStyle/>
                    <a:p>
                      <a:r>
                        <a:rPr lang="en-US" sz="1600" b="1" dirty="0" smtClean="0"/>
                        <a:t>TN</a:t>
                      </a:r>
                      <a:endParaRPr lang="en-US" sz="1600" b="1" dirty="0"/>
                    </a:p>
                  </a:txBody>
                  <a:tcPr/>
                </a:tc>
                <a:tc>
                  <a:txBody>
                    <a:bodyPr/>
                    <a:lstStyle/>
                    <a:p>
                      <a:r>
                        <a:rPr lang="en-US" sz="1600" dirty="0" smtClean="0"/>
                        <a:t>833</a:t>
                      </a:r>
                      <a:endParaRPr lang="en-US" sz="1600" dirty="0"/>
                    </a:p>
                  </a:txBody>
                  <a:tcPr/>
                </a:tc>
                <a:tc>
                  <a:txBody>
                    <a:bodyPr/>
                    <a:lstStyle/>
                    <a:p>
                      <a:r>
                        <a:rPr lang="en-US" sz="1600" dirty="0" smtClean="0"/>
                        <a:t>965</a:t>
                      </a:r>
                      <a:endParaRPr lang="en-US" sz="1600" dirty="0"/>
                    </a:p>
                  </a:txBody>
                  <a:tcPr/>
                </a:tc>
                <a:tc>
                  <a:txBody>
                    <a:bodyPr/>
                    <a:lstStyle/>
                    <a:p>
                      <a:r>
                        <a:rPr lang="en-US" sz="1600" dirty="0" smtClean="0"/>
                        <a:t>939</a:t>
                      </a:r>
                      <a:endParaRPr lang="en-US" sz="1600" dirty="0"/>
                    </a:p>
                  </a:txBody>
                  <a:tcPr/>
                </a:tc>
                <a:tc>
                  <a:txBody>
                    <a:bodyPr/>
                    <a:lstStyle/>
                    <a:p>
                      <a:r>
                        <a:rPr lang="en-US" sz="1600" dirty="0" smtClean="0"/>
                        <a:t>932</a:t>
                      </a:r>
                      <a:endParaRPr lang="en-US" sz="1600" dirty="0"/>
                    </a:p>
                  </a:txBody>
                  <a:tcPr/>
                </a:tc>
                <a:tc>
                  <a:txBody>
                    <a:bodyPr/>
                    <a:lstStyle/>
                    <a:p>
                      <a:r>
                        <a:rPr lang="en-US" sz="1600" dirty="0" smtClean="0"/>
                        <a:t>938</a:t>
                      </a:r>
                      <a:endParaRPr lang="en-US" sz="1600" dirty="0"/>
                    </a:p>
                  </a:txBody>
                  <a:tcPr/>
                </a:tc>
                <a:tc>
                  <a:txBody>
                    <a:bodyPr/>
                    <a:lstStyle/>
                    <a:p>
                      <a:r>
                        <a:rPr lang="en-US" sz="1600" dirty="0" smtClean="0"/>
                        <a:t>956</a:t>
                      </a:r>
                      <a:endParaRPr lang="en-US" sz="1600" dirty="0"/>
                    </a:p>
                  </a:txBody>
                  <a:tcPr/>
                </a:tc>
                <a:tc>
                  <a:txBody>
                    <a:bodyPr/>
                    <a:lstStyle/>
                    <a:p>
                      <a:r>
                        <a:rPr lang="en-US" sz="1600" dirty="0" smtClean="0"/>
                        <a:t>1017</a:t>
                      </a:r>
                      <a:endParaRPr lang="en-US" sz="1600" dirty="0"/>
                    </a:p>
                  </a:txBody>
                  <a:tcPr/>
                </a:tc>
                <a:tc>
                  <a:txBody>
                    <a:bodyPr/>
                    <a:lstStyle/>
                    <a:p>
                      <a:r>
                        <a:rPr lang="en-US" sz="1600" dirty="0" smtClean="0"/>
                        <a:t>945</a:t>
                      </a:r>
                      <a:endParaRPr lang="en-US" sz="1600" dirty="0"/>
                    </a:p>
                  </a:txBody>
                  <a:tcPr/>
                </a:tc>
                <a:tc>
                  <a:txBody>
                    <a:bodyPr/>
                    <a:lstStyle/>
                    <a:p>
                      <a:r>
                        <a:rPr lang="en-US" sz="1600" dirty="0" smtClean="0"/>
                        <a:t>1065</a:t>
                      </a:r>
                      <a:endParaRPr lang="en-US" sz="1600" dirty="0"/>
                    </a:p>
                  </a:txBody>
                  <a:tcPr/>
                </a:tc>
                <a:tc>
                  <a:txBody>
                    <a:bodyPr/>
                    <a:lstStyle/>
                    <a:p>
                      <a:r>
                        <a:rPr lang="en-US" sz="1600" dirty="0" smtClean="0"/>
                        <a:t>1110</a:t>
                      </a:r>
                      <a:endParaRPr lang="en-US" sz="1600" dirty="0"/>
                    </a:p>
                  </a:txBody>
                  <a:tcPr/>
                </a:tc>
              </a:tr>
              <a:tr h="620611">
                <a:tc>
                  <a:txBody>
                    <a:bodyPr/>
                    <a:lstStyle/>
                    <a:p>
                      <a:r>
                        <a:rPr lang="en-US" sz="1600" b="1" dirty="0" smtClean="0"/>
                        <a:t>10-24</a:t>
                      </a:r>
                      <a:endParaRPr lang="en-US" sz="1600" b="1" dirty="0"/>
                    </a:p>
                  </a:txBody>
                  <a:tcPr/>
                </a:tc>
                <a:tc>
                  <a:txBody>
                    <a:bodyPr/>
                    <a:lstStyle/>
                    <a:p>
                      <a:r>
                        <a:rPr lang="en-US" sz="1600" dirty="0" smtClean="0"/>
                        <a:t>86</a:t>
                      </a:r>
                      <a:endParaRPr lang="en-US" sz="1600" dirty="0"/>
                    </a:p>
                  </a:txBody>
                  <a:tcPr/>
                </a:tc>
                <a:tc>
                  <a:txBody>
                    <a:bodyPr/>
                    <a:lstStyle/>
                    <a:p>
                      <a:r>
                        <a:rPr lang="en-US" sz="1600" dirty="0" smtClean="0"/>
                        <a:t>103</a:t>
                      </a:r>
                      <a:endParaRPr lang="en-US" sz="1600" dirty="0"/>
                    </a:p>
                  </a:txBody>
                  <a:tcPr/>
                </a:tc>
                <a:tc>
                  <a:txBody>
                    <a:bodyPr/>
                    <a:lstStyle/>
                    <a:p>
                      <a:r>
                        <a:rPr lang="en-US" sz="1600" dirty="0" smtClean="0"/>
                        <a:t>117</a:t>
                      </a:r>
                      <a:endParaRPr lang="en-US" sz="1600" dirty="0"/>
                    </a:p>
                  </a:txBody>
                  <a:tcPr/>
                </a:tc>
                <a:tc>
                  <a:txBody>
                    <a:bodyPr/>
                    <a:lstStyle/>
                    <a:p>
                      <a:r>
                        <a:rPr lang="en-US" sz="1600" dirty="0" smtClean="0"/>
                        <a:t>111</a:t>
                      </a:r>
                      <a:endParaRPr lang="en-US" sz="1600" dirty="0"/>
                    </a:p>
                  </a:txBody>
                  <a:tcPr/>
                </a:tc>
                <a:tc>
                  <a:txBody>
                    <a:bodyPr/>
                    <a:lstStyle/>
                    <a:p>
                      <a:r>
                        <a:rPr lang="en-US" sz="1600" dirty="0" smtClean="0"/>
                        <a:t>91</a:t>
                      </a:r>
                      <a:endParaRPr lang="en-US" sz="1600" dirty="0"/>
                    </a:p>
                  </a:txBody>
                  <a:tcPr/>
                </a:tc>
                <a:tc>
                  <a:txBody>
                    <a:bodyPr/>
                    <a:lstStyle/>
                    <a:p>
                      <a:r>
                        <a:rPr lang="en-US" sz="1600" dirty="0" smtClean="0"/>
                        <a:t>97</a:t>
                      </a:r>
                      <a:endParaRPr lang="en-US" sz="1600" dirty="0"/>
                    </a:p>
                  </a:txBody>
                  <a:tcPr/>
                </a:tc>
                <a:tc>
                  <a:txBody>
                    <a:bodyPr/>
                    <a:lstStyle/>
                    <a:p>
                      <a:r>
                        <a:rPr lang="en-US" sz="1600" dirty="0" smtClean="0"/>
                        <a:t>116</a:t>
                      </a:r>
                      <a:endParaRPr lang="en-US" sz="1600" dirty="0"/>
                    </a:p>
                  </a:txBody>
                  <a:tcPr/>
                </a:tc>
                <a:tc>
                  <a:txBody>
                    <a:bodyPr/>
                    <a:lstStyle/>
                    <a:p>
                      <a:r>
                        <a:rPr lang="en-US" sz="1600" dirty="0" smtClean="0"/>
                        <a:t>118</a:t>
                      </a:r>
                      <a:endParaRPr lang="en-US" sz="1600" dirty="0"/>
                    </a:p>
                  </a:txBody>
                  <a:tcPr/>
                </a:tc>
                <a:tc>
                  <a:txBody>
                    <a:bodyPr/>
                    <a:lstStyle/>
                    <a:p>
                      <a:r>
                        <a:rPr lang="en-US" sz="1600" dirty="0" smtClean="0"/>
                        <a:t>131</a:t>
                      </a:r>
                      <a:endParaRPr lang="en-US" sz="1600" dirty="0"/>
                    </a:p>
                  </a:txBody>
                  <a:tcPr/>
                </a:tc>
                <a:tc>
                  <a:txBody>
                    <a:bodyPr/>
                    <a:lstStyle/>
                    <a:p>
                      <a:r>
                        <a:rPr lang="en-US" sz="1600" dirty="0" smtClean="0"/>
                        <a:t>133</a:t>
                      </a:r>
                      <a:endParaRPr lang="en-US" sz="1600" dirty="0"/>
                    </a:p>
                  </a:txBody>
                  <a:tcPr/>
                </a:tc>
              </a:tr>
              <a:tr h="653798">
                <a:tc>
                  <a:txBody>
                    <a:bodyPr/>
                    <a:lstStyle/>
                    <a:p>
                      <a:r>
                        <a:rPr lang="en-US" sz="1600" b="1" dirty="0" smtClean="0"/>
                        <a:t>Knox</a:t>
                      </a:r>
                      <a:endParaRPr lang="en-US" sz="1600" b="1" dirty="0"/>
                    </a:p>
                  </a:txBody>
                  <a:tcPr/>
                </a:tc>
                <a:tc>
                  <a:txBody>
                    <a:bodyPr/>
                    <a:lstStyle/>
                    <a:p>
                      <a:r>
                        <a:rPr lang="en-US" sz="1600" dirty="0" smtClean="0"/>
                        <a:t>67</a:t>
                      </a:r>
                      <a:endParaRPr lang="en-US" sz="1600" dirty="0"/>
                    </a:p>
                  </a:txBody>
                  <a:tcPr/>
                </a:tc>
                <a:tc>
                  <a:txBody>
                    <a:bodyPr/>
                    <a:lstStyle/>
                    <a:p>
                      <a:r>
                        <a:rPr lang="en-US" sz="1600" dirty="0" smtClean="0"/>
                        <a:t>63</a:t>
                      </a:r>
                      <a:endParaRPr lang="en-US" sz="1600" dirty="0"/>
                    </a:p>
                  </a:txBody>
                  <a:tcPr/>
                </a:tc>
                <a:tc>
                  <a:txBody>
                    <a:bodyPr/>
                    <a:lstStyle/>
                    <a:p>
                      <a:r>
                        <a:rPr lang="en-US" sz="1600" dirty="0" smtClean="0"/>
                        <a:t>71</a:t>
                      </a:r>
                      <a:endParaRPr lang="en-US" sz="1600" dirty="0"/>
                    </a:p>
                  </a:txBody>
                  <a:tcPr/>
                </a:tc>
                <a:tc>
                  <a:txBody>
                    <a:bodyPr/>
                    <a:lstStyle/>
                    <a:p>
                      <a:r>
                        <a:rPr lang="en-US" sz="1600" dirty="0" smtClean="0"/>
                        <a:t>76</a:t>
                      </a:r>
                      <a:endParaRPr lang="en-US" sz="1600" dirty="0"/>
                    </a:p>
                  </a:txBody>
                  <a:tcPr/>
                </a:tc>
                <a:tc>
                  <a:txBody>
                    <a:bodyPr/>
                    <a:lstStyle/>
                    <a:p>
                      <a:r>
                        <a:rPr lang="en-US" sz="1600" dirty="0" smtClean="0"/>
                        <a:t>72</a:t>
                      </a:r>
                      <a:endParaRPr lang="en-US" sz="1600" dirty="0"/>
                    </a:p>
                  </a:txBody>
                  <a:tcPr/>
                </a:tc>
                <a:tc>
                  <a:txBody>
                    <a:bodyPr/>
                    <a:lstStyle/>
                    <a:p>
                      <a:r>
                        <a:rPr lang="en-US" sz="1600" dirty="0" smtClean="0"/>
                        <a:t>77</a:t>
                      </a:r>
                      <a:endParaRPr lang="en-US" sz="1600" dirty="0"/>
                    </a:p>
                  </a:txBody>
                  <a:tcPr/>
                </a:tc>
                <a:tc>
                  <a:txBody>
                    <a:bodyPr/>
                    <a:lstStyle/>
                    <a:p>
                      <a:r>
                        <a:rPr lang="en-US" sz="1600" dirty="0" smtClean="0"/>
                        <a:t>57</a:t>
                      </a:r>
                      <a:endParaRPr lang="en-US" sz="1600" dirty="0"/>
                    </a:p>
                  </a:txBody>
                  <a:tcPr/>
                </a:tc>
                <a:tc>
                  <a:txBody>
                    <a:bodyPr/>
                    <a:lstStyle/>
                    <a:p>
                      <a:r>
                        <a:rPr lang="en-US" sz="1600" dirty="0" smtClean="0"/>
                        <a:t>66</a:t>
                      </a:r>
                      <a:endParaRPr lang="en-US" sz="1600" dirty="0"/>
                    </a:p>
                  </a:txBody>
                  <a:tcPr/>
                </a:tc>
                <a:tc>
                  <a:txBody>
                    <a:bodyPr/>
                    <a:lstStyle/>
                    <a:p>
                      <a:r>
                        <a:rPr lang="en-US" sz="1600" dirty="0" smtClean="0"/>
                        <a:t>67</a:t>
                      </a:r>
                      <a:endParaRPr lang="en-US" sz="1600" dirty="0"/>
                    </a:p>
                  </a:txBody>
                  <a:tcPr/>
                </a:tc>
                <a:tc>
                  <a:txBody>
                    <a:bodyPr/>
                    <a:lstStyle/>
                    <a:p>
                      <a:r>
                        <a:rPr lang="en-US" sz="1600" dirty="0" smtClean="0"/>
                        <a:t>72</a:t>
                      </a:r>
                      <a:endParaRPr lang="en-US" sz="1600" dirty="0"/>
                    </a:p>
                  </a:txBody>
                  <a:tcPr/>
                </a:tc>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56" y="152400"/>
            <a:ext cx="4181475" cy="1095375"/>
          </a:xfrm>
          <a:prstGeom prst="rect">
            <a:avLst/>
          </a:prstGeom>
        </p:spPr>
      </p:pic>
      <p:sp>
        <p:nvSpPr>
          <p:cNvPr id="6" name="TextBox 5"/>
          <p:cNvSpPr txBox="1"/>
          <p:nvPr/>
        </p:nvSpPr>
        <p:spPr>
          <a:xfrm>
            <a:off x="1634613" y="2195363"/>
            <a:ext cx="5486400" cy="369332"/>
          </a:xfrm>
          <a:prstGeom prst="rect">
            <a:avLst/>
          </a:prstGeom>
          <a:noFill/>
        </p:spPr>
        <p:txBody>
          <a:bodyPr wrap="square" rtlCol="0">
            <a:spAutoFit/>
          </a:bodyPr>
          <a:lstStyle/>
          <a:p>
            <a:pPr algn="ctr"/>
            <a:r>
              <a:rPr lang="en-US" b="1" dirty="0" smtClean="0"/>
              <a:t>Tennessee Suicide Rates- 10 year </a:t>
            </a:r>
            <a:endParaRPr lang="en-US" b="1" dirty="0"/>
          </a:p>
        </p:txBody>
      </p:sp>
    </p:spTree>
    <p:extLst>
      <p:ext uri="{BB962C8B-B14F-4D97-AF65-F5344CB8AC3E}">
        <p14:creationId xmlns:p14="http://schemas.microsoft.com/office/powerpoint/2010/main" val="200581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Self-Inflicted Death</a:t>
            </a:r>
            <a:endParaRPr lang="en-US" dirty="0"/>
          </a:p>
        </p:txBody>
      </p:sp>
      <p:sp>
        <p:nvSpPr>
          <p:cNvPr id="3" name="Content Placeholder 2"/>
          <p:cNvSpPr>
            <a:spLocks noGrp="1"/>
          </p:cNvSpPr>
          <p:nvPr>
            <p:ph sz="half" idx="1"/>
          </p:nvPr>
        </p:nvSpPr>
        <p:spPr>
          <a:xfrm>
            <a:off x="381000" y="1536192"/>
            <a:ext cx="3733800" cy="4590288"/>
          </a:xfrm>
        </p:spPr>
        <p:txBody>
          <a:bodyPr>
            <a:normAutofit fontScale="92500" lnSpcReduction="10000"/>
          </a:bodyPr>
          <a:lstStyle/>
          <a:p>
            <a:r>
              <a:rPr lang="en-US" dirty="0" smtClean="0"/>
              <a:t>It is an upward trend</a:t>
            </a:r>
          </a:p>
          <a:p>
            <a:endParaRPr lang="en-US" dirty="0" smtClean="0"/>
          </a:p>
          <a:p>
            <a:pPr lvl="1"/>
            <a:endParaRPr lang="en-US" dirty="0" smtClean="0"/>
          </a:p>
          <a:p>
            <a:r>
              <a:rPr lang="en-US" dirty="0" smtClean="0"/>
              <a:t>10</a:t>
            </a:r>
            <a:r>
              <a:rPr lang="en-US" baseline="30000" dirty="0" smtClean="0"/>
              <a:t>th</a:t>
            </a:r>
            <a:r>
              <a:rPr lang="en-US" dirty="0" smtClean="0"/>
              <a:t> leading cause of death in Tennessee</a:t>
            </a:r>
          </a:p>
          <a:p>
            <a:pPr lvl="1"/>
            <a:r>
              <a:rPr lang="en-US" dirty="0" smtClean="0"/>
              <a:t>2</a:t>
            </a:r>
            <a:r>
              <a:rPr lang="en-US" baseline="30000" dirty="0" smtClean="0"/>
              <a:t>nd</a:t>
            </a:r>
            <a:r>
              <a:rPr lang="en-US" dirty="0" smtClean="0"/>
              <a:t> among Adolescents</a:t>
            </a:r>
          </a:p>
          <a:p>
            <a:pPr lvl="1"/>
            <a:endParaRPr lang="en-US" dirty="0"/>
          </a:p>
          <a:p>
            <a:r>
              <a:rPr lang="en-US" dirty="0" smtClean="0"/>
              <a:t>The suicide rate for the elderly (85+) is higher than any other age group </a:t>
            </a:r>
          </a:p>
          <a:p>
            <a:endParaRPr lang="en-US"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Men are more likely to die of suicide</a:t>
            </a:r>
          </a:p>
          <a:p>
            <a:endParaRPr lang="en-US" dirty="0"/>
          </a:p>
          <a:p>
            <a:r>
              <a:rPr lang="en-US" dirty="0" smtClean="0"/>
              <a:t>Women are more likely to attempt suicide</a:t>
            </a:r>
          </a:p>
          <a:p>
            <a:endParaRPr lang="en-US" dirty="0"/>
          </a:p>
          <a:p>
            <a:r>
              <a:rPr lang="en-US" dirty="0" smtClean="0"/>
              <a:t>Suicide cuts across all demographic categories</a:t>
            </a:r>
            <a:endParaRPr lang="en-US" dirty="0"/>
          </a:p>
        </p:txBody>
      </p:sp>
    </p:spTree>
    <p:extLst>
      <p:ext uri="{BB962C8B-B14F-4D97-AF65-F5344CB8AC3E}">
        <p14:creationId xmlns:p14="http://schemas.microsoft.com/office/powerpoint/2010/main" val="32472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Facts about Self-Inflicted Death</a:t>
            </a:r>
            <a:endParaRPr lang="en-US" dirty="0"/>
          </a:p>
        </p:txBody>
      </p:sp>
      <p:sp>
        <p:nvSpPr>
          <p:cNvPr id="3" name="Content Placeholder 2"/>
          <p:cNvSpPr>
            <a:spLocks noGrp="1"/>
          </p:cNvSpPr>
          <p:nvPr>
            <p:ph sz="half" idx="1"/>
          </p:nvPr>
        </p:nvSpPr>
        <p:spPr>
          <a:xfrm>
            <a:off x="457200" y="1536192"/>
            <a:ext cx="3657600" cy="2045208"/>
          </a:xfrm>
        </p:spPr>
        <p:txBody>
          <a:bodyPr/>
          <a:lstStyle/>
          <a:p>
            <a:r>
              <a:rPr lang="en-US" dirty="0" smtClean="0"/>
              <a:t>Surviving family members are at higher risk of dying by suicide</a:t>
            </a:r>
          </a:p>
          <a:p>
            <a:endParaRPr lang="en-US" dirty="0"/>
          </a:p>
          <a:p>
            <a:pPr marL="114300" indent="0">
              <a:buNone/>
            </a:pPr>
            <a:endParaRPr lang="en-US" dirty="0"/>
          </a:p>
          <a:p>
            <a:endParaRPr lang="en-US" dirty="0"/>
          </a:p>
        </p:txBody>
      </p:sp>
      <p:sp>
        <p:nvSpPr>
          <p:cNvPr id="4" name="Content Placeholder 3"/>
          <p:cNvSpPr>
            <a:spLocks noGrp="1"/>
          </p:cNvSpPr>
          <p:nvPr>
            <p:ph sz="half" idx="2"/>
          </p:nvPr>
        </p:nvSpPr>
        <p:spPr>
          <a:xfrm>
            <a:off x="4419600" y="1536192"/>
            <a:ext cx="3657600" cy="2045208"/>
          </a:xfrm>
        </p:spPr>
        <p:txBody>
          <a:bodyPr/>
          <a:lstStyle/>
          <a:p>
            <a:r>
              <a:rPr lang="en-US" dirty="0" smtClean="0"/>
              <a:t>Talking about suicide will NOT increase the risk of suicide</a:t>
            </a:r>
          </a:p>
          <a:p>
            <a:pPr marL="114300" indent="0">
              <a:buNone/>
            </a:pPr>
            <a:endParaRPr lang="en-US" dirty="0" smtClean="0"/>
          </a:p>
        </p:txBody>
      </p:sp>
      <p:sp>
        <p:nvSpPr>
          <p:cNvPr id="5" name="TextBox 4"/>
          <p:cNvSpPr txBox="1"/>
          <p:nvPr/>
        </p:nvSpPr>
        <p:spPr>
          <a:xfrm>
            <a:off x="381000" y="3962400"/>
            <a:ext cx="7745104" cy="2123658"/>
          </a:xfrm>
          <a:prstGeom prst="rect">
            <a:avLst/>
          </a:prstGeom>
          <a:noFill/>
        </p:spPr>
        <p:txBody>
          <a:bodyPr wrap="square" rtlCol="0">
            <a:spAutoFit/>
          </a:bodyPr>
          <a:lstStyle/>
          <a:p>
            <a:pPr algn="ctr"/>
            <a:r>
              <a:rPr lang="en-US" sz="6600" i="1" dirty="0"/>
              <a:t>Suicide is preventable</a:t>
            </a:r>
          </a:p>
          <a:p>
            <a:endParaRPr lang="en-US" sz="6600" dirty="0"/>
          </a:p>
        </p:txBody>
      </p:sp>
    </p:spTree>
    <p:extLst>
      <p:ext uri="{BB962C8B-B14F-4D97-AF65-F5344CB8AC3E}">
        <p14:creationId xmlns:p14="http://schemas.microsoft.com/office/powerpoint/2010/main" val="242827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dirty="0" smtClean="0"/>
              <a:t>Clearing Up Misconceptions</a:t>
            </a:r>
            <a:endParaRPr lang="en-US" dirty="0"/>
          </a:p>
        </p:txBody>
      </p:sp>
      <p:sp>
        <p:nvSpPr>
          <p:cNvPr id="3" name="Content Placeholder 2"/>
          <p:cNvSpPr>
            <a:spLocks noGrp="1"/>
          </p:cNvSpPr>
          <p:nvPr>
            <p:ph idx="1"/>
          </p:nvPr>
        </p:nvSpPr>
        <p:spPr>
          <a:xfrm>
            <a:off x="457200" y="1905000"/>
            <a:ext cx="7620000" cy="4114800"/>
          </a:xfrm>
        </p:spPr>
        <p:txBody>
          <a:bodyPr>
            <a:normAutofit/>
          </a:bodyPr>
          <a:lstStyle/>
          <a:p>
            <a:r>
              <a:rPr lang="en-US" b="1" dirty="0"/>
              <a:t>Myth: </a:t>
            </a:r>
            <a:r>
              <a:rPr lang="en-US" dirty="0"/>
              <a:t>“People who complete suicide always leave notes.”</a:t>
            </a:r>
            <a:r>
              <a:rPr lang="en-US" b="1" dirty="0"/>
              <a:t/>
            </a:r>
            <a:br>
              <a:rPr lang="en-US" b="1" dirty="0"/>
            </a:br>
            <a:r>
              <a:rPr lang="en-US" b="1" dirty="0" smtClean="0"/>
              <a:t/>
            </a:r>
            <a:br>
              <a:rPr lang="en-US" b="1" dirty="0" smtClean="0"/>
            </a:br>
            <a:r>
              <a:rPr lang="en-US" b="1" dirty="0" smtClean="0"/>
              <a:t>Fact</a:t>
            </a:r>
            <a:r>
              <a:rPr lang="en-US" b="1" dirty="0"/>
              <a:t>: </a:t>
            </a:r>
            <a:r>
              <a:rPr lang="en-US" dirty="0"/>
              <a:t>Most people don’t leave notes</a:t>
            </a:r>
            <a:r>
              <a:rPr lang="en-US" dirty="0" smtClean="0"/>
              <a:t>.</a:t>
            </a:r>
          </a:p>
          <a:p>
            <a:endParaRPr lang="en-US" dirty="0"/>
          </a:p>
          <a:p>
            <a:r>
              <a:rPr lang="en-US" b="1" dirty="0"/>
              <a:t>Myth: </a:t>
            </a:r>
            <a:r>
              <a:rPr lang="en-US" dirty="0"/>
              <a:t>“People who die from suicide don’t warn others.”</a:t>
            </a:r>
            <a:r>
              <a:rPr lang="en-US" b="1" dirty="0"/>
              <a:t/>
            </a:r>
            <a:br>
              <a:rPr lang="en-US" b="1" dirty="0"/>
            </a:br>
            <a:r>
              <a:rPr lang="en-US" b="1" dirty="0" smtClean="0"/>
              <a:t/>
            </a:r>
            <a:br>
              <a:rPr lang="en-US" b="1" dirty="0" smtClean="0"/>
            </a:br>
            <a:r>
              <a:rPr lang="en-US" b="1" dirty="0" smtClean="0"/>
              <a:t>Fact</a:t>
            </a:r>
            <a:r>
              <a:rPr lang="en-US" b="1" dirty="0"/>
              <a:t>: </a:t>
            </a:r>
            <a:r>
              <a:rPr lang="en-US" dirty="0"/>
              <a:t>Out of 10 people who kill themselves, eight have given definite clues to their intentions. They leave numerous clues and warnings to others, although some of their clues may be nonverbal or difficult to detect</a:t>
            </a:r>
            <a:r>
              <a:rPr lang="en-US" dirty="0" smtClean="0"/>
              <a:t>.</a:t>
            </a:r>
          </a:p>
          <a:p>
            <a:endParaRPr lang="en-US" dirty="0"/>
          </a:p>
          <a:p>
            <a:endParaRPr lang="en-US" dirty="0"/>
          </a:p>
          <a:p>
            <a:endParaRPr lang="en-US" dirty="0"/>
          </a:p>
        </p:txBody>
      </p:sp>
    </p:spTree>
    <p:extLst>
      <p:ext uri="{BB962C8B-B14F-4D97-AF65-F5344CB8AC3E}">
        <p14:creationId xmlns:p14="http://schemas.microsoft.com/office/powerpoint/2010/main" val="78293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Up Misconceptions</a:t>
            </a:r>
            <a:endParaRPr lang="en-US" dirty="0"/>
          </a:p>
        </p:txBody>
      </p:sp>
      <p:sp>
        <p:nvSpPr>
          <p:cNvPr id="3" name="Content Placeholder 2"/>
          <p:cNvSpPr>
            <a:spLocks noGrp="1"/>
          </p:cNvSpPr>
          <p:nvPr>
            <p:ph idx="1"/>
          </p:nvPr>
        </p:nvSpPr>
        <p:spPr>
          <a:xfrm>
            <a:off x="457200" y="1981200"/>
            <a:ext cx="7620000" cy="3505200"/>
          </a:xfrm>
        </p:spPr>
        <p:txBody>
          <a:bodyPr>
            <a:normAutofit/>
          </a:bodyPr>
          <a:lstStyle/>
          <a:p>
            <a:r>
              <a:rPr lang="en-US" b="1" dirty="0"/>
              <a:t>Myth:</a:t>
            </a:r>
            <a:r>
              <a:rPr lang="en-US" dirty="0"/>
              <a:t> “People who talk about suicide are only trying to get </a:t>
            </a:r>
            <a:r>
              <a:rPr lang="en-US" dirty="0" smtClean="0"/>
              <a:t>attention</a:t>
            </a:r>
            <a:r>
              <a:rPr lang="en-US" dirty="0"/>
              <a:t>.</a:t>
            </a:r>
            <a:r>
              <a:rPr lang="en-US" dirty="0" smtClean="0"/>
              <a:t>”</a:t>
            </a:r>
            <a:r>
              <a:rPr lang="en-US" dirty="0" smtClean="0"/>
              <a:t/>
            </a:r>
            <a:br>
              <a:rPr lang="en-US" dirty="0" smtClean="0"/>
            </a:br>
            <a:r>
              <a:rPr lang="en-US" dirty="0" smtClean="0"/>
              <a:t/>
            </a:r>
            <a:br>
              <a:rPr lang="en-US" dirty="0" smtClean="0"/>
            </a:br>
            <a:r>
              <a:rPr lang="en-US" b="1" dirty="0" smtClean="0"/>
              <a:t>Fact</a:t>
            </a:r>
            <a:r>
              <a:rPr lang="en-US" b="1" dirty="0"/>
              <a:t>: </a:t>
            </a:r>
            <a:r>
              <a:rPr lang="en-US" dirty="0" smtClean="0"/>
              <a:t>Over </a:t>
            </a:r>
            <a:r>
              <a:rPr lang="en-US" dirty="0"/>
              <a:t>70% who do threaten to carry out a suicide either make an attempt or complete the </a:t>
            </a:r>
            <a:r>
              <a:rPr lang="en-US" dirty="0" smtClean="0"/>
              <a:t>act.  </a:t>
            </a:r>
            <a:r>
              <a:rPr lang="en-US" dirty="0" smtClean="0"/>
              <a:t>Few </a:t>
            </a:r>
            <a:r>
              <a:rPr lang="en-US" dirty="0"/>
              <a:t>people die by suicide without first letting someone else know how they feel. </a:t>
            </a:r>
          </a:p>
        </p:txBody>
      </p:sp>
    </p:spTree>
    <p:extLst>
      <p:ext uri="{BB962C8B-B14F-4D97-AF65-F5344CB8AC3E}">
        <p14:creationId xmlns:p14="http://schemas.microsoft.com/office/powerpoint/2010/main" val="126762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Clearing Up Misconceptions</a:t>
            </a:r>
            <a:endParaRPr lang="en-US" dirty="0"/>
          </a:p>
        </p:txBody>
      </p:sp>
      <p:sp>
        <p:nvSpPr>
          <p:cNvPr id="3" name="Content Placeholder 2"/>
          <p:cNvSpPr>
            <a:spLocks noGrp="1"/>
          </p:cNvSpPr>
          <p:nvPr>
            <p:ph idx="1"/>
          </p:nvPr>
        </p:nvSpPr>
        <p:spPr>
          <a:xfrm>
            <a:off x="457200" y="1905000"/>
            <a:ext cx="7620000" cy="4038600"/>
          </a:xfrm>
        </p:spPr>
        <p:txBody>
          <a:bodyPr>
            <a:normAutofit/>
          </a:bodyPr>
          <a:lstStyle/>
          <a:p>
            <a:r>
              <a:rPr lang="en-US" b="1" dirty="0"/>
              <a:t>Myth: “</a:t>
            </a:r>
            <a:r>
              <a:rPr lang="en-US" dirty="0"/>
              <a:t>Once someone has already decided on suicide, nothing is going to stop them. Suicidal people clearly want to die.”</a:t>
            </a:r>
            <a:r>
              <a:rPr lang="en-US" b="1" dirty="0"/>
              <a:t/>
            </a:r>
            <a:br>
              <a:rPr lang="en-US" b="1" dirty="0"/>
            </a:br>
            <a:r>
              <a:rPr lang="en-US" b="1" dirty="0" smtClean="0"/>
              <a:t/>
            </a:r>
            <a:br>
              <a:rPr lang="en-US" b="1" dirty="0" smtClean="0"/>
            </a:br>
            <a:r>
              <a:rPr lang="en-US" b="1" dirty="0" smtClean="0"/>
              <a:t>Fact</a:t>
            </a:r>
            <a:r>
              <a:rPr lang="en-US" b="1" dirty="0"/>
              <a:t>: </a:t>
            </a:r>
            <a:r>
              <a:rPr lang="en-US" dirty="0"/>
              <a:t>Most suicidal individuals don’t want death; they just want the pain to stop. </a:t>
            </a:r>
          </a:p>
          <a:p>
            <a:pPr marL="114300" indent="0">
              <a:buNone/>
            </a:pPr>
            <a:endParaRPr lang="en-US" dirty="0"/>
          </a:p>
        </p:txBody>
      </p:sp>
    </p:spTree>
    <p:extLst>
      <p:ext uri="{BB962C8B-B14F-4D97-AF65-F5344CB8AC3E}">
        <p14:creationId xmlns:p14="http://schemas.microsoft.com/office/powerpoint/2010/main" val="1379247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944</TotalTime>
  <Words>674</Words>
  <Application>Microsoft Office PowerPoint</Application>
  <PresentationFormat>On-screen Show (4:3)</PresentationFormat>
  <Paragraphs>208</Paragraphs>
  <Slides>28</Slides>
  <Notes>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Fearfully &amp; Wonderfully</vt:lpstr>
      <vt:lpstr>Suicide</vt:lpstr>
      <vt:lpstr>Facts about Self-Inflicted Death</vt:lpstr>
      <vt:lpstr>PowerPoint Presentation</vt:lpstr>
      <vt:lpstr>Facts about Self-Inflicted Death</vt:lpstr>
      <vt:lpstr>Facts about Self-Inflicted Death</vt:lpstr>
      <vt:lpstr>Clearing Up Misconceptions</vt:lpstr>
      <vt:lpstr>Clearing Up Misconceptions</vt:lpstr>
      <vt:lpstr>Clearing Up Misconceptions</vt:lpstr>
      <vt:lpstr>Clearing Up Misconceptions</vt:lpstr>
      <vt:lpstr>Clearing Up Misconceptions</vt:lpstr>
      <vt:lpstr>Clearing Up Misconceptions</vt:lpstr>
      <vt:lpstr>Warning Signs</vt:lpstr>
      <vt:lpstr>Hopelessness &amp; Despair</vt:lpstr>
      <vt:lpstr>Responding to Suicidal Thought</vt:lpstr>
      <vt:lpstr>Responding to Suicidal Thought</vt:lpstr>
      <vt:lpstr>Responding to Suicidal Thought</vt:lpstr>
      <vt:lpstr>If Suicidal Behavior seems IMMINENT</vt:lpstr>
      <vt:lpstr>Responding to Suicidal Thought</vt:lpstr>
      <vt:lpstr>When talking to someone who is suicidal</vt:lpstr>
      <vt:lpstr>PowerPoint Presentation</vt:lpstr>
      <vt:lpstr>Resources- National</vt:lpstr>
      <vt:lpstr>Resources- Local</vt:lpstr>
      <vt:lpstr>Resources- Local</vt:lpstr>
      <vt:lpstr>Resources- Mobile Apps</vt:lpstr>
      <vt:lpstr>What Survivors want most. . .</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RRM</dc:creator>
  <cp:lastModifiedBy>RRM</cp:lastModifiedBy>
  <cp:revision>57</cp:revision>
  <dcterms:created xsi:type="dcterms:W3CDTF">2018-02-09T14:36:56Z</dcterms:created>
  <dcterms:modified xsi:type="dcterms:W3CDTF">2018-05-23T20:13:46Z</dcterms:modified>
</cp:coreProperties>
</file>